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5" autoAdjust="0"/>
    <p:restoredTop sz="94660"/>
  </p:normalViewPr>
  <p:slideViewPr>
    <p:cSldViewPr snapToGrid="0">
      <p:cViewPr varScale="1">
        <p:scale>
          <a:sx n="42" d="100"/>
          <a:sy n="42" d="100"/>
        </p:scale>
        <p:origin x="281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95BF4E-0954-4F62-A15F-8A3DED09C880}" type="doc">
      <dgm:prSet loTypeId="urn:microsoft.com/office/officeart/2005/8/layout/vList6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7C27F0CB-509F-44B3-9C67-1FBFC2C35A0A}">
      <dgm:prSet custT="1"/>
      <dgm:spPr/>
      <dgm:t>
        <a:bodyPr/>
        <a:lstStyle/>
        <a:p>
          <a:r>
            <a:rPr lang="en-US" sz="1200" dirty="0" err="1"/>
            <a:t>GlowBerry</a:t>
          </a:r>
          <a:r>
            <a:rPr lang="en-US" sz="1200" dirty="0"/>
            <a:t> Capsules</a:t>
          </a:r>
        </a:p>
      </dgm:t>
    </dgm:pt>
    <dgm:pt modelId="{91C04E97-5416-499B-8155-842434EADF08}" type="parTrans" cxnId="{F9154C3C-8351-4FCC-BAFC-3139AA689E07}">
      <dgm:prSet/>
      <dgm:spPr/>
      <dgm:t>
        <a:bodyPr/>
        <a:lstStyle/>
        <a:p>
          <a:endParaRPr lang="en-US"/>
        </a:p>
      </dgm:t>
    </dgm:pt>
    <dgm:pt modelId="{F95D72E4-3DE4-4B77-A046-DDE4241E5F18}" type="sibTrans" cxnId="{F9154C3C-8351-4FCC-BAFC-3139AA689E07}">
      <dgm:prSet/>
      <dgm:spPr/>
      <dgm:t>
        <a:bodyPr/>
        <a:lstStyle/>
        <a:p>
          <a:endParaRPr lang="en-US"/>
        </a:p>
      </dgm:t>
    </dgm:pt>
    <dgm:pt modelId="{53298FB7-3AAD-4122-BF59-5E41568F3E33}">
      <dgm:prSet custT="1"/>
      <dgm:spPr/>
      <dgm:t>
        <a:bodyPr/>
        <a:lstStyle/>
        <a:p>
          <a:r>
            <a:rPr lang="en-US" sz="1200" dirty="0" err="1"/>
            <a:t>HydraBalance</a:t>
          </a:r>
          <a:r>
            <a:rPr lang="en-US" sz="1200" dirty="0"/>
            <a:t> Gummies</a:t>
          </a:r>
        </a:p>
      </dgm:t>
    </dgm:pt>
    <dgm:pt modelId="{F3494DD1-CD5F-45A2-ACD0-A85A47C94726}" type="parTrans" cxnId="{91989005-0EE1-40F8-9EEE-609E1608AFBE}">
      <dgm:prSet/>
      <dgm:spPr/>
      <dgm:t>
        <a:bodyPr/>
        <a:lstStyle/>
        <a:p>
          <a:endParaRPr lang="en-US"/>
        </a:p>
      </dgm:t>
    </dgm:pt>
    <dgm:pt modelId="{0F639D44-6ADA-4A6A-9965-39C690C43BBF}" type="sibTrans" cxnId="{91989005-0EE1-40F8-9EEE-609E1608AFBE}">
      <dgm:prSet/>
      <dgm:spPr/>
      <dgm:t>
        <a:bodyPr/>
        <a:lstStyle/>
        <a:p>
          <a:endParaRPr lang="en-US"/>
        </a:p>
      </dgm:t>
    </dgm:pt>
    <dgm:pt modelId="{7809AB6E-FD88-4D01-9371-AA8F694DD31F}">
      <dgm:prSet custT="1"/>
      <dgm:spPr/>
      <dgm:t>
        <a:bodyPr/>
        <a:lstStyle/>
        <a:p>
          <a:r>
            <a:rPr lang="en-US" sz="1200" dirty="0" err="1"/>
            <a:t>CalmRoot</a:t>
          </a:r>
          <a:r>
            <a:rPr lang="en-US" sz="1200" dirty="0"/>
            <a:t> Adaptogen Blend</a:t>
          </a:r>
        </a:p>
      </dgm:t>
    </dgm:pt>
    <dgm:pt modelId="{FA5C23A8-D86A-4DEF-883B-78FC14A48CFA}" type="parTrans" cxnId="{A81474B0-875D-42F9-BEAB-5A2B2E87CBEA}">
      <dgm:prSet/>
      <dgm:spPr/>
      <dgm:t>
        <a:bodyPr/>
        <a:lstStyle/>
        <a:p>
          <a:endParaRPr lang="en-US"/>
        </a:p>
      </dgm:t>
    </dgm:pt>
    <dgm:pt modelId="{D561A3B5-2D98-42EB-A3E8-C910952A824A}" type="sibTrans" cxnId="{A81474B0-875D-42F9-BEAB-5A2B2E87CBEA}">
      <dgm:prSet/>
      <dgm:spPr/>
      <dgm:t>
        <a:bodyPr/>
        <a:lstStyle/>
        <a:p>
          <a:endParaRPr lang="en-US"/>
        </a:p>
      </dgm:t>
    </dgm:pt>
    <dgm:pt modelId="{76B22C2A-49A7-4534-B7B7-67BC452EE79E}">
      <dgm:prSet custT="1"/>
      <dgm:spPr/>
      <dgm:t>
        <a:bodyPr/>
        <a:lstStyle/>
        <a:p>
          <a:r>
            <a:rPr lang="en-US" sz="1200" dirty="0"/>
            <a:t>Eco-Refill Packaging</a:t>
          </a:r>
        </a:p>
      </dgm:t>
    </dgm:pt>
    <dgm:pt modelId="{C043C5B3-80D0-46E6-9071-A2FAA4D5F438}" type="parTrans" cxnId="{1603FCE3-9D03-44C5-9169-6B526A29F0DE}">
      <dgm:prSet/>
      <dgm:spPr/>
      <dgm:t>
        <a:bodyPr/>
        <a:lstStyle/>
        <a:p>
          <a:endParaRPr lang="en-US"/>
        </a:p>
      </dgm:t>
    </dgm:pt>
    <dgm:pt modelId="{F61BEBAD-F691-47BD-8C43-0D8E6BCC2A9C}" type="sibTrans" cxnId="{1603FCE3-9D03-44C5-9169-6B526A29F0DE}">
      <dgm:prSet/>
      <dgm:spPr/>
      <dgm:t>
        <a:bodyPr/>
        <a:lstStyle/>
        <a:p>
          <a:endParaRPr lang="en-US"/>
        </a:p>
      </dgm:t>
    </dgm:pt>
    <dgm:pt modelId="{9422301D-61A4-46CA-B8CC-632939EB7049}">
      <dgm:prSet custT="1"/>
      <dgm:spPr/>
      <dgm:t>
        <a:bodyPr/>
        <a:lstStyle/>
        <a:p>
          <a:r>
            <a:rPr lang="en-US" sz="1200" dirty="0"/>
            <a:t>Vitamin C, açai and berry antioxidants for bright, radiant skin.</a:t>
          </a:r>
        </a:p>
      </dgm:t>
    </dgm:pt>
    <dgm:pt modelId="{DFFDB346-E221-43A2-BEDA-07353A4AD72C}" type="parTrans" cxnId="{FCF554E2-199B-4899-B31D-42CBBD218048}">
      <dgm:prSet/>
      <dgm:spPr/>
      <dgm:t>
        <a:bodyPr/>
        <a:lstStyle/>
        <a:p>
          <a:endParaRPr lang="en-US"/>
        </a:p>
      </dgm:t>
    </dgm:pt>
    <dgm:pt modelId="{FDB3BECE-17E6-4B34-8652-12747FFF5A3E}" type="sibTrans" cxnId="{FCF554E2-199B-4899-B31D-42CBBD218048}">
      <dgm:prSet/>
      <dgm:spPr/>
      <dgm:t>
        <a:bodyPr/>
        <a:lstStyle/>
        <a:p>
          <a:endParaRPr lang="en-US"/>
        </a:p>
      </dgm:t>
    </dgm:pt>
    <dgm:pt modelId="{2AC1E947-1D6C-4EF3-A348-B1E63122A750}">
      <dgm:prSet custT="1"/>
      <dgm:spPr/>
      <dgm:t>
        <a:bodyPr/>
        <a:lstStyle/>
        <a:p>
          <a:r>
            <a:rPr lang="en-US" sz="1200"/>
            <a:t>Hyaluronic acid + vegan collagen boosters for deep hydration.</a:t>
          </a:r>
        </a:p>
      </dgm:t>
    </dgm:pt>
    <dgm:pt modelId="{F014E389-AF63-40ED-A549-A74CB15B274F}" type="parTrans" cxnId="{164CB88A-C120-49B5-AB4F-EC9449E2F7D1}">
      <dgm:prSet/>
      <dgm:spPr/>
      <dgm:t>
        <a:bodyPr/>
        <a:lstStyle/>
        <a:p>
          <a:endParaRPr lang="en-US"/>
        </a:p>
      </dgm:t>
    </dgm:pt>
    <dgm:pt modelId="{B68D22A7-8733-4AA0-84D9-07AE373955FD}" type="sibTrans" cxnId="{164CB88A-C120-49B5-AB4F-EC9449E2F7D1}">
      <dgm:prSet/>
      <dgm:spPr/>
      <dgm:t>
        <a:bodyPr/>
        <a:lstStyle/>
        <a:p>
          <a:endParaRPr lang="en-US"/>
        </a:p>
      </dgm:t>
    </dgm:pt>
    <dgm:pt modelId="{881D8D73-F8DD-45CF-B041-6F26DC18862A}">
      <dgm:prSet custT="1"/>
      <dgm:spPr/>
      <dgm:t>
        <a:bodyPr/>
        <a:lstStyle/>
        <a:p>
          <a:r>
            <a:rPr lang="en-US" sz="1200" dirty="0"/>
            <a:t>Ashwagandha, chamomile and plant adaptogens to calm stressed skin.</a:t>
          </a:r>
        </a:p>
      </dgm:t>
    </dgm:pt>
    <dgm:pt modelId="{67F8D59D-3A8C-4411-B99E-EC655FDAEDB2}" type="parTrans" cxnId="{F250A958-4C36-4868-8D23-2CE8E2761EF9}">
      <dgm:prSet/>
      <dgm:spPr/>
      <dgm:t>
        <a:bodyPr/>
        <a:lstStyle/>
        <a:p>
          <a:endParaRPr lang="en-US"/>
        </a:p>
      </dgm:t>
    </dgm:pt>
    <dgm:pt modelId="{DDBADA85-7C7E-4570-8396-9025958FC32E}" type="sibTrans" cxnId="{F250A958-4C36-4868-8D23-2CE8E2761EF9}">
      <dgm:prSet/>
      <dgm:spPr/>
      <dgm:t>
        <a:bodyPr/>
        <a:lstStyle/>
        <a:p>
          <a:endParaRPr lang="en-US"/>
        </a:p>
      </dgm:t>
    </dgm:pt>
    <dgm:pt modelId="{0FE0BC19-FDBD-4AAB-9ACE-E951F167BC97}">
      <dgm:prSet custT="1"/>
      <dgm:spPr/>
      <dgm:t>
        <a:bodyPr/>
        <a:lstStyle/>
        <a:p>
          <a:r>
            <a:rPr lang="en-US" sz="1200" dirty="0"/>
            <a:t>All products sold in refillable glass jars with biodegradable refill sachets.</a:t>
          </a:r>
        </a:p>
      </dgm:t>
    </dgm:pt>
    <dgm:pt modelId="{EC673174-25C3-4AC1-BC20-BB484C4DC852}" type="parTrans" cxnId="{30F0C6B2-B2ED-4014-A67E-4AD182510FF0}">
      <dgm:prSet/>
      <dgm:spPr/>
      <dgm:t>
        <a:bodyPr/>
        <a:lstStyle/>
        <a:p>
          <a:endParaRPr lang="en-US"/>
        </a:p>
      </dgm:t>
    </dgm:pt>
    <dgm:pt modelId="{91E9CF48-405D-4155-8DC0-762577D0C5D0}" type="sibTrans" cxnId="{30F0C6B2-B2ED-4014-A67E-4AD182510FF0}">
      <dgm:prSet/>
      <dgm:spPr/>
      <dgm:t>
        <a:bodyPr/>
        <a:lstStyle/>
        <a:p>
          <a:endParaRPr lang="en-US"/>
        </a:p>
      </dgm:t>
    </dgm:pt>
    <dgm:pt modelId="{BC0F4CFF-985A-40CB-88D8-F3CFFFC0AAA7}" type="pres">
      <dgm:prSet presAssocID="{E595BF4E-0954-4F62-A15F-8A3DED09C880}" presName="Name0" presStyleCnt="0">
        <dgm:presLayoutVars>
          <dgm:dir/>
          <dgm:animLvl val="lvl"/>
          <dgm:resizeHandles/>
        </dgm:presLayoutVars>
      </dgm:prSet>
      <dgm:spPr/>
    </dgm:pt>
    <dgm:pt modelId="{31813079-4C44-43D0-89D3-C7CE510426AB}" type="pres">
      <dgm:prSet presAssocID="{7C27F0CB-509F-44B3-9C67-1FBFC2C35A0A}" presName="linNode" presStyleCnt="0"/>
      <dgm:spPr/>
    </dgm:pt>
    <dgm:pt modelId="{C05F9947-E506-46E3-8409-E0F8507A4AE4}" type="pres">
      <dgm:prSet presAssocID="{7C27F0CB-509F-44B3-9C67-1FBFC2C35A0A}" presName="parentShp" presStyleLbl="node1" presStyleIdx="0" presStyleCnt="4" custScaleX="73653" custLinFactNeighborX="-9176" custLinFactNeighborY="-401">
        <dgm:presLayoutVars>
          <dgm:bulletEnabled val="1"/>
        </dgm:presLayoutVars>
      </dgm:prSet>
      <dgm:spPr/>
    </dgm:pt>
    <dgm:pt modelId="{42665ADF-1D3B-4AE8-998F-F72ED4A12418}" type="pres">
      <dgm:prSet presAssocID="{7C27F0CB-509F-44B3-9C67-1FBFC2C35A0A}" presName="childShp" presStyleLbl="bgAccFollowNode1" presStyleIdx="0" presStyleCnt="4" custScaleX="117565">
        <dgm:presLayoutVars>
          <dgm:bulletEnabled val="1"/>
        </dgm:presLayoutVars>
      </dgm:prSet>
      <dgm:spPr/>
    </dgm:pt>
    <dgm:pt modelId="{DB91B0E3-4402-4FE5-AA8B-9D9DFCAF77B9}" type="pres">
      <dgm:prSet presAssocID="{F95D72E4-3DE4-4B77-A046-DDE4241E5F18}" presName="spacing" presStyleCnt="0"/>
      <dgm:spPr/>
    </dgm:pt>
    <dgm:pt modelId="{2EAE18E8-5F80-4E49-9458-E6835ECA8FE9}" type="pres">
      <dgm:prSet presAssocID="{53298FB7-3AAD-4122-BF59-5E41568F3E33}" presName="linNode" presStyleCnt="0"/>
      <dgm:spPr/>
    </dgm:pt>
    <dgm:pt modelId="{C557F26F-CA3F-4FB1-BDA3-7C4A3F89A920}" type="pres">
      <dgm:prSet presAssocID="{53298FB7-3AAD-4122-BF59-5E41568F3E33}" presName="parentShp" presStyleLbl="node1" presStyleIdx="1" presStyleCnt="4" custScaleX="73653" custLinFactNeighborX="-9176" custLinFactNeighborY="-401">
        <dgm:presLayoutVars>
          <dgm:bulletEnabled val="1"/>
        </dgm:presLayoutVars>
      </dgm:prSet>
      <dgm:spPr/>
    </dgm:pt>
    <dgm:pt modelId="{5CF73D22-22A8-4497-9265-9FE01B9F8B98}" type="pres">
      <dgm:prSet presAssocID="{53298FB7-3AAD-4122-BF59-5E41568F3E33}" presName="childShp" presStyleLbl="bgAccFollowNode1" presStyleIdx="1" presStyleCnt="4" custScaleX="117565">
        <dgm:presLayoutVars>
          <dgm:bulletEnabled val="1"/>
        </dgm:presLayoutVars>
      </dgm:prSet>
      <dgm:spPr/>
    </dgm:pt>
    <dgm:pt modelId="{54DC14E5-ED89-4792-B28E-07CC2CA21519}" type="pres">
      <dgm:prSet presAssocID="{0F639D44-6ADA-4A6A-9965-39C690C43BBF}" presName="spacing" presStyleCnt="0"/>
      <dgm:spPr/>
    </dgm:pt>
    <dgm:pt modelId="{15CC1692-170B-41B4-832A-C0BA07ACCA4E}" type="pres">
      <dgm:prSet presAssocID="{7809AB6E-FD88-4D01-9371-AA8F694DD31F}" presName="linNode" presStyleCnt="0"/>
      <dgm:spPr/>
    </dgm:pt>
    <dgm:pt modelId="{A245B837-638F-488D-9B7F-EEB8BD7EA1F3}" type="pres">
      <dgm:prSet presAssocID="{7809AB6E-FD88-4D01-9371-AA8F694DD31F}" presName="parentShp" presStyleLbl="node1" presStyleIdx="2" presStyleCnt="4" custScaleX="73653" custLinFactNeighborX="-9176" custLinFactNeighborY="-401">
        <dgm:presLayoutVars>
          <dgm:bulletEnabled val="1"/>
        </dgm:presLayoutVars>
      </dgm:prSet>
      <dgm:spPr/>
    </dgm:pt>
    <dgm:pt modelId="{74611DC5-B630-41B8-9A14-7EBECCA21EFF}" type="pres">
      <dgm:prSet presAssocID="{7809AB6E-FD88-4D01-9371-AA8F694DD31F}" presName="childShp" presStyleLbl="bgAccFollowNode1" presStyleIdx="2" presStyleCnt="4" custScaleX="117565">
        <dgm:presLayoutVars>
          <dgm:bulletEnabled val="1"/>
        </dgm:presLayoutVars>
      </dgm:prSet>
      <dgm:spPr/>
    </dgm:pt>
    <dgm:pt modelId="{A55E9368-F048-4890-AC7C-0D426C3C8C8F}" type="pres">
      <dgm:prSet presAssocID="{D561A3B5-2D98-42EB-A3E8-C910952A824A}" presName="spacing" presStyleCnt="0"/>
      <dgm:spPr/>
    </dgm:pt>
    <dgm:pt modelId="{35FE1B30-440E-4F42-8974-12B3D728AC46}" type="pres">
      <dgm:prSet presAssocID="{76B22C2A-49A7-4534-B7B7-67BC452EE79E}" presName="linNode" presStyleCnt="0"/>
      <dgm:spPr/>
    </dgm:pt>
    <dgm:pt modelId="{0DEC0BBF-A67C-4DD7-9B86-CA4F73A328B1}" type="pres">
      <dgm:prSet presAssocID="{76B22C2A-49A7-4534-B7B7-67BC452EE79E}" presName="parentShp" presStyleLbl="node1" presStyleIdx="3" presStyleCnt="4" custScaleX="73653" custLinFactNeighborX="-9176" custLinFactNeighborY="-401">
        <dgm:presLayoutVars>
          <dgm:bulletEnabled val="1"/>
        </dgm:presLayoutVars>
      </dgm:prSet>
      <dgm:spPr/>
    </dgm:pt>
    <dgm:pt modelId="{70F8E5B8-295A-44EF-8F6D-61F6C816AE6F}" type="pres">
      <dgm:prSet presAssocID="{76B22C2A-49A7-4534-B7B7-67BC452EE79E}" presName="childShp" presStyleLbl="bgAccFollowNode1" presStyleIdx="3" presStyleCnt="4" custScaleX="117565">
        <dgm:presLayoutVars>
          <dgm:bulletEnabled val="1"/>
        </dgm:presLayoutVars>
      </dgm:prSet>
      <dgm:spPr/>
    </dgm:pt>
  </dgm:ptLst>
  <dgm:cxnLst>
    <dgm:cxn modelId="{91989005-0EE1-40F8-9EEE-609E1608AFBE}" srcId="{E595BF4E-0954-4F62-A15F-8A3DED09C880}" destId="{53298FB7-3AAD-4122-BF59-5E41568F3E33}" srcOrd="1" destOrd="0" parTransId="{F3494DD1-CD5F-45A2-ACD0-A85A47C94726}" sibTransId="{0F639D44-6ADA-4A6A-9965-39C690C43BBF}"/>
    <dgm:cxn modelId="{48DBAC06-09F5-4C97-A494-7607F4D831D3}" type="presOf" srcId="{7809AB6E-FD88-4D01-9371-AA8F694DD31F}" destId="{A245B837-638F-488D-9B7F-EEB8BD7EA1F3}" srcOrd="0" destOrd="0" presId="urn:microsoft.com/office/officeart/2005/8/layout/vList6"/>
    <dgm:cxn modelId="{ABEA5116-2367-4533-8DE9-6B47A8F23616}" type="presOf" srcId="{76B22C2A-49A7-4534-B7B7-67BC452EE79E}" destId="{0DEC0BBF-A67C-4DD7-9B86-CA4F73A328B1}" srcOrd="0" destOrd="0" presId="urn:microsoft.com/office/officeart/2005/8/layout/vList6"/>
    <dgm:cxn modelId="{A678E01A-B864-4B2B-BF05-B25E38E1A6B1}" type="presOf" srcId="{2AC1E947-1D6C-4EF3-A348-B1E63122A750}" destId="{5CF73D22-22A8-4497-9265-9FE01B9F8B98}" srcOrd="0" destOrd="0" presId="urn:microsoft.com/office/officeart/2005/8/layout/vList6"/>
    <dgm:cxn modelId="{F9154C3C-8351-4FCC-BAFC-3139AA689E07}" srcId="{E595BF4E-0954-4F62-A15F-8A3DED09C880}" destId="{7C27F0CB-509F-44B3-9C67-1FBFC2C35A0A}" srcOrd="0" destOrd="0" parTransId="{91C04E97-5416-499B-8155-842434EADF08}" sibTransId="{F95D72E4-3DE4-4B77-A046-DDE4241E5F18}"/>
    <dgm:cxn modelId="{E00FC965-5A59-426C-8D99-D0249ECAD0EA}" type="presOf" srcId="{53298FB7-3AAD-4122-BF59-5E41568F3E33}" destId="{C557F26F-CA3F-4FB1-BDA3-7C4A3F89A920}" srcOrd="0" destOrd="0" presId="urn:microsoft.com/office/officeart/2005/8/layout/vList6"/>
    <dgm:cxn modelId="{985CDF6C-370D-4608-B6F3-8C90746E2DC9}" type="presOf" srcId="{E595BF4E-0954-4F62-A15F-8A3DED09C880}" destId="{BC0F4CFF-985A-40CB-88D8-F3CFFFC0AAA7}" srcOrd="0" destOrd="0" presId="urn:microsoft.com/office/officeart/2005/8/layout/vList6"/>
    <dgm:cxn modelId="{31703C75-02BB-4112-AEBC-15A8C36A918E}" type="presOf" srcId="{9422301D-61A4-46CA-B8CC-632939EB7049}" destId="{42665ADF-1D3B-4AE8-998F-F72ED4A12418}" srcOrd="0" destOrd="0" presId="urn:microsoft.com/office/officeart/2005/8/layout/vList6"/>
    <dgm:cxn modelId="{46CE6277-6B1C-4927-B139-76D274AD4C1B}" type="presOf" srcId="{0FE0BC19-FDBD-4AAB-9ACE-E951F167BC97}" destId="{70F8E5B8-295A-44EF-8F6D-61F6C816AE6F}" srcOrd="0" destOrd="0" presId="urn:microsoft.com/office/officeart/2005/8/layout/vList6"/>
    <dgm:cxn modelId="{F250A958-4C36-4868-8D23-2CE8E2761EF9}" srcId="{7809AB6E-FD88-4D01-9371-AA8F694DD31F}" destId="{881D8D73-F8DD-45CF-B041-6F26DC18862A}" srcOrd="0" destOrd="0" parTransId="{67F8D59D-3A8C-4411-B99E-EC655FDAEDB2}" sibTransId="{DDBADA85-7C7E-4570-8396-9025958FC32E}"/>
    <dgm:cxn modelId="{CC705487-3739-472A-83B3-7A39F45FD40A}" type="presOf" srcId="{7C27F0CB-509F-44B3-9C67-1FBFC2C35A0A}" destId="{C05F9947-E506-46E3-8409-E0F8507A4AE4}" srcOrd="0" destOrd="0" presId="urn:microsoft.com/office/officeart/2005/8/layout/vList6"/>
    <dgm:cxn modelId="{164CB88A-C120-49B5-AB4F-EC9449E2F7D1}" srcId="{53298FB7-3AAD-4122-BF59-5E41568F3E33}" destId="{2AC1E947-1D6C-4EF3-A348-B1E63122A750}" srcOrd="0" destOrd="0" parTransId="{F014E389-AF63-40ED-A549-A74CB15B274F}" sibTransId="{B68D22A7-8733-4AA0-84D9-07AE373955FD}"/>
    <dgm:cxn modelId="{A81474B0-875D-42F9-BEAB-5A2B2E87CBEA}" srcId="{E595BF4E-0954-4F62-A15F-8A3DED09C880}" destId="{7809AB6E-FD88-4D01-9371-AA8F694DD31F}" srcOrd="2" destOrd="0" parTransId="{FA5C23A8-D86A-4DEF-883B-78FC14A48CFA}" sibTransId="{D561A3B5-2D98-42EB-A3E8-C910952A824A}"/>
    <dgm:cxn modelId="{A4DECCB1-3A55-4E9C-9FE7-D096A41BB840}" type="presOf" srcId="{881D8D73-F8DD-45CF-B041-6F26DC18862A}" destId="{74611DC5-B630-41B8-9A14-7EBECCA21EFF}" srcOrd="0" destOrd="0" presId="urn:microsoft.com/office/officeart/2005/8/layout/vList6"/>
    <dgm:cxn modelId="{30F0C6B2-B2ED-4014-A67E-4AD182510FF0}" srcId="{76B22C2A-49A7-4534-B7B7-67BC452EE79E}" destId="{0FE0BC19-FDBD-4AAB-9ACE-E951F167BC97}" srcOrd="0" destOrd="0" parTransId="{EC673174-25C3-4AC1-BC20-BB484C4DC852}" sibTransId="{91E9CF48-405D-4155-8DC0-762577D0C5D0}"/>
    <dgm:cxn modelId="{FCF554E2-199B-4899-B31D-42CBBD218048}" srcId="{7C27F0CB-509F-44B3-9C67-1FBFC2C35A0A}" destId="{9422301D-61A4-46CA-B8CC-632939EB7049}" srcOrd="0" destOrd="0" parTransId="{DFFDB346-E221-43A2-BEDA-07353A4AD72C}" sibTransId="{FDB3BECE-17E6-4B34-8652-12747FFF5A3E}"/>
    <dgm:cxn modelId="{1603FCE3-9D03-44C5-9169-6B526A29F0DE}" srcId="{E595BF4E-0954-4F62-A15F-8A3DED09C880}" destId="{76B22C2A-49A7-4534-B7B7-67BC452EE79E}" srcOrd="3" destOrd="0" parTransId="{C043C5B3-80D0-46E6-9071-A2FAA4D5F438}" sibTransId="{F61BEBAD-F691-47BD-8C43-0D8E6BCC2A9C}"/>
    <dgm:cxn modelId="{82646636-CEC8-4B67-9880-307DC2E50AF7}" type="presParOf" srcId="{BC0F4CFF-985A-40CB-88D8-F3CFFFC0AAA7}" destId="{31813079-4C44-43D0-89D3-C7CE510426AB}" srcOrd="0" destOrd="0" presId="urn:microsoft.com/office/officeart/2005/8/layout/vList6"/>
    <dgm:cxn modelId="{6F17B029-CC85-45A1-A281-ED022D221793}" type="presParOf" srcId="{31813079-4C44-43D0-89D3-C7CE510426AB}" destId="{C05F9947-E506-46E3-8409-E0F8507A4AE4}" srcOrd="0" destOrd="0" presId="urn:microsoft.com/office/officeart/2005/8/layout/vList6"/>
    <dgm:cxn modelId="{F8BC118F-BA2C-49C1-A5DB-DDA8CD0D0213}" type="presParOf" srcId="{31813079-4C44-43D0-89D3-C7CE510426AB}" destId="{42665ADF-1D3B-4AE8-998F-F72ED4A12418}" srcOrd="1" destOrd="0" presId="urn:microsoft.com/office/officeart/2005/8/layout/vList6"/>
    <dgm:cxn modelId="{FD9DE73E-9D66-4F6C-A9C3-B6074857036D}" type="presParOf" srcId="{BC0F4CFF-985A-40CB-88D8-F3CFFFC0AAA7}" destId="{DB91B0E3-4402-4FE5-AA8B-9D9DFCAF77B9}" srcOrd="1" destOrd="0" presId="urn:microsoft.com/office/officeart/2005/8/layout/vList6"/>
    <dgm:cxn modelId="{EB604D65-E30A-4F0C-8ACD-8B51B4BC6AF5}" type="presParOf" srcId="{BC0F4CFF-985A-40CB-88D8-F3CFFFC0AAA7}" destId="{2EAE18E8-5F80-4E49-9458-E6835ECA8FE9}" srcOrd="2" destOrd="0" presId="urn:microsoft.com/office/officeart/2005/8/layout/vList6"/>
    <dgm:cxn modelId="{22477D7A-BC63-4113-9EBE-43A115918BE9}" type="presParOf" srcId="{2EAE18E8-5F80-4E49-9458-E6835ECA8FE9}" destId="{C557F26F-CA3F-4FB1-BDA3-7C4A3F89A920}" srcOrd="0" destOrd="0" presId="urn:microsoft.com/office/officeart/2005/8/layout/vList6"/>
    <dgm:cxn modelId="{A0CB2BD5-EEAB-40BF-A391-E566D8C5F030}" type="presParOf" srcId="{2EAE18E8-5F80-4E49-9458-E6835ECA8FE9}" destId="{5CF73D22-22A8-4497-9265-9FE01B9F8B98}" srcOrd="1" destOrd="0" presId="urn:microsoft.com/office/officeart/2005/8/layout/vList6"/>
    <dgm:cxn modelId="{9B119C60-F61C-46C8-9F5F-217C5B672FEB}" type="presParOf" srcId="{BC0F4CFF-985A-40CB-88D8-F3CFFFC0AAA7}" destId="{54DC14E5-ED89-4792-B28E-07CC2CA21519}" srcOrd="3" destOrd="0" presId="urn:microsoft.com/office/officeart/2005/8/layout/vList6"/>
    <dgm:cxn modelId="{A679442C-0DA9-41BD-8F9B-3F94CE007A3F}" type="presParOf" srcId="{BC0F4CFF-985A-40CB-88D8-F3CFFFC0AAA7}" destId="{15CC1692-170B-41B4-832A-C0BA07ACCA4E}" srcOrd="4" destOrd="0" presId="urn:microsoft.com/office/officeart/2005/8/layout/vList6"/>
    <dgm:cxn modelId="{5763E3BC-C59C-4EDC-93DF-F7CB113C4948}" type="presParOf" srcId="{15CC1692-170B-41B4-832A-C0BA07ACCA4E}" destId="{A245B837-638F-488D-9B7F-EEB8BD7EA1F3}" srcOrd="0" destOrd="0" presId="urn:microsoft.com/office/officeart/2005/8/layout/vList6"/>
    <dgm:cxn modelId="{16365362-DEBE-40BC-95C2-193FD92F26AD}" type="presParOf" srcId="{15CC1692-170B-41B4-832A-C0BA07ACCA4E}" destId="{74611DC5-B630-41B8-9A14-7EBECCA21EFF}" srcOrd="1" destOrd="0" presId="urn:microsoft.com/office/officeart/2005/8/layout/vList6"/>
    <dgm:cxn modelId="{5B0818CC-E265-45E8-8584-1FF181592A45}" type="presParOf" srcId="{BC0F4CFF-985A-40CB-88D8-F3CFFFC0AAA7}" destId="{A55E9368-F048-4890-AC7C-0D426C3C8C8F}" srcOrd="5" destOrd="0" presId="urn:microsoft.com/office/officeart/2005/8/layout/vList6"/>
    <dgm:cxn modelId="{A9064F6B-B94F-4CDE-B1AA-016871A6B140}" type="presParOf" srcId="{BC0F4CFF-985A-40CB-88D8-F3CFFFC0AAA7}" destId="{35FE1B30-440E-4F42-8974-12B3D728AC46}" srcOrd="6" destOrd="0" presId="urn:microsoft.com/office/officeart/2005/8/layout/vList6"/>
    <dgm:cxn modelId="{5D237379-356B-422C-9074-E7D069026C52}" type="presParOf" srcId="{35FE1B30-440E-4F42-8974-12B3D728AC46}" destId="{0DEC0BBF-A67C-4DD7-9B86-CA4F73A328B1}" srcOrd="0" destOrd="0" presId="urn:microsoft.com/office/officeart/2005/8/layout/vList6"/>
    <dgm:cxn modelId="{44C0100E-1D9D-4F37-9C57-8EF26A4759E5}" type="presParOf" srcId="{35FE1B30-440E-4F42-8974-12B3D728AC46}" destId="{70F8E5B8-295A-44EF-8F6D-61F6C816AE6F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41AF34-0C59-4FF6-B1FE-3776FED0CA7E}" type="doc">
      <dgm:prSet loTypeId="urn:microsoft.com/office/officeart/2005/8/layout/vList2" loCatId="list" qsTypeId="urn:microsoft.com/office/officeart/2005/8/quickstyle/simple1" qsCatId="simple" csTypeId="urn:microsoft.com/office/officeart/2005/8/colors/accent4_1" csCatId="accent4" phldr="1"/>
      <dgm:spPr/>
      <dgm:t>
        <a:bodyPr/>
        <a:lstStyle/>
        <a:p>
          <a:endParaRPr lang="en-US"/>
        </a:p>
      </dgm:t>
    </dgm:pt>
    <dgm:pt modelId="{EA52E12C-045E-4A8E-B002-C636C8A338D9}">
      <dgm:prSet custT="1"/>
      <dgm:spPr/>
      <dgm:t>
        <a:bodyPr/>
        <a:lstStyle/>
        <a:p>
          <a:pPr algn="ctr"/>
          <a:r>
            <a:rPr lang="en-US" sz="1200" dirty="0"/>
            <a:t>100% vegan &amp; cruelty-free supplements</a:t>
          </a:r>
        </a:p>
      </dgm:t>
    </dgm:pt>
    <dgm:pt modelId="{25145B57-207D-4F59-A4AA-E6FB48C6C556}" type="parTrans" cxnId="{E703C73D-4A45-412F-8105-4B7B11CD1394}">
      <dgm:prSet/>
      <dgm:spPr/>
      <dgm:t>
        <a:bodyPr/>
        <a:lstStyle/>
        <a:p>
          <a:endParaRPr lang="en-US"/>
        </a:p>
      </dgm:t>
    </dgm:pt>
    <dgm:pt modelId="{6007C7E2-7A60-4764-B37A-DDDB71F6BC51}" type="sibTrans" cxnId="{E703C73D-4A45-412F-8105-4B7B11CD1394}">
      <dgm:prSet/>
      <dgm:spPr/>
      <dgm:t>
        <a:bodyPr/>
        <a:lstStyle/>
        <a:p>
          <a:endParaRPr lang="en-US"/>
        </a:p>
      </dgm:t>
    </dgm:pt>
    <dgm:pt modelId="{399B1BDC-A87A-490D-A87E-6DD158284A71}">
      <dgm:prSet custT="1"/>
      <dgm:spPr/>
      <dgm:t>
        <a:bodyPr/>
        <a:lstStyle/>
        <a:p>
          <a:pPr algn="ctr"/>
          <a:r>
            <a:rPr lang="en-US" sz="1200" dirty="0"/>
            <a:t>Naturally sourced + community fair-trade botanicals</a:t>
          </a:r>
        </a:p>
      </dgm:t>
    </dgm:pt>
    <dgm:pt modelId="{B239D2F3-81FF-4126-BABF-CE57B3B58AE5}" type="parTrans" cxnId="{B0C83942-BD0C-440B-8825-E459D46383B1}">
      <dgm:prSet/>
      <dgm:spPr/>
      <dgm:t>
        <a:bodyPr/>
        <a:lstStyle/>
        <a:p>
          <a:endParaRPr lang="en-US"/>
        </a:p>
      </dgm:t>
    </dgm:pt>
    <dgm:pt modelId="{09DBF4BF-0CF5-49F5-AE6A-6375789BB980}" type="sibTrans" cxnId="{B0C83942-BD0C-440B-8825-E459D46383B1}">
      <dgm:prSet/>
      <dgm:spPr/>
      <dgm:t>
        <a:bodyPr/>
        <a:lstStyle/>
        <a:p>
          <a:endParaRPr lang="en-US"/>
        </a:p>
      </dgm:t>
    </dgm:pt>
    <dgm:pt modelId="{DB795268-70C1-4D13-B446-13BB60472AFD}">
      <dgm:prSet custT="1"/>
      <dgm:spPr/>
      <dgm:t>
        <a:bodyPr/>
        <a:lstStyle/>
        <a:p>
          <a:pPr algn="ctr"/>
          <a:r>
            <a:rPr lang="en-US" sz="1200"/>
            <a:t>Refillable packaging supporting zero-waste commitments</a:t>
          </a:r>
          <a:endParaRPr lang="en-US" sz="1200" dirty="0"/>
        </a:p>
      </dgm:t>
    </dgm:pt>
    <dgm:pt modelId="{FC10F632-EC54-4EED-814E-8641066217B3}" type="parTrans" cxnId="{E41FF104-77F9-46DF-B8F3-5D77B0F99A10}">
      <dgm:prSet/>
      <dgm:spPr/>
      <dgm:t>
        <a:bodyPr/>
        <a:lstStyle/>
        <a:p>
          <a:endParaRPr lang="en-US"/>
        </a:p>
      </dgm:t>
    </dgm:pt>
    <dgm:pt modelId="{C24E08FD-AB9D-48CF-8C71-E33879D23142}" type="sibTrans" cxnId="{E41FF104-77F9-46DF-B8F3-5D77B0F99A10}">
      <dgm:prSet/>
      <dgm:spPr/>
      <dgm:t>
        <a:bodyPr/>
        <a:lstStyle/>
        <a:p>
          <a:endParaRPr lang="en-US"/>
        </a:p>
      </dgm:t>
    </dgm:pt>
    <dgm:pt modelId="{E5175568-ED59-4D96-A344-496B984F4C71}">
      <dgm:prSet custT="1"/>
      <dgm:spPr/>
      <dgm:t>
        <a:bodyPr/>
        <a:lstStyle/>
        <a:p>
          <a:pPr algn="ctr"/>
          <a:r>
            <a:rPr lang="en-US" sz="1200" dirty="0"/>
            <a:t>A trusted ethical beauty brand entering a new category</a:t>
          </a:r>
        </a:p>
      </dgm:t>
    </dgm:pt>
    <dgm:pt modelId="{39FFF9FA-2C1C-4B0C-93E5-67FE3BF04DCB}" type="parTrans" cxnId="{E9DA8057-15EE-4C3E-99B3-413451B7721A}">
      <dgm:prSet/>
      <dgm:spPr/>
      <dgm:t>
        <a:bodyPr/>
        <a:lstStyle/>
        <a:p>
          <a:endParaRPr lang="en-US"/>
        </a:p>
      </dgm:t>
    </dgm:pt>
    <dgm:pt modelId="{AA24F669-A9C1-454F-8F2A-29F6C92A60B6}" type="sibTrans" cxnId="{E9DA8057-15EE-4C3E-99B3-413451B7721A}">
      <dgm:prSet/>
      <dgm:spPr/>
      <dgm:t>
        <a:bodyPr/>
        <a:lstStyle/>
        <a:p>
          <a:endParaRPr lang="en-US"/>
        </a:p>
      </dgm:t>
    </dgm:pt>
    <dgm:pt modelId="{7E101855-2344-41A6-90CF-96E34C103EE9}">
      <dgm:prSet custT="1"/>
      <dgm:spPr/>
      <dgm:t>
        <a:bodyPr/>
        <a:lstStyle/>
        <a:p>
          <a:pPr algn="ctr"/>
          <a:r>
            <a:rPr lang="en-US" sz="1200" dirty="0"/>
            <a:t>Holistic skin support (inside + outside)</a:t>
          </a:r>
        </a:p>
      </dgm:t>
    </dgm:pt>
    <dgm:pt modelId="{FB483DE8-0338-484A-B9D6-58B2D700DD4D}" type="parTrans" cxnId="{82E002B9-99E4-454F-ABB7-18AF8A5817CC}">
      <dgm:prSet/>
      <dgm:spPr/>
      <dgm:t>
        <a:bodyPr/>
        <a:lstStyle/>
        <a:p>
          <a:endParaRPr lang="en-US"/>
        </a:p>
      </dgm:t>
    </dgm:pt>
    <dgm:pt modelId="{85A5424E-F4C2-4E55-BC29-457D10AE4AD9}" type="sibTrans" cxnId="{82E002B9-99E4-454F-ABB7-18AF8A5817CC}">
      <dgm:prSet/>
      <dgm:spPr/>
      <dgm:t>
        <a:bodyPr/>
        <a:lstStyle/>
        <a:p>
          <a:endParaRPr lang="en-US"/>
        </a:p>
      </dgm:t>
    </dgm:pt>
    <dgm:pt modelId="{71A94B5B-B5B2-4429-863B-3925CB9CC43F}" type="pres">
      <dgm:prSet presAssocID="{7841AF34-0C59-4FF6-B1FE-3776FED0CA7E}" presName="linear" presStyleCnt="0">
        <dgm:presLayoutVars>
          <dgm:animLvl val="lvl"/>
          <dgm:resizeHandles val="exact"/>
        </dgm:presLayoutVars>
      </dgm:prSet>
      <dgm:spPr/>
    </dgm:pt>
    <dgm:pt modelId="{3215E818-C2F4-4A0F-9963-2FCD47320C21}" type="pres">
      <dgm:prSet presAssocID="{EA52E12C-045E-4A8E-B002-C636C8A338D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DE9494A-0094-4939-A47B-40CF96C66B36}" type="pres">
      <dgm:prSet presAssocID="{6007C7E2-7A60-4764-B37A-DDDB71F6BC51}" presName="spacer" presStyleCnt="0"/>
      <dgm:spPr/>
    </dgm:pt>
    <dgm:pt modelId="{8CDAB231-321A-4030-86AE-8D16B975725F}" type="pres">
      <dgm:prSet presAssocID="{399B1BDC-A87A-490D-A87E-6DD158284A7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41A8D68-D8B1-4710-8187-FD1E4A5368DB}" type="pres">
      <dgm:prSet presAssocID="{09DBF4BF-0CF5-49F5-AE6A-6375789BB980}" presName="spacer" presStyleCnt="0"/>
      <dgm:spPr/>
    </dgm:pt>
    <dgm:pt modelId="{D36133F7-0DFB-43A5-9BE5-37D1F97E7D0C}" type="pres">
      <dgm:prSet presAssocID="{DB795268-70C1-4D13-B446-13BB60472AF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B4A7CE8-11C5-4A03-90C1-8913A747B9CF}" type="pres">
      <dgm:prSet presAssocID="{C24E08FD-AB9D-48CF-8C71-E33879D23142}" presName="spacer" presStyleCnt="0"/>
      <dgm:spPr/>
    </dgm:pt>
    <dgm:pt modelId="{A00D60C0-AAEF-4181-ACFC-BDCA61378C98}" type="pres">
      <dgm:prSet presAssocID="{E5175568-ED59-4D96-A344-496B984F4C7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8A16C5E-7FA1-422C-B201-051D7EAFAB19}" type="pres">
      <dgm:prSet presAssocID="{AA24F669-A9C1-454F-8F2A-29F6C92A60B6}" presName="spacer" presStyleCnt="0"/>
      <dgm:spPr/>
    </dgm:pt>
    <dgm:pt modelId="{E376880A-1FCA-4F46-9497-418067A8D31B}" type="pres">
      <dgm:prSet presAssocID="{7E101855-2344-41A6-90CF-96E34C103EE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41FF104-77F9-46DF-B8F3-5D77B0F99A10}" srcId="{7841AF34-0C59-4FF6-B1FE-3776FED0CA7E}" destId="{DB795268-70C1-4D13-B446-13BB60472AFD}" srcOrd="2" destOrd="0" parTransId="{FC10F632-EC54-4EED-814E-8641066217B3}" sibTransId="{C24E08FD-AB9D-48CF-8C71-E33879D23142}"/>
    <dgm:cxn modelId="{0B02341E-E41C-4D40-A328-13DD314B0DF2}" type="presOf" srcId="{7841AF34-0C59-4FF6-B1FE-3776FED0CA7E}" destId="{71A94B5B-B5B2-4429-863B-3925CB9CC43F}" srcOrd="0" destOrd="0" presId="urn:microsoft.com/office/officeart/2005/8/layout/vList2"/>
    <dgm:cxn modelId="{4EC1652D-2304-4A0A-A22D-4DE0B2A17448}" type="presOf" srcId="{EA52E12C-045E-4A8E-B002-C636C8A338D9}" destId="{3215E818-C2F4-4A0F-9963-2FCD47320C21}" srcOrd="0" destOrd="0" presId="urn:microsoft.com/office/officeart/2005/8/layout/vList2"/>
    <dgm:cxn modelId="{E703C73D-4A45-412F-8105-4B7B11CD1394}" srcId="{7841AF34-0C59-4FF6-B1FE-3776FED0CA7E}" destId="{EA52E12C-045E-4A8E-B002-C636C8A338D9}" srcOrd="0" destOrd="0" parTransId="{25145B57-207D-4F59-A4AA-E6FB48C6C556}" sibTransId="{6007C7E2-7A60-4764-B37A-DDDB71F6BC51}"/>
    <dgm:cxn modelId="{2E98675E-8198-4480-98AE-CAF9F5AD9D3D}" type="presOf" srcId="{399B1BDC-A87A-490D-A87E-6DD158284A71}" destId="{8CDAB231-321A-4030-86AE-8D16B975725F}" srcOrd="0" destOrd="0" presId="urn:microsoft.com/office/officeart/2005/8/layout/vList2"/>
    <dgm:cxn modelId="{B0C83942-BD0C-440B-8825-E459D46383B1}" srcId="{7841AF34-0C59-4FF6-B1FE-3776FED0CA7E}" destId="{399B1BDC-A87A-490D-A87E-6DD158284A71}" srcOrd="1" destOrd="0" parTransId="{B239D2F3-81FF-4126-BABF-CE57B3B58AE5}" sibTransId="{09DBF4BF-0CF5-49F5-AE6A-6375789BB980}"/>
    <dgm:cxn modelId="{41EF2A68-7CA7-433B-91FC-C62009895CC1}" type="presOf" srcId="{DB795268-70C1-4D13-B446-13BB60472AFD}" destId="{D36133F7-0DFB-43A5-9BE5-37D1F97E7D0C}" srcOrd="0" destOrd="0" presId="urn:microsoft.com/office/officeart/2005/8/layout/vList2"/>
    <dgm:cxn modelId="{9DE40D6A-E454-4B89-A7BE-66B29E9B47B9}" type="presOf" srcId="{7E101855-2344-41A6-90CF-96E34C103EE9}" destId="{E376880A-1FCA-4F46-9497-418067A8D31B}" srcOrd="0" destOrd="0" presId="urn:microsoft.com/office/officeart/2005/8/layout/vList2"/>
    <dgm:cxn modelId="{E9DA8057-15EE-4C3E-99B3-413451B7721A}" srcId="{7841AF34-0C59-4FF6-B1FE-3776FED0CA7E}" destId="{E5175568-ED59-4D96-A344-496B984F4C71}" srcOrd="3" destOrd="0" parTransId="{39FFF9FA-2C1C-4B0C-93E5-67FE3BF04DCB}" sibTransId="{AA24F669-A9C1-454F-8F2A-29F6C92A60B6}"/>
    <dgm:cxn modelId="{AF73FA7B-9907-407D-8D96-29D5C2798199}" type="presOf" srcId="{E5175568-ED59-4D96-A344-496B984F4C71}" destId="{A00D60C0-AAEF-4181-ACFC-BDCA61378C98}" srcOrd="0" destOrd="0" presId="urn:microsoft.com/office/officeart/2005/8/layout/vList2"/>
    <dgm:cxn modelId="{82E002B9-99E4-454F-ABB7-18AF8A5817CC}" srcId="{7841AF34-0C59-4FF6-B1FE-3776FED0CA7E}" destId="{7E101855-2344-41A6-90CF-96E34C103EE9}" srcOrd="4" destOrd="0" parTransId="{FB483DE8-0338-484A-B9D6-58B2D700DD4D}" sibTransId="{85A5424E-F4C2-4E55-BC29-457D10AE4AD9}"/>
    <dgm:cxn modelId="{FE424644-4310-4E87-840E-79B8CB2F99DA}" type="presParOf" srcId="{71A94B5B-B5B2-4429-863B-3925CB9CC43F}" destId="{3215E818-C2F4-4A0F-9963-2FCD47320C21}" srcOrd="0" destOrd="0" presId="urn:microsoft.com/office/officeart/2005/8/layout/vList2"/>
    <dgm:cxn modelId="{6225F3E7-BAD0-40E5-B53F-CAB7EC0BAD5D}" type="presParOf" srcId="{71A94B5B-B5B2-4429-863B-3925CB9CC43F}" destId="{8DE9494A-0094-4939-A47B-40CF96C66B36}" srcOrd="1" destOrd="0" presId="urn:microsoft.com/office/officeart/2005/8/layout/vList2"/>
    <dgm:cxn modelId="{F6581471-0D1D-41D9-9CCA-EEAFB3FAFC9E}" type="presParOf" srcId="{71A94B5B-B5B2-4429-863B-3925CB9CC43F}" destId="{8CDAB231-321A-4030-86AE-8D16B975725F}" srcOrd="2" destOrd="0" presId="urn:microsoft.com/office/officeart/2005/8/layout/vList2"/>
    <dgm:cxn modelId="{F2E84C81-2090-42B9-BDC0-29A4EE69FF14}" type="presParOf" srcId="{71A94B5B-B5B2-4429-863B-3925CB9CC43F}" destId="{641A8D68-D8B1-4710-8187-FD1E4A5368DB}" srcOrd="3" destOrd="0" presId="urn:microsoft.com/office/officeart/2005/8/layout/vList2"/>
    <dgm:cxn modelId="{255B154E-0F4B-4EEC-85E1-84B2BD54B1C5}" type="presParOf" srcId="{71A94B5B-B5B2-4429-863B-3925CB9CC43F}" destId="{D36133F7-0DFB-43A5-9BE5-37D1F97E7D0C}" srcOrd="4" destOrd="0" presId="urn:microsoft.com/office/officeart/2005/8/layout/vList2"/>
    <dgm:cxn modelId="{8AFA4637-CE28-4C57-9E30-EDFE7AC55501}" type="presParOf" srcId="{71A94B5B-B5B2-4429-863B-3925CB9CC43F}" destId="{6B4A7CE8-11C5-4A03-90C1-8913A747B9CF}" srcOrd="5" destOrd="0" presId="urn:microsoft.com/office/officeart/2005/8/layout/vList2"/>
    <dgm:cxn modelId="{4B84D69D-9D9F-438E-BD44-1CE3F01DE38D}" type="presParOf" srcId="{71A94B5B-B5B2-4429-863B-3925CB9CC43F}" destId="{A00D60C0-AAEF-4181-ACFC-BDCA61378C98}" srcOrd="6" destOrd="0" presId="urn:microsoft.com/office/officeart/2005/8/layout/vList2"/>
    <dgm:cxn modelId="{4AE632A9-DFDB-4186-8573-655606AE5EC8}" type="presParOf" srcId="{71A94B5B-B5B2-4429-863B-3925CB9CC43F}" destId="{B8A16C5E-7FA1-422C-B201-051D7EAFAB19}" srcOrd="7" destOrd="0" presId="urn:microsoft.com/office/officeart/2005/8/layout/vList2"/>
    <dgm:cxn modelId="{20D6BC69-E45A-45A9-BBDA-0BC615FDEDAB}" type="presParOf" srcId="{71A94B5B-B5B2-4429-863B-3925CB9CC43F}" destId="{E376880A-1FCA-4F46-9497-418067A8D31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3AF6BE5-B9DF-4795-97C8-19B9FA78C0BA}" type="doc">
      <dgm:prSet loTypeId="urn:microsoft.com/office/officeart/2005/8/layout/chevronAccent+Icon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96CC27C-D700-4A1E-8C2B-F7CA5CE100FA}">
      <dgm:prSet custT="1"/>
      <dgm:spPr/>
      <dgm:t>
        <a:bodyPr/>
        <a:lstStyle/>
        <a:p>
          <a:r>
            <a:rPr lang="en-US" sz="1200" dirty="0"/>
            <a:t>“For conscious consumers seeking clean, ethical and effective beauty-from-within, The Body Shop </a:t>
          </a:r>
          <a:r>
            <a:rPr lang="en-US" sz="1200" dirty="0" err="1"/>
            <a:t>NutriBeauty</a:t>
          </a:r>
          <a:r>
            <a:rPr lang="en-US" sz="1200" dirty="0"/>
            <a:t>™ offers plant-based supplements that nourish skin naturally while supporting people and the planet.”</a:t>
          </a:r>
          <a:endParaRPr lang="en-US" sz="1800" b="1" dirty="0"/>
        </a:p>
      </dgm:t>
    </dgm:pt>
    <dgm:pt modelId="{229D96A8-B313-456E-9B0B-605D7164E637}" type="parTrans" cxnId="{334BF034-7E32-43E5-A7D1-4482A2CDB14B}">
      <dgm:prSet/>
      <dgm:spPr/>
      <dgm:t>
        <a:bodyPr/>
        <a:lstStyle/>
        <a:p>
          <a:endParaRPr lang="en-US"/>
        </a:p>
      </dgm:t>
    </dgm:pt>
    <dgm:pt modelId="{B9AE0DE8-A453-4486-8610-14203B2A2075}" type="sibTrans" cxnId="{334BF034-7E32-43E5-A7D1-4482A2CDB14B}">
      <dgm:prSet/>
      <dgm:spPr/>
      <dgm:t>
        <a:bodyPr/>
        <a:lstStyle/>
        <a:p>
          <a:endParaRPr lang="en-US"/>
        </a:p>
      </dgm:t>
    </dgm:pt>
    <dgm:pt modelId="{A07CDB3B-74BB-4EEC-B286-CBDB220EBF50}" type="pres">
      <dgm:prSet presAssocID="{23AF6BE5-B9DF-4795-97C8-19B9FA78C0BA}" presName="Name0" presStyleCnt="0">
        <dgm:presLayoutVars>
          <dgm:dir/>
          <dgm:resizeHandles val="exact"/>
        </dgm:presLayoutVars>
      </dgm:prSet>
      <dgm:spPr/>
    </dgm:pt>
    <dgm:pt modelId="{106D4B23-9C7F-4792-BFCD-859344AA077B}" type="pres">
      <dgm:prSet presAssocID="{596CC27C-D700-4A1E-8C2B-F7CA5CE100FA}" presName="composite" presStyleCnt="0"/>
      <dgm:spPr/>
    </dgm:pt>
    <dgm:pt modelId="{0AB91626-D608-4656-9645-79DBDD50F8E4}" type="pres">
      <dgm:prSet presAssocID="{596CC27C-D700-4A1E-8C2B-F7CA5CE100FA}" presName="bgChev" presStyleLbl="node1" presStyleIdx="0" presStyleCnt="1"/>
      <dgm:spPr/>
    </dgm:pt>
    <dgm:pt modelId="{6FD48A9D-694A-410C-9F1B-369EA6057A44}" type="pres">
      <dgm:prSet presAssocID="{596CC27C-D700-4A1E-8C2B-F7CA5CE100FA}" presName="txNode" presStyleLbl="fgAcc1" presStyleIdx="0" presStyleCnt="1" custScaleY="387693" custLinFactY="46837" custLinFactNeighborX="-4187" custLinFactNeighborY="100000">
        <dgm:presLayoutVars>
          <dgm:bulletEnabled val="1"/>
        </dgm:presLayoutVars>
      </dgm:prSet>
      <dgm:spPr/>
    </dgm:pt>
  </dgm:ptLst>
  <dgm:cxnLst>
    <dgm:cxn modelId="{334BF034-7E32-43E5-A7D1-4482A2CDB14B}" srcId="{23AF6BE5-B9DF-4795-97C8-19B9FA78C0BA}" destId="{596CC27C-D700-4A1E-8C2B-F7CA5CE100FA}" srcOrd="0" destOrd="0" parTransId="{229D96A8-B313-456E-9B0B-605D7164E637}" sibTransId="{B9AE0DE8-A453-4486-8610-14203B2A2075}"/>
    <dgm:cxn modelId="{F22D298B-40F9-4EAB-B166-50DB9D4F9CED}" type="presOf" srcId="{23AF6BE5-B9DF-4795-97C8-19B9FA78C0BA}" destId="{A07CDB3B-74BB-4EEC-B286-CBDB220EBF50}" srcOrd="0" destOrd="0" presId="urn:microsoft.com/office/officeart/2005/8/layout/chevronAccent+Icon"/>
    <dgm:cxn modelId="{E20B17A7-88E0-4C12-B24C-98F9DD18E310}" type="presOf" srcId="{596CC27C-D700-4A1E-8C2B-F7CA5CE100FA}" destId="{6FD48A9D-694A-410C-9F1B-369EA6057A44}" srcOrd="0" destOrd="0" presId="urn:microsoft.com/office/officeart/2005/8/layout/chevronAccent+Icon"/>
    <dgm:cxn modelId="{F63C56A2-3A2A-41F3-852E-A87995C1D9D0}" type="presParOf" srcId="{A07CDB3B-74BB-4EEC-B286-CBDB220EBF50}" destId="{106D4B23-9C7F-4792-BFCD-859344AA077B}" srcOrd="0" destOrd="0" presId="urn:microsoft.com/office/officeart/2005/8/layout/chevronAccent+Icon"/>
    <dgm:cxn modelId="{9041EAAF-07BE-48E6-BED9-066068461746}" type="presParOf" srcId="{106D4B23-9C7F-4792-BFCD-859344AA077B}" destId="{0AB91626-D608-4656-9645-79DBDD50F8E4}" srcOrd="0" destOrd="0" presId="urn:microsoft.com/office/officeart/2005/8/layout/chevronAccent+Icon"/>
    <dgm:cxn modelId="{B8A6635B-5547-4DEC-85E0-F662416D6BE1}" type="presParOf" srcId="{106D4B23-9C7F-4792-BFCD-859344AA077B}" destId="{6FD48A9D-694A-410C-9F1B-369EA6057A44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665ADF-1D3B-4AE8-998F-F72ED4A12418}">
      <dsp:nvSpPr>
        <dsp:cNvPr id="0" name=""/>
        <dsp:cNvSpPr/>
      </dsp:nvSpPr>
      <dsp:spPr>
        <a:xfrm>
          <a:off x="1139726" y="676"/>
          <a:ext cx="2724338" cy="5366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Vitamin C, açai and berry antioxidants for bright, radiant skin.</a:t>
          </a:r>
        </a:p>
      </dsp:txBody>
      <dsp:txXfrm>
        <a:off x="1139726" y="67761"/>
        <a:ext cx="2523082" cy="402513"/>
      </dsp:txXfrm>
    </dsp:sp>
    <dsp:sp modelId="{C05F9947-E506-46E3-8409-E0F8507A4AE4}">
      <dsp:nvSpPr>
        <dsp:cNvPr id="0" name=""/>
        <dsp:cNvSpPr/>
      </dsp:nvSpPr>
      <dsp:spPr>
        <a:xfrm>
          <a:off x="0" y="0"/>
          <a:ext cx="1137842" cy="53668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GlowBerry</a:t>
          </a:r>
          <a:r>
            <a:rPr lang="en-US" sz="1200" kern="1200" dirty="0"/>
            <a:t> Capsules</a:t>
          </a:r>
        </a:p>
      </dsp:txBody>
      <dsp:txXfrm>
        <a:off x="26199" y="26199"/>
        <a:ext cx="1085444" cy="484285"/>
      </dsp:txXfrm>
    </dsp:sp>
    <dsp:sp modelId="{5CF73D22-22A8-4497-9265-9FE01B9F8B98}">
      <dsp:nvSpPr>
        <dsp:cNvPr id="0" name=""/>
        <dsp:cNvSpPr/>
      </dsp:nvSpPr>
      <dsp:spPr>
        <a:xfrm>
          <a:off x="1139726" y="591027"/>
          <a:ext cx="2724338" cy="5366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2053179"/>
            <a:satOff val="-10223"/>
            <a:lumOff val="-97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2053179"/>
              <a:satOff val="-10223"/>
              <a:lumOff val="-9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Hyaluronic acid + vegan collagen boosters for deep hydration.</a:t>
          </a:r>
        </a:p>
      </dsp:txBody>
      <dsp:txXfrm>
        <a:off x="1139726" y="658112"/>
        <a:ext cx="2523082" cy="402513"/>
      </dsp:txXfrm>
    </dsp:sp>
    <dsp:sp modelId="{C557F26F-CA3F-4FB1-BDA3-7C4A3F89A920}">
      <dsp:nvSpPr>
        <dsp:cNvPr id="0" name=""/>
        <dsp:cNvSpPr/>
      </dsp:nvSpPr>
      <dsp:spPr>
        <a:xfrm>
          <a:off x="0" y="588875"/>
          <a:ext cx="1137842" cy="536683"/>
        </a:xfrm>
        <a:prstGeom prst="roundRect">
          <a:avLst/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HydraBalance</a:t>
          </a:r>
          <a:r>
            <a:rPr lang="en-US" sz="1200" kern="1200" dirty="0"/>
            <a:t> Gummies</a:t>
          </a:r>
        </a:p>
      </dsp:txBody>
      <dsp:txXfrm>
        <a:off x="26199" y="615074"/>
        <a:ext cx="1085444" cy="484285"/>
      </dsp:txXfrm>
    </dsp:sp>
    <dsp:sp modelId="{74611DC5-B630-41B8-9A14-7EBECCA21EFF}">
      <dsp:nvSpPr>
        <dsp:cNvPr id="0" name=""/>
        <dsp:cNvSpPr/>
      </dsp:nvSpPr>
      <dsp:spPr>
        <a:xfrm>
          <a:off x="1139726" y="1181379"/>
          <a:ext cx="2724338" cy="5366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4106357"/>
            <a:satOff val="-20446"/>
            <a:lumOff val="-194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4106357"/>
              <a:satOff val="-20446"/>
              <a:lumOff val="-19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Ashwagandha, chamomile and plant adaptogens to calm stressed skin.</a:t>
          </a:r>
        </a:p>
      </dsp:txBody>
      <dsp:txXfrm>
        <a:off x="1139726" y="1248464"/>
        <a:ext cx="2523082" cy="402513"/>
      </dsp:txXfrm>
    </dsp:sp>
    <dsp:sp modelId="{A245B837-638F-488D-9B7F-EEB8BD7EA1F3}">
      <dsp:nvSpPr>
        <dsp:cNvPr id="0" name=""/>
        <dsp:cNvSpPr/>
      </dsp:nvSpPr>
      <dsp:spPr>
        <a:xfrm>
          <a:off x="0" y="1179227"/>
          <a:ext cx="1137842" cy="536683"/>
        </a:xfrm>
        <a:prstGeom prst="roundRect">
          <a:avLst/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/>
            <a:t>CalmRoot</a:t>
          </a:r>
          <a:r>
            <a:rPr lang="en-US" sz="1200" kern="1200" dirty="0"/>
            <a:t> Adaptogen Blend</a:t>
          </a:r>
        </a:p>
      </dsp:txBody>
      <dsp:txXfrm>
        <a:off x="26199" y="1205426"/>
        <a:ext cx="1085444" cy="484285"/>
      </dsp:txXfrm>
    </dsp:sp>
    <dsp:sp modelId="{70F8E5B8-295A-44EF-8F6D-61F6C816AE6F}">
      <dsp:nvSpPr>
        <dsp:cNvPr id="0" name=""/>
        <dsp:cNvSpPr/>
      </dsp:nvSpPr>
      <dsp:spPr>
        <a:xfrm>
          <a:off x="1139726" y="1771730"/>
          <a:ext cx="2724338" cy="536683"/>
        </a:xfrm>
        <a:prstGeom prst="rightArrow">
          <a:avLst>
            <a:gd name="adj1" fmla="val 75000"/>
            <a:gd name="adj2" fmla="val 50000"/>
          </a:avLst>
        </a:prstGeom>
        <a:solidFill>
          <a:schemeClr val="accent4">
            <a:tint val="40000"/>
            <a:alpha val="90000"/>
            <a:hueOff val="6159535"/>
            <a:satOff val="-30669"/>
            <a:lumOff val="-291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6159535"/>
              <a:satOff val="-30669"/>
              <a:lumOff val="-29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" tIns="7620" rIns="7620" bIns="76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/>
            <a:t>All products sold in refillable glass jars with biodegradable refill sachets.</a:t>
          </a:r>
        </a:p>
      </dsp:txBody>
      <dsp:txXfrm>
        <a:off x="1139726" y="1838815"/>
        <a:ext cx="2523082" cy="402513"/>
      </dsp:txXfrm>
    </dsp:sp>
    <dsp:sp modelId="{0DEC0BBF-A67C-4DD7-9B86-CA4F73A328B1}">
      <dsp:nvSpPr>
        <dsp:cNvPr id="0" name=""/>
        <dsp:cNvSpPr/>
      </dsp:nvSpPr>
      <dsp:spPr>
        <a:xfrm>
          <a:off x="0" y="1769578"/>
          <a:ext cx="1137842" cy="536683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Eco-Refill Packaging</a:t>
          </a:r>
        </a:p>
      </dsp:txBody>
      <dsp:txXfrm>
        <a:off x="26199" y="1795777"/>
        <a:ext cx="1085444" cy="4842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15E818-C2F4-4A0F-9963-2FCD47320C21}">
      <dsp:nvSpPr>
        <dsp:cNvPr id="0" name=""/>
        <dsp:cNvSpPr/>
      </dsp:nvSpPr>
      <dsp:spPr>
        <a:xfrm>
          <a:off x="0" y="3084"/>
          <a:ext cx="2992148" cy="486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100% vegan &amp; cruelty-free supplements</a:t>
          </a:r>
        </a:p>
      </dsp:txBody>
      <dsp:txXfrm>
        <a:off x="23760" y="26844"/>
        <a:ext cx="2944628" cy="439200"/>
      </dsp:txXfrm>
    </dsp:sp>
    <dsp:sp modelId="{8CDAB231-321A-4030-86AE-8D16B975725F}">
      <dsp:nvSpPr>
        <dsp:cNvPr id="0" name=""/>
        <dsp:cNvSpPr/>
      </dsp:nvSpPr>
      <dsp:spPr>
        <a:xfrm>
          <a:off x="0" y="564684"/>
          <a:ext cx="2992148" cy="486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Naturally sourced + community fair-trade botanicals</a:t>
          </a:r>
        </a:p>
      </dsp:txBody>
      <dsp:txXfrm>
        <a:off x="23760" y="588444"/>
        <a:ext cx="2944628" cy="439200"/>
      </dsp:txXfrm>
    </dsp:sp>
    <dsp:sp modelId="{D36133F7-0DFB-43A5-9BE5-37D1F97E7D0C}">
      <dsp:nvSpPr>
        <dsp:cNvPr id="0" name=""/>
        <dsp:cNvSpPr/>
      </dsp:nvSpPr>
      <dsp:spPr>
        <a:xfrm>
          <a:off x="0" y="1126284"/>
          <a:ext cx="2992148" cy="486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Refillable packaging supporting zero-waste commitments</a:t>
          </a:r>
          <a:endParaRPr lang="en-US" sz="1200" kern="1200" dirty="0"/>
        </a:p>
      </dsp:txBody>
      <dsp:txXfrm>
        <a:off x="23760" y="1150044"/>
        <a:ext cx="2944628" cy="439200"/>
      </dsp:txXfrm>
    </dsp:sp>
    <dsp:sp modelId="{A00D60C0-AAEF-4181-ACFC-BDCA61378C98}">
      <dsp:nvSpPr>
        <dsp:cNvPr id="0" name=""/>
        <dsp:cNvSpPr/>
      </dsp:nvSpPr>
      <dsp:spPr>
        <a:xfrm>
          <a:off x="0" y="1687884"/>
          <a:ext cx="2992148" cy="486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A trusted ethical beauty brand entering a new category</a:t>
          </a:r>
        </a:p>
      </dsp:txBody>
      <dsp:txXfrm>
        <a:off x="23760" y="1711644"/>
        <a:ext cx="2944628" cy="439200"/>
      </dsp:txXfrm>
    </dsp:sp>
    <dsp:sp modelId="{E376880A-1FCA-4F46-9497-418067A8D31B}">
      <dsp:nvSpPr>
        <dsp:cNvPr id="0" name=""/>
        <dsp:cNvSpPr/>
      </dsp:nvSpPr>
      <dsp:spPr>
        <a:xfrm>
          <a:off x="0" y="2249484"/>
          <a:ext cx="2992148" cy="4867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Holistic skin support (inside + outside)</a:t>
          </a:r>
        </a:p>
      </dsp:txBody>
      <dsp:txXfrm>
        <a:off x="23760" y="2273244"/>
        <a:ext cx="2944628" cy="4392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B91626-D608-4656-9645-79DBDD50F8E4}">
      <dsp:nvSpPr>
        <dsp:cNvPr id="0" name=""/>
        <dsp:cNvSpPr/>
      </dsp:nvSpPr>
      <dsp:spPr>
        <a:xfrm>
          <a:off x="1043" y="2152698"/>
          <a:ext cx="1920939" cy="741482"/>
        </a:xfrm>
        <a:prstGeom prst="chevron">
          <a:avLst>
            <a:gd name="adj" fmla="val 4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D48A9D-694A-410C-9F1B-369EA6057A44}">
      <dsp:nvSpPr>
        <dsp:cNvPr id="0" name=""/>
        <dsp:cNvSpPr/>
      </dsp:nvSpPr>
      <dsp:spPr>
        <a:xfrm>
          <a:off x="445375" y="2360243"/>
          <a:ext cx="1622126" cy="28746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“For conscious consumers seeking clean, ethical and effective beauty-from-within, The Body Shop </a:t>
          </a:r>
          <a:r>
            <a:rPr lang="en-US" sz="1200" kern="1200" dirty="0" err="1"/>
            <a:t>NutriBeauty</a:t>
          </a:r>
          <a:r>
            <a:rPr lang="en-US" sz="1200" kern="1200" dirty="0"/>
            <a:t>™ offers plant-based supplements that nourish skin naturally while supporting people and the planet.”</a:t>
          </a:r>
          <a:endParaRPr lang="en-US" sz="1800" b="1" kern="1200" dirty="0"/>
        </a:p>
      </dsp:txBody>
      <dsp:txXfrm>
        <a:off x="492885" y="2407753"/>
        <a:ext cx="1527106" cy="27796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Chevron Accent Process"/>
  <dgm:desc val="Use to show sequential steps in a task, process, or workflow, or to emphasize movement or direction. Works best with minimal Level 1 and Level 2 text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7657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791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037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404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66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920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5658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283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188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155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301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BE64E9-246C-4741-B11F-8353CAE499F8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BDEF3A2-6A8B-4753-8387-AFFCEA988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4576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.png"/><Relationship Id="rId18" Type="http://schemas.microsoft.com/office/2007/relationships/diagramDrawing" Target="../diagrams/drawing3.xml"/><Relationship Id="rId26" Type="http://schemas.openxmlformats.org/officeDocument/2006/relationships/image" Target="../media/image11.png"/><Relationship Id="rId39" Type="http://schemas.openxmlformats.org/officeDocument/2006/relationships/image" Target="../media/image24.png"/><Relationship Id="rId21" Type="http://schemas.openxmlformats.org/officeDocument/2006/relationships/image" Target="../media/image6.png"/><Relationship Id="rId34" Type="http://schemas.openxmlformats.org/officeDocument/2006/relationships/image" Target="../media/image19.png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17" Type="http://schemas.openxmlformats.org/officeDocument/2006/relationships/diagramColors" Target="../diagrams/colors3.xml"/><Relationship Id="rId25" Type="http://schemas.openxmlformats.org/officeDocument/2006/relationships/image" Target="../media/image10.png"/><Relationship Id="rId33" Type="http://schemas.openxmlformats.org/officeDocument/2006/relationships/image" Target="../media/image18.png"/><Relationship Id="rId38" Type="http://schemas.openxmlformats.org/officeDocument/2006/relationships/image" Target="../media/image23.png"/><Relationship Id="rId2" Type="http://schemas.openxmlformats.org/officeDocument/2006/relationships/image" Target="../media/image2.jpeg"/><Relationship Id="rId16" Type="http://schemas.openxmlformats.org/officeDocument/2006/relationships/diagramQuickStyle" Target="../diagrams/quickStyle3.xml"/><Relationship Id="rId20" Type="http://schemas.openxmlformats.org/officeDocument/2006/relationships/image" Target="../media/image5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24" Type="http://schemas.openxmlformats.org/officeDocument/2006/relationships/image" Target="../media/image9.png"/><Relationship Id="rId32" Type="http://schemas.openxmlformats.org/officeDocument/2006/relationships/image" Target="../media/image17.png"/><Relationship Id="rId37" Type="http://schemas.openxmlformats.org/officeDocument/2006/relationships/image" Target="../media/image22.png"/><Relationship Id="rId5" Type="http://schemas.openxmlformats.org/officeDocument/2006/relationships/diagramQuickStyle" Target="../diagrams/quickStyle1.xml"/><Relationship Id="rId15" Type="http://schemas.openxmlformats.org/officeDocument/2006/relationships/diagramLayout" Target="../diagrams/layout3.xml"/><Relationship Id="rId23" Type="http://schemas.openxmlformats.org/officeDocument/2006/relationships/image" Target="../media/image8.png"/><Relationship Id="rId28" Type="http://schemas.openxmlformats.org/officeDocument/2006/relationships/image" Target="../media/image13.png"/><Relationship Id="rId36" Type="http://schemas.openxmlformats.org/officeDocument/2006/relationships/image" Target="../media/image21.png"/><Relationship Id="rId10" Type="http://schemas.openxmlformats.org/officeDocument/2006/relationships/diagramQuickStyle" Target="../diagrams/quickStyle2.xml"/><Relationship Id="rId19" Type="http://schemas.openxmlformats.org/officeDocument/2006/relationships/image" Target="../media/image4.png"/><Relationship Id="rId31" Type="http://schemas.openxmlformats.org/officeDocument/2006/relationships/image" Target="../media/image16.png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openxmlformats.org/officeDocument/2006/relationships/diagramData" Target="../diagrams/data3.xml"/><Relationship Id="rId22" Type="http://schemas.openxmlformats.org/officeDocument/2006/relationships/image" Target="../media/image7.png"/><Relationship Id="rId27" Type="http://schemas.openxmlformats.org/officeDocument/2006/relationships/image" Target="../media/image12.png"/><Relationship Id="rId30" Type="http://schemas.openxmlformats.org/officeDocument/2006/relationships/image" Target="../media/image15.png"/><Relationship Id="rId35" Type="http://schemas.openxmlformats.org/officeDocument/2006/relationships/image" Target="../media/image20.png"/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A7A93BD-AE05-5DB1-BD1A-CEF171E178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4350" y="-14656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E9EC0F51-2841-6573-DE80-9C00357A61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11" y="310634"/>
            <a:ext cx="3381375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0A5EF053-7373-41A5-3BF0-B215A253B5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544" y="3033623"/>
            <a:ext cx="5318907" cy="61247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DHRUMILKUMAR KETANKUMAR PATEL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ID:</a:t>
            </a:r>
            <a:r>
              <a:rPr lang="en-GB" altLang="en-US" sz="1400" b="1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1400" b="1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2510610</a:t>
            </a: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Name: Marketing Management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Code: LCMB7024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’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 </a:t>
            </a:r>
            <a:r>
              <a:rPr kumimoji="0" lang="en-GB" altLang="en-US" sz="1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Name:</a:t>
            </a:r>
            <a:r>
              <a:rPr lang="en-GB" altLang="en-US" sz="1400" b="1" dirty="0" err="1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</a:t>
            </a:r>
            <a:r>
              <a:rPr lang="en-GB" altLang="en-US" sz="1400" b="1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Laila </a:t>
            </a:r>
            <a:r>
              <a:rPr lang="en-GB" altLang="en-US" sz="1400" b="1" dirty="0" err="1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Maazouz</a:t>
            </a: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Poster 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–</a:t>
            </a: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Marketing Strategy Pitch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Term 1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5527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Light green background Images - Free Download on Freepik">
            <a:extLst>
              <a:ext uri="{FF2B5EF4-FFF2-40B4-BE49-F238E27FC236}">
                <a16:creationId xmlns:a16="http://schemas.microsoft.com/office/drawing/2014/main" id="{11F8052C-5505-E6B9-A22C-659E48DB8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58000" cy="121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rrow: Pentagon 5">
            <a:extLst>
              <a:ext uri="{FF2B5EF4-FFF2-40B4-BE49-F238E27FC236}">
                <a16:creationId xmlns:a16="http://schemas.microsoft.com/office/drawing/2014/main" id="{9E0FF686-60AE-7655-2344-98938F322108}"/>
              </a:ext>
            </a:extLst>
          </p:cNvPr>
          <p:cNvSpPr/>
          <p:nvPr/>
        </p:nvSpPr>
        <p:spPr>
          <a:xfrm>
            <a:off x="185304" y="637470"/>
            <a:ext cx="2571219" cy="708452"/>
          </a:xfrm>
          <a:prstGeom prst="homePlate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tx1"/>
                </a:solidFill>
              </a:rPr>
              <a:t>Brand Name</a:t>
            </a:r>
          </a:p>
          <a:p>
            <a:pPr algn="ctr"/>
            <a:r>
              <a:rPr lang="en-US" sz="1200" b="1" dirty="0">
                <a:solidFill>
                  <a:schemeClr val="tx1"/>
                </a:solidFill>
              </a:rPr>
              <a:t>The Body Shop </a:t>
            </a:r>
            <a:r>
              <a:rPr lang="en-US" sz="1200" b="1" dirty="0" err="1">
                <a:solidFill>
                  <a:schemeClr val="tx1"/>
                </a:solidFill>
              </a:rPr>
              <a:t>NutriBeauty</a:t>
            </a:r>
            <a:r>
              <a:rPr lang="en-US" sz="1200" b="1" dirty="0">
                <a:solidFill>
                  <a:schemeClr val="tx1"/>
                </a:solidFill>
              </a:rPr>
              <a:t>™</a:t>
            </a:r>
          </a:p>
        </p:txBody>
      </p:sp>
      <p:sp>
        <p:nvSpPr>
          <p:cNvPr id="7" name="Wave 6">
            <a:extLst>
              <a:ext uri="{FF2B5EF4-FFF2-40B4-BE49-F238E27FC236}">
                <a16:creationId xmlns:a16="http://schemas.microsoft.com/office/drawing/2014/main" id="{82F542B7-B619-0919-6D10-F96D0E278550}"/>
              </a:ext>
            </a:extLst>
          </p:cNvPr>
          <p:cNvSpPr/>
          <p:nvPr/>
        </p:nvSpPr>
        <p:spPr>
          <a:xfrm>
            <a:off x="4003965" y="568778"/>
            <a:ext cx="2657475" cy="826048"/>
          </a:xfrm>
          <a:prstGeom prst="wave">
            <a:avLst>
              <a:gd name="adj1" fmla="val 12500"/>
              <a:gd name="adj2" fmla="val -480"/>
            </a:avLst>
          </a:prstGeom>
          <a:noFill/>
          <a:ln w="38100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 rtlCol="0" anchor="ctr"/>
          <a:lstStyle/>
          <a:p>
            <a:pPr algn="ctr"/>
            <a:r>
              <a:rPr lang="en-US" sz="1200" b="1" dirty="0">
                <a:solidFill>
                  <a:schemeClr val="tx1"/>
                </a:solidFill>
              </a:rPr>
              <a:t>Tagline</a:t>
            </a:r>
          </a:p>
          <a:p>
            <a:pPr algn="ctr"/>
            <a:r>
              <a:rPr lang="en-US" sz="1200" b="1" i="1" dirty="0">
                <a:solidFill>
                  <a:srgbClr val="0070C0"/>
                </a:solidFill>
              </a:rPr>
              <a:t>“Nourish Your Skin, the Ethical Way.”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BCAF43-C4BC-819D-1C0B-B2CE2F6AC450}"/>
              </a:ext>
            </a:extLst>
          </p:cNvPr>
          <p:cNvSpPr txBox="1"/>
          <p:nvPr/>
        </p:nvSpPr>
        <p:spPr>
          <a:xfrm>
            <a:off x="185304" y="1686702"/>
            <a:ext cx="2474769" cy="249299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200" dirty="0" err="1">
                <a:solidFill>
                  <a:schemeClr val="tx1"/>
                </a:solidFill>
              </a:rPr>
              <a:t>NutriBeauty</a:t>
            </a:r>
            <a:r>
              <a:rPr lang="en-US" sz="1200" dirty="0">
                <a:solidFill>
                  <a:schemeClr val="tx1"/>
                </a:solidFill>
              </a:rPr>
              <a:t>™ is The Body Shop’s first-ever plant-based beauty supplements line, created to support skin health from within.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200" dirty="0">
                <a:solidFill>
                  <a:schemeClr val="tx1"/>
                </a:solidFill>
              </a:rPr>
              <a:t>The range combines naturally sourced ingredients, community fair-trade botanicals, and The Body Shop’s ethical, cruelty-free values with the fast-growing trend of beauty-from-within nutrition.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711E399-DA16-9B03-67B2-F2EB7E203A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6976446"/>
              </p:ext>
            </p:extLst>
          </p:nvPr>
        </p:nvGraphicFramePr>
        <p:xfrm>
          <a:off x="2754455" y="1759772"/>
          <a:ext cx="3865949" cy="23090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19C654A6-CD77-D165-74A0-522CECD9CE4A}"/>
              </a:ext>
            </a:extLst>
          </p:cNvPr>
          <p:cNvSpPr txBox="1"/>
          <p:nvPr/>
        </p:nvSpPr>
        <p:spPr>
          <a:xfrm>
            <a:off x="4116531" y="1345922"/>
            <a:ext cx="1901537" cy="392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Hero Products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7B37F91B-552B-4294-E731-AB4CDEA4FD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6093595"/>
              </p:ext>
            </p:extLst>
          </p:nvPr>
        </p:nvGraphicFramePr>
        <p:xfrm>
          <a:off x="3630324" y="4492225"/>
          <a:ext cx="2992148" cy="2739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8FFCA832-08A4-3468-19AE-E159CD82FD52}"/>
              </a:ext>
            </a:extLst>
          </p:cNvPr>
          <p:cNvSpPr txBox="1"/>
          <p:nvPr/>
        </p:nvSpPr>
        <p:spPr>
          <a:xfrm>
            <a:off x="4210049" y="4127279"/>
            <a:ext cx="1714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Differentiation</a:t>
            </a:r>
            <a:endParaRPr lang="en-US" dirty="0"/>
          </a:p>
        </p:txBody>
      </p:sp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694D1904-12F3-DDD4-34D2-EE6B73531D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55747"/>
              </p:ext>
            </p:extLst>
          </p:nvPr>
        </p:nvGraphicFramePr>
        <p:xfrm>
          <a:off x="166688" y="4568991"/>
          <a:ext cx="3262312" cy="2926080"/>
        </p:xfrm>
        <a:graphic>
          <a:graphicData uri="http://schemas.openxmlformats.org/drawingml/2006/table">
            <a:tbl>
              <a:tblPr>
                <a:tableStyleId>{0505E3EF-67EA-436B-97B2-0124C06EBD24}</a:tableStyleId>
              </a:tblPr>
              <a:tblGrid>
                <a:gridCol w="1038657">
                  <a:extLst>
                    <a:ext uri="{9D8B030D-6E8A-4147-A177-3AD203B41FA5}">
                      <a16:colId xmlns:a16="http://schemas.microsoft.com/office/drawing/2014/main" val="995025591"/>
                    </a:ext>
                  </a:extLst>
                </a:gridCol>
                <a:gridCol w="2223655">
                  <a:extLst>
                    <a:ext uri="{9D8B030D-6E8A-4147-A177-3AD203B41FA5}">
                      <a16:colId xmlns:a16="http://schemas.microsoft.com/office/drawing/2014/main" val="2387412849"/>
                    </a:ext>
                  </a:extLst>
                </a:gridCol>
              </a:tblGrid>
              <a:tr h="134838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b="1" dirty="0"/>
                        <a:t>Gender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Women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095117"/>
                  </a:ext>
                </a:extLst>
              </a:tr>
              <a:tr h="134838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b="1" dirty="0"/>
                        <a:t>Age Range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18 - 45 years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8264007"/>
                  </a:ext>
                </a:extLst>
              </a:tr>
              <a:tr h="228187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b="1" dirty="0"/>
                        <a:t>Lifestyle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Values self-care, wellness, and clean beauty routines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4637041"/>
                  </a:ext>
                </a:extLst>
              </a:tr>
              <a:tr h="321536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b="1" dirty="0"/>
                        <a:t>Psychographics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Prefers ethical, vegan, and sustainable beauty; environmentally conscious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47261863"/>
                  </a:ext>
                </a:extLst>
              </a:tr>
              <a:tr h="321536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b="1" dirty="0"/>
                        <a:t>Consumer Needs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Holistic skin health, natural ingredients, safe &amp; cruelty-free products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5000700"/>
                  </a:ext>
                </a:extLst>
              </a:tr>
              <a:tr h="321536"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b="1" dirty="0" err="1"/>
                        <a:t>Behavioural</a:t>
                      </a:r>
                      <a:r>
                        <a:rPr lang="en-US" sz="1200" b="1" dirty="0"/>
                        <a:t> Traits</a:t>
                      </a:r>
                      <a:endParaRPr lang="en-US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Engages in skincare rituals, follows beauty influencers, buys eco-conscious brands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96129846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13A334E7-E67F-FB19-291A-304E8DEE1EF7}"/>
              </a:ext>
            </a:extLst>
          </p:cNvPr>
          <p:cNvSpPr txBox="1"/>
          <p:nvPr/>
        </p:nvSpPr>
        <p:spPr>
          <a:xfrm>
            <a:off x="206950" y="11691925"/>
            <a:ext cx="60527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b="1" dirty="0"/>
              <a:t>Key Message</a:t>
            </a:r>
          </a:p>
          <a:p>
            <a:r>
              <a:rPr lang="en-US" sz="1200" b="1" i="1" dirty="0">
                <a:solidFill>
                  <a:schemeClr val="accent6">
                    <a:lumMod val="50000"/>
                  </a:schemeClr>
                </a:solidFill>
              </a:rPr>
              <a:t>“Better skin starts with better nourishment naturally.”</a:t>
            </a:r>
          </a:p>
        </p:txBody>
      </p: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48F07C78-8D49-1CB7-7383-50468052A5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951050"/>
              </p:ext>
            </p:extLst>
          </p:nvPr>
        </p:nvGraphicFramePr>
        <p:xfrm>
          <a:off x="2430872" y="8096375"/>
          <a:ext cx="4278457" cy="3557141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177635">
                  <a:extLst>
                    <a:ext uri="{9D8B030D-6E8A-4147-A177-3AD203B41FA5}">
                      <a16:colId xmlns:a16="http://schemas.microsoft.com/office/drawing/2014/main" val="1959517800"/>
                    </a:ext>
                  </a:extLst>
                </a:gridCol>
                <a:gridCol w="3100822">
                  <a:extLst>
                    <a:ext uri="{9D8B030D-6E8A-4147-A177-3AD203B41FA5}">
                      <a16:colId xmlns:a16="http://schemas.microsoft.com/office/drawing/2014/main" val="2483408231"/>
                    </a:ext>
                  </a:extLst>
                </a:gridCol>
              </a:tblGrid>
              <a:tr h="722501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/>
                        <a:t>Product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Plant-based, dermatology-informed beauty supplements made with natural, transparently sourced ingredients.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33322348"/>
                  </a:ext>
                </a:extLst>
              </a:tr>
              <a:tr h="55993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/>
                        <a:t>Price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 dirty="0"/>
                        <a:t>Mid-premium pricing (£12–£22) reflecting ethical beauty values and accessible affordability.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28321833"/>
                  </a:ext>
                </a:extLst>
              </a:tr>
              <a:tr h="559938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/>
                        <a:t>Place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>
                        <a:buNone/>
                      </a:pPr>
                      <a:r>
                        <a:rPr lang="en-US" sz="1200"/>
                        <a:t>Available in The Body Shop stores, online shop, refill bars, and selected wellness retail partners.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53344114"/>
                  </a:ext>
                </a:extLst>
              </a:tr>
              <a:tr h="153531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US" sz="1600" b="1" dirty="0"/>
                        <a:t>Promotion</a:t>
                      </a:r>
                      <a:endParaRPr lang="en-US" sz="1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>
                        <a:buNone/>
                      </a:pPr>
                      <a:r>
                        <a:rPr lang="en-US" sz="1200" dirty="0"/>
                        <a:t>• Ethical &amp; sustainable influencer partnerships</a:t>
                      </a:r>
                      <a:br>
                        <a:rPr lang="en-US" sz="1200" dirty="0"/>
                      </a:br>
                      <a:r>
                        <a:rPr lang="en-US" sz="1200" dirty="0"/>
                        <a:t>• In-store skin health consultations</a:t>
                      </a:r>
                    </a:p>
                    <a:p>
                      <a:pPr algn="l">
                        <a:buNone/>
                      </a:pPr>
                      <a:r>
                        <a:rPr lang="en-US" sz="1200" dirty="0"/>
                        <a:t>• TikTok &amp; Instagram short-form content</a:t>
                      </a:r>
                    </a:p>
                    <a:p>
                      <a:pPr algn="l">
                        <a:buNone/>
                      </a:pPr>
                      <a:r>
                        <a:rPr lang="en-US" sz="1200" dirty="0"/>
                        <a:t>• Refill incentives &amp; loyalty rewards</a:t>
                      </a:r>
                    </a:p>
                    <a:p>
                      <a:pPr algn="l">
                        <a:buNone/>
                      </a:pPr>
                      <a:r>
                        <a:rPr lang="en-US" sz="1200" dirty="0"/>
                        <a:t>• Cause-based storytelling highlighting women’s cooperatives &amp; community trade farms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32399348"/>
                  </a:ext>
                </a:extLst>
              </a:tr>
            </a:tbl>
          </a:graphicData>
        </a:graphic>
      </p:graphicFrame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091B9857-644D-4896-35B7-208BAD678956}"/>
              </a:ext>
            </a:extLst>
          </p:cNvPr>
          <p:cNvSpPr/>
          <p:nvPr/>
        </p:nvSpPr>
        <p:spPr>
          <a:xfrm>
            <a:off x="166255" y="152400"/>
            <a:ext cx="6456217" cy="367559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FFFF00"/>
                </a:solidFill>
              </a:rPr>
              <a:t>The Body Shop </a:t>
            </a:r>
            <a:r>
              <a:rPr lang="en-US" b="1" dirty="0" err="1">
                <a:solidFill>
                  <a:srgbClr val="FFFF00"/>
                </a:solidFill>
              </a:rPr>
              <a:t>NutriBeauty</a:t>
            </a:r>
            <a:endParaRPr lang="en-US" b="1" dirty="0">
              <a:solidFill>
                <a:srgbClr val="FFFF00"/>
              </a:solidFill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35CDA84-7310-D509-2145-48C7A380DA63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611621" y="635468"/>
            <a:ext cx="1292495" cy="63905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8E6EFCB9-C10D-15AC-75D5-ADBB254EB3AD}"/>
              </a:ext>
            </a:extLst>
          </p:cNvPr>
          <p:cNvSpPr txBox="1"/>
          <p:nvPr/>
        </p:nvSpPr>
        <p:spPr>
          <a:xfrm>
            <a:off x="609601" y="1323990"/>
            <a:ext cx="17733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Brand Concept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FA1DA1F-F7DE-9F13-C9E0-966B48C776CF}"/>
              </a:ext>
            </a:extLst>
          </p:cNvPr>
          <p:cNvSpPr txBox="1"/>
          <p:nvPr/>
        </p:nvSpPr>
        <p:spPr>
          <a:xfrm>
            <a:off x="535997" y="4194667"/>
            <a:ext cx="1773382" cy="392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Target Audience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88D4C5F7-08C2-B324-8DCE-EE120E1E46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2705232"/>
              </p:ext>
            </p:extLst>
          </p:nvPr>
        </p:nvGraphicFramePr>
        <p:xfrm>
          <a:off x="185304" y="6136909"/>
          <a:ext cx="2136464" cy="5417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31618F13-A6A4-EBEF-757A-0FE3F8456E2D}"/>
              </a:ext>
            </a:extLst>
          </p:cNvPr>
          <p:cNvSpPr txBox="1"/>
          <p:nvPr/>
        </p:nvSpPr>
        <p:spPr>
          <a:xfrm>
            <a:off x="3881604" y="7676084"/>
            <a:ext cx="2136464" cy="392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Marketing Strategy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724FFA98-C870-16F8-9C5E-9192611482EB}"/>
              </a:ext>
            </a:extLst>
          </p:cNvPr>
          <p:cNvSpPr txBox="1"/>
          <p:nvPr/>
        </p:nvSpPr>
        <p:spPr>
          <a:xfrm>
            <a:off x="535997" y="7661702"/>
            <a:ext cx="152414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US" sz="1800" b="1" dirty="0"/>
              <a:t>Positioning </a:t>
            </a:r>
          </a:p>
          <a:p>
            <a:pPr lvl="0" algn="ctr"/>
            <a:r>
              <a:rPr lang="en-US" sz="1800" b="1" dirty="0"/>
              <a:t>Statement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5A581B66-3E7C-E8EB-09A7-E3EF687C117A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-11256" y="1055930"/>
            <a:ext cx="872836" cy="872836"/>
          </a:xfrm>
          <a:prstGeom prst="rect">
            <a:avLst/>
          </a:prstGeom>
        </p:spPr>
      </p:pic>
      <p:pic>
        <p:nvPicPr>
          <p:cNvPr id="1032" name="Picture 8" descr="Product range - Free commerce and shopping icons">
            <a:extLst>
              <a:ext uri="{FF2B5EF4-FFF2-40B4-BE49-F238E27FC236}">
                <a16:creationId xmlns:a16="http://schemas.microsoft.com/office/drawing/2014/main" id="{DC0D00FB-E218-0E6A-9CB7-6E6BDFB8FE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068" y="1212206"/>
            <a:ext cx="658091" cy="658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5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CA4FC3B5-A35F-3B97-7157-02ADB378AE1D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6680" y="3710895"/>
            <a:ext cx="1261629" cy="1261629"/>
          </a:xfrm>
          <a:prstGeom prst="rect">
            <a:avLst/>
          </a:prstGeom>
        </p:spPr>
      </p:pic>
      <p:pic>
        <p:nvPicPr>
          <p:cNvPr id="1034" name="Picture 10" descr="Target audience - Free people icons">
            <a:extLst>
              <a:ext uri="{FF2B5EF4-FFF2-40B4-BE49-F238E27FC236}">
                <a16:creationId xmlns:a16="http://schemas.microsoft.com/office/drawing/2014/main" id="{8DE3855A-3C8F-7C3C-D3F1-94E167E03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27" y="4105731"/>
            <a:ext cx="488239" cy="488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Differentiation - Free electronics icons">
            <a:extLst>
              <a:ext uri="{FF2B5EF4-FFF2-40B4-BE49-F238E27FC236}">
                <a16:creationId xmlns:a16="http://schemas.microsoft.com/office/drawing/2014/main" id="{9071CE84-CAAF-A101-A6C1-01EB55DE7B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9632" y="4023004"/>
            <a:ext cx="505691" cy="505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646414C6-8701-B184-435C-17AC52B63698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2507072" y="7604358"/>
            <a:ext cx="1003802" cy="669201"/>
          </a:xfrm>
          <a:prstGeom prst="rect">
            <a:avLst/>
          </a:prstGeom>
        </p:spPr>
      </p:pic>
      <p:pic>
        <p:nvPicPr>
          <p:cNvPr id="38" name="Picture 37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1ED18A48-C9F7-158A-4C77-8C5C753DDE7D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8956" y="6927076"/>
            <a:ext cx="1261629" cy="1261629"/>
          </a:xfrm>
          <a:prstGeom prst="rect">
            <a:avLst/>
          </a:prstGeom>
        </p:spPr>
      </p:pic>
      <p:pic>
        <p:nvPicPr>
          <p:cNvPr id="39" name="Picture 38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0A4B78DF-9622-CA27-F1DA-7EAC6D16862C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309" y="11375413"/>
            <a:ext cx="1094691" cy="1094691"/>
          </a:xfrm>
          <a:prstGeom prst="rect">
            <a:avLst/>
          </a:prstGeom>
        </p:spPr>
      </p:pic>
      <p:pic>
        <p:nvPicPr>
          <p:cNvPr id="1038" name="Picture 14" descr="Brand positioning - Free marketing icons">
            <a:extLst>
              <a:ext uri="{FF2B5EF4-FFF2-40B4-BE49-F238E27FC236}">
                <a16:creationId xmlns:a16="http://schemas.microsoft.com/office/drawing/2014/main" id="{E77F955B-0B76-696C-C089-357CB33A37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67" y="8188705"/>
            <a:ext cx="813955" cy="813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Place - Free nature icons">
            <a:extLst>
              <a:ext uri="{FF2B5EF4-FFF2-40B4-BE49-F238E27FC236}">
                <a16:creationId xmlns:a16="http://schemas.microsoft.com/office/drawing/2014/main" id="{023822D9-EC79-2A4F-8E3D-B1351AD185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080" y="9459108"/>
            <a:ext cx="539199" cy="53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Promotion - Free commerce and shopping icons">
            <a:extLst>
              <a:ext uri="{FF2B5EF4-FFF2-40B4-BE49-F238E27FC236}">
                <a16:creationId xmlns:a16="http://schemas.microsoft.com/office/drawing/2014/main" id="{4BB27A02-FE1F-BBF3-BD59-5478AB2B1C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455" y="10123964"/>
            <a:ext cx="616527" cy="616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Price - Free business and finance icons">
            <a:extLst>
              <a:ext uri="{FF2B5EF4-FFF2-40B4-BE49-F238E27FC236}">
                <a16:creationId xmlns:a16="http://schemas.microsoft.com/office/drawing/2014/main" id="{43CB7A10-EAFD-22CD-38AC-636C7E6386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444" y="8816909"/>
            <a:ext cx="547255" cy="547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Key - Free icons">
            <a:extLst>
              <a:ext uri="{FF2B5EF4-FFF2-40B4-BE49-F238E27FC236}">
                <a16:creationId xmlns:a16="http://schemas.microsoft.com/office/drawing/2014/main" id="{A55D2492-E83F-6E78-7975-F2E84A2CC3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877" y="11719644"/>
            <a:ext cx="391553" cy="39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apsule - Free healthcare and medical icons">
            <a:extLst>
              <a:ext uri="{FF2B5EF4-FFF2-40B4-BE49-F238E27FC236}">
                <a16:creationId xmlns:a16="http://schemas.microsoft.com/office/drawing/2014/main" id="{E1197EA5-DB4C-8134-7969-23C7C0368C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3381" y="1920373"/>
            <a:ext cx="339315" cy="339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Gummy - Free food icons">
            <a:extLst>
              <a:ext uri="{FF2B5EF4-FFF2-40B4-BE49-F238E27FC236}">
                <a16:creationId xmlns:a16="http://schemas.microsoft.com/office/drawing/2014/main" id="{D6F8957D-434F-DDF5-7AD2-B8B0CD6C0A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713" y="2354186"/>
            <a:ext cx="505691" cy="505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Blend - Free food and restaurant icons">
            <a:extLst>
              <a:ext uri="{FF2B5EF4-FFF2-40B4-BE49-F238E27FC236}">
                <a16:creationId xmlns:a16="http://schemas.microsoft.com/office/drawing/2014/main" id="{B875CFA6-7107-8DCA-4B6F-E2138348C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7001" y="3006199"/>
            <a:ext cx="345695" cy="345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Eco friendly - Free shipping and delivery icons">
            <a:extLst>
              <a:ext uri="{FF2B5EF4-FFF2-40B4-BE49-F238E27FC236}">
                <a16:creationId xmlns:a16="http://schemas.microsoft.com/office/drawing/2014/main" id="{C1B0AE9D-A115-BCA9-EA5E-D1A386CBD7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2125" y="3596086"/>
            <a:ext cx="339315" cy="339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7D1AF16-E367-9BCC-A9D8-CF6F59E337F1}"/>
              </a:ext>
            </a:extLst>
          </p:cNvPr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4673683" y="7050613"/>
            <a:ext cx="872836" cy="872836"/>
          </a:xfrm>
          <a:prstGeom prst="rect">
            <a:avLst/>
          </a:prstGeom>
        </p:spPr>
      </p:pic>
      <p:pic>
        <p:nvPicPr>
          <p:cNvPr id="1058" name="Picture 34" descr="Beauty treatment Special Lineal color icon | Freepik">
            <a:extLst>
              <a:ext uri="{FF2B5EF4-FFF2-40B4-BE49-F238E27FC236}">
                <a16:creationId xmlns:a16="http://schemas.microsoft.com/office/drawing/2014/main" id="{F66E3C24-F12F-EF63-B43B-4DE688B89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304" y="10754930"/>
            <a:ext cx="745557" cy="74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0" name="Picture 36" descr="Beauty - Free beauty icons">
            <a:extLst>
              <a:ext uri="{FF2B5EF4-FFF2-40B4-BE49-F238E27FC236}">
                <a16:creationId xmlns:a16="http://schemas.microsoft.com/office/drawing/2014/main" id="{920D29EC-1304-82B4-1555-CE3CC8C8D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046" y="11087432"/>
            <a:ext cx="745557" cy="745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Makeup - Free people icons">
            <a:extLst>
              <a:ext uri="{FF2B5EF4-FFF2-40B4-BE49-F238E27FC236}">
                <a16:creationId xmlns:a16="http://schemas.microsoft.com/office/drawing/2014/main" id="{D1942B56-98CF-27D0-6DF7-E5810D666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655" y="1294590"/>
            <a:ext cx="447191" cy="44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2" descr="A group of objects on a black background&#10;&#10;AI-generated content may be incorrect.">
            <a:extLst>
              <a:ext uri="{FF2B5EF4-FFF2-40B4-BE49-F238E27FC236}">
                <a16:creationId xmlns:a16="http://schemas.microsoft.com/office/drawing/2014/main" id="{8D7338B7-CE75-7BE8-6937-E39062A3176E}"/>
              </a:ext>
            </a:extLst>
          </p:cNvPr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9788" y="11428290"/>
            <a:ext cx="774555" cy="774555"/>
          </a:xfrm>
          <a:prstGeom prst="rect">
            <a:avLst/>
          </a:prstGeom>
        </p:spPr>
      </p:pic>
      <p:pic>
        <p:nvPicPr>
          <p:cNvPr id="45" name="Picture 44" descr="A group of different colored containers&#10;&#10;AI-generated content may be incorrect.">
            <a:extLst>
              <a:ext uri="{FF2B5EF4-FFF2-40B4-BE49-F238E27FC236}">
                <a16:creationId xmlns:a16="http://schemas.microsoft.com/office/drawing/2014/main" id="{7B993C1F-0C7F-97BB-D731-EE96B2D361D6}"/>
              </a:ext>
            </a:extLst>
          </p:cNvPr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0451" y="7172077"/>
            <a:ext cx="1014197" cy="578445"/>
          </a:xfrm>
          <a:prstGeom prst="rect">
            <a:avLst/>
          </a:prstGeom>
        </p:spPr>
      </p:pic>
      <p:pic>
        <p:nvPicPr>
          <p:cNvPr id="46" name="Picture 45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CBF2F2EA-0DAB-E895-4231-CF39BBD12B12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1181" y="-100898"/>
            <a:ext cx="923368" cy="92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6259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61</TotalTime>
  <Words>385</Words>
  <Application>Microsoft Office PowerPoint</Application>
  <PresentationFormat>Widescreen</PresentationFormat>
  <Paragraphs>79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Office</dc:creator>
  <cp:lastModifiedBy>harshil prajapati</cp:lastModifiedBy>
  <cp:revision>9</cp:revision>
  <dcterms:created xsi:type="dcterms:W3CDTF">2025-11-30T10:09:32Z</dcterms:created>
  <dcterms:modified xsi:type="dcterms:W3CDTF">2025-11-30T14:25:27Z</dcterms:modified>
</cp:coreProperties>
</file>