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57" r:id="rId3"/>
    <p:sldId id="264" r:id="rId4"/>
    <p:sldId id="258" r:id="rId5"/>
    <p:sldId id="265" r:id="rId6"/>
    <p:sldId id="262" r:id="rId7"/>
    <p:sldId id="259" r:id="rId8"/>
    <p:sldId id="266" r:id="rId9"/>
    <p:sldId id="260" r:id="rId10"/>
    <p:sldId id="267" r:id="rId11"/>
    <p:sldId id="261" r:id="rId12"/>
    <p:sldId id="263"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2710" autoAdjust="0"/>
  </p:normalViewPr>
  <p:slideViewPr>
    <p:cSldViewPr snapToGrid="0">
      <p:cViewPr>
        <p:scale>
          <a:sx n="82" d="100"/>
          <a:sy n="82" d="100"/>
        </p:scale>
        <p:origin x="16" y="-2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FDE103C-D2A0-46A8-BAD3-6BDD346A2400}" type="datetimeFigureOut">
              <a:rPr lang="en-US" smtClean="0"/>
              <a:t>2/19/2026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217D9AA-635C-4A6C-A326-DB177987C5AC}" type="slidenum">
              <a:rPr lang="en-US" smtClean="0"/>
              <a:t>‹#›</a:t>
            </a:fld>
            <a:endParaRPr lang="en-US"/>
          </a:p>
        </p:txBody>
      </p:sp>
    </p:spTree>
    <p:extLst>
      <p:ext uri="{BB962C8B-B14F-4D97-AF65-F5344CB8AC3E}">
        <p14:creationId xmlns:p14="http://schemas.microsoft.com/office/powerpoint/2010/main" val="19222375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Today I am going to talk about communication as one of the major professional competencies in health and social care. I will define the concept of communication, describe its significance in practice, introduce a model of communication application that has been used in the field of healthcare and provide a real-life example of how I would use this skill in practice.</a:t>
            </a:r>
          </a:p>
        </p:txBody>
      </p:sp>
      <p:sp>
        <p:nvSpPr>
          <p:cNvPr id="4" name="Slide Number Placeholder 3"/>
          <p:cNvSpPr>
            <a:spLocks noGrp="1"/>
          </p:cNvSpPr>
          <p:nvPr>
            <p:ph type="sldNum" sz="quarter" idx="5"/>
          </p:nvPr>
        </p:nvSpPr>
        <p:spPr/>
        <p:txBody>
          <a:bodyPr/>
          <a:lstStyle/>
          <a:p>
            <a:fld id="{0217D9AA-635C-4A6C-A326-DB177987C5AC}" type="slidenum">
              <a:rPr lang="en-US" smtClean="0"/>
              <a:t>1</a:t>
            </a:fld>
            <a:endParaRPr lang="en-US"/>
          </a:p>
        </p:txBody>
      </p:sp>
    </p:spTree>
    <p:extLst>
      <p:ext uri="{BB962C8B-B14F-4D97-AF65-F5344CB8AC3E}">
        <p14:creationId xmlns:p14="http://schemas.microsoft.com/office/powerpoint/2010/main" val="38311608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Communication involves the sharing of information among people in a clear and meaningful way. This may include speaking with patients, writing care notes, or using body language in health and social care. </a:t>
            </a:r>
            <a:r>
              <a:rPr lang="en-US" dirty="0" err="1"/>
              <a:t>Kalogiannidis</a:t>
            </a:r>
            <a:r>
              <a:rPr lang="en-US" dirty="0"/>
              <a:t> (2020) notes that messages are usually interpreted correctly, which is critical for effective professional practice.</a:t>
            </a:r>
          </a:p>
        </p:txBody>
      </p:sp>
      <p:sp>
        <p:nvSpPr>
          <p:cNvPr id="4" name="Slide Number Placeholder 3"/>
          <p:cNvSpPr>
            <a:spLocks noGrp="1"/>
          </p:cNvSpPr>
          <p:nvPr>
            <p:ph type="sldNum" sz="quarter" idx="5"/>
          </p:nvPr>
        </p:nvSpPr>
        <p:spPr/>
        <p:txBody>
          <a:bodyPr/>
          <a:lstStyle/>
          <a:p>
            <a:fld id="{0217D9AA-635C-4A6C-A326-DB177987C5AC}" type="slidenum">
              <a:rPr lang="en-US" smtClean="0"/>
              <a:t>2</a:t>
            </a:fld>
            <a:endParaRPr lang="en-US"/>
          </a:p>
        </p:txBody>
      </p:sp>
    </p:spTree>
    <p:extLst>
      <p:ext uri="{BB962C8B-B14F-4D97-AF65-F5344CB8AC3E}">
        <p14:creationId xmlns:p14="http://schemas.microsoft.com/office/powerpoint/2010/main" val="36395616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Communication is directly linked to patient safety. The lack of proper communication may create medication mistakes, misdiagnosis, or safeguarding errors. According to NHS England (2019), the quality of care can be enhanced through structured communication. It is also useful to develop trust and makes the care individualized and contributes to person-</a:t>
            </a:r>
            <a:r>
              <a:rPr lang="en-US" dirty="0" err="1"/>
              <a:t>centred</a:t>
            </a:r>
            <a:r>
              <a:rPr lang="en-US" dirty="0"/>
              <a:t> practice.</a:t>
            </a:r>
          </a:p>
          <a:p>
            <a:endParaRPr lang="en-US" dirty="0"/>
          </a:p>
        </p:txBody>
      </p:sp>
      <p:sp>
        <p:nvSpPr>
          <p:cNvPr id="4" name="Slide Number Placeholder 3"/>
          <p:cNvSpPr>
            <a:spLocks noGrp="1"/>
          </p:cNvSpPr>
          <p:nvPr>
            <p:ph type="sldNum" sz="quarter" idx="5"/>
          </p:nvPr>
        </p:nvSpPr>
        <p:spPr/>
        <p:txBody>
          <a:bodyPr/>
          <a:lstStyle/>
          <a:p>
            <a:fld id="{0217D9AA-635C-4A6C-A326-DB177987C5AC}" type="slidenum">
              <a:rPr lang="en-US" smtClean="0"/>
              <a:t>4</a:t>
            </a:fld>
            <a:endParaRPr lang="en-US"/>
          </a:p>
        </p:txBody>
      </p:sp>
    </p:spTree>
    <p:extLst>
      <p:ext uri="{BB962C8B-B14F-4D97-AF65-F5344CB8AC3E}">
        <p14:creationId xmlns:p14="http://schemas.microsoft.com/office/powerpoint/2010/main" val="22761041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Communication can fail due to language differences, emotional distress, or poor listening. </a:t>
            </a:r>
            <a:r>
              <a:rPr lang="en-US" dirty="0" err="1"/>
              <a:t>Recognising</a:t>
            </a:r>
            <a:r>
              <a:rPr lang="en-US" dirty="0"/>
              <a:t> these barriers helps practitioners adapt and ensure safe, effective care.</a:t>
            </a:r>
          </a:p>
        </p:txBody>
      </p:sp>
      <p:sp>
        <p:nvSpPr>
          <p:cNvPr id="4" name="Slide Number Placeholder 3"/>
          <p:cNvSpPr>
            <a:spLocks noGrp="1"/>
          </p:cNvSpPr>
          <p:nvPr>
            <p:ph type="sldNum" sz="quarter" idx="5"/>
          </p:nvPr>
        </p:nvSpPr>
        <p:spPr/>
        <p:txBody>
          <a:bodyPr/>
          <a:lstStyle/>
          <a:p>
            <a:fld id="{0217D9AA-635C-4A6C-A326-DB177987C5AC}" type="slidenum">
              <a:rPr lang="en-US" smtClean="0"/>
              <a:t>6</a:t>
            </a:fld>
            <a:endParaRPr lang="en-US"/>
          </a:p>
        </p:txBody>
      </p:sp>
    </p:spTree>
    <p:extLst>
      <p:ext uri="{BB962C8B-B14F-4D97-AF65-F5344CB8AC3E}">
        <p14:creationId xmlns:p14="http://schemas.microsoft.com/office/powerpoint/2010/main" val="29083403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SBAR model has found extensive application in the medical sector to organize communication in a clear and professional way. It makes a crucial information not be overlooked during the exchange of information or reporting issues. Professional can easily communicate and minimize risks by structuring knowledge in Situation, Background, Assessment, and Recommendation.</a:t>
            </a:r>
          </a:p>
        </p:txBody>
      </p:sp>
      <p:sp>
        <p:nvSpPr>
          <p:cNvPr id="4" name="Slide Number Placeholder 3"/>
          <p:cNvSpPr>
            <a:spLocks noGrp="1"/>
          </p:cNvSpPr>
          <p:nvPr>
            <p:ph type="sldNum" sz="quarter" idx="5"/>
          </p:nvPr>
        </p:nvSpPr>
        <p:spPr/>
        <p:txBody>
          <a:bodyPr/>
          <a:lstStyle/>
          <a:p>
            <a:fld id="{0217D9AA-635C-4A6C-A326-DB177987C5AC}" type="slidenum">
              <a:rPr lang="en-US" smtClean="0"/>
              <a:t>7</a:t>
            </a:fld>
            <a:endParaRPr lang="en-US"/>
          </a:p>
        </p:txBody>
      </p:sp>
    </p:spTree>
    <p:extLst>
      <p:ext uri="{BB962C8B-B14F-4D97-AF65-F5344CB8AC3E}">
        <p14:creationId xmlns:p14="http://schemas.microsoft.com/office/powerpoint/2010/main" val="8046883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example, if I was working as a healthcare assistant and noticed a patient experiencing chest pain, I would use SBAR to report clearly to a nurse or doctor. </a:t>
            </a:r>
          </a:p>
        </p:txBody>
      </p:sp>
      <p:sp>
        <p:nvSpPr>
          <p:cNvPr id="4" name="Slide Number Placeholder 3"/>
          <p:cNvSpPr>
            <a:spLocks noGrp="1"/>
          </p:cNvSpPr>
          <p:nvPr>
            <p:ph type="sldNum" sz="quarter" idx="5"/>
          </p:nvPr>
        </p:nvSpPr>
        <p:spPr/>
        <p:txBody>
          <a:bodyPr/>
          <a:lstStyle/>
          <a:p>
            <a:fld id="{0217D9AA-635C-4A6C-A326-DB177987C5AC}" type="slidenum">
              <a:rPr lang="en-US" smtClean="0"/>
              <a:t>9</a:t>
            </a:fld>
            <a:endParaRPr lang="en-US"/>
          </a:p>
        </p:txBody>
      </p:sp>
    </p:spTree>
    <p:extLst>
      <p:ext uri="{BB962C8B-B14F-4D97-AF65-F5344CB8AC3E}">
        <p14:creationId xmlns:p14="http://schemas.microsoft.com/office/powerpoint/2010/main" val="24660734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conclusion, communication is a core competency in health and social care. It guarantees patient safety, enhances teamwork, and also increases care quality. Professional accountability can be assisted through the use of structured tools like SBAR. </a:t>
            </a:r>
          </a:p>
        </p:txBody>
      </p:sp>
      <p:sp>
        <p:nvSpPr>
          <p:cNvPr id="4" name="Slide Number Placeholder 3"/>
          <p:cNvSpPr>
            <a:spLocks noGrp="1"/>
          </p:cNvSpPr>
          <p:nvPr>
            <p:ph type="sldNum" sz="quarter" idx="5"/>
          </p:nvPr>
        </p:nvSpPr>
        <p:spPr/>
        <p:txBody>
          <a:bodyPr/>
          <a:lstStyle/>
          <a:p>
            <a:fld id="{0217D9AA-635C-4A6C-A326-DB177987C5AC}" type="slidenum">
              <a:rPr lang="en-US" smtClean="0"/>
              <a:t>11</a:t>
            </a:fld>
            <a:endParaRPr lang="en-US"/>
          </a:p>
        </p:txBody>
      </p:sp>
    </p:spTree>
    <p:extLst>
      <p:ext uri="{BB962C8B-B14F-4D97-AF65-F5344CB8AC3E}">
        <p14:creationId xmlns:p14="http://schemas.microsoft.com/office/powerpoint/2010/main" val="233019449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4E85648B-DF14-463C-AB19-2D53831C1BA0}" type="datetimeFigureOut">
              <a:rPr lang="en-US" smtClean="0"/>
              <a:t>2/19/2026</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7FBF89D7-0D20-4FD3-9D88-5DC9430B3E7A}" type="slidenum">
              <a:rPr lang="en-US" smtClean="0"/>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788089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85648B-DF14-463C-AB19-2D53831C1BA0}" type="datetimeFigureOut">
              <a:rPr lang="en-US" smtClean="0"/>
              <a:t>2/19/2026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BF89D7-0D20-4FD3-9D88-5DC9430B3E7A}" type="slidenum">
              <a:rPr lang="en-US" smtClean="0"/>
              <a:t>‹#›</a:t>
            </a:fld>
            <a:endParaRPr lang="en-US"/>
          </a:p>
        </p:txBody>
      </p:sp>
    </p:spTree>
    <p:extLst>
      <p:ext uri="{BB962C8B-B14F-4D97-AF65-F5344CB8AC3E}">
        <p14:creationId xmlns:p14="http://schemas.microsoft.com/office/powerpoint/2010/main" val="21023034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85648B-DF14-463C-AB19-2D53831C1BA0}" type="datetimeFigureOut">
              <a:rPr lang="en-US" smtClean="0"/>
              <a:t>2/19/2026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BF89D7-0D20-4FD3-9D88-5DC9430B3E7A}" type="slidenum">
              <a:rPr lang="en-US" smtClean="0"/>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723093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E85648B-DF14-463C-AB19-2D53831C1BA0}" type="datetimeFigureOut">
              <a:rPr lang="en-US" smtClean="0"/>
              <a:t>2/19/2026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FBF89D7-0D20-4FD3-9D88-5DC9430B3E7A}" type="slidenum">
              <a:rPr lang="en-US" smtClean="0"/>
              <a:t>‹#›</a:t>
            </a:fld>
            <a:endParaRPr lang="en-US"/>
          </a:p>
        </p:txBody>
      </p:sp>
    </p:spTree>
    <p:extLst>
      <p:ext uri="{BB962C8B-B14F-4D97-AF65-F5344CB8AC3E}">
        <p14:creationId xmlns:p14="http://schemas.microsoft.com/office/powerpoint/2010/main" val="9645305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E85648B-DF14-463C-AB19-2D53831C1BA0}" type="datetimeFigureOut">
              <a:rPr lang="en-US" smtClean="0"/>
              <a:t>2/19/2026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FBF89D7-0D20-4FD3-9D88-5DC9430B3E7A}" type="slidenum">
              <a:rPr lang="en-US" smtClean="0"/>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496959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E85648B-DF14-463C-AB19-2D53831C1BA0}" type="datetimeFigureOut">
              <a:rPr lang="en-US" smtClean="0"/>
              <a:t>2/19/2026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FBF89D7-0D20-4FD3-9D88-5DC9430B3E7A}"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134078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85648B-DF14-463C-AB19-2D53831C1BA0}" type="datetimeFigureOut">
              <a:rPr lang="en-US" smtClean="0"/>
              <a:t>2/19/2026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FBF89D7-0D20-4FD3-9D88-5DC9430B3E7A}" type="slidenum">
              <a:rPr lang="en-US" smtClean="0"/>
              <a:t>‹#›</a:t>
            </a:fld>
            <a:endParaRPr lang="en-US"/>
          </a:p>
        </p:txBody>
      </p:sp>
    </p:spTree>
    <p:extLst>
      <p:ext uri="{BB962C8B-B14F-4D97-AF65-F5344CB8AC3E}">
        <p14:creationId xmlns:p14="http://schemas.microsoft.com/office/powerpoint/2010/main" val="33031737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E85648B-DF14-463C-AB19-2D53831C1BA0}" type="datetimeFigureOut">
              <a:rPr lang="en-US" smtClean="0"/>
              <a:t>2/19/2026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FBF89D7-0D20-4FD3-9D88-5DC9430B3E7A}" type="slidenum">
              <a:rPr lang="en-US" smtClean="0"/>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21063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E85648B-DF14-463C-AB19-2D53831C1BA0}" type="datetimeFigureOut">
              <a:rPr lang="en-US" smtClean="0"/>
              <a:t>2/19/2026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FBF89D7-0D20-4FD3-9D88-5DC9430B3E7A}" type="slidenum">
              <a:rPr lang="en-US" smtClean="0"/>
              <a:t>‹#›</a:t>
            </a:fld>
            <a:endParaRPr lang="en-US"/>
          </a:p>
        </p:txBody>
      </p:sp>
    </p:spTree>
    <p:extLst>
      <p:ext uri="{BB962C8B-B14F-4D97-AF65-F5344CB8AC3E}">
        <p14:creationId xmlns:p14="http://schemas.microsoft.com/office/powerpoint/2010/main" val="41862661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E85648B-DF14-463C-AB19-2D53831C1BA0}" type="datetimeFigureOut">
              <a:rPr lang="en-US" smtClean="0"/>
              <a:t>2/19/2026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FBF89D7-0D20-4FD3-9D88-5DC9430B3E7A}" type="slidenum">
              <a:rPr lang="en-US" smtClean="0"/>
              <a:t>‹#›</a:t>
            </a:fld>
            <a:endParaRPr lang="en-US"/>
          </a:p>
        </p:txBody>
      </p:sp>
    </p:spTree>
    <p:extLst>
      <p:ext uri="{BB962C8B-B14F-4D97-AF65-F5344CB8AC3E}">
        <p14:creationId xmlns:p14="http://schemas.microsoft.com/office/powerpoint/2010/main" val="850761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85648B-DF14-463C-AB19-2D53831C1BA0}" type="datetimeFigureOut">
              <a:rPr lang="en-US" smtClean="0"/>
              <a:t>2/19/2026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BF89D7-0D20-4FD3-9D88-5DC9430B3E7A}" type="slidenum">
              <a:rPr lang="en-US" smtClean="0"/>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87765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85648B-DF14-463C-AB19-2D53831C1BA0}" type="datetimeFigureOut">
              <a:rPr lang="en-US" smtClean="0"/>
              <a:t>2/19/2026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BF89D7-0D20-4FD3-9D88-5DC9430B3E7A}" type="slidenum">
              <a:rPr lang="en-US" smtClean="0"/>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030928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85648B-DF14-463C-AB19-2D53831C1BA0}" type="datetimeFigureOut">
              <a:rPr lang="en-US" smtClean="0"/>
              <a:t>2/19/2026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BF89D7-0D20-4FD3-9D88-5DC9430B3E7A}" type="slidenum">
              <a:rPr lang="en-US" smtClean="0"/>
              <a:t>‹#›</a:t>
            </a:fld>
            <a:endParaRPr lang="en-US"/>
          </a:p>
        </p:txBody>
      </p:sp>
    </p:spTree>
    <p:extLst>
      <p:ext uri="{BB962C8B-B14F-4D97-AF65-F5344CB8AC3E}">
        <p14:creationId xmlns:p14="http://schemas.microsoft.com/office/powerpoint/2010/main" val="30461567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85648B-DF14-463C-AB19-2D53831C1BA0}" type="datetimeFigureOut">
              <a:rPr lang="en-US" smtClean="0"/>
              <a:t>2/19/2026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BF89D7-0D20-4FD3-9D88-5DC9430B3E7A}" type="slidenum">
              <a:rPr lang="en-US" smtClean="0"/>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594633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85648B-DF14-463C-AB19-2D53831C1BA0}" type="datetimeFigureOut">
              <a:rPr lang="en-US" smtClean="0"/>
              <a:t>2/19/2026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BF89D7-0D20-4FD3-9D88-5DC9430B3E7A}" type="slidenum">
              <a:rPr lang="en-US" smtClean="0"/>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060118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85648B-DF14-463C-AB19-2D53831C1BA0}" type="datetimeFigureOut">
              <a:rPr lang="en-US" smtClean="0"/>
              <a:t>2/19/2026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BF89D7-0D20-4FD3-9D88-5DC9430B3E7A}"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720218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85648B-DF14-463C-AB19-2D53831C1BA0}" type="datetimeFigureOut">
              <a:rPr lang="en-US" smtClean="0"/>
              <a:t>2/19/2026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BF89D7-0D20-4FD3-9D88-5DC9430B3E7A}" type="slidenum">
              <a:rPr lang="en-US" smtClean="0"/>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828796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E85648B-DF14-463C-AB19-2D53831C1BA0}" type="datetimeFigureOut">
              <a:rPr lang="en-US" smtClean="0"/>
              <a:t>2/19/2026</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FBF89D7-0D20-4FD3-9D88-5DC9430B3E7A}" type="slidenum">
              <a:rPr lang="en-US" smtClean="0"/>
              <a:t>‹#›</a:t>
            </a:fld>
            <a:endParaRPr lang="en-US"/>
          </a:p>
        </p:txBody>
      </p:sp>
    </p:spTree>
    <p:extLst>
      <p:ext uri="{BB962C8B-B14F-4D97-AF65-F5344CB8AC3E}">
        <p14:creationId xmlns:p14="http://schemas.microsoft.com/office/powerpoint/2010/main" val="71794664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76A35B-550E-5CCC-A7AF-E2AD91995F92}"/>
              </a:ext>
            </a:extLst>
          </p:cNvPr>
          <p:cNvSpPr>
            <a:spLocks noGrp="1"/>
          </p:cNvSpPr>
          <p:nvPr>
            <p:ph type="ctrTitle"/>
          </p:nvPr>
        </p:nvSpPr>
        <p:spPr>
          <a:xfrm>
            <a:off x="1524000" y="525294"/>
            <a:ext cx="9144000" cy="2387600"/>
          </a:xfrm>
        </p:spPr>
        <p:txBody>
          <a:bodyPr>
            <a:normAutofit/>
          </a:bodyPr>
          <a:lstStyle/>
          <a:p>
            <a:r>
              <a:rPr lang="en-US" sz="3200" b="1" dirty="0"/>
              <a:t>Certificate of Higher Education Skills </a:t>
            </a:r>
            <a:br>
              <a:rPr lang="en-US" sz="3200" b="1" dirty="0"/>
            </a:br>
            <a:r>
              <a:rPr lang="en-US" sz="3200" b="1" dirty="0"/>
              <a:t>for the Workplace</a:t>
            </a:r>
          </a:p>
        </p:txBody>
      </p:sp>
      <p:sp>
        <p:nvSpPr>
          <p:cNvPr id="3" name="Subtitle 2">
            <a:extLst>
              <a:ext uri="{FF2B5EF4-FFF2-40B4-BE49-F238E27FC236}">
                <a16:creationId xmlns:a16="http://schemas.microsoft.com/office/drawing/2014/main" id="{B12D1334-72AE-FEC7-356C-2B44C3CD57CD}"/>
              </a:ext>
            </a:extLst>
          </p:cNvPr>
          <p:cNvSpPr>
            <a:spLocks noGrp="1"/>
          </p:cNvSpPr>
          <p:nvPr>
            <p:ph type="subTitle" idx="1"/>
          </p:nvPr>
        </p:nvSpPr>
        <p:spPr>
          <a:xfrm>
            <a:off x="1524000" y="3563668"/>
            <a:ext cx="9144000" cy="1655762"/>
          </a:xfrm>
        </p:spPr>
        <p:txBody>
          <a:bodyPr>
            <a:normAutofit fontScale="77500" lnSpcReduction="20000"/>
          </a:bodyPr>
          <a:lstStyle/>
          <a:p>
            <a:r>
              <a:rPr lang="en-US" b="1" dirty="0"/>
              <a:t>Professional Development within Health and Social Care</a:t>
            </a:r>
          </a:p>
          <a:p>
            <a:r>
              <a:rPr lang="en-US" b="1" dirty="0"/>
              <a:t>Self-Awareness Presentation</a:t>
            </a:r>
          </a:p>
          <a:p>
            <a:endParaRPr lang="en-US" dirty="0"/>
          </a:p>
          <a:p>
            <a:r>
              <a:rPr lang="en-US" b="1" dirty="0"/>
              <a:t> Name: SHABANA SHARIF</a:t>
            </a:r>
          </a:p>
          <a:p>
            <a:r>
              <a:rPr lang="en-US" b="1" dirty="0"/>
              <a:t>Student ID: 2439077</a:t>
            </a:r>
          </a:p>
        </p:txBody>
      </p:sp>
    </p:spTree>
    <p:extLst>
      <p:ext uri="{BB962C8B-B14F-4D97-AF65-F5344CB8AC3E}">
        <p14:creationId xmlns:p14="http://schemas.microsoft.com/office/powerpoint/2010/main" val="4969318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F6B4E8-0529-6B3C-39C5-20BBE9494BBB}"/>
              </a:ext>
            </a:extLst>
          </p:cNvPr>
          <p:cNvSpPr>
            <a:spLocks noGrp="1"/>
          </p:cNvSpPr>
          <p:nvPr>
            <p:ph type="title"/>
          </p:nvPr>
        </p:nvSpPr>
        <p:spPr/>
        <p:txBody>
          <a:bodyPr/>
          <a:lstStyle/>
          <a:p>
            <a:r>
              <a:rPr lang="en-US" b="1" dirty="0"/>
              <a:t>What is Communication?</a:t>
            </a:r>
          </a:p>
        </p:txBody>
      </p:sp>
      <p:sp>
        <p:nvSpPr>
          <p:cNvPr id="3" name="Content Placeholder 2">
            <a:extLst>
              <a:ext uri="{FF2B5EF4-FFF2-40B4-BE49-F238E27FC236}">
                <a16:creationId xmlns:a16="http://schemas.microsoft.com/office/drawing/2014/main" id="{C0DC6DA5-4DEB-630C-F3E7-9C653C13F78B}"/>
              </a:ext>
            </a:extLst>
          </p:cNvPr>
          <p:cNvSpPr>
            <a:spLocks noGrp="1"/>
          </p:cNvSpPr>
          <p:nvPr>
            <p:ph idx="1"/>
          </p:nvPr>
        </p:nvSpPr>
        <p:spPr/>
        <p:txBody>
          <a:bodyPr>
            <a:normAutofit lnSpcReduction="10000"/>
          </a:bodyPr>
          <a:lstStyle/>
          <a:p>
            <a:pPr algn="just"/>
            <a:r>
              <a:rPr lang="en-US" dirty="0"/>
              <a:t>Communication is the process of sharing information clearly and effectively.</a:t>
            </a:r>
          </a:p>
          <a:p>
            <a:pPr algn="just"/>
            <a:endParaRPr lang="en-US" dirty="0"/>
          </a:p>
          <a:p>
            <a:pPr algn="just"/>
            <a:r>
              <a:rPr lang="en-US" dirty="0"/>
              <a:t>It includes verbal, non-verbal and written methods.</a:t>
            </a:r>
          </a:p>
          <a:p>
            <a:pPr algn="just"/>
            <a:endParaRPr lang="en-US" dirty="0"/>
          </a:p>
          <a:p>
            <a:pPr algn="just"/>
            <a:r>
              <a:rPr lang="en-US" dirty="0"/>
              <a:t>Effective communication ensures mutual understanding.</a:t>
            </a:r>
          </a:p>
          <a:p>
            <a:pPr algn="just"/>
            <a:endParaRPr lang="en-US" dirty="0"/>
          </a:p>
          <a:p>
            <a:pPr algn="just"/>
            <a:r>
              <a:rPr lang="en-US" dirty="0"/>
              <a:t>It is a core professional skill in care settings (</a:t>
            </a:r>
            <a:r>
              <a:rPr lang="en-US" dirty="0" err="1"/>
              <a:t>Kalogiannidis</a:t>
            </a:r>
            <a:r>
              <a:rPr lang="en-US" dirty="0"/>
              <a:t>, 2020).</a:t>
            </a:r>
          </a:p>
        </p:txBody>
      </p:sp>
    </p:spTree>
    <p:extLst>
      <p:ext uri="{BB962C8B-B14F-4D97-AF65-F5344CB8AC3E}">
        <p14:creationId xmlns:p14="http://schemas.microsoft.com/office/powerpoint/2010/main" val="17802220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F145C76-40A3-AB96-C98F-21168B3B04D2}"/>
              </a:ext>
            </a:extLst>
          </p:cNvPr>
          <p:cNvPicPr>
            <a:picLocks noChangeAspect="1"/>
          </p:cNvPicPr>
          <p:nvPr/>
        </p:nvPicPr>
        <p:blipFill>
          <a:blip r:embed="rId2"/>
          <a:stretch>
            <a:fillRect/>
          </a:stretch>
        </p:blipFill>
        <p:spPr>
          <a:xfrm>
            <a:off x="0" y="-1"/>
            <a:ext cx="12192000" cy="6878049"/>
          </a:xfrm>
          <a:prstGeom prst="rect">
            <a:avLst/>
          </a:prstGeom>
        </p:spPr>
      </p:pic>
    </p:spTree>
    <p:extLst>
      <p:ext uri="{BB962C8B-B14F-4D97-AF65-F5344CB8AC3E}">
        <p14:creationId xmlns:p14="http://schemas.microsoft.com/office/powerpoint/2010/main" val="25896678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0381B7-2EBD-E1A2-5ACD-AE5C223736EC}"/>
              </a:ext>
            </a:extLst>
          </p:cNvPr>
          <p:cNvSpPr>
            <a:spLocks noGrp="1"/>
          </p:cNvSpPr>
          <p:nvPr>
            <p:ph type="title"/>
          </p:nvPr>
        </p:nvSpPr>
        <p:spPr/>
        <p:txBody>
          <a:bodyPr/>
          <a:lstStyle/>
          <a:p>
            <a:r>
              <a:rPr lang="en-US" b="1" dirty="0"/>
              <a:t>Why Communication is Important</a:t>
            </a:r>
          </a:p>
        </p:txBody>
      </p:sp>
      <p:sp>
        <p:nvSpPr>
          <p:cNvPr id="3" name="Content Placeholder 2">
            <a:extLst>
              <a:ext uri="{FF2B5EF4-FFF2-40B4-BE49-F238E27FC236}">
                <a16:creationId xmlns:a16="http://schemas.microsoft.com/office/drawing/2014/main" id="{35B502F7-4886-8057-D017-F630A7215935}"/>
              </a:ext>
            </a:extLst>
          </p:cNvPr>
          <p:cNvSpPr>
            <a:spLocks noGrp="1"/>
          </p:cNvSpPr>
          <p:nvPr>
            <p:ph idx="1"/>
          </p:nvPr>
        </p:nvSpPr>
        <p:spPr/>
        <p:txBody>
          <a:bodyPr>
            <a:normAutofit fontScale="92500" lnSpcReduction="20000"/>
          </a:bodyPr>
          <a:lstStyle/>
          <a:p>
            <a:pPr algn="just"/>
            <a:r>
              <a:rPr lang="en-US" dirty="0"/>
              <a:t>Effective communication improves patient safety and care quality (NHS England, 2019).</a:t>
            </a:r>
          </a:p>
          <a:p>
            <a:pPr algn="just"/>
            <a:endParaRPr lang="en-US" dirty="0"/>
          </a:p>
          <a:p>
            <a:pPr algn="just"/>
            <a:r>
              <a:rPr lang="en-US" dirty="0"/>
              <a:t>It reduces misunderstandings and clinical errors.</a:t>
            </a:r>
          </a:p>
          <a:p>
            <a:pPr algn="just"/>
            <a:endParaRPr lang="en-US" dirty="0"/>
          </a:p>
          <a:p>
            <a:pPr algn="just"/>
            <a:r>
              <a:rPr lang="en-US" dirty="0"/>
              <a:t>It builds trust between professionals and service users.</a:t>
            </a:r>
          </a:p>
          <a:p>
            <a:pPr algn="just"/>
            <a:endParaRPr lang="en-US" dirty="0"/>
          </a:p>
          <a:p>
            <a:pPr algn="just"/>
            <a:r>
              <a:rPr lang="en-US" dirty="0"/>
              <a:t>It supports person-</a:t>
            </a:r>
            <a:r>
              <a:rPr lang="en-US" dirty="0" err="1"/>
              <a:t>centred</a:t>
            </a:r>
            <a:r>
              <a:rPr lang="en-US" dirty="0"/>
              <a:t> care practice.</a:t>
            </a:r>
          </a:p>
        </p:txBody>
      </p:sp>
    </p:spTree>
    <p:extLst>
      <p:ext uri="{BB962C8B-B14F-4D97-AF65-F5344CB8AC3E}">
        <p14:creationId xmlns:p14="http://schemas.microsoft.com/office/powerpoint/2010/main" val="24994767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EDDC25-2D76-9E83-FEE0-73F9E6E28908}"/>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6D7F778C-04AF-2C23-F182-E6B13CDCA19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920343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33C5C0-6627-EEB7-6FD5-F8E266644E61}"/>
              </a:ext>
            </a:extLst>
          </p:cNvPr>
          <p:cNvSpPr>
            <a:spLocks noGrp="1"/>
          </p:cNvSpPr>
          <p:nvPr>
            <p:ph type="title"/>
          </p:nvPr>
        </p:nvSpPr>
        <p:spPr/>
        <p:txBody>
          <a:bodyPr/>
          <a:lstStyle/>
          <a:p>
            <a:r>
              <a:rPr lang="en-US" b="1" dirty="0"/>
              <a:t>Barriers to Effective Communication</a:t>
            </a:r>
          </a:p>
        </p:txBody>
      </p:sp>
      <p:sp>
        <p:nvSpPr>
          <p:cNvPr id="3" name="Content Placeholder 2">
            <a:extLst>
              <a:ext uri="{FF2B5EF4-FFF2-40B4-BE49-F238E27FC236}">
                <a16:creationId xmlns:a16="http://schemas.microsoft.com/office/drawing/2014/main" id="{35347C98-2275-87C2-6A92-EDE68284A4B1}"/>
              </a:ext>
            </a:extLst>
          </p:cNvPr>
          <p:cNvSpPr>
            <a:spLocks noGrp="1"/>
          </p:cNvSpPr>
          <p:nvPr>
            <p:ph idx="1"/>
          </p:nvPr>
        </p:nvSpPr>
        <p:spPr/>
        <p:txBody>
          <a:bodyPr>
            <a:normAutofit lnSpcReduction="10000"/>
          </a:bodyPr>
          <a:lstStyle/>
          <a:p>
            <a:pPr algn="just"/>
            <a:r>
              <a:rPr lang="en-US" dirty="0"/>
              <a:t>Communication barriers can negatively impact patient care.</a:t>
            </a:r>
          </a:p>
          <a:p>
            <a:pPr algn="just"/>
            <a:endParaRPr lang="en-US" dirty="0"/>
          </a:p>
          <a:p>
            <a:pPr algn="just"/>
            <a:r>
              <a:rPr lang="en-US" dirty="0"/>
              <a:t>Language differences may lead to misunderstandings.</a:t>
            </a:r>
          </a:p>
          <a:p>
            <a:pPr algn="just"/>
            <a:endParaRPr lang="en-US" dirty="0"/>
          </a:p>
          <a:p>
            <a:pPr algn="just"/>
            <a:r>
              <a:rPr lang="en-US" dirty="0"/>
              <a:t>Emotional distress can affect how messages are received.</a:t>
            </a:r>
          </a:p>
          <a:p>
            <a:pPr algn="just"/>
            <a:endParaRPr lang="en-US" dirty="0"/>
          </a:p>
          <a:p>
            <a:pPr algn="just"/>
            <a:r>
              <a:rPr lang="en-US" dirty="0"/>
              <a:t>Poor listening skills reduce care effectiveness (Jelani and Nordin, 2019).</a:t>
            </a:r>
          </a:p>
        </p:txBody>
      </p:sp>
    </p:spTree>
    <p:extLst>
      <p:ext uri="{BB962C8B-B14F-4D97-AF65-F5344CB8AC3E}">
        <p14:creationId xmlns:p14="http://schemas.microsoft.com/office/powerpoint/2010/main" val="41986179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612B7-465D-D54A-01E2-0407D6B1E46B}"/>
              </a:ext>
            </a:extLst>
          </p:cNvPr>
          <p:cNvSpPr>
            <a:spLocks noGrp="1"/>
          </p:cNvSpPr>
          <p:nvPr>
            <p:ph type="title"/>
          </p:nvPr>
        </p:nvSpPr>
        <p:spPr/>
        <p:txBody>
          <a:bodyPr/>
          <a:lstStyle/>
          <a:p>
            <a:r>
              <a:rPr lang="en-US" b="1" dirty="0"/>
              <a:t>SBAR Model</a:t>
            </a:r>
          </a:p>
        </p:txBody>
      </p:sp>
      <p:sp>
        <p:nvSpPr>
          <p:cNvPr id="3" name="Content Placeholder 2">
            <a:extLst>
              <a:ext uri="{FF2B5EF4-FFF2-40B4-BE49-F238E27FC236}">
                <a16:creationId xmlns:a16="http://schemas.microsoft.com/office/drawing/2014/main" id="{FAFFBFC2-345A-9E04-BA0F-85D17180706F}"/>
              </a:ext>
            </a:extLst>
          </p:cNvPr>
          <p:cNvSpPr>
            <a:spLocks noGrp="1"/>
          </p:cNvSpPr>
          <p:nvPr>
            <p:ph idx="1"/>
          </p:nvPr>
        </p:nvSpPr>
        <p:spPr/>
        <p:txBody>
          <a:bodyPr>
            <a:normAutofit fontScale="92500" lnSpcReduction="20000"/>
          </a:bodyPr>
          <a:lstStyle/>
          <a:p>
            <a:pPr algn="just"/>
            <a:r>
              <a:rPr lang="en-US" dirty="0"/>
              <a:t>SBAR is a structured communication tool used in healthcare.</a:t>
            </a:r>
          </a:p>
          <a:p>
            <a:pPr algn="just"/>
            <a:endParaRPr lang="en-US" dirty="0"/>
          </a:p>
          <a:p>
            <a:pPr algn="just"/>
            <a:r>
              <a:rPr lang="en-US" dirty="0"/>
              <a:t>S – Situation: What is happening now?</a:t>
            </a:r>
          </a:p>
          <a:p>
            <a:pPr algn="just"/>
            <a:endParaRPr lang="en-US" dirty="0"/>
          </a:p>
          <a:p>
            <a:pPr algn="just"/>
            <a:r>
              <a:rPr lang="en-US" dirty="0"/>
              <a:t>B – Background: What is the relevant context?</a:t>
            </a:r>
          </a:p>
          <a:p>
            <a:pPr algn="just"/>
            <a:endParaRPr lang="en-US" dirty="0"/>
          </a:p>
          <a:p>
            <a:pPr algn="just"/>
            <a:r>
              <a:rPr lang="en-US" dirty="0"/>
              <a:t>A – Assessment &amp; R – Recommendation: What is the problem and action needed? (Yun, et.al., 2023)</a:t>
            </a:r>
          </a:p>
        </p:txBody>
      </p:sp>
    </p:spTree>
    <p:extLst>
      <p:ext uri="{BB962C8B-B14F-4D97-AF65-F5344CB8AC3E}">
        <p14:creationId xmlns:p14="http://schemas.microsoft.com/office/powerpoint/2010/main" val="41974875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6C41D3-FC5A-4D37-2DD7-39E9F60D5525}"/>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13529C8E-2E9C-B4FB-62EB-64CB06724228}"/>
              </a:ext>
            </a:extLst>
          </p:cNvPr>
          <p:cNvPicPr>
            <a:picLocks noChangeAspect="1"/>
          </p:cNvPicPr>
          <p:nvPr/>
        </p:nvPicPr>
        <p:blipFill>
          <a:blip r:embed="rId2"/>
          <a:stretch>
            <a:fillRect/>
          </a:stretch>
        </p:blipFill>
        <p:spPr>
          <a:xfrm>
            <a:off x="0" y="0"/>
            <a:ext cx="12193110" cy="6858000"/>
          </a:xfrm>
          <a:prstGeom prst="rect">
            <a:avLst/>
          </a:prstGeom>
        </p:spPr>
      </p:pic>
    </p:spTree>
    <p:extLst>
      <p:ext uri="{BB962C8B-B14F-4D97-AF65-F5344CB8AC3E}">
        <p14:creationId xmlns:p14="http://schemas.microsoft.com/office/powerpoint/2010/main" val="27931149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9AAAE-32A2-41ED-80B8-5F57F92F9B48}"/>
              </a:ext>
            </a:extLst>
          </p:cNvPr>
          <p:cNvSpPr>
            <a:spLocks noGrp="1"/>
          </p:cNvSpPr>
          <p:nvPr>
            <p:ph type="title"/>
          </p:nvPr>
        </p:nvSpPr>
        <p:spPr/>
        <p:txBody>
          <a:bodyPr/>
          <a:lstStyle/>
          <a:p>
            <a:r>
              <a:rPr lang="en-US" b="1" dirty="0"/>
              <a:t>Practical Example</a:t>
            </a:r>
          </a:p>
        </p:txBody>
      </p:sp>
      <p:sp>
        <p:nvSpPr>
          <p:cNvPr id="3" name="Content Placeholder 2">
            <a:extLst>
              <a:ext uri="{FF2B5EF4-FFF2-40B4-BE49-F238E27FC236}">
                <a16:creationId xmlns:a16="http://schemas.microsoft.com/office/drawing/2014/main" id="{B2554864-2B51-96AB-36CE-7C4EAD7F4DBE}"/>
              </a:ext>
            </a:extLst>
          </p:cNvPr>
          <p:cNvSpPr>
            <a:spLocks noGrp="1"/>
          </p:cNvSpPr>
          <p:nvPr>
            <p:ph idx="1"/>
          </p:nvPr>
        </p:nvSpPr>
        <p:spPr/>
        <p:txBody>
          <a:bodyPr>
            <a:normAutofit lnSpcReduction="10000"/>
          </a:bodyPr>
          <a:lstStyle/>
          <a:p>
            <a:pPr algn="just"/>
            <a:r>
              <a:rPr lang="en-US" dirty="0"/>
              <a:t>As a healthcare assistant, I would use SBAR to report a deteriorating patient.</a:t>
            </a:r>
          </a:p>
          <a:p>
            <a:pPr algn="just"/>
            <a:endParaRPr lang="en-US" dirty="0"/>
          </a:p>
          <a:p>
            <a:pPr algn="just"/>
            <a:r>
              <a:rPr lang="en-US" dirty="0"/>
              <a:t>Situation: The patient is experiencing chest pain.</a:t>
            </a:r>
          </a:p>
          <a:p>
            <a:pPr algn="just"/>
            <a:endParaRPr lang="en-US" dirty="0"/>
          </a:p>
          <a:p>
            <a:pPr algn="just"/>
            <a:r>
              <a:rPr lang="en-US" dirty="0"/>
              <a:t>Background: The patient has a history of heart disease.</a:t>
            </a:r>
          </a:p>
          <a:p>
            <a:pPr algn="just"/>
            <a:endParaRPr lang="en-US" dirty="0"/>
          </a:p>
          <a:p>
            <a:pPr algn="just"/>
            <a:r>
              <a:rPr lang="en-US" dirty="0"/>
              <a:t>Recommendation: Immediate medical review is required (Lo, et.al., 2021).</a:t>
            </a:r>
          </a:p>
        </p:txBody>
      </p:sp>
    </p:spTree>
    <p:extLst>
      <p:ext uri="{BB962C8B-B14F-4D97-AF65-F5344CB8AC3E}">
        <p14:creationId xmlns:p14="http://schemas.microsoft.com/office/powerpoint/2010/main" val="4710910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A8FD6B2-041C-7FF5-E83C-6D8A398E7958}"/>
              </a:ext>
            </a:extLst>
          </p:cNvPr>
          <p:cNvPicPr>
            <a:picLocks noChangeAspect="1"/>
          </p:cNvPicPr>
          <p:nvPr/>
        </p:nvPicPr>
        <p:blipFill>
          <a:blip r:embed="rId2"/>
          <a:stretch>
            <a:fillRect/>
          </a:stretch>
        </p:blipFill>
        <p:spPr>
          <a:xfrm>
            <a:off x="0" y="0"/>
            <a:ext cx="12192000" cy="6864214"/>
          </a:xfrm>
          <a:prstGeom prst="rect">
            <a:avLst/>
          </a:prstGeom>
        </p:spPr>
      </p:pic>
    </p:spTree>
    <p:extLst>
      <p:ext uri="{BB962C8B-B14F-4D97-AF65-F5344CB8AC3E}">
        <p14:creationId xmlns:p14="http://schemas.microsoft.com/office/powerpoint/2010/main" val="6772040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DE375A-5B0E-0ADB-AF8A-3CEF73362755}"/>
              </a:ext>
            </a:extLst>
          </p:cNvPr>
          <p:cNvSpPr>
            <a:spLocks noGrp="1"/>
          </p:cNvSpPr>
          <p:nvPr>
            <p:ph type="title"/>
          </p:nvPr>
        </p:nvSpPr>
        <p:spPr/>
        <p:txBody>
          <a:bodyPr/>
          <a:lstStyle/>
          <a:p>
            <a:r>
              <a:rPr lang="en-US" b="1" dirty="0"/>
              <a:t>Conclusion</a:t>
            </a:r>
          </a:p>
        </p:txBody>
      </p:sp>
      <p:sp>
        <p:nvSpPr>
          <p:cNvPr id="3" name="Content Placeholder 2">
            <a:extLst>
              <a:ext uri="{FF2B5EF4-FFF2-40B4-BE49-F238E27FC236}">
                <a16:creationId xmlns:a16="http://schemas.microsoft.com/office/drawing/2014/main" id="{824D6D3B-F4C0-DBE5-29A7-0B39FC66FBEF}"/>
              </a:ext>
            </a:extLst>
          </p:cNvPr>
          <p:cNvSpPr>
            <a:spLocks noGrp="1"/>
          </p:cNvSpPr>
          <p:nvPr>
            <p:ph idx="1"/>
          </p:nvPr>
        </p:nvSpPr>
        <p:spPr/>
        <p:txBody>
          <a:bodyPr>
            <a:normAutofit lnSpcReduction="10000"/>
          </a:bodyPr>
          <a:lstStyle/>
          <a:p>
            <a:pPr algn="just"/>
            <a:r>
              <a:rPr lang="en-US" dirty="0"/>
              <a:t>Communication is essential for safe and effective practice.</a:t>
            </a:r>
          </a:p>
          <a:p>
            <a:pPr algn="just"/>
            <a:endParaRPr lang="en-US" dirty="0"/>
          </a:p>
          <a:p>
            <a:pPr algn="just"/>
            <a:r>
              <a:rPr lang="en-US" dirty="0"/>
              <a:t>Structured tools like SBAR improve clarity and accountability.</a:t>
            </a:r>
          </a:p>
          <a:p>
            <a:pPr algn="just"/>
            <a:endParaRPr lang="en-US" dirty="0"/>
          </a:p>
          <a:p>
            <a:pPr algn="just"/>
            <a:r>
              <a:rPr lang="en-US" dirty="0"/>
              <a:t>Strong communication skills enhance teamwork and patient outcomes.</a:t>
            </a:r>
          </a:p>
          <a:p>
            <a:pPr algn="just"/>
            <a:endParaRPr lang="en-US" dirty="0"/>
          </a:p>
          <a:p>
            <a:pPr algn="just"/>
            <a:r>
              <a:rPr lang="en-US" dirty="0"/>
              <a:t>Developing this skill supports my professional growth.</a:t>
            </a:r>
          </a:p>
        </p:txBody>
      </p:sp>
    </p:spTree>
    <p:extLst>
      <p:ext uri="{BB962C8B-B14F-4D97-AF65-F5344CB8AC3E}">
        <p14:creationId xmlns:p14="http://schemas.microsoft.com/office/powerpoint/2010/main" val="24050915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FF77B-9732-A7D5-4CC3-BBAFD72EE34A}"/>
              </a:ext>
            </a:extLst>
          </p:cNvPr>
          <p:cNvSpPr>
            <a:spLocks noGrp="1"/>
          </p:cNvSpPr>
          <p:nvPr>
            <p:ph type="title"/>
          </p:nvPr>
        </p:nvSpPr>
        <p:spPr/>
        <p:txBody>
          <a:bodyPr/>
          <a:lstStyle/>
          <a:p>
            <a:r>
              <a:rPr lang="en-US" b="1" dirty="0"/>
              <a:t>References</a:t>
            </a:r>
          </a:p>
        </p:txBody>
      </p:sp>
      <p:sp>
        <p:nvSpPr>
          <p:cNvPr id="3" name="Content Placeholder 2">
            <a:extLst>
              <a:ext uri="{FF2B5EF4-FFF2-40B4-BE49-F238E27FC236}">
                <a16:creationId xmlns:a16="http://schemas.microsoft.com/office/drawing/2014/main" id="{0A79AF36-ADF6-5433-C33A-17E217283B61}"/>
              </a:ext>
            </a:extLst>
          </p:cNvPr>
          <p:cNvSpPr>
            <a:spLocks noGrp="1"/>
          </p:cNvSpPr>
          <p:nvPr>
            <p:ph idx="1"/>
          </p:nvPr>
        </p:nvSpPr>
        <p:spPr>
          <a:xfrm>
            <a:off x="838200" y="1825625"/>
            <a:ext cx="10515600" cy="4667250"/>
          </a:xfrm>
        </p:spPr>
        <p:txBody>
          <a:bodyPr>
            <a:normAutofit/>
          </a:bodyPr>
          <a:lstStyle/>
          <a:p>
            <a:pPr algn="just"/>
            <a:r>
              <a:rPr lang="en-US" sz="2000" dirty="0" err="1"/>
              <a:t>Kalogiannidis</a:t>
            </a:r>
            <a:r>
              <a:rPr lang="en-US" sz="2000" dirty="0"/>
              <a:t>, S., 2020. Impact of effective business communication on employee performance. </a:t>
            </a:r>
            <a:r>
              <a:rPr lang="en-US" sz="2000" i="1" dirty="0"/>
              <a:t>European Journal of Business and Management Research</a:t>
            </a:r>
            <a:r>
              <a:rPr lang="en-US" sz="2000" dirty="0"/>
              <a:t>, </a:t>
            </a:r>
            <a:r>
              <a:rPr lang="en-US" sz="2000" i="1" dirty="0"/>
              <a:t>5</a:t>
            </a:r>
            <a:r>
              <a:rPr lang="en-US" sz="2000" dirty="0"/>
              <a:t>(6).</a:t>
            </a:r>
          </a:p>
          <a:p>
            <a:pPr algn="just"/>
            <a:r>
              <a:rPr lang="en-US" sz="2000" dirty="0"/>
              <a:t>England, N.H.S. and Improvement, N.H.S., 2019. The NHS patient safety strategy. </a:t>
            </a:r>
            <a:r>
              <a:rPr lang="en-US" sz="2000" i="1" dirty="0"/>
              <a:t>Safer culture, safer systems, safer patients</a:t>
            </a:r>
            <a:r>
              <a:rPr lang="en-US" sz="2000" dirty="0"/>
              <a:t>.</a:t>
            </a:r>
          </a:p>
          <a:p>
            <a:pPr algn="just"/>
            <a:r>
              <a:rPr lang="en-US" sz="2000" dirty="0"/>
              <a:t>Jelani, F. and Nordin, N.S., 2019. Barriers to effective communication at the workplace. </a:t>
            </a:r>
            <a:r>
              <a:rPr lang="en-US" sz="2000" i="1" dirty="0"/>
              <a:t>Journal of Modern Language and Applied Linguistics</a:t>
            </a:r>
            <a:r>
              <a:rPr lang="en-US" sz="2000" dirty="0"/>
              <a:t>, </a:t>
            </a:r>
            <a:r>
              <a:rPr lang="en-US" sz="2000" i="1" dirty="0"/>
              <a:t>3</a:t>
            </a:r>
            <a:r>
              <a:rPr lang="en-US" sz="2000" dirty="0"/>
              <a:t>(2), pp.7-18.</a:t>
            </a:r>
          </a:p>
          <a:p>
            <a:pPr algn="just"/>
            <a:r>
              <a:rPr lang="en-US" sz="2000" dirty="0"/>
              <a:t>Yun, J., Lee, Y.J., Kang, K. and Park, J., 2023. Effectiveness of SBAR-based simulation programs for nursing students: a systematic review. </a:t>
            </a:r>
            <a:r>
              <a:rPr lang="en-US" sz="2000" i="1" dirty="0"/>
              <a:t>BMC Medical Education</a:t>
            </a:r>
            <a:r>
              <a:rPr lang="en-US" sz="2000" dirty="0"/>
              <a:t>, </a:t>
            </a:r>
            <a:r>
              <a:rPr lang="en-US" sz="2000" i="1" dirty="0"/>
              <a:t>23</a:t>
            </a:r>
            <a:r>
              <a:rPr lang="en-US" sz="2000" dirty="0"/>
              <a:t>(1), p.507.</a:t>
            </a:r>
          </a:p>
          <a:p>
            <a:pPr algn="just"/>
            <a:r>
              <a:rPr lang="en-US" sz="2000" dirty="0"/>
              <a:t>Lo, L., </a:t>
            </a:r>
            <a:r>
              <a:rPr lang="en-US" sz="2000" dirty="0" err="1"/>
              <a:t>Rotteau</a:t>
            </a:r>
            <a:r>
              <a:rPr lang="en-US" sz="2000" dirty="0"/>
              <a:t>, L. and </a:t>
            </a:r>
            <a:r>
              <a:rPr lang="en-US" sz="2000" dirty="0" err="1"/>
              <a:t>Shojania</a:t>
            </a:r>
            <a:r>
              <a:rPr lang="en-US" sz="2000" dirty="0"/>
              <a:t>, K., 2021. Can SBAR be implemented with high fidelity and does it improve communication between healthcare workers? A systematic review. </a:t>
            </a:r>
            <a:r>
              <a:rPr lang="en-US" sz="2000" i="1" dirty="0"/>
              <a:t>BMJ open</a:t>
            </a:r>
            <a:r>
              <a:rPr lang="en-US" sz="2000" dirty="0"/>
              <a:t>, </a:t>
            </a:r>
            <a:r>
              <a:rPr lang="en-US" sz="2000" i="1" dirty="0"/>
              <a:t>11</a:t>
            </a:r>
            <a:r>
              <a:rPr lang="en-US" sz="2000" dirty="0"/>
              <a:t>(12), p.e055247.</a:t>
            </a:r>
          </a:p>
          <a:p>
            <a:pPr algn="just"/>
            <a:endParaRPr lang="en-US" sz="2000" dirty="0"/>
          </a:p>
        </p:txBody>
      </p:sp>
    </p:spTree>
    <p:extLst>
      <p:ext uri="{BB962C8B-B14F-4D97-AF65-F5344CB8AC3E}">
        <p14:creationId xmlns:p14="http://schemas.microsoft.com/office/powerpoint/2010/main" val="624931957"/>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54</TotalTime>
  <Words>836</Words>
  <Application>Microsoft Office PowerPoint</Application>
  <PresentationFormat>Widescreen</PresentationFormat>
  <Paragraphs>74</Paragraphs>
  <Slides>12</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Garamond</vt:lpstr>
      <vt:lpstr>Organic</vt:lpstr>
      <vt:lpstr>Certificate of Higher Education Skills  for the Workplace</vt:lpstr>
      <vt:lpstr>What is Communication?</vt:lpstr>
      <vt:lpstr>PowerPoint Presentation</vt:lpstr>
      <vt:lpstr>Why Communication is Important</vt:lpstr>
      <vt:lpstr>PowerPoint Presentation</vt:lpstr>
      <vt:lpstr>Barriers to Effective Communication</vt:lpstr>
      <vt:lpstr>SBAR Model</vt:lpstr>
      <vt:lpstr>PowerPoint Presentation</vt:lpstr>
      <vt:lpstr>Practical Example</vt:lpstr>
      <vt:lpstr>PowerPoint Presentation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Skills  for the Workplace</dc:title>
  <dc:creator>Intel</dc:creator>
  <cp:lastModifiedBy>Shabana Sharif (2439077)</cp:lastModifiedBy>
  <cp:revision>36</cp:revision>
  <dcterms:created xsi:type="dcterms:W3CDTF">2026-02-13T15:13:19Z</dcterms:created>
  <dcterms:modified xsi:type="dcterms:W3CDTF">2026-02-19T19:22:01Z</dcterms:modified>
</cp:coreProperties>
</file>