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8" r:id="rId5"/>
    <p:sldId id="262" r:id="rId6"/>
    <p:sldId id="259" r:id="rId7"/>
    <p:sldId id="266" r:id="rId8"/>
    <p:sldId id="268" r:id="rId9"/>
    <p:sldId id="261" r:id="rId10"/>
    <p:sldId id="271" r:id="rId11"/>
    <p:sldId id="260" r:id="rId12"/>
    <p:sldId id="267" r:id="rId13"/>
    <p:sldId id="272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EB252-05BE-4DF1-B42B-B836CA7C79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4198-40F7-4EA3-BFC6-EC5A073046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200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4A3B2-9C00-447B-AF3E-7AA9A3000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477C0-6022-4FBD-B890-B204D6CE2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Demonstrate  </a:t>
            </a:r>
            <a:r>
              <a:rPr lang="en-GB" dirty="0"/>
              <a:t>Active listening </a:t>
            </a:r>
          </a:p>
          <a:p>
            <a:r>
              <a:rPr lang="en-GB" dirty="0"/>
              <a:t>Role play reflection counselling skills</a:t>
            </a:r>
          </a:p>
        </p:txBody>
      </p:sp>
    </p:spTree>
    <p:extLst>
      <p:ext uri="{BB962C8B-B14F-4D97-AF65-F5344CB8AC3E}">
        <p14:creationId xmlns:p14="http://schemas.microsoft.com/office/powerpoint/2010/main" val="2657616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C93D0-A967-4186-AC85-3E1319C46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3C7DF-6B91-47BE-8D0D-BA7D150B40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Effective communication skills is central to the provision of compassionate high-quality nursing care.</a:t>
            </a:r>
          </a:p>
          <a:p>
            <a:r>
              <a:rPr lang="en-GB" sz="2800" dirty="0"/>
              <a:t>Nurses can facilitate and build a  successful therapeutic patient relationship</a:t>
            </a:r>
          </a:p>
          <a:p>
            <a:r>
              <a:rPr lang="en-GB" sz="2800" dirty="0"/>
              <a:t>Effective Interacting installs a sense of confidence and safety in the service offered</a:t>
            </a:r>
          </a:p>
        </p:txBody>
      </p:sp>
    </p:spTree>
    <p:extLst>
      <p:ext uri="{BB962C8B-B14F-4D97-AF65-F5344CB8AC3E}">
        <p14:creationId xmlns:p14="http://schemas.microsoft.com/office/powerpoint/2010/main" val="3449292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48C7-565B-49C7-A324-4F705EFD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99DA8-C13E-4357-837D-52A025AB01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you make a conscious effort to not just </a:t>
            </a:r>
            <a:r>
              <a:rPr lang="en-GB" b="1" dirty="0"/>
              <a:t>hear </a:t>
            </a:r>
            <a:r>
              <a:rPr lang="en-GB" dirty="0"/>
              <a:t>the words but more importantly </a:t>
            </a:r>
            <a:r>
              <a:rPr lang="en-GB" b="1" dirty="0"/>
              <a:t>understand</a:t>
            </a:r>
            <a:r>
              <a:rPr lang="en-GB" dirty="0"/>
              <a:t> the complete message being communicated.</a:t>
            </a:r>
          </a:p>
          <a:p>
            <a:r>
              <a:rPr lang="en-GB" dirty="0"/>
              <a:t>Pay attention – Look at the speaker directly</a:t>
            </a:r>
          </a:p>
          <a:p>
            <a:r>
              <a:rPr lang="en-GB" dirty="0"/>
              <a:t>Put aside distracting thoughts</a:t>
            </a:r>
          </a:p>
          <a:p>
            <a:r>
              <a:rPr lang="en-GB" dirty="0"/>
              <a:t>Don’t mentally prepare a rebuttal</a:t>
            </a:r>
          </a:p>
          <a:p>
            <a:r>
              <a:rPr lang="en-GB" dirty="0"/>
              <a:t>Avoid being distracted by environmental factors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284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F5DD1-585C-4C0E-A6A5-C2DE84F37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6475A-23A6-46A7-B90F-350D37403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Involves non-verbal and verbal behaviour</a:t>
            </a:r>
          </a:p>
          <a:p>
            <a:r>
              <a:rPr lang="en-GB" sz="2800" dirty="0"/>
              <a:t>Nod your head</a:t>
            </a:r>
          </a:p>
          <a:p>
            <a:r>
              <a:rPr lang="en-GB" sz="2800" dirty="0"/>
              <a:t>Smile and use other facial expressions</a:t>
            </a:r>
          </a:p>
          <a:p>
            <a:r>
              <a:rPr lang="en-GB" sz="2800" dirty="0"/>
              <a:t>Active listening conveys to our patients that we understand them and can empathise with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510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2959" y="1811770"/>
            <a:ext cx="2857500" cy="44767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F61DE-BEE7-4046-B150-6E8863401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390677"/>
            <a:ext cx="9601196" cy="3318936"/>
          </a:xfrm>
        </p:spPr>
        <p:txBody>
          <a:bodyPr>
            <a:normAutofit fontScale="55000" lnSpcReduction="20000"/>
          </a:bodyPr>
          <a:lstStyle/>
          <a:p>
            <a:r>
              <a:rPr lang="en-GB" sz="3800" dirty="0"/>
              <a:t>Through our posture, eye contact, facial expressions and the way we are seated.</a:t>
            </a:r>
          </a:p>
          <a:p>
            <a:endParaRPr lang="en-GB" sz="3800" dirty="0"/>
          </a:p>
          <a:p>
            <a:r>
              <a:rPr lang="en-GB" sz="3600" b="1" dirty="0"/>
              <a:t>S</a:t>
            </a:r>
            <a:r>
              <a:rPr lang="en-GB" sz="3600" dirty="0"/>
              <a:t> - Sitting opposite – face client squarely</a:t>
            </a:r>
          </a:p>
          <a:p>
            <a:r>
              <a:rPr lang="en-GB" sz="3600" b="1" dirty="0"/>
              <a:t>O</a:t>
            </a:r>
            <a:r>
              <a:rPr lang="en-GB" sz="3600" dirty="0"/>
              <a:t> -open posture</a:t>
            </a:r>
          </a:p>
          <a:p>
            <a:r>
              <a:rPr lang="en-GB" sz="3600" b="1" dirty="0"/>
              <a:t>L </a:t>
            </a:r>
            <a:r>
              <a:rPr lang="en-GB" sz="3600" dirty="0"/>
              <a:t>– leaning in</a:t>
            </a:r>
          </a:p>
          <a:p>
            <a:r>
              <a:rPr lang="en-GB" sz="3600" b="1" dirty="0"/>
              <a:t>E</a:t>
            </a:r>
            <a:r>
              <a:rPr lang="en-GB" sz="3600" dirty="0"/>
              <a:t> – eye contact</a:t>
            </a:r>
          </a:p>
          <a:p>
            <a:r>
              <a:rPr lang="en-GB" sz="3600" b="1" dirty="0"/>
              <a:t>R</a:t>
            </a:r>
            <a:r>
              <a:rPr lang="en-GB" sz="3600" dirty="0"/>
              <a:t> – relaxed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i="1" dirty="0"/>
              <a:t>Acronym by Egan (2010)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85A63-A882-4A3D-B935-170BFF216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Attending</a:t>
            </a:r>
          </a:p>
        </p:txBody>
      </p:sp>
    </p:spTree>
    <p:extLst>
      <p:ext uri="{BB962C8B-B14F-4D97-AF65-F5344CB8AC3E}">
        <p14:creationId xmlns:p14="http://schemas.microsoft.com/office/powerpoint/2010/main" val="953710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0D9DF-5D0D-4460-BFD1-3F54F13CC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Non-verbal cues and minimal encouragers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E640B-0F9F-4EA1-8D93-D81DEBE45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Body movements such as hand gestures, nodding, posture </a:t>
            </a:r>
          </a:p>
          <a:p>
            <a:r>
              <a:rPr lang="en-GB" dirty="0"/>
              <a:t>Facial expressions </a:t>
            </a:r>
          </a:p>
          <a:p>
            <a:r>
              <a:rPr lang="en-GB" dirty="0"/>
              <a:t>Umm, yes, carry on,  go on  say more about that</a:t>
            </a:r>
          </a:p>
          <a:p>
            <a:r>
              <a:rPr lang="en-GB" dirty="0"/>
              <a:t>Absolutely</a:t>
            </a:r>
          </a:p>
          <a:p>
            <a:r>
              <a:rPr lang="en-GB" dirty="0"/>
              <a:t>Please continue</a:t>
            </a:r>
          </a:p>
          <a:p>
            <a:r>
              <a:rPr lang="en-GB" dirty="0"/>
              <a:t>I see, really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735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36BD7-A7E7-4593-9EAB-8B7CCF55F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counselling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6FFC3-D012-4ED0-8F68-4F65AC9BF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Discrete behaviour embedded in our ability to communicate</a:t>
            </a:r>
          </a:p>
          <a:p>
            <a:r>
              <a:rPr lang="en-GB" dirty="0"/>
              <a:t>Counselling skill is learning how to communicate briefly in ways that do not interrupt the flow of the speaker.</a:t>
            </a:r>
          </a:p>
          <a:p>
            <a:r>
              <a:rPr lang="en-GB" dirty="0"/>
              <a:t>The skills allow the speaker more time to effectively address the issue that is concerning them.</a:t>
            </a:r>
          </a:p>
        </p:txBody>
      </p:sp>
    </p:spTree>
    <p:extLst>
      <p:ext uri="{BB962C8B-B14F-4D97-AF65-F5344CB8AC3E}">
        <p14:creationId xmlns:p14="http://schemas.microsoft.com/office/powerpoint/2010/main" val="3251447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86228-918F-4C58-8650-3ABEE792C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D3A4A-E87A-4A2D-925F-053A81780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Good listening skills enable you to develop the ability to reflect words and feelings</a:t>
            </a:r>
          </a:p>
          <a:p>
            <a:r>
              <a:rPr lang="en-GB" dirty="0"/>
              <a:t>Allows the speaker/patient to hear their own thoughts and focus on what they say and feel</a:t>
            </a:r>
          </a:p>
          <a:p>
            <a:r>
              <a:rPr lang="en-GB" dirty="0"/>
              <a:t>Reflection needs to combine content and feelings</a:t>
            </a:r>
          </a:p>
          <a:p>
            <a:r>
              <a:rPr lang="en-GB" dirty="0"/>
              <a:t>Used to clarify that you have understood a patient’s thoughts and feelings</a:t>
            </a:r>
          </a:p>
        </p:txBody>
      </p:sp>
    </p:spTree>
    <p:extLst>
      <p:ext uri="{BB962C8B-B14F-4D97-AF65-F5344CB8AC3E}">
        <p14:creationId xmlns:p14="http://schemas.microsoft.com/office/powerpoint/2010/main" val="3324368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3F28E-61E8-45E9-AEE0-FF99A32F9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Reflecting feeling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5FB2E-A08D-4179-AA34-6E08480FF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b="1" dirty="0"/>
              <a:t>Identify</a:t>
            </a:r>
            <a:r>
              <a:rPr lang="en-GB" dirty="0"/>
              <a:t> the </a:t>
            </a:r>
            <a:r>
              <a:rPr lang="en-GB" b="1" dirty="0"/>
              <a:t>words</a:t>
            </a:r>
            <a:r>
              <a:rPr lang="en-GB" dirty="0"/>
              <a:t> and </a:t>
            </a:r>
            <a:r>
              <a:rPr lang="en-GB" b="1" dirty="0"/>
              <a:t>phrases </a:t>
            </a:r>
            <a:r>
              <a:rPr lang="en-GB" dirty="0"/>
              <a:t>that the patient has used to describe how she or he is feeling.</a:t>
            </a:r>
          </a:p>
          <a:p>
            <a:r>
              <a:rPr lang="en-GB" dirty="0"/>
              <a:t>2. </a:t>
            </a:r>
            <a:r>
              <a:rPr lang="en-GB" b="1" dirty="0"/>
              <a:t>Pick up feelings </a:t>
            </a:r>
            <a:r>
              <a:rPr lang="en-GB" dirty="0"/>
              <a:t>from the voice and body messages</a:t>
            </a:r>
          </a:p>
          <a:p>
            <a:r>
              <a:rPr lang="en-GB" dirty="0"/>
              <a:t> </a:t>
            </a:r>
            <a:r>
              <a:rPr lang="en-GB" dirty="0" err="1"/>
              <a:t>i.e</a:t>
            </a:r>
            <a:r>
              <a:rPr lang="en-GB" dirty="0"/>
              <a:t> anger, anxiety, depression.</a:t>
            </a:r>
          </a:p>
          <a:p>
            <a:r>
              <a:rPr lang="en-GB" dirty="0"/>
              <a:t>3. </a:t>
            </a:r>
            <a:r>
              <a:rPr lang="en-GB" b="1" dirty="0"/>
              <a:t>Reflect feeling and reason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    i.e. you feel worried because you have heard not good things about this                     operation from the internet etc. </a:t>
            </a:r>
          </a:p>
        </p:txBody>
      </p:sp>
    </p:spTree>
    <p:extLst>
      <p:ext uri="{BB962C8B-B14F-4D97-AF65-F5344CB8AC3E}">
        <p14:creationId xmlns:p14="http://schemas.microsoft.com/office/powerpoint/2010/main" val="3215836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78785-DF84-456A-A755-BA76B7A9C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Responding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82511-72D6-4FE7-B16D-FA443B39E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Client: I’m delighted that I’m starting to feel well for the first time in a long time</a:t>
            </a:r>
          </a:p>
          <a:p>
            <a:r>
              <a:rPr lang="en-GB" dirty="0"/>
              <a:t>Nurse: (a) It can take some time to recover from the illness you’ve had.</a:t>
            </a:r>
          </a:p>
          <a:p>
            <a:r>
              <a:rPr lang="en-GB" dirty="0"/>
              <a:t>            (b) The hospital does its best for people like you.</a:t>
            </a:r>
          </a:p>
          <a:p>
            <a:r>
              <a:rPr lang="en-GB" dirty="0"/>
              <a:t>            (c) You’re pleased to start feeling better at last.</a:t>
            </a:r>
          </a:p>
        </p:txBody>
      </p:sp>
    </p:spTree>
    <p:extLst>
      <p:ext uri="{BB962C8B-B14F-4D97-AF65-F5344CB8AC3E}">
        <p14:creationId xmlns:p14="http://schemas.microsoft.com/office/powerpoint/2010/main" val="870052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13B5F-5EA2-45EF-B26D-35FFA03E6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Responding sentence starters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0A142-453C-4CB6-9514-6243B09C4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I’m hearing that you feel …..</a:t>
            </a:r>
          </a:p>
          <a:p>
            <a:r>
              <a:rPr lang="en-GB" dirty="0"/>
              <a:t>I’m sensing that you feel afraid when…..</a:t>
            </a:r>
          </a:p>
          <a:p>
            <a:r>
              <a:rPr lang="en-GB" dirty="0"/>
              <a:t>It sounds as if …..</a:t>
            </a:r>
          </a:p>
          <a:p>
            <a:r>
              <a:rPr lang="en-GB" dirty="0"/>
              <a:t>I can see your feeling …..</a:t>
            </a:r>
          </a:p>
          <a:p>
            <a:r>
              <a:rPr lang="en-GB" dirty="0"/>
              <a:t>You’re feeling </a:t>
            </a:r>
          </a:p>
          <a:p>
            <a:r>
              <a:rPr lang="en-GB" dirty="0"/>
              <a:t>You feel </a:t>
            </a:r>
          </a:p>
        </p:txBody>
      </p:sp>
    </p:spTree>
    <p:extLst>
      <p:ext uri="{BB962C8B-B14F-4D97-AF65-F5344CB8AC3E}">
        <p14:creationId xmlns:p14="http://schemas.microsoft.com/office/powerpoint/2010/main" val="449771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ACA07-F3E0-4D78-B864-3C5936B02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DD262-9C27-4388-A326-4E3C0A5D9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in pairs </a:t>
            </a:r>
          </a:p>
          <a:p>
            <a:r>
              <a:rPr lang="en-GB" dirty="0"/>
              <a:t>1. Show attending skills</a:t>
            </a:r>
          </a:p>
          <a:p>
            <a:r>
              <a:rPr lang="en-GB" dirty="0"/>
              <a:t>2. For five mins start with minimal verbal cues </a:t>
            </a:r>
          </a:p>
          <a:p>
            <a:r>
              <a:rPr lang="en-GB" dirty="0"/>
              <a:t>3. Start to pick up a feelings and meaning and reflect back.</a:t>
            </a:r>
          </a:p>
        </p:txBody>
      </p:sp>
    </p:spTree>
    <p:extLst>
      <p:ext uri="{BB962C8B-B14F-4D97-AF65-F5344CB8AC3E}">
        <p14:creationId xmlns:p14="http://schemas.microsoft.com/office/powerpoint/2010/main" val="17487175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7C03853-51B4-432B-AAA2-79323EDF16E6}"/>
              </a:ext>
            </a:extLst>
          </p:cNvPr>
          <p:cNvSpPr/>
          <p:nvPr/>
        </p:nvSpPr>
        <p:spPr>
          <a:xfrm>
            <a:off x="1197205" y="858905"/>
            <a:ext cx="10378910" cy="44562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Bond, T. (2015).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Standard and Ethics for counselling in Action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(4th ed.). Thousand Oakes: Sage Publications.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Burnard, P. (2005).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Counselling Skills for Health Professionals.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Cheltenham: Nelson-Thornes.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Dickson, J., &amp; Midwinter, R. (2015).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Embedding counselling and communication skills: a relational skill model.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Routledge.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Freshwater, D. (2003).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Counselling skills for nurses, midwives and health visitor.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Maidenhead: Open University Press.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McLeod, J., &amp; McLeod, J. (2011).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Counselling Skills: A practical guide for counsellors and helping professionals.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Maidenhead: McGraw-Hill: Open University press.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Nelson-Jones, R. (2012).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Basic Counselling skills: a helpers manual.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Thousand Oakes: Sage publications.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527137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308</TotalTime>
  <Words>668</Words>
  <Application>Microsoft Office PowerPoint</Application>
  <PresentationFormat>Widescreen</PresentationFormat>
  <Paragraphs>77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Garamond</vt:lpstr>
      <vt:lpstr>Times New Roman</vt:lpstr>
      <vt:lpstr>Organic</vt:lpstr>
      <vt:lpstr>Communication skills</vt:lpstr>
      <vt:lpstr>Learning Outcomes</vt:lpstr>
      <vt:lpstr>Benefits of effective communication</vt:lpstr>
      <vt:lpstr>Active Listening</vt:lpstr>
      <vt:lpstr>Active listening</vt:lpstr>
      <vt:lpstr>Attending</vt:lpstr>
      <vt:lpstr>Non-verbal cues and minimal encouragers</vt:lpstr>
      <vt:lpstr>What is a counselling skill</vt:lpstr>
      <vt:lpstr>Reflecting</vt:lpstr>
      <vt:lpstr>Reflecting feeling skills</vt:lpstr>
      <vt:lpstr>Responding</vt:lpstr>
      <vt:lpstr>Responding sentence starters</vt:lpstr>
      <vt:lpstr>Task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skills</dc:title>
  <dc:creator>steve langford</dc:creator>
  <cp:lastModifiedBy>steve langford</cp:lastModifiedBy>
  <cp:revision>25</cp:revision>
  <dcterms:created xsi:type="dcterms:W3CDTF">2018-10-29T13:56:03Z</dcterms:created>
  <dcterms:modified xsi:type="dcterms:W3CDTF">2018-11-03T08:19:40Z</dcterms:modified>
</cp:coreProperties>
</file>