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10"/>
  </p:normalViewPr>
  <p:slideViewPr>
    <p:cSldViewPr snapToGrid="0" snapToObjects="1">
      <p:cViewPr>
        <p:scale>
          <a:sx n="77" d="100"/>
          <a:sy n="77" d="100"/>
        </p:scale>
        <p:origin x="76" y="-1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2065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Kenneth. This presentation reflects on the digital skills I developed during the Digital Skills for Business module. I will show evidence from JISC, LinkedIn Learning, Excel and Microsoft Forms, and explain how these skills will support my studies and future career.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covers my digital learning journey during the module. I will start with my JISC Digital Capability result, then explain the skills I developed through Microsoft 365 and Excel. I will also show evidence of my progress and finish with my future action plan.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completed the JISC Digital Capability assessment as part of the module. It helped me reflect on my current digital strengths and areas for development. I can see that I am building confidence in digital productivity and preparing for digital learning. However, I still need to improve my data literacy, digital communication and online collaboration skills. This gives me a clear action plan for what I need to work on next.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LinkedIn Learning certificates show how I developed practical Microsoft 365 skills. Word helped me improve document formatting, Outlook helped me manage communication and tasks, and PowerPoint helped me create a clearer and more professional presentation. These skills support both my university work and my future career.</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Excel was one of the most useful parts of the module because it helped me understand how data can support business decisions. I practised formulas such as SUM, AVERAGE and COUNTIF, and I used sorting, filtering and charts to identify patterns in data. This improved my confidence with spreadsheets and showed me how Excel can be useful in academic work and business.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how I applied PowerPoint skills directly in this assessment. I used a consistent layout, readable text, evidence screenshots, Morph transitions and accessibility checks. This helped me create a more professional presentation.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what I learned about responsible digital practice. AI can support learning and business tasks, but outputs must be checked for accuracy and edited using human judgement. I also learned that GDPR and cybersecurity are important because digital work involves personal data, passwords and online risks such as phishing.</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action plan is to keep practising the skills that have the most value for my studies and future career. BrightWave Café helped me see how Excel can support real business decision-making. I want to improve my confidence with Excel, PowerPoint design, responsible AI use and professional communication.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end of the presentation, I will ask the audience to scan the Microsoft Forms QR code and give quick feedback. This will help me reflect on my presentation skills, understand what worked well and identify one area I can improve.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sources used to support my presentation. I have also included a short AI use statement because AI was used only for support with checking, structure and design. The evidence and reflection are my own.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01</a:t>
            </a:r>
            <a:endParaRPr lang="en-US" sz="900" dirty="0"/>
          </a:p>
        </p:txBody>
      </p:sp>
      <p:sp>
        <p:nvSpPr>
          <p:cNvPr id="4" name="Text 2"/>
          <p:cNvSpPr/>
          <p:nvPr/>
        </p:nvSpPr>
        <p:spPr>
          <a:xfrm>
            <a:off x="640080" y="1024128"/>
            <a:ext cx="4937760" cy="256032"/>
          </a:xfrm>
          <a:prstGeom prst="rect">
            <a:avLst/>
          </a:prstGeom>
          <a:noFill/>
          <a:ln/>
        </p:spPr>
        <p:txBody>
          <a:bodyPr wrap="square" lIns="0" tIns="0" rIns="0" bIns="0" rtlCol="0" anchor="ctr"/>
          <a:lstStyle/>
          <a:p>
            <a:pPr marL="0" indent="0">
              <a:buNone/>
            </a:pPr>
            <a:r>
              <a:rPr lang="en-US" sz="1300" b="1" dirty="0">
                <a:solidFill>
                  <a:srgbClr val="F5DE87"/>
                </a:solidFill>
                <a:latin typeface="Aptos" pitchFamily="34" charset="0"/>
                <a:ea typeface="Aptos" pitchFamily="34" charset="-122"/>
                <a:cs typeface="Aptos" pitchFamily="34" charset="-120"/>
              </a:rPr>
              <a:t>BMBS4003 DIGITAL SKILLS FOR BUSINESS</a:t>
            </a:r>
            <a:endParaRPr lang="en-US" sz="1300" dirty="0"/>
          </a:p>
        </p:txBody>
      </p:sp>
      <p:sp>
        <p:nvSpPr>
          <p:cNvPr id="5" name="Text 3"/>
          <p:cNvSpPr/>
          <p:nvPr/>
        </p:nvSpPr>
        <p:spPr>
          <a:xfrm>
            <a:off x="640080" y="1481328"/>
            <a:ext cx="5897880" cy="932688"/>
          </a:xfrm>
          <a:prstGeom prst="rect">
            <a:avLst/>
          </a:prstGeom>
          <a:noFill/>
          <a:ln/>
        </p:spPr>
        <p:txBody>
          <a:bodyPr wrap="square" lIns="0" tIns="0" rIns="0" bIns="0" rtlCol="0" anchor="ctr"/>
          <a:lstStyle/>
          <a:p>
            <a:pPr marL="0" indent="0">
              <a:buNone/>
            </a:pPr>
            <a:r>
              <a:rPr lang="en-US" sz="2800" b="1" dirty="0">
                <a:solidFill>
                  <a:srgbClr val="F5F5F0"/>
                </a:solidFill>
                <a:latin typeface="Aptos Display" pitchFamily="34" charset="0"/>
                <a:ea typeface="Aptos Display" pitchFamily="34" charset="-122"/>
                <a:cs typeface="Aptos Display" pitchFamily="34" charset="-120"/>
              </a:rPr>
              <a:t>Building Digital Fluency:</a:t>
            </a:r>
            <a:endParaRPr lang="en-US" sz="2800" dirty="0"/>
          </a:p>
          <a:p>
            <a:pPr marL="0" indent="0">
              <a:buNone/>
            </a:pPr>
            <a:r>
              <a:rPr lang="en-US" sz="2800" b="1" dirty="0">
                <a:solidFill>
                  <a:srgbClr val="F5F5F0"/>
                </a:solidFill>
                <a:latin typeface="Aptos Display" pitchFamily="34" charset="0"/>
                <a:ea typeface="Aptos Display" pitchFamily="34" charset="-122"/>
                <a:cs typeface="Aptos Display" pitchFamily="34" charset="-120"/>
              </a:rPr>
              <a:t>A Personal Reflection</a:t>
            </a:r>
            <a:endParaRPr lang="en-US" sz="2800" dirty="0"/>
          </a:p>
        </p:txBody>
      </p:sp>
      <p:sp>
        <p:nvSpPr>
          <p:cNvPr id="6" name="Shape 4"/>
          <p:cNvSpPr/>
          <p:nvPr/>
        </p:nvSpPr>
        <p:spPr>
          <a:xfrm>
            <a:off x="640080" y="2487168"/>
            <a:ext cx="3703320" cy="0"/>
          </a:xfrm>
          <a:prstGeom prst="line">
            <a:avLst/>
          </a:prstGeom>
          <a:noFill/>
          <a:ln w="20320">
            <a:solidFill>
              <a:srgbClr val="D6B955"/>
            </a:solidFill>
            <a:prstDash val="solid"/>
          </a:ln>
        </p:spPr>
        <p:txBody>
          <a:bodyPr/>
          <a:lstStyle/>
          <a:p>
            <a:endParaRPr lang="en-GB"/>
          </a:p>
        </p:txBody>
      </p:sp>
      <p:sp>
        <p:nvSpPr>
          <p:cNvPr id="7" name="Text 5"/>
          <p:cNvSpPr/>
          <p:nvPr/>
        </p:nvSpPr>
        <p:spPr>
          <a:xfrm>
            <a:off x="640080" y="2788920"/>
            <a:ext cx="5440680" cy="658368"/>
          </a:xfrm>
          <a:prstGeom prst="rect">
            <a:avLst/>
          </a:prstGeom>
          <a:noFill/>
          <a:ln/>
        </p:spPr>
        <p:txBody>
          <a:bodyPr wrap="square" lIns="0" tIns="0" rIns="0" bIns="0" rtlCol="0" anchor="ctr">
            <a:normAutofit/>
          </a:bodyPr>
          <a:lstStyle/>
          <a:p>
            <a:pPr marL="0" indent="0">
              <a:buNone/>
            </a:pPr>
            <a:r>
              <a:rPr lang="en-US" sz="1500" dirty="0">
                <a:solidFill>
                  <a:srgbClr val="BEC4CD"/>
                </a:solidFill>
                <a:latin typeface="Aptos" pitchFamily="34" charset="0"/>
                <a:ea typeface="Aptos" pitchFamily="34" charset="-122"/>
                <a:cs typeface="Aptos" pitchFamily="34" charset="-120"/>
              </a:rPr>
              <a:t>A 5-minute reflection on how my digital skills developed through JISC, LinkedIn Learning, Excel and Microsoft 365.</a:t>
            </a:r>
            <a:endParaRPr lang="en-US" sz="1500" dirty="0"/>
          </a:p>
        </p:txBody>
      </p:sp>
      <p:sp>
        <p:nvSpPr>
          <p:cNvPr id="8" name="Text 6"/>
          <p:cNvSpPr/>
          <p:nvPr/>
        </p:nvSpPr>
        <p:spPr>
          <a:xfrm>
            <a:off x="640080" y="3657600"/>
            <a:ext cx="4206240" cy="658368"/>
          </a:xfrm>
          <a:prstGeom prst="rect">
            <a:avLst/>
          </a:prstGeom>
          <a:noFill/>
          <a:ln/>
        </p:spPr>
        <p:txBody>
          <a:bodyPr wrap="square" lIns="0" tIns="0" rIns="0" bIns="0" rtlCol="0" anchor="ctr"/>
          <a:lstStyle/>
          <a:p>
            <a:pPr marL="0" indent="0">
              <a:buNone/>
            </a:pPr>
            <a:r>
              <a:rPr lang="en-US" sz="1400" dirty="0">
                <a:solidFill>
                  <a:srgbClr val="F5F5F0"/>
                </a:solidFill>
                <a:latin typeface="Aptos" pitchFamily="34" charset="0"/>
                <a:ea typeface="Aptos" pitchFamily="34" charset="-122"/>
                <a:cs typeface="Aptos" pitchFamily="34" charset="-120"/>
              </a:rPr>
              <a:t>Kenneth Iherobiem</a:t>
            </a:r>
            <a:endParaRPr lang="en-US" sz="1400" dirty="0"/>
          </a:p>
          <a:p>
            <a:pPr marL="0" indent="0">
              <a:buNone/>
            </a:pPr>
            <a:r>
              <a:rPr lang="en-US" sz="1400" dirty="0">
                <a:solidFill>
                  <a:srgbClr val="F5F5F0"/>
                </a:solidFill>
                <a:latin typeface="Aptos" pitchFamily="34" charset="0"/>
                <a:ea typeface="Aptos" pitchFamily="34" charset="-122"/>
                <a:cs typeface="Aptos" pitchFamily="34" charset="-120"/>
              </a:rPr>
              <a:t>Lecturer: Philippa Fitzgerald</a:t>
            </a:r>
            <a:endParaRPr lang="en-US" sz="1400" dirty="0"/>
          </a:p>
          <a:p>
            <a:pPr marL="0" indent="0">
              <a:buNone/>
            </a:pPr>
            <a:r>
              <a:rPr lang="en-US" sz="1400" dirty="0">
                <a:solidFill>
                  <a:srgbClr val="F5F5F0"/>
                </a:solidFill>
                <a:latin typeface="Aptos" pitchFamily="34" charset="0"/>
                <a:ea typeface="Aptos" pitchFamily="34" charset="-122"/>
                <a:cs typeface="Aptos" pitchFamily="34" charset="-120"/>
              </a:rPr>
              <a:t>June 2026</a:t>
            </a:r>
            <a:endParaRPr lang="en-US" sz="1400" dirty="0"/>
          </a:p>
        </p:txBody>
      </p:sp>
      <p:sp>
        <p:nvSpPr>
          <p:cNvPr id="9" name="Shape 7"/>
          <p:cNvSpPr/>
          <p:nvPr/>
        </p:nvSpPr>
        <p:spPr>
          <a:xfrm>
            <a:off x="640080" y="4709160"/>
            <a:ext cx="5349240" cy="658368"/>
          </a:xfrm>
          <a:prstGeom prst="roundRect">
            <a:avLst>
              <a:gd name="adj" fmla="val 9722"/>
            </a:avLst>
          </a:prstGeom>
          <a:solidFill>
            <a:srgbClr val="07101E"/>
          </a:solidFill>
          <a:ln w="12700">
            <a:solidFill>
              <a:srgbClr val="D6B955"/>
            </a:solidFill>
            <a:prstDash val="solid"/>
          </a:ln>
        </p:spPr>
        <p:txBody>
          <a:bodyPr/>
          <a:lstStyle/>
          <a:p>
            <a:endParaRPr lang="en-GB"/>
          </a:p>
        </p:txBody>
      </p:sp>
      <p:sp>
        <p:nvSpPr>
          <p:cNvPr id="10" name="Text 8"/>
          <p:cNvSpPr/>
          <p:nvPr/>
        </p:nvSpPr>
        <p:spPr>
          <a:xfrm>
            <a:off x="868680" y="4919472"/>
            <a:ext cx="4892040" cy="228600"/>
          </a:xfrm>
          <a:prstGeom prst="rect">
            <a:avLst/>
          </a:prstGeom>
          <a:noFill/>
          <a:ln/>
        </p:spPr>
        <p:txBody>
          <a:bodyPr wrap="square" lIns="0" tIns="0" rIns="0" bIns="0" rtlCol="0" anchor="ctr">
            <a:normAutofit/>
          </a:bodyPr>
          <a:lstStyle/>
          <a:p>
            <a:pPr marL="0" indent="0">
              <a:buNone/>
            </a:pPr>
            <a:r>
              <a:rPr lang="en-US" sz="1150" b="1" dirty="0">
                <a:solidFill>
                  <a:srgbClr val="F5DE87"/>
                </a:solidFill>
                <a:latin typeface="Aptos" pitchFamily="34" charset="0"/>
                <a:ea typeface="Aptos" pitchFamily="34" charset="-122"/>
                <a:cs typeface="Aptos" pitchFamily="34" charset="-120"/>
              </a:rPr>
              <a:t>Core evidence: JISC • LinkedIn Learning • Excel • Microsoft Forms</a:t>
            </a:r>
            <a:endParaRPr lang="en-US" sz="1150" dirty="0"/>
          </a:p>
        </p:txBody>
      </p:sp>
      <p:sp>
        <p:nvSpPr>
          <p:cNvPr id="11" name="Shape 9"/>
          <p:cNvSpPr/>
          <p:nvPr/>
        </p:nvSpPr>
        <p:spPr>
          <a:xfrm>
            <a:off x="7315200" y="1051560"/>
            <a:ext cx="3566160" cy="4526280"/>
          </a:xfrm>
          <a:prstGeom prst="roundRect">
            <a:avLst>
              <a:gd name="adj" fmla="val 1795"/>
            </a:avLst>
          </a:prstGeom>
          <a:solidFill>
            <a:srgbClr val="061120"/>
          </a:solidFill>
          <a:ln w="12700">
            <a:solidFill>
              <a:srgbClr val="D6B955"/>
            </a:solidFill>
            <a:prstDash val="solid"/>
          </a:ln>
        </p:spPr>
        <p:txBody>
          <a:bodyPr/>
          <a:lstStyle/>
          <a:p>
            <a:endParaRPr lang="en-GB"/>
          </a:p>
        </p:txBody>
      </p:sp>
      <p:sp>
        <p:nvSpPr>
          <p:cNvPr id="12" name="Text 10"/>
          <p:cNvSpPr/>
          <p:nvPr/>
        </p:nvSpPr>
        <p:spPr>
          <a:xfrm>
            <a:off x="7772400" y="1508760"/>
            <a:ext cx="2651760" cy="502920"/>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UWTSD</a:t>
            </a:r>
            <a:endParaRPr lang="en-US" sz="2800" dirty="0"/>
          </a:p>
        </p:txBody>
      </p:sp>
      <p:sp>
        <p:nvSpPr>
          <p:cNvPr id="13" name="Text 11"/>
          <p:cNvSpPr/>
          <p:nvPr/>
        </p:nvSpPr>
        <p:spPr>
          <a:xfrm>
            <a:off x="7635240" y="2057400"/>
            <a:ext cx="2971800" cy="502920"/>
          </a:xfrm>
          <a:prstGeom prst="rect">
            <a:avLst/>
          </a:prstGeom>
          <a:noFill/>
          <a:ln/>
        </p:spPr>
        <p:txBody>
          <a:bodyPr wrap="square" lIns="0" tIns="0" rIns="0" bIns="0" rtlCol="0" anchor="ctr"/>
          <a:lstStyle/>
          <a:p>
            <a:pPr marL="0" indent="0" algn="ctr">
              <a:buNone/>
            </a:pPr>
            <a:r>
              <a:rPr lang="en-US" sz="1500" dirty="0">
                <a:solidFill>
                  <a:srgbClr val="F5F5F0"/>
                </a:solidFill>
              </a:rPr>
              <a:t>University of Wales</a:t>
            </a:r>
            <a:endParaRPr lang="en-US" sz="1500" dirty="0"/>
          </a:p>
          <a:p>
            <a:pPr marL="0" indent="0" algn="ctr">
              <a:buNone/>
            </a:pPr>
            <a:r>
              <a:rPr lang="en-US" sz="1500" dirty="0">
                <a:solidFill>
                  <a:srgbClr val="F5F5F0"/>
                </a:solidFill>
              </a:rPr>
              <a:t>Trinity Saint David</a:t>
            </a:r>
            <a:endParaRPr lang="en-US" sz="1500" dirty="0"/>
          </a:p>
        </p:txBody>
      </p:sp>
      <p:sp>
        <p:nvSpPr>
          <p:cNvPr id="14" name="Text 12"/>
          <p:cNvSpPr/>
          <p:nvPr/>
        </p:nvSpPr>
        <p:spPr>
          <a:xfrm>
            <a:off x="7589520" y="2971800"/>
            <a:ext cx="3017520" cy="347472"/>
          </a:xfrm>
          <a:prstGeom prst="rect">
            <a:avLst/>
          </a:prstGeom>
          <a:noFill/>
          <a:ln/>
        </p:spPr>
        <p:txBody>
          <a:bodyPr wrap="square" lIns="0" tIns="0" rIns="0" bIns="0" rtlCol="0" anchor="ctr"/>
          <a:lstStyle/>
          <a:p>
            <a:pPr marL="0" indent="0" algn="ctr">
              <a:buNone/>
            </a:pPr>
            <a:r>
              <a:rPr lang="en-US" sz="1500" b="1" dirty="0">
                <a:solidFill>
                  <a:srgbClr val="F5F5F0"/>
                </a:solidFill>
              </a:rPr>
              <a:t>Digital Skills Learning Journey</a:t>
            </a:r>
            <a:endParaRPr lang="en-US" sz="1500" dirty="0"/>
          </a:p>
        </p:txBody>
      </p:sp>
      <p:sp>
        <p:nvSpPr>
          <p:cNvPr id="15" name="Shape 13"/>
          <p:cNvSpPr/>
          <p:nvPr/>
        </p:nvSpPr>
        <p:spPr>
          <a:xfrm>
            <a:off x="7818120" y="3429000"/>
            <a:ext cx="2514600" cy="0"/>
          </a:xfrm>
          <a:prstGeom prst="line">
            <a:avLst/>
          </a:prstGeom>
          <a:noFill/>
          <a:ln w="15240">
            <a:solidFill>
              <a:srgbClr val="D6B955"/>
            </a:solidFill>
            <a:prstDash val="solid"/>
          </a:ln>
        </p:spPr>
        <p:txBody>
          <a:bodyPr/>
          <a:lstStyle/>
          <a:p>
            <a:endParaRPr lang="en-GB"/>
          </a:p>
        </p:txBody>
      </p:sp>
      <p:sp>
        <p:nvSpPr>
          <p:cNvPr id="16" name="Text 14"/>
          <p:cNvSpPr/>
          <p:nvPr/>
        </p:nvSpPr>
        <p:spPr>
          <a:xfrm>
            <a:off x="7635240" y="3703320"/>
            <a:ext cx="2971800" cy="685800"/>
          </a:xfrm>
          <a:prstGeom prst="rect">
            <a:avLst/>
          </a:prstGeom>
          <a:noFill/>
          <a:ln/>
        </p:spPr>
        <p:txBody>
          <a:bodyPr wrap="square" lIns="381" tIns="381" rIns="381" bIns="381" rtlCol="0" anchor="ctr">
            <a:normAutofit/>
          </a:bodyPr>
          <a:lstStyle/>
          <a:p>
            <a:pPr marL="0" indent="0" algn="ctr">
              <a:buNone/>
            </a:pPr>
            <a:r>
              <a:rPr lang="en-US" sz="1200" dirty="0">
                <a:solidFill>
                  <a:srgbClr val="BEC4CD"/>
                </a:solidFill>
              </a:rPr>
              <a:t>JISC → Microsoft 365 → Excel → AI &amp; Cybersecurity → Future Action</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02</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What This Presentation Covers</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Shape 4"/>
          <p:cNvSpPr/>
          <p:nvPr/>
        </p:nvSpPr>
        <p:spPr>
          <a:xfrm>
            <a:off x="1143000" y="1847088"/>
            <a:ext cx="4526280" cy="1234440"/>
          </a:xfrm>
          <a:prstGeom prst="roundRect">
            <a:avLst>
              <a:gd name="adj" fmla="val 5185"/>
            </a:avLst>
          </a:prstGeom>
          <a:solidFill>
            <a:srgbClr val="111A2D"/>
          </a:solidFill>
          <a:ln w="19050">
            <a:solidFill>
              <a:srgbClr val="3084FF"/>
            </a:solidFill>
            <a:prstDash val="solid"/>
          </a:ln>
        </p:spPr>
        <p:txBody>
          <a:bodyPr/>
          <a:lstStyle/>
          <a:p>
            <a:endParaRPr lang="en-GB"/>
          </a:p>
        </p:txBody>
      </p:sp>
      <p:sp>
        <p:nvSpPr>
          <p:cNvPr id="7" name="Shape 5"/>
          <p:cNvSpPr/>
          <p:nvPr/>
        </p:nvSpPr>
        <p:spPr>
          <a:xfrm>
            <a:off x="1344168" y="2112264"/>
            <a:ext cx="566928" cy="566928"/>
          </a:xfrm>
          <a:prstGeom prst="ellipse">
            <a:avLst/>
          </a:prstGeom>
          <a:solidFill>
            <a:srgbClr val="3084FF"/>
          </a:solidFill>
          <a:ln w="12700">
            <a:solidFill>
              <a:srgbClr val="3084FF"/>
            </a:solidFill>
            <a:prstDash val="solid"/>
          </a:ln>
        </p:spPr>
        <p:txBody>
          <a:bodyPr/>
          <a:lstStyle/>
          <a:p>
            <a:endParaRPr lang="en-GB"/>
          </a:p>
        </p:txBody>
      </p:sp>
      <p:sp>
        <p:nvSpPr>
          <p:cNvPr id="8" name="Text 6"/>
          <p:cNvSpPr/>
          <p:nvPr/>
        </p:nvSpPr>
        <p:spPr>
          <a:xfrm>
            <a:off x="1344168" y="2258568"/>
            <a:ext cx="566928" cy="182880"/>
          </a:xfrm>
          <a:prstGeom prst="rect">
            <a:avLst/>
          </a:prstGeom>
          <a:noFill/>
          <a:ln/>
        </p:spPr>
        <p:txBody>
          <a:bodyPr wrap="square" lIns="0" tIns="0" rIns="0" bIns="0" rtlCol="0" anchor="ctr"/>
          <a:lstStyle/>
          <a:p>
            <a:pPr marL="0" indent="0" algn="ctr">
              <a:buNone/>
            </a:pPr>
            <a:r>
              <a:rPr lang="en-US" sz="1200" b="1" dirty="0">
                <a:solidFill>
                  <a:srgbClr val="040812"/>
                </a:solidFill>
              </a:rPr>
              <a:t>01</a:t>
            </a:r>
            <a:endParaRPr lang="en-US" sz="1200" dirty="0"/>
          </a:p>
        </p:txBody>
      </p:sp>
      <p:sp>
        <p:nvSpPr>
          <p:cNvPr id="9" name="Text 7"/>
          <p:cNvSpPr/>
          <p:nvPr/>
        </p:nvSpPr>
        <p:spPr>
          <a:xfrm>
            <a:off x="2075688" y="2084832"/>
            <a:ext cx="3337560" cy="228600"/>
          </a:xfrm>
          <a:prstGeom prst="rect">
            <a:avLst/>
          </a:prstGeom>
          <a:noFill/>
          <a:ln/>
        </p:spPr>
        <p:txBody>
          <a:bodyPr wrap="square" lIns="0" tIns="0" rIns="0" bIns="0" rtlCol="0" anchor="ctr"/>
          <a:lstStyle/>
          <a:p>
            <a:pPr marL="0" indent="0">
              <a:buNone/>
            </a:pPr>
            <a:r>
              <a:rPr lang="en-US" sz="1600" b="1" dirty="0">
                <a:solidFill>
                  <a:srgbClr val="F5DE87"/>
                </a:solidFill>
              </a:rPr>
              <a:t>Starting Point</a:t>
            </a:r>
            <a:endParaRPr lang="en-US" sz="1600" dirty="0"/>
          </a:p>
        </p:txBody>
      </p:sp>
      <p:sp>
        <p:nvSpPr>
          <p:cNvPr id="10" name="Text 8"/>
          <p:cNvSpPr/>
          <p:nvPr/>
        </p:nvSpPr>
        <p:spPr>
          <a:xfrm>
            <a:off x="2075688" y="2423160"/>
            <a:ext cx="3383280" cy="411480"/>
          </a:xfrm>
          <a:prstGeom prst="rect">
            <a:avLst/>
          </a:prstGeom>
          <a:noFill/>
          <a:ln/>
        </p:spPr>
        <p:txBody>
          <a:bodyPr wrap="square" lIns="0" tIns="0" rIns="0" bIns="0" rtlCol="0" anchor="ctr">
            <a:normAutofit/>
          </a:bodyPr>
          <a:lstStyle/>
          <a:p>
            <a:pPr marL="0" indent="0">
              <a:buNone/>
            </a:pPr>
            <a:r>
              <a:rPr lang="en-US" sz="1200" dirty="0">
                <a:solidFill>
                  <a:srgbClr val="F5F5F0"/>
                </a:solidFill>
              </a:rPr>
              <a:t>JISC Digital Capability result</a:t>
            </a:r>
            <a:endParaRPr lang="en-US" sz="1200" dirty="0"/>
          </a:p>
        </p:txBody>
      </p:sp>
      <p:sp>
        <p:nvSpPr>
          <p:cNvPr id="11" name="Shape 9"/>
          <p:cNvSpPr/>
          <p:nvPr/>
        </p:nvSpPr>
        <p:spPr>
          <a:xfrm>
            <a:off x="6446520" y="1847088"/>
            <a:ext cx="4526280" cy="1234440"/>
          </a:xfrm>
          <a:prstGeom prst="roundRect">
            <a:avLst>
              <a:gd name="adj" fmla="val 5185"/>
            </a:avLst>
          </a:prstGeom>
          <a:solidFill>
            <a:srgbClr val="111A2D"/>
          </a:solidFill>
          <a:ln w="19050">
            <a:solidFill>
              <a:srgbClr val="966FFF"/>
            </a:solidFill>
            <a:prstDash val="solid"/>
          </a:ln>
        </p:spPr>
        <p:txBody>
          <a:bodyPr/>
          <a:lstStyle/>
          <a:p>
            <a:endParaRPr lang="en-GB"/>
          </a:p>
        </p:txBody>
      </p:sp>
      <p:sp>
        <p:nvSpPr>
          <p:cNvPr id="12" name="Shape 10"/>
          <p:cNvSpPr/>
          <p:nvPr/>
        </p:nvSpPr>
        <p:spPr>
          <a:xfrm>
            <a:off x="6647688" y="2112264"/>
            <a:ext cx="566928" cy="566928"/>
          </a:xfrm>
          <a:prstGeom prst="ellipse">
            <a:avLst/>
          </a:prstGeom>
          <a:solidFill>
            <a:srgbClr val="966FFF"/>
          </a:solidFill>
          <a:ln w="12700">
            <a:solidFill>
              <a:srgbClr val="966FFF"/>
            </a:solidFill>
            <a:prstDash val="solid"/>
          </a:ln>
        </p:spPr>
        <p:txBody>
          <a:bodyPr/>
          <a:lstStyle/>
          <a:p>
            <a:endParaRPr lang="en-GB"/>
          </a:p>
        </p:txBody>
      </p:sp>
      <p:sp>
        <p:nvSpPr>
          <p:cNvPr id="13" name="Text 11"/>
          <p:cNvSpPr/>
          <p:nvPr/>
        </p:nvSpPr>
        <p:spPr>
          <a:xfrm>
            <a:off x="6647688" y="2258568"/>
            <a:ext cx="566928" cy="182880"/>
          </a:xfrm>
          <a:prstGeom prst="rect">
            <a:avLst/>
          </a:prstGeom>
          <a:noFill/>
          <a:ln/>
        </p:spPr>
        <p:txBody>
          <a:bodyPr wrap="square" lIns="0" tIns="0" rIns="0" bIns="0" rtlCol="0" anchor="ctr"/>
          <a:lstStyle/>
          <a:p>
            <a:pPr marL="0" indent="0" algn="ctr">
              <a:buNone/>
            </a:pPr>
            <a:r>
              <a:rPr lang="en-US" sz="1200" b="1" dirty="0">
                <a:solidFill>
                  <a:srgbClr val="040812"/>
                </a:solidFill>
              </a:rPr>
              <a:t>02</a:t>
            </a:r>
            <a:endParaRPr lang="en-US" sz="1200" dirty="0"/>
          </a:p>
        </p:txBody>
      </p:sp>
      <p:sp>
        <p:nvSpPr>
          <p:cNvPr id="14" name="Text 12"/>
          <p:cNvSpPr/>
          <p:nvPr/>
        </p:nvSpPr>
        <p:spPr>
          <a:xfrm>
            <a:off x="7379208" y="2084832"/>
            <a:ext cx="3337560" cy="228600"/>
          </a:xfrm>
          <a:prstGeom prst="rect">
            <a:avLst/>
          </a:prstGeom>
          <a:noFill/>
          <a:ln/>
        </p:spPr>
        <p:txBody>
          <a:bodyPr wrap="square" lIns="0" tIns="0" rIns="0" bIns="0" rtlCol="0" anchor="ctr"/>
          <a:lstStyle/>
          <a:p>
            <a:pPr marL="0" indent="0">
              <a:buNone/>
            </a:pPr>
            <a:r>
              <a:rPr lang="en-US" sz="1600" b="1" dirty="0">
                <a:solidFill>
                  <a:srgbClr val="F5DE87"/>
                </a:solidFill>
              </a:rPr>
              <a:t>Skills Developed</a:t>
            </a:r>
            <a:endParaRPr lang="en-US" sz="1600" dirty="0"/>
          </a:p>
        </p:txBody>
      </p:sp>
      <p:sp>
        <p:nvSpPr>
          <p:cNvPr id="15" name="Text 13"/>
          <p:cNvSpPr/>
          <p:nvPr/>
        </p:nvSpPr>
        <p:spPr>
          <a:xfrm>
            <a:off x="7379208" y="2423160"/>
            <a:ext cx="3383280" cy="411480"/>
          </a:xfrm>
          <a:prstGeom prst="rect">
            <a:avLst/>
          </a:prstGeom>
          <a:noFill/>
          <a:ln/>
        </p:spPr>
        <p:txBody>
          <a:bodyPr wrap="square" lIns="0" tIns="0" rIns="0" bIns="0" rtlCol="0" anchor="ctr">
            <a:normAutofit/>
          </a:bodyPr>
          <a:lstStyle/>
          <a:p>
            <a:pPr marL="0" indent="0">
              <a:buNone/>
            </a:pPr>
            <a:r>
              <a:rPr lang="en-US" sz="1200" dirty="0">
                <a:solidFill>
                  <a:srgbClr val="F5F5F0"/>
                </a:solidFill>
              </a:rPr>
              <a:t>Word, Outlook, PowerPoint and Excel</a:t>
            </a:r>
            <a:endParaRPr lang="en-US" sz="1200" dirty="0"/>
          </a:p>
        </p:txBody>
      </p:sp>
      <p:sp>
        <p:nvSpPr>
          <p:cNvPr id="16" name="Shape 14"/>
          <p:cNvSpPr/>
          <p:nvPr/>
        </p:nvSpPr>
        <p:spPr>
          <a:xfrm>
            <a:off x="1143000" y="4069080"/>
            <a:ext cx="4526280" cy="1234440"/>
          </a:xfrm>
          <a:prstGeom prst="roundRect">
            <a:avLst>
              <a:gd name="adj" fmla="val 5185"/>
            </a:avLst>
          </a:prstGeom>
          <a:solidFill>
            <a:srgbClr val="111A2D"/>
          </a:solidFill>
          <a:ln w="19050">
            <a:solidFill>
              <a:srgbClr val="46CD91"/>
            </a:solidFill>
            <a:prstDash val="solid"/>
          </a:ln>
        </p:spPr>
        <p:txBody>
          <a:bodyPr/>
          <a:lstStyle/>
          <a:p>
            <a:endParaRPr lang="en-GB"/>
          </a:p>
        </p:txBody>
      </p:sp>
      <p:sp>
        <p:nvSpPr>
          <p:cNvPr id="17" name="Shape 15"/>
          <p:cNvSpPr/>
          <p:nvPr/>
        </p:nvSpPr>
        <p:spPr>
          <a:xfrm>
            <a:off x="1344168" y="4334256"/>
            <a:ext cx="566928" cy="566928"/>
          </a:xfrm>
          <a:prstGeom prst="ellipse">
            <a:avLst/>
          </a:prstGeom>
          <a:solidFill>
            <a:srgbClr val="46CD91"/>
          </a:solidFill>
          <a:ln w="12700">
            <a:solidFill>
              <a:srgbClr val="46CD91"/>
            </a:solidFill>
            <a:prstDash val="solid"/>
          </a:ln>
        </p:spPr>
        <p:txBody>
          <a:bodyPr/>
          <a:lstStyle/>
          <a:p>
            <a:endParaRPr lang="en-GB"/>
          </a:p>
        </p:txBody>
      </p:sp>
      <p:sp>
        <p:nvSpPr>
          <p:cNvPr id="18" name="Text 16"/>
          <p:cNvSpPr/>
          <p:nvPr/>
        </p:nvSpPr>
        <p:spPr>
          <a:xfrm>
            <a:off x="1344168" y="4480560"/>
            <a:ext cx="566928" cy="182880"/>
          </a:xfrm>
          <a:prstGeom prst="rect">
            <a:avLst/>
          </a:prstGeom>
          <a:noFill/>
          <a:ln/>
        </p:spPr>
        <p:txBody>
          <a:bodyPr wrap="square" lIns="0" tIns="0" rIns="0" bIns="0" rtlCol="0" anchor="ctr"/>
          <a:lstStyle/>
          <a:p>
            <a:pPr marL="0" indent="0" algn="ctr">
              <a:buNone/>
            </a:pPr>
            <a:r>
              <a:rPr lang="en-US" sz="1200" b="1" dirty="0">
                <a:solidFill>
                  <a:srgbClr val="040812"/>
                </a:solidFill>
              </a:rPr>
              <a:t>03</a:t>
            </a:r>
            <a:endParaRPr lang="en-US" sz="1200" dirty="0"/>
          </a:p>
        </p:txBody>
      </p:sp>
      <p:sp>
        <p:nvSpPr>
          <p:cNvPr id="19" name="Text 17"/>
          <p:cNvSpPr/>
          <p:nvPr/>
        </p:nvSpPr>
        <p:spPr>
          <a:xfrm>
            <a:off x="2075688" y="4306824"/>
            <a:ext cx="3337560" cy="228600"/>
          </a:xfrm>
          <a:prstGeom prst="rect">
            <a:avLst/>
          </a:prstGeom>
          <a:noFill/>
          <a:ln/>
        </p:spPr>
        <p:txBody>
          <a:bodyPr wrap="square" lIns="0" tIns="0" rIns="0" bIns="0" rtlCol="0" anchor="ctr"/>
          <a:lstStyle/>
          <a:p>
            <a:pPr marL="0" indent="0">
              <a:buNone/>
            </a:pPr>
            <a:r>
              <a:rPr lang="en-US" sz="1600" b="1" dirty="0">
                <a:solidFill>
                  <a:srgbClr val="F5DE87"/>
                </a:solidFill>
              </a:rPr>
              <a:t>Evidence of Progress</a:t>
            </a:r>
            <a:endParaRPr lang="en-US" sz="1600" dirty="0"/>
          </a:p>
        </p:txBody>
      </p:sp>
      <p:sp>
        <p:nvSpPr>
          <p:cNvPr id="20" name="Text 18"/>
          <p:cNvSpPr/>
          <p:nvPr/>
        </p:nvSpPr>
        <p:spPr>
          <a:xfrm>
            <a:off x="2075688" y="4645152"/>
            <a:ext cx="3383280" cy="411480"/>
          </a:xfrm>
          <a:prstGeom prst="rect">
            <a:avLst/>
          </a:prstGeom>
          <a:noFill/>
          <a:ln/>
        </p:spPr>
        <p:txBody>
          <a:bodyPr wrap="square" lIns="0" tIns="0" rIns="0" bIns="0" rtlCol="0" anchor="ctr">
            <a:normAutofit/>
          </a:bodyPr>
          <a:lstStyle/>
          <a:p>
            <a:pPr marL="0" indent="0">
              <a:buNone/>
            </a:pPr>
            <a:r>
              <a:rPr lang="en-US" sz="1200" dirty="0">
                <a:solidFill>
                  <a:srgbClr val="F5F5F0"/>
                </a:solidFill>
              </a:rPr>
              <a:t>Certificates and BrightWave Café / Excel work</a:t>
            </a:r>
            <a:endParaRPr lang="en-US" sz="1200" dirty="0"/>
          </a:p>
        </p:txBody>
      </p:sp>
      <p:sp>
        <p:nvSpPr>
          <p:cNvPr id="21" name="Shape 19"/>
          <p:cNvSpPr/>
          <p:nvPr/>
        </p:nvSpPr>
        <p:spPr>
          <a:xfrm>
            <a:off x="6446520" y="4069080"/>
            <a:ext cx="4526280" cy="1234440"/>
          </a:xfrm>
          <a:prstGeom prst="roundRect">
            <a:avLst>
              <a:gd name="adj" fmla="val 5185"/>
            </a:avLst>
          </a:prstGeom>
          <a:solidFill>
            <a:srgbClr val="111A2D"/>
          </a:solidFill>
          <a:ln w="19050">
            <a:solidFill>
              <a:srgbClr val="EB963C"/>
            </a:solidFill>
            <a:prstDash val="solid"/>
          </a:ln>
        </p:spPr>
        <p:txBody>
          <a:bodyPr/>
          <a:lstStyle/>
          <a:p>
            <a:endParaRPr lang="en-GB"/>
          </a:p>
        </p:txBody>
      </p:sp>
      <p:sp>
        <p:nvSpPr>
          <p:cNvPr id="22" name="Shape 20"/>
          <p:cNvSpPr/>
          <p:nvPr/>
        </p:nvSpPr>
        <p:spPr>
          <a:xfrm>
            <a:off x="6647688" y="4334256"/>
            <a:ext cx="566928" cy="566928"/>
          </a:xfrm>
          <a:prstGeom prst="ellipse">
            <a:avLst/>
          </a:prstGeom>
          <a:solidFill>
            <a:srgbClr val="EB963C"/>
          </a:solidFill>
          <a:ln w="12700">
            <a:solidFill>
              <a:srgbClr val="EB963C"/>
            </a:solidFill>
            <a:prstDash val="solid"/>
          </a:ln>
        </p:spPr>
        <p:txBody>
          <a:bodyPr/>
          <a:lstStyle/>
          <a:p>
            <a:endParaRPr lang="en-GB"/>
          </a:p>
        </p:txBody>
      </p:sp>
      <p:sp>
        <p:nvSpPr>
          <p:cNvPr id="23" name="Text 21"/>
          <p:cNvSpPr/>
          <p:nvPr/>
        </p:nvSpPr>
        <p:spPr>
          <a:xfrm>
            <a:off x="6647688" y="4480560"/>
            <a:ext cx="566928" cy="182880"/>
          </a:xfrm>
          <a:prstGeom prst="rect">
            <a:avLst/>
          </a:prstGeom>
          <a:noFill/>
          <a:ln/>
        </p:spPr>
        <p:txBody>
          <a:bodyPr wrap="square" lIns="0" tIns="0" rIns="0" bIns="0" rtlCol="0" anchor="ctr"/>
          <a:lstStyle/>
          <a:p>
            <a:pPr marL="0" indent="0" algn="ctr">
              <a:buNone/>
            </a:pPr>
            <a:r>
              <a:rPr lang="en-US" sz="1200" b="1" dirty="0">
                <a:solidFill>
                  <a:srgbClr val="040812"/>
                </a:solidFill>
              </a:rPr>
              <a:t>04</a:t>
            </a:r>
            <a:endParaRPr lang="en-US" sz="1200" dirty="0"/>
          </a:p>
        </p:txBody>
      </p:sp>
      <p:sp>
        <p:nvSpPr>
          <p:cNvPr id="24" name="Text 22"/>
          <p:cNvSpPr/>
          <p:nvPr/>
        </p:nvSpPr>
        <p:spPr>
          <a:xfrm>
            <a:off x="7379208" y="4306824"/>
            <a:ext cx="3337560" cy="228600"/>
          </a:xfrm>
          <a:prstGeom prst="rect">
            <a:avLst/>
          </a:prstGeom>
          <a:noFill/>
          <a:ln/>
        </p:spPr>
        <p:txBody>
          <a:bodyPr wrap="square" lIns="0" tIns="0" rIns="0" bIns="0" rtlCol="0" anchor="ctr"/>
          <a:lstStyle/>
          <a:p>
            <a:pPr marL="0" indent="0">
              <a:buNone/>
            </a:pPr>
            <a:r>
              <a:rPr lang="en-US" sz="1600" b="1" dirty="0">
                <a:solidFill>
                  <a:srgbClr val="F5DE87"/>
                </a:solidFill>
              </a:rPr>
              <a:t>Future Action Plan</a:t>
            </a:r>
            <a:endParaRPr lang="en-US" sz="1600" dirty="0"/>
          </a:p>
        </p:txBody>
      </p:sp>
      <p:sp>
        <p:nvSpPr>
          <p:cNvPr id="25" name="Text 23"/>
          <p:cNvSpPr/>
          <p:nvPr/>
        </p:nvSpPr>
        <p:spPr>
          <a:xfrm>
            <a:off x="7379208" y="4645152"/>
            <a:ext cx="3383280" cy="411480"/>
          </a:xfrm>
          <a:prstGeom prst="rect">
            <a:avLst/>
          </a:prstGeom>
          <a:noFill/>
          <a:ln/>
        </p:spPr>
        <p:txBody>
          <a:bodyPr wrap="square" lIns="0" tIns="0" rIns="0" bIns="0" rtlCol="0" anchor="ctr">
            <a:normAutofit/>
          </a:bodyPr>
          <a:lstStyle/>
          <a:p>
            <a:pPr marL="0" indent="0">
              <a:buNone/>
            </a:pPr>
            <a:r>
              <a:rPr lang="en-US" sz="1200" dirty="0">
                <a:solidFill>
                  <a:srgbClr val="F5F5F0"/>
                </a:solidFill>
              </a:rPr>
              <a:t>Skills I will improve next</a:t>
            </a:r>
            <a:endParaRPr lang="en-US" sz="1200" dirty="0"/>
          </a:p>
        </p:txBody>
      </p:sp>
      <p:sp>
        <p:nvSpPr>
          <p:cNvPr id="26" name="Shape 24"/>
          <p:cNvSpPr/>
          <p:nvPr/>
        </p:nvSpPr>
        <p:spPr>
          <a:xfrm>
            <a:off x="1143000" y="5806440"/>
            <a:ext cx="9921240" cy="493776"/>
          </a:xfrm>
          <a:prstGeom prst="roundRect">
            <a:avLst>
              <a:gd name="adj" fmla="val 12963"/>
            </a:avLst>
          </a:prstGeom>
          <a:solidFill>
            <a:srgbClr val="07101E"/>
          </a:solidFill>
          <a:ln w="12700">
            <a:solidFill>
              <a:srgbClr val="D6B955"/>
            </a:solidFill>
            <a:prstDash val="solid"/>
          </a:ln>
        </p:spPr>
        <p:txBody>
          <a:bodyPr/>
          <a:lstStyle/>
          <a:p>
            <a:endParaRPr lang="en-GB"/>
          </a:p>
        </p:txBody>
      </p:sp>
      <p:sp>
        <p:nvSpPr>
          <p:cNvPr id="27" name="Text 25"/>
          <p:cNvSpPr/>
          <p:nvPr/>
        </p:nvSpPr>
        <p:spPr>
          <a:xfrm>
            <a:off x="1463040" y="5961888"/>
            <a:ext cx="9235440" cy="201168"/>
          </a:xfrm>
          <a:prstGeom prst="rect">
            <a:avLst/>
          </a:prstGeom>
          <a:noFill/>
          <a:ln/>
        </p:spPr>
        <p:txBody>
          <a:bodyPr wrap="square" lIns="0" tIns="0" rIns="0" bIns="0" rtlCol="0" anchor="ctr">
            <a:normAutofit/>
          </a:bodyPr>
          <a:lstStyle/>
          <a:p>
            <a:pPr marL="0" indent="0" algn="ctr">
              <a:buNone/>
            </a:pPr>
            <a:r>
              <a:rPr lang="en-US" sz="1200" dirty="0">
                <a:solidFill>
                  <a:srgbClr val="F5F5F0"/>
                </a:solidFill>
              </a:rPr>
              <a:t>This presentation follows my learning journey from initial digital capability to practical skills development and future improvement.</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03</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My Starting Point: JISC Digital Capability</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Shape 4"/>
          <p:cNvSpPr/>
          <p:nvPr/>
        </p:nvSpPr>
        <p:spPr>
          <a:xfrm>
            <a:off x="685800" y="1572768"/>
            <a:ext cx="4617720" cy="4160520"/>
          </a:xfrm>
          <a:prstGeom prst="roundRect">
            <a:avLst>
              <a:gd name="adj" fmla="val 1538"/>
            </a:avLst>
          </a:prstGeom>
          <a:solidFill>
            <a:srgbClr val="111A2D"/>
          </a:solidFill>
          <a:ln w="16510">
            <a:solidFill>
              <a:srgbClr val="D6B955"/>
            </a:solidFill>
            <a:prstDash val="solid"/>
          </a:ln>
        </p:spPr>
        <p:txBody>
          <a:bodyPr/>
          <a:lstStyle/>
          <a:p>
            <a:endParaRPr lang="en-GB"/>
          </a:p>
        </p:txBody>
      </p:sp>
      <p:sp>
        <p:nvSpPr>
          <p:cNvPr id="7" name="Text 5"/>
          <p:cNvSpPr/>
          <p:nvPr/>
        </p:nvSpPr>
        <p:spPr>
          <a:xfrm>
            <a:off x="960120" y="1856232"/>
            <a:ext cx="4069080" cy="274320"/>
          </a:xfrm>
          <a:prstGeom prst="rect">
            <a:avLst/>
          </a:prstGeom>
          <a:noFill/>
          <a:ln/>
        </p:spPr>
        <p:txBody>
          <a:bodyPr wrap="square" lIns="0" tIns="0" rIns="0" bIns="0" rtlCol="0" anchor="ctr"/>
          <a:lstStyle/>
          <a:p>
            <a:pPr marL="0" indent="0">
              <a:buNone/>
            </a:pPr>
            <a:r>
              <a:rPr lang="en-US" sz="1700" b="1" dirty="0">
                <a:solidFill>
                  <a:srgbClr val="F5DE87"/>
                </a:solidFill>
              </a:rPr>
              <a:t>What I learned from JISC</a:t>
            </a:r>
            <a:endParaRPr lang="en-US" sz="1700" dirty="0"/>
          </a:p>
        </p:txBody>
      </p:sp>
      <p:sp>
        <p:nvSpPr>
          <p:cNvPr id="8" name="Text 6"/>
          <p:cNvSpPr/>
          <p:nvPr/>
        </p:nvSpPr>
        <p:spPr>
          <a:xfrm>
            <a:off x="987552" y="2395728"/>
            <a:ext cx="4005072" cy="2697480"/>
          </a:xfrm>
          <a:prstGeom prst="rect">
            <a:avLst/>
          </a:prstGeom>
          <a:noFill/>
          <a:ln/>
        </p:spPr>
        <p:txBody>
          <a:bodyPr wrap="square" lIns="635" tIns="635" rIns="635" bIns="635" rtlCol="0" anchor="ctr">
            <a:normAutofit/>
          </a:bodyPr>
          <a:lstStyle/>
          <a:p>
            <a:r>
              <a:rPr lang="en-US" sz="1300" dirty="0">
                <a:solidFill>
                  <a:srgbClr val="F5F5F0"/>
                </a:solidFill>
                <a:latin typeface="Aptos" pitchFamily="34" charset="0"/>
                <a:ea typeface="Aptos" pitchFamily="34" charset="-122"/>
                <a:cs typeface="Aptos" pitchFamily="34" charset="-120"/>
              </a:rPr>
              <a:t>I completed the JISC Digital Capability assessment.</a:t>
            </a:r>
            <a:endParaRPr lang="en-US" sz="1300" dirty="0"/>
          </a:p>
          <a:p>
            <a:r>
              <a:rPr lang="en-US" sz="1300" dirty="0">
                <a:solidFill>
                  <a:srgbClr val="F5F5F0"/>
                </a:solidFill>
                <a:latin typeface="Aptos" pitchFamily="34" charset="0"/>
                <a:ea typeface="Aptos" pitchFamily="34" charset="-122"/>
                <a:cs typeface="Aptos" pitchFamily="34" charset="-120"/>
              </a:rPr>
              <a:t>It helped me identify my digital strengths and development areas.</a:t>
            </a:r>
            <a:endParaRPr lang="en-US" sz="1300" dirty="0"/>
          </a:p>
          <a:p>
            <a:r>
              <a:rPr lang="en-US" sz="1300" dirty="0">
                <a:solidFill>
                  <a:srgbClr val="F5F5F0"/>
                </a:solidFill>
                <a:latin typeface="Aptos" pitchFamily="34" charset="0"/>
                <a:ea typeface="Aptos" pitchFamily="34" charset="-122"/>
                <a:cs typeface="Aptos" pitchFamily="34" charset="-120"/>
              </a:rPr>
              <a:t>I am improving in digital productivity and digital learning.</a:t>
            </a:r>
            <a:endParaRPr lang="en-US" sz="1300" dirty="0"/>
          </a:p>
          <a:p>
            <a:r>
              <a:rPr lang="en-US" sz="1300" dirty="0">
                <a:solidFill>
                  <a:srgbClr val="F5F5F0"/>
                </a:solidFill>
                <a:latin typeface="Aptos" pitchFamily="34" charset="0"/>
                <a:ea typeface="Aptos" pitchFamily="34" charset="-122"/>
                <a:cs typeface="Aptos" pitchFamily="34" charset="-120"/>
              </a:rPr>
              <a:t>My action plan is to improve data literacy, communication and collaboration.</a:t>
            </a:r>
            <a:endParaRPr lang="en-US" sz="1300" dirty="0"/>
          </a:p>
        </p:txBody>
      </p:sp>
      <p:sp>
        <p:nvSpPr>
          <p:cNvPr id="9" name="Shape 7"/>
          <p:cNvSpPr/>
          <p:nvPr/>
        </p:nvSpPr>
        <p:spPr>
          <a:xfrm>
            <a:off x="5715000" y="1417320"/>
            <a:ext cx="5257800" cy="4434840"/>
          </a:xfrm>
          <a:prstGeom prst="ellipse">
            <a:avLst/>
          </a:prstGeom>
          <a:solidFill>
            <a:srgbClr val="FFFFFF"/>
          </a:solidFill>
          <a:ln w="12700">
            <a:solidFill>
              <a:srgbClr val="D6B955"/>
            </a:solidFill>
            <a:prstDash val="solid"/>
          </a:ln>
        </p:spPr>
        <p:txBody>
          <a:bodyPr/>
          <a:lstStyle/>
          <a:p>
            <a:endParaRPr lang="en-GB"/>
          </a:p>
        </p:txBody>
      </p:sp>
      <p:pic>
        <p:nvPicPr>
          <p:cNvPr id="10" name="Image 0" descr="JISC Digital Capability chart showing digital strengths and development areas."/>
          <p:cNvPicPr>
            <a:picLocks noChangeAspect="1"/>
          </p:cNvPicPr>
          <p:nvPr/>
        </p:nvPicPr>
        <p:blipFill>
          <a:blip r:embed="rId3"/>
          <a:stretch>
            <a:fillRect/>
          </a:stretch>
        </p:blipFill>
        <p:spPr>
          <a:xfrm>
            <a:off x="5897880" y="1600200"/>
            <a:ext cx="4892040" cy="406908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04</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Evidence: LinkedIn Learning Certificates</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Shape 4"/>
          <p:cNvSpPr/>
          <p:nvPr/>
        </p:nvSpPr>
        <p:spPr>
          <a:xfrm>
            <a:off x="640080" y="1444752"/>
            <a:ext cx="3063240" cy="3886200"/>
          </a:xfrm>
          <a:prstGeom prst="roundRect">
            <a:avLst>
              <a:gd name="adj" fmla="val 2090"/>
            </a:avLst>
          </a:prstGeom>
          <a:solidFill>
            <a:srgbClr val="111A2D"/>
          </a:solidFill>
          <a:ln w="17780">
            <a:solidFill>
              <a:srgbClr val="D6B955"/>
            </a:solidFill>
            <a:prstDash val="solid"/>
          </a:ln>
        </p:spPr>
        <p:txBody>
          <a:bodyPr/>
          <a:lstStyle/>
          <a:p>
            <a:endParaRPr lang="en-GB"/>
          </a:p>
        </p:txBody>
      </p:sp>
      <p:sp>
        <p:nvSpPr>
          <p:cNvPr id="7" name="Text 5"/>
          <p:cNvSpPr/>
          <p:nvPr/>
        </p:nvSpPr>
        <p:spPr>
          <a:xfrm>
            <a:off x="822960" y="1700784"/>
            <a:ext cx="2697480" cy="292608"/>
          </a:xfrm>
          <a:prstGeom prst="rect">
            <a:avLst/>
          </a:prstGeom>
          <a:noFill/>
          <a:ln/>
        </p:spPr>
        <p:txBody>
          <a:bodyPr wrap="square" lIns="0" tIns="0" rIns="0" bIns="0" rtlCol="0" anchor="ctr">
            <a:normAutofit/>
          </a:bodyPr>
          <a:lstStyle/>
          <a:p>
            <a:pPr marL="0" indent="0" algn="ctr">
              <a:buNone/>
            </a:pPr>
            <a:r>
              <a:rPr lang="en-US" sz="1350" b="1" dirty="0">
                <a:solidFill>
                  <a:srgbClr val="F5DE87"/>
                </a:solidFill>
              </a:rPr>
              <a:t>Word Essential Training</a:t>
            </a:r>
            <a:endParaRPr lang="en-US" sz="1350" dirty="0"/>
          </a:p>
        </p:txBody>
      </p:sp>
      <p:pic>
        <p:nvPicPr>
          <p:cNvPr id="8" name="Image 0" descr="Word Essential Training LinkedIn Learning certificate."/>
          <p:cNvPicPr>
            <a:picLocks noChangeAspect="1"/>
          </p:cNvPicPr>
          <p:nvPr/>
        </p:nvPicPr>
        <p:blipFill>
          <a:blip r:embed="rId3"/>
          <a:stretch>
            <a:fillRect/>
          </a:stretch>
        </p:blipFill>
        <p:spPr>
          <a:xfrm>
            <a:off x="914400" y="2297430"/>
            <a:ext cx="2514600" cy="1943100"/>
          </a:xfrm>
          <a:prstGeom prst="rect">
            <a:avLst/>
          </a:prstGeom>
        </p:spPr>
      </p:pic>
      <p:sp>
        <p:nvSpPr>
          <p:cNvPr id="9" name="Text 6"/>
          <p:cNvSpPr/>
          <p:nvPr/>
        </p:nvSpPr>
        <p:spPr>
          <a:xfrm>
            <a:off x="914400" y="4581144"/>
            <a:ext cx="2514600" cy="384048"/>
          </a:xfrm>
          <a:prstGeom prst="rect">
            <a:avLst/>
          </a:prstGeom>
          <a:noFill/>
          <a:ln/>
        </p:spPr>
        <p:txBody>
          <a:bodyPr wrap="square" lIns="254" tIns="254" rIns="254" bIns="254" rtlCol="0" anchor="ctr">
            <a:normAutofit/>
          </a:bodyPr>
          <a:lstStyle/>
          <a:p>
            <a:pPr marL="0" indent="0" algn="ctr">
              <a:buNone/>
            </a:pPr>
            <a:r>
              <a:rPr lang="en-US" sz="1050" dirty="0">
                <a:solidFill>
                  <a:srgbClr val="BEC4CD"/>
                </a:solidFill>
              </a:rPr>
              <a:t>Document formatting and professional writing</a:t>
            </a:r>
            <a:endParaRPr lang="en-US" sz="1050" dirty="0"/>
          </a:p>
        </p:txBody>
      </p:sp>
      <p:sp>
        <p:nvSpPr>
          <p:cNvPr id="10" name="Shape 7"/>
          <p:cNvSpPr/>
          <p:nvPr/>
        </p:nvSpPr>
        <p:spPr>
          <a:xfrm>
            <a:off x="4096512" y="1444752"/>
            <a:ext cx="3063240" cy="3886200"/>
          </a:xfrm>
          <a:prstGeom prst="roundRect">
            <a:avLst>
              <a:gd name="adj" fmla="val 2090"/>
            </a:avLst>
          </a:prstGeom>
          <a:solidFill>
            <a:srgbClr val="111A2D"/>
          </a:solidFill>
          <a:ln w="17780">
            <a:solidFill>
              <a:srgbClr val="D6B955"/>
            </a:solidFill>
            <a:prstDash val="solid"/>
          </a:ln>
        </p:spPr>
        <p:txBody>
          <a:bodyPr/>
          <a:lstStyle/>
          <a:p>
            <a:endParaRPr lang="en-GB"/>
          </a:p>
        </p:txBody>
      </p:sp>
      <p:sp>
        <p:nvSpPr>
          <p:cNvPr id="11" name="Text 8"/>
          <p:cNvSpPr/>
          <p:nvPr/>
        </p:nvSpPr>
        <p:spPr>
          <a:xfrm>
            <a:off x="4279392" y="1700784"/>
            <a:ext cx="2697480" cy="292608"/>
          </a:xfrm>
          <a:prstGeom prst="rect">
            <a:avLst/>
          </a:prstGeom>
          <a:noFill/>
          <a:ln/>
        </p:spPr>
        <p:txBody>
          <a:bodyPr wrap="square" lIns="0" tIns="0" rIns="0" bIns="0" rtlCol="0" anchor="ctr">
            <a:normAutofit/>
          </a:bodyPr>
          <a:lstStyle/>
          <a:p>
            <a:pPr marL="0" indent="0" algn="ctr">
              <a:buNone/>
            </a:pPr>
            <a:r>
              <a:rPr lang="en-US" sz="1350" b="1" dirty="0">
                <a:solidFill>
                  <a:srgbClr val="F5DE87"/>
                </a:solidFill>
              </a:rPr>
              <a:t>Outlook Essential Training</a:t>
            </a:r>
            <a:endParaRPr lang="en-US" sz="1350" dirty="0"/>
          </a:p>
        </p:txBody>
      </p:sp>
      <p:pic>
        <p:nvPicPr>
          <p:cNvPr id="12" name="Image 1" descr="Outlook Essential Training LinkedIn Learning certificate."/>
          <p:cNvPicPr>
            <a:picLocks noChangeAspect="1"/>
          </p:cNvPicPr>
          <p:nvPr/>
        </p:nvPicPr>
        <p:blipFill>
          <a:blip r:embed="rId4"/>
          <a:stretch>
            <a:fillRect/>
          </a:stretch>
        </p:blipFill>
        <p:spPr>
          <a:xfrm>
            <a:off x="4370832" y="2297430"/>
            <a:ext cx="2514600" cy="1943100"/>
          </a:xfrm>
          <a:prstGeom prst="rect">
            <a:avLst/>
          </a:prstGeom>
        </p:spPr>
      </p:pic>
      <p:sp>
        <p:nvSpPr>
          <p:cNvPr id="13" name="Text 9"/>
          <p:cNvSpPr/>
          <p:nvPr/>
        </p:nvSpPr>
        <p:spPr>
          <a:xfrm>
            <a:off x="4370832" y="4581144"/>
            <a:ext cx="2514600" cy="384048"/>
          </a:xfrm>
          <a:prstGeom prst="rect">
            <a:avLst/>
          </a:prstGeom>
          <a:noFill/>
          <a:ln/>
        </p:spPr>
        <p:txBody>
          <a:bodyPr wrap="square" lIns="254" tIns="254" rIns="254" bIns="254" rtlCol="0" anchor="ctr">
            <a:normAutofit/>
          </a:bodyPr>
          <a:lstStyle/>
          <a:p>
            <a:pPr marL="0" indent="0" algn="ctr">
              <a:buNone/>
            </a:pPr>
            <a:r>
              <a:rPr lang="en-US" sz="1050" dirty="0">
                <a:solidFill>
                  <a:srgbClr val="BEC4CD"/>
                </a:solidFill>
              </a:rPr>
              <a:t>Email, calendar and task organisation</a:t>
            </a:r>
            <a:endParaRPr lang="en-US" sz="1050" dirty="0"/>
          </a:p>
        </p:txBody>
      </p:sp>
      <p:sp>
        <p:nvSpPr>
          <p:cNvPr id="14" name="Shape 10"/>
          <p:cNvSpPr/>
          <p:nvPr/>
        </p:nvSpPr>
        <p:spPr>
          <a:xfrm>
            <a:off x="7543800" y="1444752"/>
            <a:ext cx="3063240" cy="3886200"/>
          </a:xfrm>
          <a:prstGeom prst="roundRect">
            <a:avLst>
              <a:gd name="adj" fmla="val 2090"/>
            </a:avLst>
          </a:prstGeom>
          <a:solidFill>
            <a:srgbClr val="111A2D"/>
          </a:solidFill>
          <a:ln w="17780">
            <a:solidFill>
              <a:srgbClr val="D6B955"/>
            </a:solidFill>
            <a:prstDash val="solid"/>
          </a:ln>
        </p:spPr>
        <p:txBody>
          <a:bodyPr/>
          <a:lstStyle/>
          <a:p>
            <a:endParaRPr lang="en-GB"/>
          </a:p>
        </p:txBody>
      </p:sp>
      <p:sp>
        <p:nvSpPr>
          <p:cNvPr id="15" name="Text 11"/>
          <p:cNvSpPr/>
          <p:nvPr/>
        </p:nvSpPr>
        <p:spPr>
          <a:xfrm>
            <a:off x="7726680" y="1700784"/>
            <a:ext cx="2697480" cy="292608"/>
          </a:xfrm>
          <a:prstGeom prst="rect">
            <a:avLst/>
          </a:prstGeom>
          <a:noFill/>
          <a:ln/>
        </p:spPr>
        <p:txBody>
          <a:bodyPr wrap="square" lIns="0" tIns="0" rIns="0" bIns="0" rtlCol="0" anchor="ctr">
            <a:normAutofit/>
          </a:bodyPr>
          <a:lstStyle/>
          <a:p>
            <a:pPr marL="0" indent="0" algn="ctr">
              <a:buNone/>
            </a:pPr>
            <a:r>
              <a:rPr lang="en-US" sz="1350" b="1" dirty="0">
                <a:solidFill>
                  <a:srgbClr val="F5DE87"/>
                </a:solidFill>
              </a:rPr>
              <a:t>PowerPoint Essential Training</a:t>
            </a:r>
            <a:endParaRPr lang="en-US" sz="1350" dirty="0"/>
          </a:p>
        </p:txBody>
      </p:sp>
      <p:pic>
        <p:nvPicPr>
          <p:cNvPr id="16" name="Image 2" descr="PowerPoint Essential Training LinkedIn Learning certificate."/>
          <p:cNvPicPr>
            <a:picLocks noChangeAspect="1"/>
          </p:cNvPicPr>
          <p:nvPr/>
        </p:nvPicPr>
        <p:blipFill>
          <a:blip r:embed="rId5"/>
          <a:stretch>
            <a:fillRect/>
          </a:stretch>
        </p:blipFill>
        <p:spPr>
          <a:xfrm>
            <a:off x="7818120" y="2297430"/>
            <a:ext cx="2514600" cy="1943100"/>
          </a:xfrm>
          <a:prstGeom prst="rect">
            <a:avLst/>
          </a:prstGeom>
        </p:spPr>
      </p:pic>
      <p:sp>
        <p:nvSpPr>
          <p:cNvPr id="17" name="Text 12"/>
          <p:cNvSpPr/>
          <p:nvPr/>
        </p:nvSpPr>
        <p:spPr>
          <a:xfrm>
            <a:off x="7818120" y="4581144"/>
            <a:ext cx="2514600" cy="384048"/>
          </a:xfrm>
          <a:prstGeom prst="rect">
            <a:avLst/>
          </a:prstGeom>
          <a:noFill/>
          <a:ln/>
        </p:spPr>
        <p:txBody>
          <a:bodyPr wrap="square" lIns="254" tIns="254" rIns="254" bIns="254" rtlCol="0" anchor="ctr">
            <a:normAutofit/>
          </a:bodyPr>
          <a:lstStyle/>
          <a:p>
            <a:pPr marL="0" indent="0" algn="ctr">
              <a:buNone/>
            </a:pPr>
            <a:r>
              <a:rPr lang="en-US" sz="1050" dirty="0">
                <a:solidFill>
                  <a:srgbClr val="BEC4CD"/>
                </a:solidFill>
              </a:rPr>
              <a:t>Slide design, layout and presentation delivery</a:t>
            </a:r>
            <a:endParaRPr lang="en-US" sz="1050" dirty="0"/>
          </a:p>
        </p:txBody>
      </p:sp>
      <p:sp>
        <p:nvSpPr>
          <p:cNvPr id="18" name="Shape 13"/>
          <p:cNvSpPr/>
          <p:nvPr/>
        </p:nvSpPr>
        <p:spPr>
          <a:xfrm>
            <a:off x="1143000" y="5833872"/>
            <a:ext cx="9921240" cy="493776"/>
          </a:xfrm>
          <a:prstGeom prst="roundRect">
            <a:avLst>
              <a:gd name="adj" fmla="val 12963"/>
            </a:avLst>
          </a:prstGeom>
          <a:solidFill>
            <a:srgbClr val="07101E"/>
          </a:solidFill>
          <a:ln w="12700">
            <a:solidFill>
              <a:srgbClr val="D6B955"/>
            </a:solidFill>
            <a:prstDash val="solid"/>
          </a:ln>
        </p:spPr>
        <p:txBody>
          <a:bodyPr/>
          <a:lstStyle/>
          <a:p>
            <a:endParaRPr lang="en-GB"/>
          </a:p>
        </p:txBody>
      </p:sp>
      <p:sp>
        <p:nvSpPr>
          <p:cNvPr id="19" name="Text 14"/>
          <p:cNvSpPr/>
          <p:nvPr/>
        </p:nvSpPr>
        <p:spPr>
          <a:xfrm>
            <a:off x="1463040" y="5998464"/>
            <a:ext cx="9235440" cy="201168"/>
          </a:xfrm>
          <a:prstGeom prst="rect">
            <a:avLst/>
          </a:prstGeom>
          <a:noFill/>
          <a:ln/>
        </p:spPr>
        <p:txBody>
          <a:bodyPr wrap="square" lIns="0" tIns="0" rIns="0" bIns="0" rtlCol="0" anchor="ctr">
            <a:normAutofit/>
          </a:bodyPr>
          <a:lstStyle/>
          <a:p>
            <a:pPr marL="0" indent="0" algn="ctr">
              <a:buNone/>
            </a:pPr>
            <a:r>
              <a:rPr lang="en-US" sz="1150" dirty="0">
                <a:solidFill>
                  <a:srgbClr val="F5F5F0"/>
                </a:solidFill>
              </a:rPr>
              <a:t>These certificates helped me build confidence using Microsoft 365 for academic work, communication and professional presentation.</a:t>
            </a:r>
            <a:endParaRPr lang="en-US" sz="11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05</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Excel Skills Developed</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Shape 4"/>
          <p:cNvSpPr/>
          <p:nvPr/>
        </p:nvSpPr>
        <p:spPr>
          <a:xfrm>
            <a:off x="868680" y="1993392"/>
            <a:ext cx="3108960" cy="1554480"/>
          </a:xfrm>
          <a:prstGeom prst="roundRect">
            <a:avLst>
              <a:gd name="adj" fmla="val 4118"/>
            </a:avLst>
          </a:prstGeom>
          <a:solidFill>
            <a:srgbClr val="111A2D"/>
          </a:solidFill>
          <a:ln w="19050">
            <a:solidFill>
              <a:srgbClr val="46CD91"/>
            </a:solidFill>
            <a:prstDash val="solid"/>
          </a:ln>
        </p:spPr>
        <p:txBody>
          <a:bodyPr/>
          <a:lstStyle/>
          <a:p>
            <a:endParaRPr lang="en-GB"/>
          </a:p>
        </p:txBody>
      </p:sp>
      <p:sp>
        <p:nvSpPr>
          <p:cNvPr id="7" name="Text 5"/>
          <p:cNvSpPr/>
          <p:nvPr/>
        </p:nvSpPr>
        <p:spPr>
          <a:xfrm>
            <a:off x="1051560" y="2258568"/>
            <a:ext cx="2743200" cy="256032"/>
          </a:xfrm>
          <a:prstGeom prst="rect">
            <a:avLst/>
          </a:prstGeom>
          <a:noFill/>
          <a:ln/>
        </p:spPr>
        <p:txBody>
          <a:bodyPr wrap="square" lIns="0" tIns="0" rIns="0" bIns="0" rtlCol="0" anchor="ctr"/>
          <a:lstStyle/>
          <a:p>
            <a:pPr marL="0" indent="0" algn="ctr">
              <a:buNone/>
            </a:pPr>
            <a:r>
              <a:rPr lang="en-US" sz="1500" b="1" dirty="0">
                <a:solidFill>
                  <a:srgbClr val="F5DE87"/>
                </a:solidFill>
              </a:rPr>
              <a:t>Formulas</a:t>
            </a:r>
            <a:endParaRPr lang="en-US" sz="1500" dirty="0"/>
          </a:p>
        </p:txBody>
      </p:sp>
      <p:sp>
        <p:nvSpPr>
          <p:cNvPr id="8" name="Text 6"/>
          <p:cNvSpPr/>
          <p:nvPr/>
        </p:nvSpPr>
        <p:spPr>
          <a:xfrm>
            <a:off x="1143000" y="2788920"/>
            <a:ext cx="2560320" cy="457200"/>
          </a:xfrm>
          <a:prstGeom prst="rect">
            <a:avLst/>
          </a:prstGeom>
          <a:noFill/>
          <a:ln/>
        </p:spPr>
        <p:txBody>
          <a:bodyPr wrap="square" lIns="0" tIns="0" rIns="0" bIns="0" rtlCol="0" anchor="ctr">
            <a:normAutofit/>
          </a:bodyPr>
          <a:lstStyle/>
          <a:p>
            <a:pPr marL="0" indent="0" algn="ctr">
              <a:buNone/>
            </a:pPr>
            <a:r>
              <a:rPr lang="en-US" sz="1300" dirty="0">
                <a:solidFill>
                  <a:srgbClr val="F5F5F0"/>
                </a:solidFill>
              </a:rPr>
              <a:t>SUM</a:t>
            </a:r>
            <a:endParaRPr lang="en-US" sz="1300" dirty="0"/>
          </a:p>
          <a:p>
            <a:pPr marL="0" indent="0" algn="ctr">
              <a:buNone/>
            </a:pPr>
            <a:r>
              <a:rPr lang="en-US" sz="1300" dirty="0">
                <a:solidFill>
                  <a:srgbClr val="F5F5F0"/>
                </a:solidFill>
              </a:rPr>
              <a:t>AVERAGE</a:t>
            </a:r>
            <a:endParaRPr lang="en-US" sz="1300" dirty="0"/>
          </a:p>
          <a:p>
            <a:pPr marL="0" indent="0" algn="ctr">
              <a:buNone/>
            </a:pPr>
            <a:r>
              <a:rPr lang="en-US" sz="1300" dirty="0">
                <a:solidFill>
                  <a:srgbClr val="F5F5F0"/>
                </a:solidFill>
              </a:rPr>
              <a:t>COUNTIF</a:t>
            </a:r>
            <a:endParaRPr lang="en-US" sz="1300" dirty="0"/>
          </a:p>
        </p:txBody>
      </p:sp>
      <p:sp>
        <p:nvSpPr>
          <p:cNvPr id="9" name="Shape 7"/>
          <p:cNvSpPr/>
          <p:nvPr/>
        </p:nvSpPr>
        <p:spPr>
          <a:xfrm>
            <a:off x="4480560" y="1993392"/>
            <a:ext cx="3108960" cy="1554480"/>
          </a:xfrm>
          <a:prstGeom prst="roundRect">
            <a:avLst>
              <a:gd name="adj" fmla="val 4118"/>
            </a:avLst>
          </a:prstGeom>
          <a:solidFill>
            <a:srgbClr val="111A2D"/>
          </a:solidFill>
          <a:ln w="19050">
            <a:solidFill>
              <a:srgbClr val="3084FF"/>
            </a:solidFill>
            <a:prstDash val="solid"/>
          </a:ln>
        </p:spPr>
        <p:txBody>
          <a:bodyPr/>
          <a:lstStyle/>
          <a:p>
            <a:endParaRPr lang="en-GB"/>
          </a:p>
        </p:txBody>
      </p:sp>
      <p:sp>
        <p:nvSpPr>
          <p:cNvPr id="10" name="Text 8"/>
          <p:cNvSpPr/>
          <p:nvPr/>
        </p:nvSpPr>
        <p:spPr>
          <a:xfrm>
            <a:off x="4663440" y="2258568"/>
            <a:ext cx="2743200" cy="256032"/>
          </a:xfrm>
          <a:prstGeom prst="rect">
            <a:avLst/>
          </a:prstGeom>
          <a:noFill/>
          <a:ln/>
        </p:spPr>
        <p:txBody>
          <a:bodyPr wrap="square" lIns="0" tIns="0" rIns="0" bIns="0" rtlCol="0" anchor="ctr"/>
          <a:lstStyle/>
          <a:p>
            <a:pPr marL="0" indent="0" algn="ctr">
              <a:buNone/>
            </a:pPr>
            <a:r>
              <a:rPr lang="en-US" sz="1500" b="1" dirty="0">
                <a:solidFill>
                  <a:srgbClr val="F5DE87"/>
                </a:solidFill>
              </a:rPr>
              <a:t>Sorting &amp; Filtering</a:t>
            </a:r>
            <a:endParaRPr lang="en-US" sz="1500" dirty="0"/>
          </a:p>
        </p:txBody>
      </p:sp>
      <p:sp>
        <p:nvSpPr>
          <p:cNvPr id="11" name="Text 9"/>
          <p:cNvSpPr/>
          <p:nvPr/>
        </p:nvSpPr>
        <p:spPr>
          <a:xfrm>
            <a:off x="4754880" y="2788920"/>
            <a:ext cx="2560320" cy="457200"/>
          </a:xfrm>
          <a:prstGeom prst="rect">
            <a:avLst/>
          </a:prstGeom>
          <a:noFill/>
          <a:ln/>
        </p:spPr>
        <p:txBody>
          <a:bodyPr wrap="square" lIns="0" tIns="0" rIns="0" bIns="0" rtlCol="0" anchor="ctr">
            <a:normAutofit/>
          </a:bodyPr>
          <a:lstStyle/>
          <a:p>
            <a:pPr marL="0" indent="0" algn="ctr">
              <a:buNone/>
            </a:pPr>
            <a:r>
              <a:rPr lang="en-US" sz="1300" dirty="0">
                <a:solidFill>
                  <a:srgbClr val="F5F5F0"/>
                </a:solidFill>
              </a:rPr>
              <a:t>Organised data</a:t>
            </a:r>
            <a:endParaRPr lang="en-US" sz="1300" dirty="0"/>
          </a:p>
          <a:p>
            <a:pPr marL="0" indent="0" algn="ctr">
              <a:buNone/>
            </a:pPr>
            <a:r>
              <a:rPr lang="en-US" sz="1300" dirty="0">
                <a:solidFill>
                  <a:srgbClr val="F5F5F0"/>
                </a:solidFill>
              </a:rPr>
              <a:t>Found trends</a:t>
            </a:r>
            <a:endParaRPr lang="en-US" sz="1300" dirty="0"/>
          </a:p>
          <a:p>
            <a:pPr marL="0" indent="0" algn="ctr">
              <a:buNone/>
            </a:pPr>
            <a:r>
              <a:rPr lang="en-US" sz="1300" dirty="0">
                <a:solidFill>
                  <a:srgbClr val="F5F5F0"/>
                </a:solidFill>
              </a:rPr>
              <a:t>Compared results</a:t>
            </a:r>
            <a:endParaRPr lang="en-US" sz="1300" dirty="0"/>
          </a:p>
        </p:txBody>
      </p:sp>
      <p:sp>
        <p:nvSpPr>
          <p:cNvPr id="12" name="Shape 10"/>
          <p:cNvSpPr/>
          <p:nvPr/>
        </p:nvSpPr>
        <p:spPr>
          <a:xfrm>
            <a:off x="8092440" y="1993392"/>
            <a:ext cx="3108960" cy="1554480"/>
          </a:xfrm>
          <a:prstGeom prst="roundRect">
            <a:avLst>
              <a:gd name="adj" fmla="val 4118"/>
            </a:avLst>
          </a:prstGeom>
          <a:solidFill>
            <a:srgbClr val="111A2D"/>
          </a:solidFill>
          <a:ln w="19050">
            <a:solidFill>
              <a:srgbClr val="EB963C"/>
            </a:solidFill>
            <a:prstDash val="solid"/>
          </a:ln>
        </p:spPr>
        <p:txBody>
          <a:bodyPr/>
          <a:lstStyle/>
          <a:p>
            <a:endParaRPr lang="en-GB"/>
          </a:p>
        </p:txBody>
      </p:sp>
      <p:sp>
        <p:nvSpPr>
          <p:cNvPr id="13" name="Text 11"/>
          <p:cNvSpPr/>
          <p:nvPr/>
        </p:nvSpPr>
        <p:spPr>
          <a:xfrm>
            <a:off x="8275320" y="2258568"/>
            <a:ext cx="2743200" cy="256032"/>
          </a:xfrm>
          <a:prstGeom prst="rect">
            <a:avLst/>
          </a:prstGeom>
          <a:noFill/>
          <a:ln/>
        </p:spPr>
        <p:txBody>
          <a:bodyPr wrap="square" lIns="0" tIns="0" rIns="0" bIns="0" rtlCol="0" anchor="ctr"/>
          <a:lstStyle/>
          <a:p>
            <a:pPr marL="0" indent="0" algn="ctr">
              <a:buNone/>
            </a:pPr>
            <a:r>
              <a:rPr lang="en-US" sz="1500" b="1" dirty="0">
                <a:solidFill>
                  <a:srgbClr val="F5DE87"/>
                </a:solidFill>
              </a:rPr>
              <a:t>Charts &amp; Insights</a:t>
            </a:r>
            <a:endParaRPr lang="en-US" sz="1500" dirty="0"/>
          </a:p>
        </p:txBody>
      </p:sp>
      <p:sp>
        <p:nvSpPr>
          <p:cNvPr id="14" name="Text 12"/>
          <p:cNvSpPr/>
          <p:nvPr/>
        </p:nvSpPr>
        <p:spPr>
          <a:xfrm>
            <a:off x="8366760" y="2788920"/>
            <a:ext cx="2560320" cy="457200"/>
          </a:xfrm>
          <a:prstGeom prst="rect">
            <a:avLst/>
          </a:prstGeom>
          <a:noFill/>
          <a:ln/>
        </p:spPr>
        <p:txBody>
          <a:bodyPr wrap="square" lIns="0" tIns="0" rIns="0" bIns="0" rtlCol="0" anchor="ctr">
            <a:normAutofit/>
          </a:bodyPr>
          <a:lstStyle/>
          <a:p>
            <a:pPr marL="0" indent="0" algn="ctr">
              <a:buNone/>
            </a:pPr>
            <a:r>
              <a:rPr lang="en-US" sz="1300" dirty="0">
                <a:solidFill>
                  <a:srgbClr val="F5F5F0"/>
                </a:solidFill>
              </a:rPr>
              <a:t>Visualised data</a:t>
            </a:r>
            <a:endParaRPr lang="en-US" sz="1300" dirty="0"/>
          </a:p>
          <a:p>
            <a:pPr marL="0" indent="0" algn="ctr">
              <a:buNone/>
            </a:pPr>
            <a:r>
              <a:rPr lang="en-US" sz="1300" dirty="0">
                <a:solidFill>
                  <a:srgbClr val="F5F5F0"/>
                </a:solidFill>
              </a:rPr>
              <a:t>Explained findings</a:t>
            </a:r>
            <a:endParaRPr lang="en-US" sz="1300" dirty="0"/>
          </a:p>
          <a:p>
            <a:pPr marL="0" indent="0" algn="ctr">
              <a:buNone/>
            </a:pPr>
            <a:r>
              <a:rPr lang="en-US" sz="1300" dirty="0">
                <a:solidFill>
                  <a:srgbClr val="F5F5F0"/>
                </a:solidFill>
              </a:rPr>
              <a:t>Supported decisions</a:t>
            </a:r>
            <a:endParaRPr lang="en-US" sz="1300" dirty="0"/>
          </a:p>
        </p:txBody>
      </p:sp>
      <p:sp>
        <p:nvSpPr>
          <p:cNvPr id="15" name="Shape 13"/>
          <p:cNvSpPr/>
          <p:nvPr/>
        </p:nvSpPr>
        <p:spPr>
          <a:xfrm>
            <a:off x="1828800" y="4297680"/>
            <a:ext cx="8531352" cy="914400"/>
          </a:xfrm>
          <a:prstGeom prst="roundRect">
            <a:avLst>
              <a:gd name="adj" fmla="val 7000"/>
            </a:avLst>
          </a:prstGeom>
          <a:solidFill>
            <a:srgbClr val="07101E"/>
          </a:solidFill>
          <a:ln w="15240">
            <a:solidFill>
              <a:srgbClr val="D6B955"/>
            </a:solidFill>
            <a:prstDash val="solid"/>
          </a:ln>
        </p:spPr>
        <p:txBody>
          <a:bodyPr/>
          <a:lstStyle/>
          <a:p>
            <a:endParaRPr lang="en-GB"/>
          </a:p>
        </p:txBody>
      </p:sp>
      <p:sp>
        <p:nvSpPr>
          <p:cNvPr id="16" name="Text 14"/>
          <p:cNvSpPr/>
          <p:nvPr/>
        </p:nvSpPr>
        <p:spPr>
          <a:xfrm>
            <a:off x="2057400" y="4617720"/>
            <a:ext cx="8092440" cy="256032"/>
          </a:xfrm>
          <a:prstGeom prst="rect">
            <a:avLst/>
          </a:prstGeom>
          <a:noFill/>
          <a:ln/>
        </p:spPr>
        <p:txBody>
          <a:bodyPr wrap="square" lIns="0" tIns="0" rIns="0" bIns="0" rtlCol="0" anchor="ctr">
            <a:normAutofit/>
          </a:bodyPr>
          <a:lstStyle/>
          <a:p>
            <a:pPr marL="0" indent="0" algn="ctr">
              <a:buNone/>
            </a:pPr>
            <a:r>
              <a:rPr lang="en-US" sz="1400" dirty="0">
                <a:solidFill>
                  <a:srgbClr val="F5F5F0"/>
                </a:solidFill>
              </a:rPr>
              <a:t>Excel helped me understand how business data can be organised, analysed and used to support better decisions.</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06</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PowerPoint Skills in Practice</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Shape 4"/>
          <p:cNvSpPr/>
          <p:nvPr/>
        </p:nvSpPr>
        <p:spPr>
          <a:xfrm>
            <a:off x="1828800" y="5257800"/>
            <a:ext cx="2834640" cy="0"/>
          </a:xfrm>
          <a:prstGeom prst="line">
            <a:avLst/>
          </a:prstGeom>
          <a:noFill/>
          <a:ln w="25400">
            <a:solidFill>
              <a:srgbClr val="D6B955"/>
            </a:solidFill>
            <a:prstDash val="solid"/>
          </a:ln>
        </p:spPr>
        <p:txBody>
          <a:bodyPr/>
          <a:lstStyle/>
          <a:p>
            <a:endParaRPr lang="en-GB"/>
          </a:p>
        </p:txBody>
      </p:sp>
      <p:sp>
        <p:nvSpPr>
          <p:cNvPr id="7" name="Shape 5"/>
          <p:cNvSpPr/>
          <p:nvPr/>
        </p:nvSpPr>
        <p:spPr>
          <a:xfrm>
            <a:off x="4663440" y="3749040"/>
            <a:ext cx="2834640" cy="0"/>
          </a:xfrm>
          <a:prstGeom prst="line">
            <a:avLst/>
          </a:prstGeom>
          <a:noFill/>
          <a:ln w="25400">
            <a:solidFill>
              <a:srgbClr val="D6B955"/>
            </a:solidFill>
            <a:prstDash val="solid"/>
          </a:ln>
        </p:spPr>
        <p:txBody>
          <a:bodyPr/>
          <a:lstStyle/>
          <a:p>
            <a:endParaRPr lang="en-GB"/>
          </a:p>
        </p:txBody>
      </p:sp>
      <p:sp>
        <p:nvSpPr>
          <p:cNvPr id="8" name="Shape 6"/>
          <p:cNvSpPr/>
          <p:nvPr/>
        </p:nvSpPr>
        <p:spPr>
          <a:xfrm>
            <a:off x="7498080" y="2331720"/>
            <a:ext cx="2103120" cy="0"/>
          </a:xfrm>
          <a:prstGeom prst="line">
            <a:avLst/>
          </a:prstGeom>
          <a:noFill/>
          <a:ln w="25400">
            <a:solidFill>
              <a:srgbClr val="D6B955"/>
            </a:solidFill>
            <a:prstDash val="solid"/>
          </a:ln>
        </p:spPr>
        <p:txBody>
          <a:bodyPr/>
          <a:lstStyle/>
          <a:p>
            <a:endParaRPr lang="en-GB"/>
          </a:p>
        </p:txBody>
      </p:sp>
      <p:sp>
        <p:nvSpPr>
          <p:cNvPr id="9" name="Shape 7"/>
          <p:cNvSpPr/>
          <p:nvPr/>
        </p:nvSpPr>
        <p:spPr>
          <a:xfrm>
            <a:off x="1097280" y="4572000"/>
            <a:ext cx="1325880" cy="1325880"/>
          </a:xfrm>
          <a:prstGeom prst="ellipse">
            <a:avLst/>
          </a:prstGeom>
          <a:solidFill>
            <a:srgbClr val="0B1322"/>
          </a:solidFill>
          <a:ln w="19050">
            <a:solidFill>
              <a:srgbClr val="3084FF"/>
            </a:solidFill>
            <a:prstDash val="solid"/>
          </a:ln>
        </p:spPr>
        <p:txBody>
          <a:bodyPr/>
          <a:lstStyle/>
          <a:p>
            <a:endParaRPr lang="en-GB"/>
          </a:p>
        </p:txBody>
      </p:sp>
      <p:sp>
        <p:nvSpPr>
          <p:cNvPr id="10" name="Text 8"/>
          <p:cNvSpPr/>
          <p:nvPr/>
        </p:nvSpPr>
        <p:spPr>
          <a:xfrm>
            <a:off x="1481328" y="4709160"/>
            <a:ext cx="548640" cy="201168"/>
          </a:xfrm>
          <a:prstGeom prst="rect">
            <a:avLst/>
          </a:prstGeom>
          <a:noFill/>
          <a:ln/>
        </p:spPr>
        <p:txBody>
          <a:bodyPr wrap="square" lIns="0" tIns="0" rIns="0" bIns="0" rtlCol="0" anchor="ctr"/>
          <a:lstStyle/>
          <a:p>
            <a:pPr marL="0" indent="0" algn="ctr">
              <a:buNone/>
            </a:pPr>
            <a:r>
              <a:rPr lang="en-US" sz="1200" b="1" dirty="0">
                <a:solidFill>
                  <a:srgbClr val="3084FF"/>
                </a:solidFill>
              </a:rPr>
              <a:t>01</a:t>
            </a:r>
            <a:endParaRPr lang="en-US" sz="1200" dirty="0"/>
          </a:p>
        </p:txBody>
      </p:sp>
      <p:sp>
        <p:nvSpPr>
          <p:cNvPr id="11" name="Text 9"/>
          <p:cNvSpPr/>
          <p:nvPr/>
        </p:nvSpPr>
        <p:spPr>
          <a:xfrm>
            <a:off x="1280160" y="5047488"/>
            <a:ext cx="960120" cy="347472"/>
          </a:xfrm>
          <a:prstGeom prst="rect">
            <a:avLst/>
          </a:prstGeom>
          <a:noFill/>
          <a:ln/>
        </p:spPr>
        <p:txBody>
          <a:bodyPr wrap="square" lIns="0" tIns="0" rIns="0" bIns="0" rtlCol="0" anchor="ctr">
            <a:normAutofit/>
          </a:bodyPr>
          <a:lstStyle/>
          <a:p>
            <a:pPr marL="0" indent="0" algn="ctr">
              <a:buNone/>
            </a:pPr>
            <a:r>
              <a:rPr lang="en-US" sz="1150" b="1" dirty="0">
                <a:solidFill>
                  <a:srgbClr val="F5F5F0"/>
                </a:solidFill>
              </a:rPr>
              <a:t>Layout &amp;</a:t>
            </a:r>
            <a:endParaRPr lang="en-US" sz="1150" dirty="0"/>
          </a:p>
          <a:p>
            <a:pPr marL="0" indent="0" algn="ctr">
              <a:buNone/>
            </a:pPr>
            <a:r>
              <a:rPr lang="en-US" sz="1150" b="1" dirty="0">
                <a:solidFill>
                  <a:srgbClr val="F5F5F0"/>
                </a:solidFill>
              </a:rPr>
              <a:t>Design</a:t>
            </a:r>
            <a:endParaRPr lang="en-US" sz="1150" dirty="0"/>
          </a:p>
        </p:txBody>
      </p:sp>
      <p:sp>
        <p:nvSpPr>
          <p:cNvPr id="12" name="Text 10"/>
          <p:cNvSpPr/>
          <p:nvPr/>
        </p:nvSpPr>
        <p:spPr>
          <a:xfrm>
            <a:off x="1261872" y="5440680"/>
            <a:ext cx="987552" cy="274320"/>
          </a:xfrm>
          <a:prstGeom prst="rect">
            <a:avLst/>
          </a:prstGeom>
          <a:noFill/>
          <a:ln/>
        </p:spPr>
        <p:txBody>
          <a:bodyPr wrap="square" lIns="0" tIns="0" rIns="0" bIns="0" rtlCol="0" anchor="ctr">
            <a:normAutofit/>
          </a:bodyPr>
          <a:lstStyle/>
          <a:p>
            <a:pPr marL="0" indent="0" algn="ctr">
              <a:buNone/>
            </a:pPr>
            <a:r>
              <a:rPr lang="en-US" sz="780" dirty="0">
                <a:solidFill>
                  <a:srgbClr val="BEC4CD"/>
                </a:solidFill>
              </a:rPr>
              <a:t>Grid structure</a:t>
            </a:r>
            <a:endParaRPr lang="en-US" sz="780" dirty="0"/>
          </a:p>
          <a:p>
            <a:pPr marL="0" indent="0" algn="ctr">
              <a:buNone/>
            </a:pPr>
            <a:r>
              <a:rPr lang="en-US" sz="780" dirty="0">
                <a:solidFill>
                  <a:srgbClr val="BEC4CD"/>
                </a:solidFill>
              </a:rPr>
              <a:t>Consistent colours</a:t>
            </a:r>
            <a:endParaRPr lang="en-US" sz="780" dirty="0"/>
          </a:p>
        </p:txBody>
      </p:sp>
      <p:sp>
        <p:nvSpPr>
          <p:cNvPr id="13" name="Shape 11"/>
          <p:cNvSpPr/>
          <p:nvPr/>
        </p:nvSpPr>
        <p:spPr>
          <a:xfrm>
            <a:off x="4343400" y="3337560"/>
            <a:ext cx="1325880" cy="1325880"/>
          </a:xfrm>
          <a:prstGeom prst="ellipse">
            <a:avLst/>
          </a:prstGeom>
          <a:solidFill>
            <a:srgbClr val="0B1322"/>
          </a:solidFill>
          <a:ln w="19050">
            <a:solidFill>
              <a:srgbClr val="D6B955"/>
            </a:solidFill>
            <a:prstDash val="solid"/>
          </a:ln>
        </p:spPr>
        <p:txBody>
          <a:bodyPr/>
          <a:lstStyle/>
          <a:p>
            <a:endParaRPr lang="en-GB"/>
          </a:p>
        </p:txBody>
      </p:sp>
      <p:sp>
        <p:nvSpPr>
          <p:cNvPr id="14" name="Text 12"/>
          <p:cNvSpPr/>
          <p:nvPr/>
        </p:nvSpPr>
        <p:spPr>
          <a:xfrm>
            <a:off x="4727448" y="3474720"/>
            <a:ext cx="548640" cy="201168"/>
          </a:xfrm>
          <a:prstGeom prst="rect">
            <a:avLst/>
          </a:prstGeom>
          <a:noFill/>
          <a:ln/>
        </p:spPr>
        <p:txBody>
          <a:bodyPr wrap="square" lIns="0" tIns="0" rIns="0" bIns="0" rtlCol="0" anchor="ctr"/>
          <a:lstStyle/>
          <a:p>
            <a:pPr marL="0" indent="0" algn="ctr">
              <a:buNone/>
            </a:pPr>
            <a:r>
              <a:rPr lang="en-US" sz="1200" b="1" dirty="0">
                <a:solidFill>
                  <a:srgbClr val="D6B955"/>
                </a:solidFill>
              </a:rPr>
              <a:t>02</a:t>
            </a:r>
            <a:endParaRPr lang="en-US" sz="1200" dirty="0"/>
          </a:p>
        </p:txBody>
      </p:sp>
      <p:sp>
        <p:nvSpPr>
          <p:cNvPr id="15" name="Text 13"/>
          <p:cNvSpPr/>
          <p:nvPr/>
        </p:nvSpPr>
        <p:spPr>
          <a:xfrm>
            <a:off x="4526280" y="3813048"/>
            <a:ext cx="960120" cy="347472"/>
          </a:xfrm>
          <a:prstGeom prst="rect">
            <a:avLst/>
          </a:prstGeom>
          <a:noFill/>
          <a:ln/>
        </p:spPr>
        <p:txBody>
          <a:bodyPr wrap="square" lIns="0" tIns="0" rIns="0" bIns="0" rtlCol="0" anchor="ctr">
            <a:normAutofit/>
          </a:bodyPr>
          <a:lstStyle/>
          <a:p>
            <a:pPr marL="0" indent="0" algn="ctr">
              <a:buNone/>
            </a:pPr>
            <a:r>
              <a:rPr lang="en-US" sz="1150" b="1" dirty="0">
                <a:solidFill>
                  <a:srgbClr val="F5F5F0"/>
                </a:solidFill>
              </a:rPr>
              <a:t>Morph &amp;</a:t>
            </a:r>
            <a:endParaRPr lang="en-US" sz="1150" dirty="0"/>
          </a:p>
          <a:p>
            <a:pPr marL="0" indent="0" algn="ctr">
              <a:buNone/>
            </a:pPr>
            <a:r>
              <a:rPr lang="en-US" sz="1150" b="1" dirty="0">
                <a:solidFill>
                  <a:srgbClr val="F5F5F0"/>
                </a:solidFill>
              </a:rPr>
              <a:t>Animation</a:t>
            </a:r>
            <a:endParaRPr lang="en-US" sz="1150" dirty="0"/>
          </a:p>
        </p:txBody>
      </p:sp>
      <p:sp>
        <p:nvSpPr>
          <p:cNvPr id="16" name="Text 14"/>
          <p:cNvSpPr/>
          <p:nvPr/>
        </p:nvSpPr>
        <p:spPr>
          <a:xfrm>
            <a:off x="4507992" y="4206240"/>
            <a:ext cx="987552" cy="274320"/>
          </a:xfrm>
          <a:prstGeom prst="rect">
            <a:avLst/>
          </a:prstGeom>
          <a:noFill/>
          <a:ln/>
        </p:spPr>
        <p:txBody>
          <a:bodyPr wrap="square" lIns="0" tIns="0" rIns="0" bIns="0" rtlCol="0" anchor="ctr">
            <a:normAutofit/>
          </a:bodyPr>
          <a:lstStyle/>
          <a:p>
            <a:pPr marL="0" indent="0" algn="ctr">
              <a:buNone/>
            </a:pPr>
            <a:r>
              <a:rPr lang="en-US" sz="780" dirty="0">
                <a:solidFill>
                  <a:srgbClr val="BEC4CD"/>
                </a:solidFill>
              </a:rPr>
              <a:t>Smooth transition</a:t>
            </a:r>
            <a:endParaRPr lang="en-US" sz="780" dirty="0"/>
          </a:p>
          <a:p>
            <a:pPr marL="0" indent="0" algn="ctr">
              <a:buNone/>
            </a:pPr>
            <a:r>
              <a:rPr lang="en-US" sz="780" dirty="0">
                <a:solidFill>
                  <a:srgbClr val="BEC4CD"/>
                </a:solidFill>
              </a:rPr>
              <a:t>Simple effects</a:t>
            </a:r>
            <a:endParaRPr lang="en-US" sz="780" dirty="0"/>
          </a:p>
        </p:txBody>
      </p:sp>
      <p:sp>
        <p:nvSpPr>
          <p:cNvPr id="17" name="Shape 15"/>
          <p:cNvSpPr/>
          <p:nvPr/>
        </p:nvSpPr>
        <p:spPr>
          <a:xfrm>
            <a:off x="7543800" y="1874520"/>
            <a:ext cx="1325880" cy="1325880"/>
          </a:xfrm>
          <a:prstGeom prst="ellipse">
            <a:avLst/>
          </a:prstGeom>
          <a:solidFill>
            <a:srgbClr val="0B1322"/>
          </a:solidFill>
          <a:ln w="19050">
            <a:solidFill>
              <a:srgbClr val="46CD91"/>
            </a:solidFill>
            <a:prstDash val="solid"/>
          </a:ln>
        </p:spPr>
        <p:txBody>
          <a:bodyPr/>
          <a:lstStyle/>
          <a:p>
            <a:endParaRPr lang="en-GB"/>
          </a:p>
        </p:txBody>
      </p:sp>
      <p:sp>
        <p:nvSpPr>
          <p:cNvPr id="18" name="Text 16"/>
          <p:cNvSpPr/>
          <p:nvPr/>
        </p:nvSpPr>
        <p:spPr>
          <a:xfrm>
            <a:off x="7927848" y="2011680"/>
            <a:ext cx="548640" cy="201168"/>
          </a:xfrm>
          <a:prstGeom prst="rect">
            <a:avLst/>
          </a:prstGeom>
          <a:noFill/>
          <a:ln/>
        </p:spPr>
        <p:txBody>
          <a:bodyPr wrap="square" lIns="0" tIns="0" rIns="0" bIns="0" rtlCol="0" anchor="ctr"/>
          <a:lstStyle/>
          <a:p>
            <a:pPr marL="0" indent="0" algn="ctr">
              <a:buNone/>
            </a:pPr>
            <a:r>
              <a:rPr lang="en-US" sz="1200" b="1" dirty="0">
                <a:solidFill>
                  <a:srgbClr val="46CD91"/>
                </a:solidFill>
              </a:rPr>
              <a:t>03</a:t>
            </a:r>
            <a:endParaRPr lang="en-US" sz="1200" dirty="0"/>
          </a:p>
        </p:txBody>
      </p:sp>
      <p:sp>
        <p:nvSpPr>
          <p:cNvPr id="19" name="Text 17"/>
          <p:cNvSpPr/>
          <p:nvPr/>
        </p:nvSpPr>
        <p:spPr>
          <a:xfrm>
            <a:off x="7726680" y="2350008"/>
            <a:ext cx="960120" cy="347472"/>
          </a:xfrm>
          <a:prstGeom prst="rect">
            <a:avLst/>
          </a:prstGeom>
          <a:noFill/>
          <a:ln/>
        </p:spPr>
        <p:txBody>
          <a:bodyPr wrap="square" lIns="0" tIns="0" rIns="0" bIns="0" rtlCol="0" anchor="ctr">
            <a:normAutofit/>
          </a:bodyPr>
          <a:lstStyle/>
          <a:p>
            <a:pPr marL="0" indent="0" algn="ctr">
              <a:buNone/>
            </a:pPr>
            <a:r>
              <a:rPr lang="en-US" sz="1150" b="1" dirty="0">
                <a:solidFill>
                  <a:srgbClr val="F5F5F0"/>
                </a:solidFill>
              </a:rPr>
              <a:t>Accessibility &amp;</a:t>
            </a:r>
            <a:endParaRPr lang="en-US" sz="1150" dirty="0"/>
          </a:p>
          <a:p>
            <a:pPr marL="0" indent="0" algn="ctr">
              <a:buNone/>
            </a:pPr>
            <a:r>
              <a:rPr lang="en-US" sz="1150" b="1" dirty="0">
                <a:solidFill>
                  <a:srgbClr val="F5F5F0"/>
                </a:solidFill>
              </a:rPr>
              <a:t>Delivery</a:t>
            </a:r>
            <a:endParaRPr lang="en-US" sz="1150" dirty="0"/>
          </a:p>
        </p:txBody>
      </p:sp>
      <p:sp>
        <p:nvSpPr>
          <p:cNvPr id="20" name="Text 18"/>
          <p:cNvSpPr/>
          <p:nvPr/>
        </p:nvSpPr>
        <p:spPr>
          <a:xfrm>
            <a:off x="7708392" y="2743200"/>
            <a:ext cx="987552" cy="274320"/>
          </a:xfrm>
          <a:prstGeom prst="rect">
            <a:avLst/>
          </a:prstGeom>
          <a:noFill/>
          <a:ln/>
        </p:spPr>
        <p:txBody>
          <a:bodyPr wrap="square" lIns="0" tIns="0" rIns="0" bIns="0" rtlCol="0" anchor="ctr">
            <a:normAutofit/>
          </a:bodyPr>
          <a:lstStyle/>
          <a:p>
            <a:pPr marL="0" indent="0" algn="ctr">
              <a:buNone/>
            </a:pPr>
            <a:r>
              <a:rPr lang="en-US" sz="780" dirty="0">
                <a:solidFill>
                  <a:srgbClr val="BEC4CD"/>
                </a:solidFill>
              </a:rPr>
              <a:t>Alt text</a:t>
            </a:r>
            <a:endParaRPr lang="en-US" sz="780" dirty="0"/>
          </a:p>
          <a:p>
            <a:pPr marL="0" indent="0" algn="ctr">
              <a:buNone/>
            </a:pPr>
            <a:r>
              <a:rPr lang="en-US" sz="780" dirty="0">
                <a:solidFill>
                  <a:srgbClr val="BEC4CD"/>
                </a:solidFill>
              </a:rPr>
              <a:t>Clear contrast</a:t>
            </a:r>
            <a:endParaRPr lang="en-US" sz="780" dirty="0"/>
          </a:p>
        </p:txBody>
      </p:sp>
      <p:sp>
        <p:nvSpPr>
          <p:cNvPr id="21" name="Shape 19"/>
          <p:cNvSpPr/>
          <p:nvPr/>
        </p:nvSpPr>
        <p:spPr>
          <a:xfrm>
            <a:off x="8183880" y="4800600"/>
            <a:ext cx="3154680" cy="868680"/>
          </a:xfrm>
          <a:prstGeom prst="roundRect">
            <a:avLst>
              <a:gd name="adj" fmla="val 7368"/>
            </a:avLst>
          </a:prstGeom>
          <a:solidFill>
            <a:srgbClr val="07101E"/>
          </a:solidFill>
          <a:ln w="15240">
            <a:solidFill>
              <a:srgbClr val="D6B955"/>
            </a:solidFill>
            <a:prstDash val="solid"/>
          </a:ln>
        </p:spPr>
        <p:txBody>
          <a:bodyPr/>
          <a:lstStyle/>
          <a:p>
            <a:endParaRPr lang="en-GB"/>
          </a:p>
        </p:txBody>
      </p:sp>
      <p:sp>
        <p:nvSpPr>
          <p:cNvPr id="22" name="Text 20"/>
          <p:cNvSpPr/>
          <p:nvPr/>
        </p:nvSpPr>
        <p:spPr>
          <a:xfrm>
            <a:off x="8412480" y="5056632"/>
            <a:ext cx="2697480" cy="365760"/>
          </a:xfrm>
          <a:prstGeom prst="rect">
            <a:avLst/>
          </a:prstGeom>
          <a:noFill/>
          <a:ln/>
        </p:spPr>
        <p:txBody>
          <a:bodyPr wrap="square" lIns="254" tIns="254" rIns="254" bIns="254" rtlCol="0" anchor="ctr">
            <a:normAutofit/>
          </a:bodyPr>
          <a:lstStyle/>
          <a:p>
            <a:pPr marL="0" indent="0" algn="ctr">
              <a:buNone/>
            </a:pPr>
            <a:r>
              <a:rPr lang="en-US" sz="1150" dirty="0">
                <a:solidFill>
                  <a:srgbClr val="F5F5F0"/>
                </a:solidFill>
              </a:rPr>
              <a:t>Creating this presentation helped me apply PowerPoint skills in a professional and structured way.</a:t>
            </a:r>
            <a:endParaRPr lang="en-US" sz="1150" dirty="0"/>
          </a:p>
        </p:txBody>
      </p:sp>
      <p:sp>
        <p:nvSpPr>
          <p:cNvPr id="23" name="Shape 21"/>
          <p:cNvSpPr/>
          <p:nvPr/>
        </p:nvSpPr>
        <p:spPr>
          <a:xfrm>
            <a:off x="822960" y="1664208"/>
            <a:ext cx="2011680" cy="1600200"/>
          </a:xfrm>
          <a:prstGeom prst="roundRect">
            <a:avLst>
              <a:gd name="adj" fmla="val 4000"/>
            </a:avLst>
          </a:prstGeom>
          <a:solidFill>
            <a:srgbClr val="07101E"/>
          </a:solidFill>
          <a:ln w="12700">
            <a:solidFill>
              <a:srgbClr val="2B3A53"/>
            </a:solidFill>
            <a:prstDash val="solid"/>
          </a:ln>
        </p:spPr>
        <p:txBody>
          <a:bodyPr/>
          <a:lstStyle/>
          <a:p>
            <a:endParaRPr lang="en-GB"/>
          </a:p>
        </p:txBody>
      </p:sp>
      <p:sp>
        <p:nvSpPr>
          <p:cNvPr id="24" name="Text 22"/>
          <p:cNvSpPr/>
          <p:nvPr/>
        </p:nvSpPr>
        <p:spPr>
          <a:xfrm>
            <a:off x="1024128" y="1828800"/>
            <a:ext cx="1600200" cy="228600"/>
          </a:xfrm>
          <a:prstGeom prst="rect">
            <a:avLst/>
          </a:prstGeom>
          <a:noFill/>
          <a:ln/>
        </p:spPr>
        <p:txBody>
          <a:bodyPr wrap="square" lIns="0" tIns="0" rIns="0" bIns="0" rtlCol="0" anchor="ctr"/>
          <a:lstStyle/>
          <a:p>
            <a:pPr marL="0" indent="0" algn="ctr">
              <a:buNone/>
            </a:pPr>
            <a:r>
              <a:rPr lang="en-US" sz="1500" b="1" dirty="0">
                <a:solidFill>
                  <a:srgbClr val="F5DE87"/>
                </a:solidFill>
              </a:rPr>
              <a:t>Applied Skills</a:t>
            </a:r>
            <a:endParaRPr lang="en-US" sz="1500" dirty="0"/>
          </a:p>
        </p:txBody>
      </p:sp>
      <p:sp>
        <p:nvSpPr>
          <p:cNvPr id="25" name="Text 23"/>
          <p:cNvSpPr/>
          <p:nvPr/>
        </p:nvSpPr>
        <p:spPr>
          <a:xfrm>
            <a:off x="1097280" y="2240280"/>
            <a:ext cx="1463040" cy="530352"/>
          </a:xfrm>
          <a:prstGeom prst="rect">
            <a:avLst/>
          </a:prstGeom>
          <a:noFill/>
          <a:ln/>
        </p:spPr>
        <p:txBody>
          <a:bodyPr wrap="square" lIns="0" tIns="0" rIns="0" bIns="0" rtlCol="0" anchor="ctr">
            <a:normAutofit/>
          </a:bodyPr>
          <a:lstStyle/>
          <a:p>
            <a:pPr marL="0" indent="0" algn="ctr">
              <a:buNone/>
            </a:pPr>
            <a:r>
              <a:rPr lang="en-US" sz="1200" dirty="0">
                <a:solidFill>
                  <a:srgbClr val="BEC4CD"/>
                </a:solidFill>
              </a:rPr>
              <a:t>Design</a:t>
            </a:r>
            <a:endParaRPr lang="en-US" sz="1200" dirty="0"/>
          </a:p>
          <a:p>
            <a:pPr marL="0" indent="0" algn="ctr">
              <a:buNone/>
            </a:pPr>
            <a:r>
              <a:rPr lang="en-US" sz="1200" dirty="0">
                <a:solidFill>
                  <a:srgbClr val="BEC4CD"/>
                </a:solidFill>
              </a:rPr>
              <a:t>Transitions</a:t>
            </a:r>
            <a:endParaRPr lang="en-US" sz="1200" dirty="0"/>
          </a:p>
          <a:p>
            <a:pPr marL="0" indent="0" algn="ctr">
              <a:buNone/>
            </a:pPr>
            <a:r>
              <a:rPr lang="en-US" sz="1200" dirty="0">
                <a:solidFill>
                  <a:srgbClr val="BEC4CD"/>
                </a:solidFill>
              </a:rPr>
              <a:t>Accessibility</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07</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Responsible AI, GDPR &amp; Cybersecurity</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Shape 4"/>
          <p:cNvSpPr/>
          <p:nvPr/>
        </p:nvSpPr>
        <p:spPr>
          <a:xfrm>
            <a:off x="685800" y="1325880"/>
            <a:ext cx="10835640" cy="4343400"/>
          </a:xfrm>
          <a:prstGeom prst="roundRect">
            <a:avLst>
              <a:gd name="adj" fmla="val 1474"/>
            </a:avLst>
          </a:prstGeom>
          <a:solidFill>
            <a:srgbClr val="0B1322"/>
          </a:solidFill>
          <a:ln w="15240">
            <a:solidFill>
              <a:srgbClr val="D6B955"/>
            </a:solidFill>
            <a:prstDash val="solid"/>
          </a:ln>
        </p:spPr>
        <p:txBody>
          <a:bodyPr/>
          <a:lstStyle/>
          <a:p>
            <a:endParaRPr lang="en-GB"/>
          </a:p>
        </p:txBody>
      </p:sp>
      <p:sp>
        <p:nvSpPr>
          <p:cNvPr id="7" name="Shape 5"/>
          <p:cNvSpPr/>
          <p:nvPr/>
        </p:nvSpPr>
        <p:spPr>
          <a:xfrm>
            <a:off x="5257800" y="2029968"/>
            <a:ext cx="1645920" cy="1645920"/>
          </a:xfrm>
          <a:prstGeom prst="ellipse">
            <a:avLst/>
          </a:prstGeom>
          <a:solidFill>
            <a:srgbClr val="07101E"/>
          </a:solidFill>
          <a:ln w="17780">
            <a:solidFill>
              <a:srgbClr val="D6B955"/>
            </a:solidFill>
            <a:prstDash val="solid"/>
          </a:ln>
        </p:spPr>
        <p:txBody>
          <a:bodyPr/>
          <a:lstStyle/>
          <a:p>
            <a:endParaRPr lang="en-GB"/>
          </a:p>
        </p:txBody>
      </p:sp>
      <p:sp>
        <p:nvSpPr>
          <p:cNvPr id="8" name="Text 6"/>
          <p:cNvSpPr/>
          <p:nvPr/>
        </p:nvSpPr>
        <p:spPr>
          <a:xfrm>
            <a:off x="5632704" y="2331720"/>
            <a:ext cx="914400" cy="685800"/>
          </a:xfrm>
          <a:prstGeom prst="rect">
            <a:avLst/>
          </a:prstGeom>
          <a:noFill/>
          <a:ln/>
        </p:spPr>
        <p:txBody>
          <a:bodyPr wrap="square" lIns="0" tIns="0" rIns="0" bIns="0" rtlCol="0" anchor="ctr"/>
          <a:lstStyle/>
          <a:p>
            <a:pPr marL="0" indent="0" algn="ctr">
              <a:buNone/>
            </a:pPr>
            <a:r>
              <a:rPr lang="en-US" sz="4200" b="1" dirty="0">
                <a:solidFill>
                  <a:srgbClr val="F5DE87"/>
                </a:solidFill>
                <a:latin typeface="Aptos" pitchFamily="34" charset="0"/>
                <a:ea typeface="Aptos" pitchFamily="34" charset="-122"/>
                <a:cs typeface="Aptos" pitchFamily="34" charset="-120"/>
              </a:rPr>
              <a:t>✓</a:t>
            </a:r>
            <a:endParaRPr lang="en-US" sz="4200" dirty="0"/>
          </a:p>
        </p:txBody>
      </p:sp>
      <p:sp>
        <p:nvSpPr>
          <p:cNvPr id="9" name="Shape 7"/>
          <p:cNvSpPr/>
          <p:nvPr/>
        </p:nvSpPr>
        <p:spPr>
          <a:xfrm>
            <a:off x="1188720" y="1965960"/>
            <a:ext cx="3337560" cy="1234440"/>
          </a:xfrm>
          <a:prstGeom prst="roundRect">
            <a:avLst>
              <a:gd name="adj" fmla="val 5185"/>
            </a:avLst>
          </a:prstGeom>
          <a:solidFill>
            <a:srgbClr val="111A2D"/>
          </a:solidFill>
          <a:ln w="16510">
            <a:solidFill>
              <a:srgbClr val="3084FF"/>
            </a:solidFill>
            <a:prstDash val="solid"/>
          </a:ln>
        </p:spPr>
        <p:txBody>
          <a:bodyPr/>
          <a:lstStyle/>
          <a:p>
            <a:endParaRPr lang="en-GB"/>
          </a:p>
        </p:txBody>
      </p:sp>
      <p:sp>
        <p:nvSpPr>
          <p:cNvPr id="10" name="Shape 8"/>
          <p:cNvSpPr/>
          <p:nvPr/>
        </p:nvSpPr>
        <p:spPr>
          <a:xfrm>
            <a:off x="1353312" y="2221992"/>
            <a:ext cx="457200" cy="457200"/>
          </a:xfrm>
          <a:prstGeom prst="ellipse">
            <a:avLst/>
          </a:prstGeom>
          <a:solidFill>
            <a:srgbClr val="3084FF"/>
          </a:solidFill>
          <a:ln w="12700">
            <a:solidFill>
              <a:srgbClr val="3084FF"/>
            </a:solidFill>
            <a:prstDash val="solid"/>
          </a:ln>
        </p:spPr>
        <p:txBody>
          <a:bodyPr/>
          <a:lstStyle/>
          <a:p>
            <a:endParaRPr lang="en-GB"/>
          </a:p>
        </p:txBody>
      </p:sp>
      <p:sp>
        <p:nvSpPr>
          <p:cNvPr id="11" name="Text 9"/>
          <p:cNvSpPr/>
          <p:nvPr/>
        </p:nvSpPr>
        <p:spPr>
          <a:xfrm>
            <a:off x="1353312" y="2350008"/>
            <a:ext cx="457200" cy="146304"/>
          </a:xfrm>
          <a:prstGeom prst="rect">
            <a:avLst/>
          </a:prstGeom>
          <a:noFill/>
          <a:ln/>
        </p:spPr>
        <p:txBody>
          <a:bodyPr wrap="square" lIns="0" tIns="0" rIns="0" bIns="0" rtlCol="0" anchor="ctr"/>
          <a:lstStyle/>
          <a:p>
            <a:pPr marL="0" indent="0" algn="ctr">
              <a:buNone/>
            </a:pPr>
            <a:r>
              <a:rPr lang="en-US" sz="1000" b="1" dirty="0">
                <a:solidFill>
                  <a:srgbClr val="040812"/>
                </a:solidFill>
              </a:rPr>
              <a:t>01</a:t>
            </a:r>
            <a:endParaRPr lang="en-US" sz="1000" dirty="0"/>
          </a:p>
        </p:txBody>
      </p:sp>
      <p:sp>
        <p:nvSpPr>
          <p:cNvPr id="12" name="Text 10"/>
          <p:cNvSpPr/>
          <p:nvPr/>
        </p:nvSpPr>
        <p:spPr>
          <a:xfrm>
            <a:off x="2011680" y="2221992"/>
            <a:ext cx="2240280" cy="256032"/>
          </a:xfrm>
          <a:prstGeom prst="rect">
            <a:avLst/>
          </a:prstGeom>
          <a:noFill/>
          <a:ln/>
        </p:spPr>
        <p:txBody>
          <a:bodyPr wrap="square" lIns="0" tIns="0" rIns="0" bIns="0" rtlCol="0" anchor="ctr"/>
          <a:lstStyle/>
          <a:p>
            <a:pPr marL="0" indent="0">
              <a:buNone/>
            </a:pPr>
            <a:r>
              <a:rPr lang="en-US" sz="1600" b="1" dirty="0">
                <a:solidFill>
                  <a:srgbClr val="F5F5F0"/>
                </a:solidFill>
              </a:rPr>
              <a:t>AI Use</a:t>
            </a:r>
            <a:endParaRPr lang="en-US" sz="1600" dirty="0"/>
          </a:p>
        </p:txBody>
      </p:sp>
      <p:sp>
        <p:nvSpPr>
          <p:cNvPr id="13" name="Shape 11"/>
          <p:cNvSpPr/>
          <p:nvPr/>
        </p:nvSpPr>
        <p:spPr>
          <a:xfrm>
            <a:off x="2011680" y="2624328"/>
            <a:ext cx="2011680" cy="0"/>
          </a:xfrm>
          <a:prstGeom prst="line">
            <a:avLst/>
          </a:prstGeom>
          <a:noFill/>
          <a:ln w="12700">
            <a:solidFill>
              <a:srgbClr val="3084FF"/>
            </a:solidFill>
            <a:prstDash val="solid"/>
          </a:ln>
        </p:spPr>
        <p:txBody>
          <a:bodyPr/>
          <a:lstStyle/>
          <a:p>
            <a:endParaRPr lang="en-GB"/>
          </a:p>
        </p:txBody>
      </p:sp>
      <p:sp>
        <p:nvSpPr>
          <p:cNvPr id="14" name="Text 12"/>
          <p:cNvSpPr/>
          <p:nvPr/>
        </p:nvSpPr>
        <p:spPr>
          <a:xfrm>
            <a:off x="2011680" y="2752344"/>
            <a:ext cx="2240280" cy="310896"/>
          </a:xfrm>
          <a:prstGeom prst="rect">
            <a:avLst/>
          </a:prstGeom>
          <a:noFill/>
          <a:ln/>
        </p:spPr>
        <p:txBody>
          <a:bodyPr wrap="square" lIns="0" tIns="0" rIns="0" bIns="0" rtlCol="0" anchor="ctr">
            <a:normAutofit/>
          </a:bodyPr>
          <a:lstStyle/>
          <a:p>
            <a:pPr marL="0" indent="0">
              <a:buNone/>
            </a:pPr>
            <a:r>
              <a:rPr lang="en-US" sz="1150" dirty="0">
                <a:solidFill>
                  <a:srgbClr val="BEC4CD"/>
                </a:solidFill>
              </a:rPr>
              <a:t>Check accuracy • Edit outputs</a:t>
            </a:r>
            <a:endParaRPr lang="en-US" sz="1150" dirty="0"/>
          </a:p>
          <a:p>
            <a:pPr marL="0" indent="0">
              <a:buNone/>
            </a:pPr>
            <a:r>
              <a:rPr lang="en-US" sz="1150" dirty="0">
                <a:solidFill>
                  <a:srgbClr val="BEC4CD"/>
                </a:solidFill>
              </a:rPr>
              <a:t>Use human judgement</a:t>
            </a:r>
            <a:endParaRPr lang="en-US" sz="1150" dirty="0"/>
          </a:p>
        </p:txBody>
      </p:sp>
      <p:sp>
        <p:nvSpPr>
          <p:cNvPr id="15" name="Shape 13"/>
          <p:cNvSpPr/>
          <p:nvPr/>
        </p:nvSpPr>
        <p:spPr>
          <a:xfrm>
            <a:off x="7315200" y="1965960"/>
            <a:ext cx="3337560" cy="1234440"/>
          </a:xfrm>
          <a:prstGeom prst="roundRect">
            <a:avLst>
              <a:gd name="adj" fmla="val 5185"/>
            </a:avLst>
          </a:prstGeom>
          <a:solidFill>
            <a:srgbClr val="111A2D"/>
          </a:solidFill>
          <a:ln w="16510">
            <a:solidFill>
              <a:srgbClr val="966FFF"/>
            </a:solidFill>
            <a:prstDash val="solid"/>
          </a:ln>
        </p:spPr>
        <p:txBody>
          <a:bodyPr/>
          <a:lstStyle/>
          <a:p>
            <a:endParaRPr lang="en-GB"/>
          </a:p>
        </p:txBody>
      </p:sp>
      <p:sp>
        <p:nvSpPr>
          <p:cNvPr id="16" name="Shape 14"/>
          <p:cNvSpPr/>
          <p:nvPr/>
        </p:nvSpPr>
        <p:spPr>
          <a:xfrm>
            <a:off x="7479792" y="2221992"/>
            <a:ext cx="457200" cy="457200"/>
          </a:xfrm>
          <a:prstGeom prst="ellipse">
            <a:avLst/>
          </a:prstGeom>
          <a:solidFill>
            <a:srgbClr val="966FFF"/>
          </a:solidFill>
          <a:ln w="12700">
            <a:solidFill>
              <a:srgbClr val="966FFF"/>
            </a:solidFill>
            <a:prstDash val="solid"/>
          </a:ln>
        </p:spPr>
        <p:txBody>
          <a:bodyPr/>
          <a:lstStyle/>
          <a:p>
            <a:endParaRPr lang="en-GB"/>
          </a:p>
        </p:txBody>
      </p:sp>
      <p:sp>
        <p:nvSpPr>
          <p:cNvPr id="17" name="Text 15"/>
          <p:cNvSpPr/>
          <p:nvPr/>
        </p:nvSpPr>
        <p:spPr>
          <a:xfrm>
            <a:off x="7479792" y="2350008"/>
            <a:ext cx="457200" cy="146304"/>
          </a:xfrm>
          <a:prstGeom prst="rect">
            <a:avLst/>
          </a:prstGeom>
          <a:noFill/>
          <a:ln/>
        </p:spPr>
        <p:txBody>
          <a:bodyPr wrap="square" lIns="0" tIns="0" rIns="0" bIns="0" rtlCol="0" anchor="ctr"/>
          <a:lstStyle/>
          <a:p>
            <a:pPr marL="0" indent="0" algn="ctr">
              <a:buNone/>
            </a:pPr>
            <a:r>
              <a:rPr lang="en-US" sz="1000" b="1" dirty="0">
                <a:solidFill>
                  <a:srgbClr val="040812"/>
                </a:solidFill>
              </a:rPr>
              <a:t>02</a:t>
            </a:r>
            <a:endParaRPr lang="en-US" sz="1000" dirty="0"/>
          </a:p>
        </p:txBody>
      </p:sp>
      <p:sp>
        <p:nvSpPr>
          <p:cNvPr id="18" name="Text 16"/>
          <p:cNvSpPr/>
          <p:nvPr/>
        </p:nvSpPr>
        <p:spPr>
          <a:xfrm>
            <a:off x="8138160" y="2221992"/>
            <a:ext cx="2240280" cy="256032"/>
          </a:xfrm>
          <a:prstGeom prst="rect">
            <a:avLst/>
          </a:prstGeom>
          <a:noFill/>
          <a:ln/>
        </p:spPr>
        <p:txBody>
          <a:bodyPr wrap="square" lIns="0" tIns="0" rIns="0" bIns="0" rtlCol="0" anchor="ctr"/>
          <a:lstStyle/>
          <a:p>
            <a:pPr marL="0" indent="0">
              <a:buNone/>
            </a:pPr>
            <a:r>
              <a:rPr lang="en-US" sz="1600" b="1" dirty="0">
                <a:solidFill>
                  <a:srgbClr val="F5F5F0"/>
                </a:solidFill>
              </a:rPr>
              <a:t>GDPR</a:t>
            </a:r>
            <a:endParaRPr lang="en-US" sz="1600" dirty="0"/>
          </a:p>
        </p:txBody>
      </p:sp>
      <p:sp>
        <p:nvSpPr>
          <p:cNvPr id="19" name="Shape 17"/>
          <p:cNvSpPr/>
          <p:nvPr/>
        </p:nvSpPr>
        <p:spPr>
          <a:xfrm>
            <a:off x="8138160" y="2624328"/>
            <a:ext cx="2011680" cy="0"/>
          </a:xfrm>
          <a:prstGeom prst="line">
            <a:avLst/>
          </a:prstGeom>
          <a:noFill/>
          <a:ln w="12700">
            <a:solidFill>
              <a:srgbClr val="966FFF"/>
            </a:solidFill>
            <a:prstDash val="solid"/>
          </a:ln>
        </p:spPr>
        <p:txBody>
          <a:bodyPr/>
          <a:lstStyle/>
          <a:p>
            <a:endParaRPr lang="en-GB"/>
          </a:p>
        </p:txBody>
      </p:sp>
      <p:sp>
        <p:nvSpPr>
          <p:cNvPr id="20" name="Text 18"/>
          <p:cNvSpPr/>
          <p:nvPr/>
        </p:nvSpPr>
        <p:spPr>
          <a:xfrm>
            <a:off x="8138160" y="2752344"/>
            <a:ext cx="2240280" cy="310896"/>
          </a:xfrm>
          <a:prstGeom prst="rect">
            <a:avLst/>
          </a:prstGeom>
          <a:noFill/>
          <a:ln/>
        </p:spPr>
        <p:txBody>
          <a:bodyPr wrap="square" lIns="0" tIns="0" rIns="0" bIns="0" rtlCol="0" anchor="ctr">
            <a:normAutofit/>
          </a:bodyPr>
          <a:lstStyle/>
          <a:p>
            <a:pPr marL="0" indent="0">
              <a:buNone/>
            </a:pPr>
            <a:r>
              <a:rPr lang="en-US" sz="1150" dirty="0">
                <a:solidFill>
                  <a:srgbClr val="BEC4CD"/>
                </a:solidFill>
              </a:rPr>
              <a:t>Protect personal data • Handle</a:t>
            </a:r>
            <a:endParaRPr lang="en-US" sz="1150" dirty="0"/>
          </a:p>
          <a:p>
            <a:pPr marL="0" indent="0">
              <a:buNone/>
            </a:pPr>
            <a:r>
              <a:rPr lang="en-US" sz="1150" dirty="0">
                <a:solidFill>
                  <a:srgbClr val="BEC4CD"/>
                </a:solidFill>
              </a:rPr>
              <a:t>information responsibly</a:t>
            </a:r>
            <a:endParaRPr lang="en-US" sz="1150" dirty="0"/>
          </a:p>
        </p:txBody>
      </p:sp>
      <p:sp>
        <p:nvSpPr>
          <p:cNvPr id="21" name="Shape 19"/>
          <p:cNvSpPr/>
          <p:nvPr/>
        </p:nvSpPr>
        <p:spPr>
          <a:xfrm>
            <a:off x="3246120" y="3913632"/>
            <a:ext cx="5669280" cy="1115568"/>
          </a:xfrm>
          <a:prstGeom prst="roundRect">
            <a:avLst>
              <a:gd name="adj" fmla="val 5738"/>
            </a:avLst>
          </a:prstGeom>
          <a:solidFill>
            <a:srgbClr val="111A2D"/>
          </a:solidFill>
          <a:ln w="16510">
            <a:solidFill>
              <a:srgbClr val="EA5B5B"/>
            </a:solidFill>
            <a:prstDash val="solid"/>
          </a:ln>
        </p:spPr>
        <p:txBody>
          <a:bodyPr/>
          <a:lstStyle/>
          <a:p>
            <a:endParaRPr lang="en-GB"/>
          </a:p>
        </p:txBody>
      </p:sp>
      <p:sp>
        <p:nvSpPr>
          <p:cNvPr id="22" name="Shape 20"/>
          <p:cNvSpPr/>
          <p:nvPr/>
        </p:nvSpPr>
        <p:spPr>
          <a:xfrm>
            <a:off x="3410712" y="4169664"/>
            <a:ext cx="457200" cy="457200"/>
          </a:xfrm>
          <a:prstGeom prst="ellipse">
            <a:avLst/>
          </a:prstGeom>
          <a:solidFill>
            <a:srgbClr val="EA5B5B"/>
          </a:solidFill>
          <a:ln w="12700">
            <a:solidFill>
              <a:srgbClr val="EA5B5B"/>
            </a:solidFill>
            <a:prstDash val="solid"/>
          </a:ln>
        </p:spPr>
        <p:txBody>
          <a:bodyPr/>
          <a:lstStyle/>
          <a:p>
            <a:endParaRPr lang="en-GB"/>
          </a:p>
        </p:txBody>
      </p:sp>
      <p:sp>
        <p:nvSpPr>
          <p:cNvPr id="23" name="Text 21"/>
          <p:cNvSpPr/>
          <p:nvPr/>
        </p:nvSpPr>
        <p:spPr>
          <a:xfrm>
            <a:off x="3410712" y="4297680"/>
            <a:ext cx="457200" cy="146304"/>
          </a:xfrm>
          <a:prstGeom prst="rect">
            <a:avLst/>
          </a:prstGeom>
          <a:noFill/>
          <a:ln/>
        </p:spPr>
        <p:txBody>
          <a:bodyPr wrap="square" lIns="0" tIns="0" rIns="0" bIns="0" rtlCol="0" anchor="ctr"/>
          <a:lstStyle/>
          <a:p>
            <a:pPr marL="0" indent="0" algn="ctr">
              <a:buNone/>
            </a:pPr>
            <a:r>
              <a:rPr lang="en-US" sz="1000" b="1" dirty="0">
                <a:solidFill>
                  <a:srgbClr val="040812"/>
                </a:solidFill>
              </a:rPr>
              <a:t>03</a:t>
            </a:r>
            <a:endParaRPr lang="en-US" sz="1000" dirty="0"/>
          </a:p>
        </p:txBody>
      </p:sp>
      <p:sp>
        <p:nvSpPr>
          <p:cNvPr id="24" name="Text 22"/>
          <p:cNvSpPr/>
          <p:nvPr/>
        </p:nvSpPr>
        <p:spPr>
          <a:xfrm>
            <a:off x="4069080" y="4169664"/>
            <a:ext cx="4572000" cy="256032"/>
          </a:xfrm>
          <a:prstGeom prst="rect">
            <a:avLst/>
          </a:prstGeom>
          <a:noFill/>
          <a:ln/>
        </p:spPr>
        <p:txBody>
          <a:bodyPr wrap="square" lIns="0" tIns="0" rIns="0" bIns="0" rtlCol="0" anchor="ctr"/>
          <a:lstStyle/>
          <a:p>
            <a:pPr marL="0" indent="0">
              <a:buNone/>
            </a:pPr>
            <a:r>
              <a:rPr lang="en-US" sz="1600" b="1" dirty="0">
                <a:solidFill>
                  <a:srgbClr val="F5F5F0"/>
                </a:solidFill>
              </a:rPr>
              <a:t>Cybersecurity</a:t>
            </a:r>
            <a:endParaRPr lang="en-US" sz="1600" dirty="0"/>
          </a:p>
        </p:txBody>
      </p:sp>
      <p:sp>
        <p:nvSpPr>
          <p:cNvPr id="25" name="Shape 23"/>
          <p:cNvSpPr/>
          <p:nvPr/>
        </p:nvSpPr>
        <p:spPr>
          <a:xfrm>
            <a:off x="4069080" y="4572000"/>
            <a:ext cx="4343400" cy="0"/>
          </a:xfrm>
          <a:prstGeom prst="line">
            <a:avLst/>
          </a:prstGeom>
          <a:noFill/>
          <a:ln w="12700">
            <a:solidFill>
              <a:srgbClr val="EA5B5B"/>
            </a:solidFill>
            <a:prstDash val="solid"/>
          </a:ln>
        </p:spPr>
        <p:txBody>
          <a:bodyPr/>
          <a:lstStyle/>
          <a:p>
            <a:endParaRPr lang="en-GB"/>
          </a:p>
        </p:txBody>
      </p:sp>
      <p:sp>
        <p:nvSpPr>
          <p:cNvPr id="26" name="Text 24"/>
          <p:cNvSpPr/>
          <p:nvPr/>
        </p:nvSpPr>
        <p:spPr>
          <a:xfrm>
            <a:off x="4069080" y="4700016"/>
            <a:ext cx="4572000" cy="310896"/>
          </a:xfrm>
          <a:prstGeom prst="rect">
            <a:avLst/>
          </a:prstGeom>
          <a:noFill/>
          <a:ln/>
        </p:spPr>
        <p:txBody>
          <a:bodyPr wrap="square" lIns="0" tIns="0" rIns="0" bIns="0" rtlCol="0" anchor="ctr">
            <a:normAutofit/>
          </a:bodyPr>
          <a:lstStyle/>
          <a:p>
            <a:pPr marL="0" indent="0">
              <a:buNone/>
            </a:pPr>
            <a:r>
              <a:rPr lang="en-US" sz="1150" dirty="0">
                <a:solidFill>
                  <a:srgbClr val="BEC4CD"/>
                </a:solidFill>
              </a:rPr>
              <a:t>Avoid phishing • Use strong passwords</a:t>
            </a:r>
            <a:endParaRPr lang="en-US" sz="1150" dirty="0"/>
          </a:p>
          <a:p>
            <a:pPr marL="0" indent="0">
              <a:buNone/>
            </a:pPr>
            <a:r>
              <a:rPr lang="en-US" sz="1150" dirty="0">
                <a:solidFill>
                  <a:srgbClr val="BEC4CD"/>
                </a:solidFill>
              </a:rPr>
              <a:t>Work safely</a:t>
            </a:r>
            <a:endParaRPr lang="en-US" sz="1150" dirty="0"/>
          </a:p>
        </p:txBody>
      </p:sp>
      <p:sp>
        <p:nvSpPr>
          <p:cNvPr id="27" name="Shape 25"/>
          <p:cNvSpPr/>
          <p:nvPr/>
        </p:nvSpPr>
        <p:spPr>
          <a:xfrm>
            <a:off x="1188720" y="5806440"/>
            <a:ext cx="9829800" cy="493776"/>
          </a:xfrm>
          <a:prstGeom prst="roundRect">
            <a:avLst>
              <a:gd name="adj" fmla="val 12963"/>
            </a:avLst>
          </a:prstGeom>
          <a:solidFill>
            <a:srgbClr val="07101E"/>
          </a:solidFill>
          <a:ln w="12700">
            <a:solidFill>
              <a:srgbClr val="D6B955"/>
            </a:solidFill>
            <a:prstDash val="solid"/>
          </a:ln>
        </p:spPr>
        <p:txBody>
          <a:bodyPr/>
          <a:lstStyle/>
          <a:p>
            <a:endParaRPr lang="en-GB"/>
          </a:p>
        </p:txBody>
      </p:sp>
      <p:sp>
        <p:nvSpPr>
          <p:cNvPr id="28" name="Text 26"/>
          <p:cNvSpPr/>
          <p:nvPr/>
        </p:nvSpPr>
        <p:spPr>
          <a:xfrm>
            <a:off x="1508760" y="5961888"/>
            <a:ext cx="9189720" cy="210312"/>
          </a:xfrm>
          <a:prstGeom prst="rect">
            <a:avLst/>
          </a:prstGeom>
          <a:noFill/>
          <a:ln/>
        </p:spPr>
        <p:txBody>
          <a:bodyPr wrap="square" lIns="0" tIns="0" rIns="0" bIns="0" rtlCol="0" anchor="ctr">
            <a:normAutofit/>
          </a:bodyPr>
          <a:lstStyle/>
          <a:p>
            <a:pPr marL="0" indent="0" algn="ctr">
              <a:buNone/>
            </a:pPr>
            <a:r>
              <a:rPr lang="en-US" sz="1150" dirty="0">
                <a:solidFill>
                  <a:srgbClr val="F5F5F0"/>
                </a:solidFill>
              </a:rPr>
              <a:t>Digital skills are not only about using tools — they are about using them safely, ethically and professionally.</a:t>
            </a:r>
            <a:endParaRPr lang="en-US" sz="11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08</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My Future Action Plan</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Text 4"/>
          <p:cNvSpPr/>
          <p:nvPr/>
        </p:nvSpPr>
        <p:spPr>
          <a:xfrm>
            <a:off x="2103120" y="1024128"/>
            <a:ext cx="7982712" cy="228600"/>
          </a:xfrm>
          <a:prstGeom prst="rect">
            <a:avLst/>
          </a:prstGeom>
          <a:noFill/>
          <a:ln/>
        </p:spPr>
        <p:txBody>
          <a:bodyPr wrap="square" lIns="0" tIns="0" rIns="0" bIns="0" rtlCol="0" anchor="ctr"/>
          <a:lstStyle/>
          <a:p>
            <a:pPr marL="0" indent="0" algn="ctr">
              <a:buNone/>
            </a:pPr>
            <a:r>
              <a:rPr lang="en-US" sz="1200" dirty="0">
                <a:solidFill>
                  <a:srgbClr val="BEC4CD"/>
                </a:solidFill>
              </a:rPr>
              <a:t>Applying my digital skills beyond the module</a:t>
            </a:r>
            <a:endParaRPr lang="en-US" sz="1200" dirty="0"/>
          </a:p>
        </p:txBody>
      </p:sp>
      <p:sp>
        <p:nvSpPr>
          <p:cNvPr id="7" name="Shape 5"/>
          <p:cNvSpPr/>
          <p:nvPr/>
        </p:nvSpPr>
        <p:spPr>
          <a:xfrm>
            <a:off x="594360" y="1444752"/>
            <a:ext cx="10954512" cy="4343400"/>
          </a:xfrm>
          <a:prstGeom prst="roundRect">
            <a:avLst>
              <a:gd name="adj" fmla="val 1474"/>
            </a:avLst>
          </a:prstGeom>
          <a:solidFill>
            <a:srgbClr val="0B1322"/>
          </a:solidFill>
          <a:ln w="15240">
            <a:solidFill>
              <a:srgbClr val="D6B955"/>
            </a:solidFill>
            <a:prstDash val="solid"/>
          </a:ln>
        </p:spPr>
        <p:txBody>
          <a:bodyPr/>
          <a:lstStyle/>
          <a:p>
            <a:endParaRPr lang="en-GB"/>
          </a:p>
        </p:txBody>
      </p:sp>
      <p:sp>
        <p:nvSpPr>
          <p:cNvPr id="8" name="Shape 6"/>
          <p:cNvSpPr/>
          <p:nvPr/>
        </p:nvSpPr>
        <p:spPr>
          <a:xfrm>
            <a:off x="960120" y="1901952"/>
            <a:ext cx="3063240" cy="3017520"/>
          </a:xfrm>
          <a:prstGeom prst="roundRect">
            <a:avLst>
              <a:gd name="adj" fmla="val 2121"/>
            </a:avLst>
          </a:prstGeom>
          <a:solidFill>
            <a:srgbClr val="111A2D"/>
          </a:solidFill>
          <a:ln w="17780">
            <a:solidFill>
              <a:srgbClr val="EB963C"/>
            </a:solidFill>
            <a:prstDash val="solid"/>
          </a:ln>
        </p:spPr>
        <p:txBody>
          <a:bodyPr/>
          <a:lstStyle/>
          <a:p>
            <a:endParaRPr lang="en-GB"/>
          </a:p>
        </p:txBody>
      </p:sp>
      <p:sp>
        <p:nvSpPr>
          <p:cNvPr id="9" name="Text 7"/>
          <p:cNvSpPr/>
          <p:nvPr/>
        </p:nvSpPr>
        <p:spPr>
          <a:xfrm>
            <a:off x="1234440" y="2194560"/>
            <a:ext cx="2514600" cy="274320"/>
          </a:xfrm>
          <a:prstGeom prst="rect">
            <a:avLst/>
          </a:prstGeom>
          <a:noFill/>
          <a:ln/>
        </p:spPr>
        <p:txBody>
          <a:bodyPr wrap="square" lIns="0" tIns="0" rIns="0" bIns="0" rtlCol="0" anchor="ctr"/>
          <a:lstStyle/>
          <a:p>
            <a:pPr marL="0" indent="0" algn="ctr">
              <a:buNone/>
            </a:pPr>
            <a:r>
              <a:rPr lang="en-US" sz="1700" b="1" dirty="0">
                <a:solidFill>
                  <a:srgbClr val="F5DE87"/>
                </a:solidFill>
              </a:rPr>
              <a:t>BrightWave Café</a:t>
            </a:r>
            <a:endParaRPr lang="en-US" sz="1700" dirty="0"/>
          </a:p>
        </p:txBody>
      </p:sp>
      <p:sp>
        <p:nvSpPr>
          <p:cNvPr id="10" name="Shape 8"/>
          <p:cNvSpPr/>
          <p:nvPr/>
        </p:nvSpPr>
        <p:spPr>
          <a:xfrm>
            <a:off x="1325880" y="2606040"/>
            <a:ext cx="2331720" cy="0"/>
          </a:xfrm>
          <a:prstGeom prst="line">
            <a:avLst/>
          </a:prstGeom>
          <a:noFill/>
          <a:ln w="12700">
            <a:solidFill>
              <a:srgbClr val="EB963C"/>
            </a:solidFill>
            <a:prstDash val="solid"/>
          </a:ln>
        </p:spPr>
        <p:txBody>
          <a:bodyPr/>
          <a:lstStyle/>
          <a:p>
            <a:endParaRPr lang="en-GB"/>
          </a:p>
        </p:txBody>
      </p:sp>
      <p:sp>
        <p:nvSpPr>
          <p:cNvPr id="11" name="Text 9"/>
          <p:cNvSpPr/>
          <p:nvPr/>
        </p:nvSpPr>
        <p:spPr>
          <a:xfrm>
            <a:off x="1325880" y="2852928"/>
            <a:ext cx="2331720" cy="219456"/>
          </a:xfrm>
          <a:prstGeom prst="rect">
            <a:avLst/>
          </a:prstGeom>
          <a:noFill/>
          <a:ln/>
        </p:spPr>
        <p:txBody>
          <a:bodyPr wrap="square" lIns="0" tIns="0" rIns="0" bIns="0" rtlCol="0" anchor="ctr"/>
          <a:lstStyle/>
          <a:p>
            <a:pPr marL="0" indent="0" algn="ctr">
              <a:buNone/>
            </a:pPr>
            <a:r>
              <a:rPr lang="en-US" sz="1300" b="1" dirty="0">
                <a:solidFill>
                  <a:srgbClr val="F5F5F0"/>
                </a:solidFill>
              </a:rPr>
              <a:t>Excel evidence</a:t>
            </a:r>
            <a:endParaRPr lang="en-US" sz="1300" dirty="0"/>
          </a:p>
        </p:txBody>
      </p:sp>
      <p:sp>
        <p:nvSpPr>
          <p:cNvPr id="12" name="Text 10"/>
          <p:cNvSpPr/>
          <p:nvPr/>
        </p:nvSpPr>
        <p:spPr>
          <a:xfrm>
            <a:off x="1234440" y="3246120"/>
            <a:ext cx="2514600" cy="777240"/>
          </a:xfrm>
          <a:prstGeom prst="rect">
            <a:avLst/>
          </a:prstGeom>
          <a:noFill/>
          <a:ln/>
        </p:spPr>
        <p:txBody>
          <a:bodyPr wrap="square" lIns="254" tIns="254" rIns="254" bIns="254" rtlCol="0" anchor="ctr">
            <a:normAutofit/>
          </a:bodyPr>
          <a:lstStyle/>
          <a:p>
            <a:pPr marL="0" indent="0" algn="ctr">
              <a:buNone/>
            </a:pPr>
            <a:r>
              <a:rPr lang="en-US" sz="1130" dirty="0">
                <a:solidFill>
                  <a:srgbClr val="BEC4CD"/>
                </a:solidFill>
              </a:rPr>
              <a:t>I used formulas, sorting, filtering and charts to analyse café sales data and support business decisions.</a:t>
            </a:r>
            <a:endParaRPr lang="en-US" sz="1130" dirty="0"/>
          </a:p>
        </p:txBody>
      </p:sp>
      <p:sp>
        <p:nvSpPr>
          <p:cNvPr id="13" name="Text 11"/>
          <p:cNvSpPr/>
          <p:nvPr/>
        </p:nvSpPr>
        <p:spPr>
          <a:xfrm>
            <a:off x="1417320" y="4279392"/>
            <a:ext cx="2148840" cy="365760"/>
          </a:xfrm>
          <a:prstGeom prst="rect">
            <a:avLst/>
          </a:prstGeom>
          <a:noFill/>
          <a:ln/>
        </p:spPr>
        <p:txBody>
          <a:bodyPr wrap="square" lIns="0" tIns="0" rIns="0" bIns="0" rtlCol="0" anchor="ctr"/>
          <a:lstStyle/>
          <a:p>
            <a:pPr marL="0" indent="0" algn="ctr">
              <a:buNone/>
            </a:pPr>
            <a:r>
              <a:rPr lang="en-US" sz="2400" dirty="0">
                <a:solidFill>
                  <a:srgbClr val="EB963C"/>
                </a:solidFill>
              </a:rPr>
              <a:t>☕  📊</a:t>
            </a:r>
            <a:endParaRPr lang="en-US" sz="2400" dirty="0"/>
          </a:p>
        </p:txBody>
      </p:sp>
      <p:sp>
        <p:nvSpPr>
          <p:cNvPr id="14" name="Shape 12"/>
          <p:cNvSpPr/>
          <p:nvPr/>
        </p:nvSpPr>
        <p:spPr>
          <a:xfrm>
            <a:off x="4572000" y="1847088"/>
            <a:ext cx="6263640" cy="658368"/>
          </a:xfrm>
          <a:prstGeom prst="roundRect">
            <a:avLst>
              <a:gd name="adj" fmla="val 9722"/>
            </a:avLst>
          </a:prstGeom>
          <a:solidFill>
            <a:srgbClr val="111A2D"/>
          </a:solidFill>
          <a:ln w="15240">
            <a:solidFill>
              <a:srgbClr val="46CD91"/>
            </a:solidFill>
            <a:prstDash val="solid"/>
          </a:ln>
        </p:spPr>
        <p:txBody>
          <a:bodyPr/>
          <a:lstStyle/>
          <a:p>
            <a:endParaRPr lang="en-GB"/>
          </a:p>
        </p:txBody>
      </p:sp>
      <p:sp>
        <p:nvSpPr>
          <p:cNvPr id="15" name="Shape 13"/>
          <p:cNvSpPr/>
          <p:nvPr/>
        </p:nvSpPr>
        <p:spPr>
          <a:xfrm>
            <a:off x="4736592" y="2011680"/>
            <a:ext cx="347472" cy="347472"/>
          </a:xfrm>
          <a:prstGeom prst="ellipse">
            <a:avLst/>
          </a:prstGeom>
          <a:solidFill>
            <a:srgbClr val="46CD91"/>
          </a:solidFill>
          <a:ln w="12700">
            <a:solidFill>
              <a:srgbClr val="46CD91"/>
            </a:solidFill>
            <a:prstDash val="solid"/>
          </a:ln>
        </p:spPr>
        <p:txBody>
          <a:bodyPr/>
          <a:lstStyle/>
          <a:p>
            <a:endParaRPr lang="en-GB"/>
          </a:p>
        </p:txBody>
      </p:sp>
      <p:sp>
        <p:nvSpPr>
          <p:cNvPr id="16" name="Text 14"/>
          <p:cNvSpPr/>
          <p:nvPr/>
        </p:nvSpPr>
        <p:spPr>
          <a:xfrm>
            <a:off x="4736592" y="2121408"/>
            <a:ext cx="347472" cy="109728"/>
          </a:xfrm>
          <a:prstGeom prst="rect">
            <a:avLst/>
          </a:prstGeom>
          <a:noFill/>
          <a:ln/>
        </p:spPr>
        <p:txBody>
          <a:bodyPr wrap="square" lIns="0" tIns="0" rIns="0" bIns="0" rtlCol="0" anchor="ctr"/>
          <a:lstStyle/>
          <a:p>
            <a:pPr marL="0" indent="0" algn="ctr">
              <a:buNone/>
            </a:pPr>
            <a:r>
              <a:rPr lang="en-US" sz="800" b="1" dirty="0">
                <a:solidFill>
                  <a:srgbClr val="040812"/>
                </a:solidFill>
              </a:rPr>
              <a:t>01</a:t>
            </a:r>
            <a:endParaRPr lang="en-US" sz="800" dirty="0"/>
          </a:p>
        </p:txBody>
      </p:sp>
      <p:sp>
        <p:nvSpPr>
          <p:cNvPr id="17" name="Text 15"/>
          <p:cNvSpPr/>
          <p:nvPr/>
        </p:nvSpPr>
        <p:spPr>
          <a:xfrm>
            <a:off x="5285232" y="2039112"/>
            <a:ext cx="1828800" cy="201168"/>
          </a:xfrm>
          <a:prstGeom prst="rect">
            <a:avLst/>
          </a:prstGeom>
          <a:noFill/>
          <a:ln/>
        </p:spPr>
        <p:txBody>
          <a:bodyPr wrap="square" lIns="0" tIns="0" rIns="0" bIns="0" rtlCol="0" anchor="ctr">
            <a:normAutofit/>
          </a:bodyPr>
          <a:lstStyle/>
          <a:p>
            <a:pPr marL="0" indent="0">
              <a:buNone/>
            </a:pPr>
            <a:r>
              <a:rPr lang="en-US" sz="1300" b="1" dirty="0">
                <a:solidFill>
                  <a:srgbClr val="F5F5F0"/>
                </a:solidFill>
              </a:rPr>
              <a:t>Excel</a:t>
            </a:r>
            <a:endParaRPr lang="en-US" sz="1300" dirty="0"/>
          </a:p>
        </p:txBody>
      </p:sp>
      <p:sp>
        <p:nvSpPr>
          <p:cNvPr id="18" name="Shape 16"/>
          <p:cNvSpPr/>
          <p:nvPr/>
        </p:nvSpPr>
        <p:spPr>
          <a:xfrm>
            <a:off x="7223760" y="1984248"/>
            <a:ext cx="0" cy="384048"/>
          </a:xfrm>
          <a:prstGeom prst="line">
            <a:avLst/>
          </a:prstGeom>
          <a:noFill/>
          <a:ln w="12700">
            <a:solidFill>
              <a:srgbClr val="3A4459"/>
            </a:solidFill>
            <a:prstDash val="solid"/>
          </a:ln>
        </p:spPr>
        <p:txBody>
          <a:bodyPr/>
          <a:lstStyle/>
          <a:p>
            <a:endParaRPr lang="en-GB"/>
          </a:p>
        </p:txBody>
      </p:sp>
      <p:sp>
        <p:nvSpPr>
          <p:cNvPr id="19" name="Text 17"/>
          <p:cNvSpPr/>
          <p:nvPr/>
        </p:nvSpPr>
        <p:spPr>
          <a:xfrm>
            <a:off x="7452360" y="2048256"/>
            <a:ext cx="3127248" cy="182880"/>
          </a:xfrm>
          <a:prstGeom prst="rect">
            <a:avLst/>
          </a:prstGeom>
          <a:noFill/>
          <a:ln/>
        </p:spPr>
        <p:txBody>
          <a:bodyPr wrap="square" lIns="0" tIns="0" rIns="0" bIns="0" rtlCol="0" anchor="ctr">
            <a:normAutofit/>
          </a:bodyPr>
          <a:lstStyle/>
          <a:p>
            <a:pPr marL="0" indent="0">
              <a:buNone/>
            </a:pPr>
            <a:r>
              <a:rPr lang="en-US" sz="1050" dirty="0">
                <a:solidFill>
                  <a:srgbClr val="BEC4CD"/>
                </a:solidFill>
              </a:rPr>
              <a:t>Practise formulas, charts and data analysis.</a:t>
            </a:r>
            <a:endParaRPr lang="en-US" sz="1050" dirty="0"/>
          </a:p>
        </p:txBody>
      </p:sp>
      <p:sp>
        <p:nvSpPr>
          <p:cNvPr id="20" name="Shape 18"/>
          <p:cNvSpPr/>
          <p:nvPr/>
        </p:nvSpPr>
        <p:spPr>
          <a:xfrm>
            <a:off x="4572000" y="2688336"/>
            <a:ext cx="6263640" cy="658368"/>
          </a:xfrm>
          <a:prstGeom prst="roundRect">
            <a:avLst>
              <a:gd name="adj" fmla="val 9722"/>
            </a:avLst>
          </a:prstGeom>
          <a:solidFill>
            <a:srgbClr val="111A2D"/>
          </a:solidFill>
          <a:ln w="15240">
            <a:solidFill>
              <a:srgbClr val="3084FF"/>
            </a:solidFill>
            <a:prstDash val="solid"/>
          </a:ln>
        </p:spPr>
        <p:txBody>
          <a:bodyPr/>
          <a:lstStyle/>
          <a:p>
            <a:endParaRPr lang="en-GB"/>
          </a:p>
        </p:txBody>
      </p:sp>
      <p:sp>
        <p:nvSpPr>
          <p:cNvPr id="21" name="Shape 19"/>
          <p:cNvSpPr/>
          <p:nvPr/>
        </p:nvSpPr>
        <p:spPr>
          <a:xfrm>
            <a:off x="4736592" y="2852928"/>
            <a:ext cx="347472" cy="347472"/>
          </a:xfrm>
          <a:prstGeom prst="ellipse">
            <a:avLst/>
          </a:prstGeom>
          <a:solidFill>
            <a:srgbClr val="3084FF"/>
          </a:solidFill>
          <a:ln w="12700">
            <a:solidFill>
              <a:srgbClr val="3084FF"/>
            </a:solidFill>
            <a:prstDash val="solid"/>
          </a:ln>
        </p:spPr>
        <p:txBody>
          <a:bodyPr/>
          <a:lstStyle/>
          <a:p>
            <a:endParaRPr lang="en-GB"/>
          </a:p>
        </p:txBody>
      </p:sp>
      <p:sp>
        <p:nvSpPr>
          <p:cNvPr id="22" name="Text 20"/>
          <p:cNvSpPr/>
          <p:nvPr/>
        </p:nvSpPr>
        <p:spPr>
          <a:xfrm>
            <a:off x="4736592" y="2962656"/>
            <a:ext cx="347472" cy="109728"/>
          </a:xfrm>
          <a:prstGeom prst="rect">
            <a:avLst/>
          </a:prstGeom>
          <a:noFill/>
          <a:ln/>
        </p:spPr>
        <p:txBody>
          <a:bodyPr wrap="square" lIns="0" tIns="0" rIns="0" bIns="0" rtlCol="0" anchor="ctr"/>
          <a:lstStyle/>
          <a:p>
            <a:pPr marL="0" indent="0" algn="ctr">
              <a:buNone/>
            </a:pPr>
            <a:r>
              <a:rPr lang="en-US" sz="800" b="1" dirty="0">
                <a:solidFill>
                  <a:srgbClr val="040812"/>
                </a:solidFill>
              </a:rPr>
              <a:t>02</a:t>
            </a:r>
            <a:endParaRPr lang="en-US" sz="800" dirty="0"/>
          </a:p>
        </p:txBody>
      </p:sp>
      <p:sp>
        <p:nvSpPr>
          <p:cNvPr id="23" name="Text 21"/>
          <p:cNvSpPr/>
          <p:nvPr/>
        </p:nvSpPr>
        <p:spPr>
          <a:xfrm>
            <a:off x="5285232" y="2880360"/>
            <a:ext cx="1828800" cy="201168"/>
          </a:xfrm>
          <a:prstGeom prst="rect">
            <a:avLst/>
          </a:prstGeom>
          <a:noFill/>
          <a:ln/>
        </p:spPr>
        <p:txBody>
          <a:bodyPr wrap="square" lIns="0" tIns="0" rIns="0" bIns="0" rtlCol="0" anchor="ctr">
            <a:normAutofit/>
          </a:bodyPr>
          <a:lstStyle/>
          <a:p>
            <a:pPr marL="0" indent="0">
              <a:buNone/>
            </a:pPr>
            <a:r>
              <a:rPr lang="en-US" sz="1300" b="1" dirty="0">
                <a:solidFill>
                  <a:srgbClr val="F5F5F0"/>
                </a:solidFill>
              </a:rPr>
              <a:t>PowerPoint</a:t>
            </a:r>
            <a:endParaRPr lang="en-US" sz="1300" dirty="0"/>
          </a:p>
        </p:txBody>
      </p:sp>
      <p:sp>
        <p:nvSpPr>
          <p:cNvPr id="24" name="Shape 22"/>
          <p:cNvSpPr/>
          <p:nvPr/>
        </p:nvSpPr>
        <p:spPr>
          <a:xfrm>
            <a:off x="7223760" y="2825496"/>
            <a:ext cx="0" cy="384048"/>
          </a:xfrm>
          <a:prstGeom prst="line">
            <a:avLst/>
          </a:prstGeom>
          <a:noFill/>
          <a:ln w="12700">
            <a:solidFill>
              <a:srgbClr val="3A4459"/>
            </a:solidFill>
            <a:prstDash val="solid"/>
          </a:ln>
        </p:spPr>
        <p:txBody>
          <a:bodyPr/>
          <a:lstStyle/>
          <a:p>
            <a:endParaRPr lang="en-GB"/>
          </a:p>
        </p:txBody>
      </p:sp>
      <p:sp>
        <p:nvSpPr>
          <p:cNvPr id="25" name="Text 23"/>
          <p:cNvSpPr/>
          <p:nvPr/>
        </p:nvSpPr>
        <p:spPr>
          <a:xfrm>
            <a:off x="7452360" y="2889504"/>
            <a:ext cx="3127248" cy="182880"/>
          </a:xfrm>
          <a:prstGeom prst="rect">
            <a:avLst/>
          </a:prstGeom>
          <a:noFill/>
          <a:ln/>
        </p:spPr>
        <p:txBody>
          <a:bodyPr wrap="square" lIns="0" tIns="0" rIns="0" bIns="0" rtlCol="0" anchor="ctr">
            <a:normAutofit/>
          </a:bodyPr>
          <a:lstStyle/>
          <a:p>
            <a:pPr marL="0" indent="0">
              <a:buNone/>
            </a:pPr>
            <a:r>
              <a:rPr lang="en-US" sz="1050" dirty="0">
                <a:solidFill>
                  <a:srgbClr val="BEC4CD"/>
                </a:solidFill>
              </a:rPr>
              <a:t>Improve design, timing and presentation delivery.</a:t>
            </a:r>
            <a:endParaRPr lang="en-US" sz="1050" dirty="0"/>
          </a:p>
        </p:txBody>
      </p:sp>
      <p:sp>
        <p:nvSpPr>
          <p:cNvPr id="26" name="Shape 24"/>
          <p:cNvSpPr/>
          <p:nvPr/>
        </p:nvSpPr>
        <p:spPr>
          <a:xfrm>
            <a:off x="4572000" y="3529584"/>
            <a:ext cx="6263640" cy="658368"/>
          </a:xfrm>
          <a:prstGeom prst="roundRect">
            <a:avLst>
              <a:gd name="adj" fmla="val 9722"/>
            </a:avLst>
          </a:prstGeom>
          <a:solidFill>
            <a:srgbClr val="111A2D"/>
          </a:solidFill>
          <a:ln w="15240">
            <a:solidFill>
              <a:srgbClr val="D6B955"/>
            </a:solidFill>
            <a:prstDash val="solid"/>
          </a:ln>
        </p:spPr>
        <p:txBody>
          <a:bodyPr/>
          <a:lstStyle/>
          <a:p>
            <a:endParaRPr lang="en-GB"/>
          </a:p>
        </p:txBody>
      </p:sp>
      <p:sp>
        <p:nvSpPr>
          <p:cNvPr id="27" name="Shape 25"/>
          <p:cNvSpPr/>
          <p:nvPr/>
        </p:nvSpPr>
        <p:spPr>
          <a:xfrm>
            <a:off x="4736592" y="3694176"/>
            <a:ext cx="347472" cy="347472"/>
          </a:xfrm>
          <a:prstGeom prst="ellipse">
            <a:avLst/>
          </a:prstGeom>
          <a:solidFill>
            <a:srgbClr val="D6B955"/>
          </a:solidFill>
          <a:ln w="12700">
            <a:solidFill>
              <a:srgbClr val="D6B955"/>
            </a:solidFill>
            <a:prstDash val="solid"/>
          </a:ln>
        </p:spPr>
        <p:txBody>
          <a:bodyPr/>
          <a:lstStyle/>
          <a:p>
            <a:endParaRPr lang="en-GB"/>
          </a:p>
        </p:txBody>
      </p:sp>
      <p:sp>
        <p:nvSpPr>
          <p:cNvPr id="28" name="Text 26"/>
          <p:cNvSpPr/>
          <p:nvPr/>
        </p:nvSpPr>
        <p:spPr>
          <a:xfrm>
            <a:off x="4736592" y="3803904"/>
            <a:ext cx="347472" cy="109728"/>
          </a:xfrm>
          <a:prstGeom prst="rect">
            <a:avLst/>
          </a:prstGeom>
          <a:noFill/>
          <a:ln/>
        </p:spPr>
        <p:txBody>
          <a:bodyPr wrap="square" lIns="0" tIns="0" rIns="0" bIns="0" rtlCol="0" anchor="ctr"/>
          <a:lstStyle/>
          <a:p>
            <a:pPr marL="0" indent="0" algn="ctr">
              <a:buNone/>
            </a:pPr>
            <a:r>
              <a:rPr lang="en-US" sz="800" b="1" dirty="0">
                <a:solidFill>
                  <a:srgbClr val="040812"/>
                </a:solidFill>
              </a:rPr>
              <a:t>03</a:t>
            </a:r>
            <a:endParaRPr lang="en-US" sz="800" dirty="0"/>
          </a:p>
        </p:txBody>
      </p:sp>
      <p:sp>
        <p:nvSpPr>
          <p:cNvPr id="29" name="Text 27"/>
          <p:cNvSpPr/>
          <p:nvPr/>
        </p:nvSpPr>
        <p:spPr>
          <a:xfrm>
            <a:off x="5285232" y="3721608"/>
            <a:ext cx="1828800" cy="201168"/>
          </a:xfrm>
          <a:prstGeom prst="rect">
            <a:avLst/>
          </a:prstGeom>
          <a:noFill/>
          <a:ln/>
        </p:spPr>
        <p:txBody>
          <a:bodyPr wrap="square" lIns="0" tIns="0" rIns="0" bIns="0" rtlCol="0" anchor="ctr">
            <a:normAutofit/>
          </a:bodyPr>
          <a:lstStyle/>
          <a:p>
            <a:pPr marL="0" indent="0">
              <a:buNone/>
            </a:pPr>
            <a:r>
              <a:rPr lang="en-US" sz="1300" b="1" dirty="0">
                <a:solidFill>
                  <a:srgbClr val="F5F5F0"/>
                </a:solidFill>
              </a:rPr>
              <a:t>AI Use</a:t>
            </a:r>
            <a:endParaRPr lang="en-US" sz="1300" dirty="0"/>
          </a:p>
        </p:txBody>
      </p:sp>
      <p:sp>
        <p:nvSpPr>
          <p:cNvPr id="30" name="Shape 28"/>
          <p:cNvSpPr/>
          <p:nvPr/>
        </p:nvSpPr>
        <p:spPr>
          <a:xfrm>
            <a:off x="7223760" y="3666744"/>
            <a:ext cx="0" cy="384048"/>
          </a:xfrm>
          <a:prstGeom prst="line">
            <a:avLst/>
          </a:prstGeom>
          <a:noFill/>
          <a:ln w="12700">
            <a:solidFill>
              <a:srgbClr val="3A4459"/>
            </a:solidFill>
            <a:prstDash val="solid"/>
          </a:ln>
        </p:spPr>
        <p:txBody>
          <a:bodyPr/>
          <a:lstStyle/>
          <a:p>
            <a:endParaRPr lang="en-GB"/>
          </a:p>
        </p:txBody>
      </p:sp>
      <p:sp>
        <p:nvSpPr>
          <p:cNvPr id="31" name="Text 29"/>
          <p:cNvSpPr/>
          <p:nvPr/>
        </p:nvSpPr>
        <p:spPr>
          <a:xfrm>
            <a:off x="7452360" y="3730752"/>
            <a:ext cx="3127248" cy="182880"/>
          </a:xfrm>
          <a:prstGeom prst="rect">
            <a:avLst/>
          </a:prstGeom>
          <a:noFill/>
          <a:ln/>
        </p:spPr>
        <p:txBody>
          <a:bodyPr wrap="square" lIns="0" tIns="0" rIns="0" bIns="0" rtlCol="0" anchor="ctr">
            <a:normAutofit/>
          </a:bodyPr>
          <a:lstStyle/>
          <a:p>
            <a:pPr marL="0" indent="0">
              <a:buNone/>
            </a:pPr>
            <a:r>
              <a:rPr lang="en-US" sz="1050" dirty="0">
                <a:solidFill>
                  <a:srgbClr val="BEC4CD"/>
                </a:solidFill>
              </a:rPr>
              <a:t>Use AI responsibly for checking and support.</a:t>
            </a:r>
            <a:endParaRPr lang="en-US" sz="1050" dirty="0"/>
          </a:p>
        </p:txBody>
      </p:sp>
      <p:sp>
        <p:nvSpPr>
          <p:cNvPr id="32" name="Shape 30"/>
          <p:cNvSpPr/>
          <p:nvPr/>
        </p:nvSpPr>
        <p:spPr>
          <a:xfrm>
            <a:off x="4572000" y="4370832"/>
            <a:ext cx="6263640" cy="658368"/>
          </a:xfrm>
          <a:prstGeom prst="roundRect">
            <a:avLst>
              <a:gd name="adj" fmla="val 9722"/>
            </a:avLst>
          </a:prstGeom>
          <a:solidFill>
            <a:srgbClr val="111A2D"/>
          </a:solidFill>
          <a:ln w="15240">
            <a:solidFill>
              <a:srgbClr val="EB963C"/>
            </a:solidFill>
            <a:prstDash val="solid"/>
          </a:ln>
        </p:spPr>
        <p:txBody>
          <a:bodyPr/>
          <a:lstStyle/>
          <a:p>
            <a:endParaRPr lang="en-GB"/>
          </a:p>
        </p:txBody>
      </p:sp>
      <p:sp>
        <p:nvSpPr>
          <p:cNvPr id="33" name="Shape 31"/>
          <p:cNvSpPr/>
          <p:nvPr/>
        </p:nvSpPr>
        <p:spPr>
          <a:xfrm>
            <a:off x="4736592" y="4535424"/>
            <a:ext cx="347472" cy="347472"/>
          </a:xfrm>
          <a:prstGeom prst="ellipse">
            <a:avLst/>
          </a:prstGeom>
          <a:solidFill>
            <a:srgbClr val="EB963C"/>
          </a:solidFill>
          <a:ln w="12700">
            <a:solidFill>
              <a:srgbClr val="EB963C"/>
            </a:solidFill>
            <a:prstDash val="solid"/>
          </a:ln>
        </p:spPr>
        <p:txBody>
          <a:bodyPr/>
          <a:lstStyle/>
          <a:p>
            <a:endParaRPr lang="en-GB"/>
          </a:p>
        </p:txBody>
      </p:sp>
      <p:sp>
        <p:nvSpPr>
          <p:cNvPr id="34" name="Text 32"/>
          <p:cNvSpPr/>
          <p:nvPr/>
        </p:nvSpPr>
        <p:spPr>
          <a:xfrm>
            <a:off x="4736592" y="4645152"/>
            <a:ext cx="347472" cy="109728"/>
          </a:xfrm>
          <a:prstGeom prst="rect">
            <a:avLst/>
          </a:prstGeom>
          <a:noFill/>
          <a:ln/>
        </p:spPr>
        <p:txBody>
          <a:bodyPr wrap="square" lIns="0" tIns="0" rIns="0" bIns="0" rtlCol="0" anchor="ctr"/>
          <a:lstStyle/>
          <a:p>
            <a:pPr marL="0" indent="0" algn="ctr">
              <a:buNone/>
            </a:pPr>
            <a:r>
              <a:rPr lang="en-US" sz="800" b="1" dirty="0">
                <a:solidFill>
                  <a:srgbClr val="040812"/>
                </a:solidFill>
              </a:rPr>
              <a:t>04</a:t>
            </a:r>
            <a:endParaRPr lang="en-US" sz="800" dirty="0"/>
          </a:p>
        </p:txBody>
      </p:sp>
      <p:sp>
        <p:nvSpPr>
          <p:cNvPr id="35" name="Text 33"/>
          <p:cNvSpPr/>
          <p:nvPr/>
        </p:nvSpPr>
        <p:spPr>
          <a:xfrm>
            <a:off x="5285232" y="4562856"/>
            <a:ext cx="1828800" cy="201168"/>
          </a:xfrm>
          <a:prstGeom prst="rect">
            <a:avLst/>
          </a:prstGeom>
          <a:noFill/>
          <a:ln/>
        </p:spPr>
        <p:txBody>
          <a:bodyPr wrap="square" lIns="0" tIns="0" rIns="0" bIns="0" rtlCol="0" anchor="ctr">
            <a:normAutofit/>
          </a:bodyPr>
          <a:lstStyle/>
          <a:p>
            <a:pPr marL="0" indent="0">
              <a:buNone/>
            </a:pPr>
            <a:r>
              <a:rPr lang="en-US" sz="1300" b="1" dirty="0">
                <a:solidFill>
                  <a:srgbClr val="F5F5F0"/>
                </a:solidFill>
              </a:rPr>
              <a:t>Professional Skills</a:t>
            </a:r>
            <a:endParaRPr lang="en-US" sz="1300" dirty="0"/>
          </a:p>
        </p:txBody>
      </p:sp>
      <p:sp>
        <p:nvSpPr>
          <p:cNvPr id="36" name="Shape 34"/>
          <p:cNvSpPr/>
          <p:nvPr/>
        </p:nvSpPr>
        <p:spPr>
          <a:xfrm>
            <a:off x="7223760" y="4507992"/>
            <a:ext cx="0" cy="384048"/>
          </a:xfrm>
          <a:prstGeom prst="line">
            <a:avLst/>
          </a:prstGeom>
          <a:noFill/>
          <a:ln w="12700">
            <a:solidFill>
              <a:srgbClr val="3A4459"/>
            </a:solidFill>
            <a:prstDash val="solid"/>
          </a:ln>
        </p:spPr>
        <p:txBody>
          <a:bodyPr/>
          <a:lstStyle/>
          <a:p>
            <a:endParaRPr lang="en-GB"/>
          </a:p>
        </p:txBody>
      </p:sp>
      <p:sp>
        <p:nvSpPr>
          <p:cNvPr id="37" name="Text 35"/>
          <p:cNvSpPr/>
          <p:nvPr/>
        </p:nvSpPr>
        <p:spPr>
          <a:xfrm>
            <a:off x="7452360" y="4572000"/>
            <a:ext cx="3127248" cy="182880"/>
          </a:xfrm>
          <a:prstGeom prst="rect">
            <a:avLst/>
          </a:prstGeom>
          <a:noFill/>
          <a:ln/>
        </p:spPr>
        <p:txBody>
          <a:bodyPr wrap="square" lIns="0" tIns="0" rIns="0" bIns="0" rtlCol="0" anchor="ctr">
            <a:normAutofit/>
          </a:bodyPr>
          <a:lstStyle/>
          <a:p>
            <a:pPr marL="0" indent="0">
              <a:buNone/>
            </a:pPr>
            <a:r>
              <a:rPr lang="en-US" sz="1050" dirty="0">
                <a:solidFill>
                  <a:srgbClr val="BEC4CD"/>
                </a:solidFill>
              </a:rPr>
              <a:t>Improve communication, organisation and confidence.</a:t>
            </a:r>
            <a:endParaRPr lang="en-US" sz="1050" dirty="0"/>
          </a:p>
        </p:txBody>
      </p:sp>
      <p:sp>
        <p:nvSpPr>
          <p:cNvPr id="38" name="Shape 36"/>
          <p:cNvSpPr/>
          <p:nvPr/>
        </p:nvSpPr>
        <p:spPr>
          <a:xfrm>
            <a:off x="1097280" y="5916168"/>
            <a:ext cx="10012680" cy="438912"/>
          </a:xfrm>
          <a:prstGeom prst="roundRect">
            <a:avLst>
              <a:gd name="adj" fmla="val 14583"/>
            </a:avLst>
          </a:prstGeom>
          <a:solidFill>
            <a:srgbClr val="07101E"/>
          </a:solidFill>
          <a:ln w="12700">
            <a:solidFill>
              <a:srgbClr val="D6B955"/>
            </a:solidFill>
            <a:prstDash val="solid"/>
          </a:ln>
        </p:spPr>
        <p:txBody>
          <a:bodyPr/>
          <a:lstStyle/>
          <a:p>
            <a:endParaRPr lang="en-GB"/>
          </a:p>
        </p:txBody>
      </p:sp>
      <p:sp>
        <p:nvSpPr>
          <p:cNvPr id="39" name="Text 37"/>
          <p:cNvSpPr/>
          <p:nvPr/>
        </p:nvSpPr>
        <p:spPr>
          <a:xfrm>
            <a:off x="1371600" y="6062472"/>
            <a:ext cx="9418320" cy="164592"/>
          </a:xfrm>
          <a:prstGeom prst="rect">
            <a:avLst/>
          </a:prstGeom>
          <a:noFill/>
          <a:ln/>
        </p:spPr>
        <p:txBody>
          <a:bodyPr wrap="square" lIns="0" tIns="0" rIns="0" bIns="0" rtlCol="0" anchor="ctr">
            <a:normAutofit/>
          </a:bodyPr>
          <a:lstStyle/>
          <a:p>
            <a:pPr marL="0" indent="0" algn="ctr">
              <a:buNone/>
            </a:pPr>
            <a:r>
              <a:rPr lang="en-US" sz="1050" dirty="0">
                <a:solidFill>
                  <a:srgbClr val="F5F5F0"/>
                </a:solidFill>
              </a:rPr>
              <a:t>My next step is to keep developing digital skills that support my studies, employability and future career.</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09</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Presentation Feedback</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Shape 4"/>
          <p:cNvSpPr/>
          <p:nvPr/>
        </p:nvSpPr>
        <p:spPr>
          <a:xfrm>
            <a:off x="777240" y="1508760"/>
            <a:ext cx="4617720" cy="3886200"/>
          </a:xfrm>
          <a:prstGeom prst="roundRect">
            <a:avLst>
              <a:gd name="adj" fmla="val 1647"/>
            </a:avLst>
          </a:prstGeom>
          <a:solidFill>
            <a:srgbClr val="0B1322"/>
          </a:solidFill>
          <a:ln w="15240">
            <a:solidFill>
              <a:srgbClr val="D6B955"/>
            </a:solidFill>
            <a:prstDash val="solid"/>
          </a:ln>
        </p:spPr>
        <p:txBody>
          <a:bodyPr/>
          <a:lstStyle/>
          <a:p>
            <a:endParaRPr lang="en-GB"/>
          </a:p>
        </p:txBody>
      </p:sp>
      <p:sp>
        <p:nvSpPr>
          <p:cNvPr id="7" name="Text 5"/>
          <p:cNvSpPr/>
          <p:nvPr/>
        </p:nvSpPr>
        <p:spPr>
          <a:xfrm>
            <a:off x="1143000" y="1874520"/>
            <a:ext cx="3886200" cy="320040"/>
          </a:xfrm>
          <a:prstGeom prst="rect">
            <a:avLst/>
          </a:prstGeom>
          <a:noFill/>
          <a:ln/>
        </p:spPr>
        <p:txBody>
          <a:bodyPr wrap="square" lIns="0" tIns="0" rIns="0" bIns="0" rtlCol="0" anchor="ctr"/>
          <a:lstStyle/>
          <a:p>
            <a:pPr marL="0" indent="0" algn="ctr">
              <a:buNone/>
            </a:pPr>
            <a:r>
              <a:rPr lang="en-US" sz="2200" b="1" dirty="0">
                <a:solidFill>
                  <a:srgbClr val="F5F5F0"/>
                </a:solidFill>
                <a:latin typeface="Georgia" pitchFamily="34" charset="0"/>
                <a:ea typeface="Georgia" pitchFamily="34" charset="-122"/>
                <a:cs typeface="Georgia" pitchFamily="34" charset="-120"/>
              </a:rPr>
              <a:t>Scan to give feedback</a:t>
            </a:r>
            <a:endParaRPr lang="en-US" sz="2200" dirty="0"/>
          </a:p>
        </p:txBody>
      </p:sp>
      <p:sp>
        <p:nvSpPr>
          <p:cNvPr id="8" name="Shape 6"/>
          <p:cNvSpPr/>
          <p:nvPr/>
        </p:nvSpPr>
        <p:spPr>
          <a:xfrm>
            <a:off x="1645920" y="2331720"/>
            <a:ext cx="2880360" cy="0"/>
          </a:xfrm>
          <a:prstGeom prst="line">
            <a:avLst/>
          </a:prstGeom>
          <a:noFill/>
          <a:ln w="12700">
            <a:solidFill>
              <a:srgbClr val="D6B955"/>
            </a:solidFill>
            <a:prstDash val="solid"/>
          </a:ln>
        </p:spPr>
        <p:txBody>
          <a:bodyPr/>
          <a:lstStyle/>
          <a:p>
            <a:endParaRPr lang="en-GB"/>
          </a:p>
        </p:txBody>
      </p:sp>
      <p:sp>
        <p:nvSpPr>
          <p:cNvPr id="9" name="Text 7"/>
          <p:cNvSpPr/>
          <p:nvPr/>
        </p:nvSpPr>
        <p:spPr>
          <a:xfrm>
            <a:off x="1325880" y="2788920"/>
            <a:ext cx="3703320" cy="1371600"/>
          </a:xfrm>
          <a:prstGeom prst="rect">
            <a:avLst/>
          </a:prstGeom>
          <a:noFill/>
          <a:ln/>
        </p:spPr>
        <p:txBody>
          <a:bodyPr wrap="square" lIns="635" tIns="635" rIns="635" bIns="635" rtlCol="0" anchor="ctr">
            <a:normAutofit/>
          </a:bodyPr>
          <a:lstStyle/>
          <a:p>
            <a:r>
              <a:rPr lang="en-US" sz="1400" dirty="0">
                <a:solidFill>
                  <a:srgbClr val="BEC4CD"/>
                </a:solidFill>
                <a:latin typeface="Aptos" pitchFamily="34" charset="0"/>
                <a:ea typeface="Aptos" pitchFamily="34" charset="-122"/>
                <a:cs typeface="Aptos" pitchFamily="34" charset="-120"/>
              </a:rPr>
              <a:t>Rate my presentation clarity</a:t>
            </a:r>
            <a:endParaRPr lang="en-US" sz="1400" dirty="0"/>
          </a:p>
          <a:p>
            <a:r>
              <a:rPr lang="en-US" sz="1400" dirty="0">
                <a:solidFill>
                  <a:srgbClr val="BEC4CD"/>
                </a:solidFill>
                <a:latin typeface="Aptos" pitchFamily="34" charset="0"/>
                <a:ea typeface="Aptos" pitchFamily="34" charset="-122"/>
                <a:cs typeface="Aptos" pitchFamily="34" charset="-120"/>
              </a:rPr>
              <a:t>Comment on my strongest slide</a:t>
            </a:r>
            <a:endParaRPr lang="en-US" sz="1400" dirty="0"/>
          </a:p>
          <a:p>
            <a:r>
              <a:rPr lang="en-US" sz="1400" dirty="0">
                <a:solidFill>
                  <a:srgbClr val="BEC4CD"/>
                </a:solidFill>
                <a:latin typeface="Aptos" pitchFamily="34" charset="0"/>
                <a:ea typeface="Aptos" pitchFamily="34" charset="-122"/>
                <a:cs typeface="Aptos" pitchFamily="34" charset="-120"/>
              </a:rPr>
              <a:t>Suggest one improvement</a:t>
            </a:r>
            <a:endParaRPr lang="en-US" sz="1400" dirty="0"/>
          </a:p>
          <a:p>
            <a:r>
              <a:rPr lang="en-US" sz="1400" dirty="0">
                <a:solidFill>
                  <a:srgbClr val="BEC4CD"/>
                </a:solidFill>
                <a:latin typeface="Aptos" pitchFamily="34" charset="0"/>
                <a:ea typeface="Aptos" pitchFamily="34" charset="-122"/>
                <a:cs typeface="Aptos" pitchFamily="34" charset="-120"/>
              </a:rPr>
              <a:t>Support my reflection</a:t>
            </a:r>
            <a:endParaRPr lang="en-US" sz="1400" dirty="0"/>
          </a:p>
        </p:txBody>
      </p:sp>
      <p:sp>
        <p:nvSpPr>
          <p:cNvPr id="10" name="Shape 8"/>
          <p:cNvSpPr/>
          <p:nvPr/>
        </p:nvSpPr>
        <p:spPr>
          <a:xfrm>
            <a:off x="5989320" y="1508760"/>
            <a:ext cx="5349240" cy="3886200"/>
          </a:xfrm>
          <a:prstGeom prst="roundRect">
            <a:avLst>
              <a:gd name="adj" fmla="val 1647"/>
            </a:avLst>
          </a:prstGeom>
          <a:solidFill>
            <a:srgbClr val="FFFFFF"/>
          </a:solidFill>
          <a:ln w="19050">
            <a:solidFill>
              <a:srgbClr val="D6B955"/>
            </a:solidFill>
            <a:prstDash val="solid"/>
          </a:ln>
        </p:spPr>
        <p:txBody>
          <a:bodyPr/>
          <a:lstStyle/>
          <a:p>
            <a:endParaRPr lang="en-GB"/>
          </a:p>
        </p:txBody>
      </p:sp>
      <p:pic>
        <p:nvPicPr>
          <p:cNvPr id="11" name="Image 0" descr="QR code linking to the BMBS4003 presentation feedback Microsoft Form."/>
          <p:cNvPicPr>
            <a:picLocks noChangeAspect="1"/>
          </p:cNvPicPr>
          <p:nvPr/>
        </p:nvPicPr>
        <p:blipFill>
          <a:blip r:embed="rId3"/>
          <a:stretch>
            <a:fillRect/>
          </a:stretch>
        </p:blipFill>
        <p:spPr>
          <a:xfrm>
            <a:off x="6400800" y="1828800"/>
            <a:ext cx="3246120" cy="3246120"/>
          </a:xfrm>
          <a:prstGeom prst="rect">
            <a:avLst/>
          </a:prstGeom>
        </p:spPr>
      </p:pic>
      <p:sp>
        <p:nvSpPr>
          <p:cNvPr id="12" name="Shape 9"/>
          <p:cNvSpPr/>
          <p:nvPr/>
        </p:nvSpPr>
        <p:spPr>
          <a:xfrm>
            <a:off x="9829800" y="2011680"/>
            <a:ext cx="0" cy="2697480"/>
          </a:xfrm>
          <a:prstGeom prst="line">
            <a:avLst/>
          </a:prstGeom>
          <a:noFill/>
          <a:ln w="13970">
            <a:solidFill>
              <a:srgbClr val="D6B955"/>
            </a:solidFill>
            <a:prstDash val="solid"/>
          </a:ln>
        </p:spPr>
        <p:txBody>
          <a:bodyPr/>
          <a:lstStyle/>
          <a:p>
            <a:endParaRPr lang="en-GB"/>
          </a:p>
        </p:txBody>
      </p:sp>
      <p:sp>
        <p:nvSpPr>
          <p:cNvPr id="13" name="Text 10"/>
          <p:cNvSpPr/>
          <p:nvPr/>
        </p:nvSpPr>
        <p:spPr>
          <a:xfrm>
            <a:off x="10012680" y="2423160"/>
            <a:ext cx="1051560" cy="914400"/>
          </a:xfrm>
          <a:prstGeom prst="rect">
            <a:avLst/>
          </a:prstGeom>
          <a:noFill/>
          <a:ln/>
        </p:spPr>
        <p:txBody>
          <a:bodyPr wrap="square" lIns="0" tIns="0" rIns="0" bIns="0" rtlCol="0" anchor="ctr">
            <a:normAutofit/>
          </a:bodyPr>
          <a:lstStyle/>
          <a:p>
            <a:pPr marL="0" indent="0" algn="ctr">
              <a:buNone/>
            </a:pPr>
            <a:r>
              <a:rPr lang="en-US" sz="2000" b="1" dirty="0">
                <a:solidFill>
                  <a:srgbClr val="0B1322"/>
                </a:solidFill>
                <a:latin typeface="Georgia" pitchFamily="34" charset="0"/>
                <a:ea typeface="Georgia" pitchFamily="34" charset="-122"/>
                <a:cs typeface="Georgia" pitchFamily="34" charset="-120"/>
              </a:rPr>
              <a:t>Microsoft</a:t>
            </a:r>
            <a:endParaRPr lang="en-US" sz="2000" dirty="0"/>
          </a:p>
          <a:p>
            <a:pPr marL="0" indent="0" algn="ctr">
              <a:buNone/>
            </a:pPr>
            <a:r>
              <a:rPr lang="en-US" sz="2000" b="1" dirty="0">
                <a:solidFill>
                  <a:srgbClr val="0B1322"/>
                </a:solidFill>
                <a:latin typeface="Georgia" pitchFamily="34" charset="0"/>
                <a:ea typeface="Georgia" pitchFamily="34" charset="-122"/>
                <a:cs typeface="Georgia" pitchFamily="34" charset="-120"/>
              </a:rPr>
              <a:t>Forms</a:t>
            </a:r>
            <a:endParaRPr lang="en-US" sz="2000" dirty="0"/>
          </a:p>
          <a:p>
            <a:pPr marL="0" indent="0" algn="ctr">
              <a:buNone/>
            </a:pPr>
            <a:r>
              <a:rPr lang="en-US" sz="2000" b="1" dirty="0">
                <a:solidFill>
                  <a:srgbClr val="0B1322"/>
                </a:solidFill>
                <a:latin typeface="Georgia" pitchFamily="34" charset="0"/>
                <a:ea typeface="Georgia" pitchFamily="34" charset="-122"/>
                <a:cs typeface="Georgia" pitchFamily="34" charset="-120"/>
              </a:rPr>
              <a:t>QR Code</a:t>
            </a:r>
            <a:endParaRPr lang="en-US" sz="2000" dirty="0"/>
          </a:p>
        </p:txBody>
      </p:sp>
      <p:sp>
        <p:nvSpPr>
          <p:cNvPr id="14" name="Shape 11"/>
          <p:cNvSpPr/>
          <p:nvPr/>
        </p:nvSpPr>
        <p:spPr>
          <a:xfrm>
            <a:off x="1188720" y="5806440"/>
            <a:ext cx="9829800" cy="493776"/>
          </a:xfrm>
          <a:prstGeom prst="roundRect">
            <a:avLst>
              <a:gd name="adj" fmla="val 12963"/>
            </a:avLst>
          </a:prstGeom>
          <a:solidFill>
            <a:srgbClr val="07101E"/>
          </a:solidFill>
          <a:ln w="12700">
            <a:solidFill>
              <a:srgbClr val="D6B955"/>
            </a:solidFill>
            <a:prstDash val="solid"/>
          </a:ln>
        </p:spPr>
        <p:txBody>
          <a:bodyPr/>
          <a:lstStyle/>
          <a:p>
            <a:endParaRPr lang="en-GB"/>
          </a:p>
        </p:txBody>
      </p:sp>
      <p:sp>
        <p:nvSpPr>
          <p:cNvPr id="15" name="Text 12"/>
          <p:cNvSpPr/>
          <p:nvPr/>
        </p:nvSpPr>
        <p:spPr>
          <a:xfrm>
            <a:off x="1508760" y="5961888"/>
            <a:ext cx="9189720" cy="210312"/>
          </a:xfrm>
          <a:prstGeom prst="rect">
            <a:avLst/>
          </a:prstGeom>
          <a:noFill/>
          <a:ln/>
        </p:spPr>
        <p:txBody>
          <a:bodyPr wrap="square" lIns="0" tIns="0" rIns="0" bIns="0" rtlCol="0" anchor="ctr">
            <a:normAutofit/>
          </a:bodyPr>
          <a:lstStyle/>
          <a:p>
            <a:pPr marL="0" indent="0" algn="ctr">
              <a:buNone/>
            </a:pPr>
            <a:r>
              <a:rPr lang="en-US" sz="1200" dirty="0">
                <a:solidFill>
                  <a:srgbClr val="F5F5F0"/>
                </a:solidFill>
              </a:rPr>
              <a:t>Feedback will help me reflect on my presentation skills and continue improving.</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40812"/>
        </a:solidFill>
        <a:effectLst/>
      </p:bgPr>
    </p:bg>
    <p:spTree>
      <p:nvGrpSpPr>
        <p:cNvPr id="1" name=""/>
        <p:cNvGrpSpPr/>
        <p:nvPr/>
      </p:nvGrpSpPr>
      <p:grpSpPr>
        <a:xfrm>
          <a:off x="0" y="0"/>
          <a:ext cx="0" cy="0"/>
          <a:chOff x="0" y="0"/>
          <a:chExt cx="0" cy="0"/>
        </a:xfrm>
      </p:grpSpPr>
      <p:sp>
        <p:nvSpPr>
          <p:cNvPr id="2" name="Shape 0"/>
          <p:cNvSpPr/>
          <p:nvPr/>
        </p:nvSpPr>
        <p:spPr>
          <a:xfrm>
            <a:off x="228600" y="201168"/>
            <a:ext cx="11731752" cy="6446520"/>
          </a:xfrm>
          <a:prstGeom prst="roundRect">
            <a:avLst>
              <a:gd name="adj" fmla="val 1135"/>
            </a:avLst>
          </a:prstGeom>
          <a:solidFill>
            <a:srgbClr val="040812">
              <a:alpha val="0"/>
            </a:srgbClr>
          </a:solidFill>
          <a:ln w="13970">
            <a:solidFill>
              <a:srgbClr val="D6B955"/>
            </a:solidFill>
            <a:prstDash val="solid"/>
          </a:ln>
        </p:spPr>
        <p:txBody>
          <a:bodyPr/>
          <a:lstStyle/>
          <a:p>
            <a:endParaRPr lang="en-GB"/>
          </a:p>
        </p:txBody>
      </p:sp>
      <p:sp>
        <p:nvSpPr>
          <p:cNvPr id="3" name="Text 1"/>
          <p:cNvSpPr/>
          <p:nvPr/>
        </p:nvSpPr>
        <p:spPr>
          <a:xfrm>
            <a:off x="11228832" y="6327648"/>
            <a:ext cx="548640" cy="228600"/>
          </a:xfrm>
          <a:prstGeom prst="rect">
            <a:avLst/>
          </a:prstGeom>
          <a:noFill/>
          <a:ln/>
        </p:spPr>
        <p:txBody>
          <a:bodyPr wrap="square" lIns="0" tIns="0" rIns="0" bIns="0" rtlCol="0" anchor="ctr"/>
          <a:lstStyle/>
          <a:p>
            <a:pPr marL="0" indent="0" algn="r">
              <a:buNone/>
            </a:pPr>
            <a:r>
              <a:rPr lang="en-US" sz="900" dirty="0">
                <a:solidFill>
                  <a:srgbClr val="6E7483"/>
                </a:solidFill>
                <a:latin typeface="Aptos" pitchFamily="34" charset="0"/>
                <a:ea typeface="Aptos" pitchFamily="34" charset="-122"/>
                <a:cs typeface="Aptos" pitchFamily="34" charset="-120"/>
              </a:rPr>
              <a:t>10</a:t>
            </a:r>
            <a:endParaRPr lang="en-US" sz="900" dirty="0"/>
          </a:p>
        </p:txBody>
      </p:sp>
      <p:sp>
        <p:nvSpPr>
          <p:cNvPr id="4" name="Text 2"/>
          <p:cNvSpPr/>
          <p:nvPr/>
        </p:nvSpPr>
        <p:spPr>
          <a:xfrm>
            <a:off x="914400" y="384048"/>
            <a:ext cx="10378440" cy="512064"/>
          </a:xfrm>
          <a:prstGeom prst="rect">
            <a:avLst/>
          </a:prstGeom>
          <a:noFill/>
          <a:ln/>
        </p:spPr>
        <p:txBody>
          <a:bodyPr wrap="square" lIns="0" tIns="0" rIns="0" bIns="0" rtlCol="0" anchor="ctr"/>
          <a:lstStyle/>
          <a:p>
            <a:pPr marL="0" indent="0" algn="ctr">
              <a:buNone/>
            </a:pPr>
            <a:r>
              <a:rPr lang="en-US" sz="2800" b="1" dirty="0">
                <a:solidFill>
                  <a:srgbClr val="F5DE87"/>
                </a:solidFill>
                <a:latin typeface="Georgia" pitchFamily="34" charset="0"/>
                <a:ea typeface="Georgia" pitchFamily="34" charset="-122"/>
                <a:cs typeface="Georgia" pitchFamily="34" charset="-120"/>
              </a:rPr>
              <a:t>References &amp; AI Use Statement</a:t>
            </a:r>
            <a:endParaRPr lang="en-US" sz="2800" dirty="0"/>
          </a:p>
        </p:txBody>
      </p:sp>
      <p:sp>
        <p:nvSpPr>
          <p:cNvPr id="5" name="Shape 3"/>
          <p:cNvSpPr/>
          <p:nvPr/>
        </p:nvSpPr>
        <p:spPr>
          <a:xfrm>
            <a:off x="3794760" y="960120"/>
            <a:ext cx="4617720" cy="0"/>
          </a:xfrm>
          <a:prstGeom prst="line">
            <a:avLst/>
          </a:prstGeom>
          <a:noFill/>
          <a:ln w="15240">
            <a:solidFill>
              <a:srgbClr val="D6B955"/>
            </a:solidFill>
            <a:prstDash val="solid"/>
          </a:ln>
        </p:spPr>
        <p:txBody>
          <a:bodyPr/>
          <a:lstStyle/>
          <a:p>
            <a:endParaRPr lang="en-GB"/>
          </a:p>
        </p:txBody>
      </p:sp>
      <p:sp>
        <p:nvSpPr>
          <p:cNvPr id="6" name="Shape 4"/>
          <p:cNvSpPr/>
          <p:nvPr/>
        </p:nvSpPr>
        <p:spPr>
          <a:xfrm>
            <a:off x="777240" y="1325880"/>
            <a:ext cx="10652760" cy="3977640"/>
          </a:xfrm>
          <a:prstGeom prst="roundRect">
            <a:avLst>
              <a:gd name="adj" fmla="val 1609"/>
            </a:avLst>
          </a:prstGeom>
          <a:solidFill>
            <a:srgbClr val="0B1322"/>
          </a:solidFill>
          <a:ln w="15240">
            <a:solidFill>
              <a:srgbClr val="D6B955"/>
            </a:solidFill>
            <a:prstDash val="solid"/>
          </a:ln>
        </p:spPr>
        <p:txBody>
          <a:bodyPr/>
          <a:lstStyle/>
          <a:p>
            <a:endParaRPr lang="en-GB"/>
          </a:p>
        </p:txBody>
      </p:sp>
      <p:sp>
        <p:nvSpPr>
          <p:cNvPr id="7" name="Text 5"/>
          <p:cNvSpPr/>
          <p:nvPr/>
        </p:nvSpPr>
        <p:spPr>
          <a:xfrm>
            <a:off x="1051560" y="1600200"/>
            <a:ext cx="1828800" cy="274320"/>
          </a:xfrm>
          <a:prstGeom prst="rect">
            <a:avLst/>
          </a:prstGeom>
          <a:noFill/>
          <a:ln/>
        </p:spPr>
        <p:txBody>
          <a:bodyPr wrap="square" lIns="0" tIns="0" rIns="0" bIns="0" rtlCol="0" anchor="ctr"/>
          <a:lstStyle/>
          <a:p>
            <a:pPr marL="0" indent="0">
              <a:buNone/>
            </a:pPr>
            <a:r>
              <a:rPr lang="en-US" sz="1800" b="1" dirty="0">
                <a:solidFill>
                  <a:srgbClr val="F5DE87"/>
                </a:solidFill>
              </a:rPr>
              <a:t>References</a:t>
            </a:r>
            <a:endParaRPr lang="en-US" sz="1800" dirty="0"/>
          </a:p>
        </p:txBody>
      </p:sp>
      <p:sp>
        <p:nvSpPr>
          <p:cNvPr id="8" name="Text 6"/>
          <p:cNvSpPr/>
          <p:nvPr/>
        </p:nvSpPr>
        <p:spPr>
          <a:xfrm>
            <a:off x="1097280" y="1965960"/>
            <a:ext cx="9875520" cy="237744"/>
          </a:xfrm>
          <a:prstGeom prst="rect">
            <a:avLst/>
          </a:prstGeom>
          <a:noFill/>
          <a:ln/>
        </p:spPr>
        <p:txBody>
          <a:bodyPr wrap="square" lIns="0" tIns="0" rIns="0" bIns="0" rtlCol="0" anchor="ctr">
            <a:normAutofit/>
          </a:bodyPr>
          <a:lstStyle/>
          <a:p>
            <a:pPr marL="0" indent="0">
              <a:buNone/>
            </a:pPr>
            <a:r>
              <a:rPr lang="en-US" sz="930" dirty="0">
                <a:solidFill>
                  <a:srgbClr val="F5F5F0"/>
                </a:solidFill>
              </a:rPr>
              <a:t>• JISC (n.d.) Digital Capability Discovery Tool. Available at: https://digitalcapability.jisc.ac.uk/ (Accessed: 25 June 2026).</a:t>
            </a:r>
            <a:endParaRPr lang="en-US" sz="930" dirty="0"/>
          </a:p>
        </p:txBody>
      </p:sp>
      <p:sp>
        <p:nvSpPr>
          <p:cNvPr id="9" name="Text 7"/>
          <p:cNvSpPr/>
          <p:nvPr/>
        </p:nvSpPr>
        <p:spPr>
          <a:xfrm>
            <a:off x="1097280" y="2359152"/>
            <a:ext cx="9875520" cy="237744"/>
          </a:xfrm>
          <a:prstGeom prst="rect">
            <a:avLst/>
          </a:prstGeom>
          <a:noFill/>
          <a:ln/>
        </p:spPr>
        <p:txBody>
          <a:bodyPr wrap="square" lIns="0" tIns="0" rIns="0" bIns="0" rtlCol="0" anchor="ctr">
            <a:normAutofit/>
          </a:bodyPr>
          <a:lstStyle/>
          <a:p>
            <a:pPr marL="0" indent="0">
              <a:buNone/>
            </a:pPr>
            <a:r>
              <a:rPr lang="en-US" sz="930" dirty="0">
                <a:solidFill>
                  <a:srgbClr val="F5F5F0"/>
                </a:solidFill>
              </a:rPr>
              <a:t>• LinkedIn Learning (2026) Word Essential Training, Outlook Essential Training and PowerPoint Essential Training certificates.</a:t>
            </a:r>
            <a:endParaRPr lang="en-US" sz="930" dirty="0"/>
          </a:p>
        </p:txBody>
      </p:sp>
      <p:sp>
        <p:nvSpPr>
          <p:cNvPr id="10" name="Text 8"/>
          <p:cNvSpPr/>
          <p:nvPr/>
        </p:nvSpPr>
        <p:spPr>
          <a:xfrm>
            <a:off x="1097280" y="2752344"/>
            <a:ext cx="9875520" cy="237744"/>
          </a:xfrm>
          <a:prstGeom prst="rect">
            <a:avLst/>
          </a:prstGeom>
          <a:noFill/>
          <a:ln/>
        </p:spPr>
        <p:txBody>
          <a:bodyPr wrap="square" lIns="0" tIns="0" rIns="0" bIns="0" rtlCol="0" anchor="ctr">
            <a:normAutofit/>
          </a:bodyPr>
          <a:lstStyle/>
          <a:p>
            <a:pPr marL="0" indent="0">
              <a:buNone/>
            </a:pPr>
            <a:r>
              <a:rPr lang="en-US" sz="930" dirty="0">
                <a:solidFill>
                  <a:srgbClr val="F5F5F0"/>
                </a:solidFill>
              </a:rPr>
              <a:t>• Microsoft (n.d.) Microsoft Forms: send a form and collect responses. Microsoft Support.</a:t>
            </a:r>
            <a:endParaRPr lang="en-US" sz="930" dirty="0"/>
          </a:p>
        </p:txBody>
      </p:sp>
      <p:sp>
        <p:nvSpPr>
          <p:cNvPr id="11" name="Text 9"/>
          <p:cNvSpPr/>
          <p:nvPr/>
        </p:nvSpPr>
        <p:spPr>
          <a:xfrm>
            <a:off x="1097280" y="3145536"/>
            <a:ext cx="9875520" cy="237744"/>
          </a:xfrm>
          <a:prstGeom prst="rect">
            <a:avLst/>
          </a:prstGeom>
          <a:noFill/>
          <a:ln/>
        </p:spPr>
        <p:txBody>
          <a:bodyPr wrap="square" lIns="0" tIns="0" rIns="0" bIns="0" rtlCol="0" anchor="ctr">
            <a:normAutofit/>
          </a:bodyPr>
          <a:lstStyle/>
          <a:p>
            <a:pPr marL="0" indent="0">
              <a:buNone/>
            </a:pPr>
            <a:r>
              <a:rPr lang="en-US" sz="930" dirty="0">
                <a:solidFill>
                  <a:srgbClr val="F5F5F0"/>
                </a:solidFill>
              </a:rPr>
              <a:t>• Reedy, K. and Parker, J. (2018) Digital literacy unpacked. London: Facet.</a:t>
            </a:r>
            <a:endParaRPr lang="en-US" sz="930" dirty="0"/>
          </a:p>
        </p:txBody>
      </p:sp>
      <p:sp>
        <p:nvSpPr>
          <p:cNvPr id="12" name="Text 10"/>
          <p:cNvSpPr/>
          <p:nvPr/>
        </p:nvSpPr>
        <p:spPr>
          <a:xfrm>
            <a:off x="1097280" y="3538728"/>
            <a:ext cx="9875520" cy="237744"/>
          </a:xfrm>
          <a:prstGeom prst="rect">
            <a:avLst/>
          </a:prstGeom>
          <a:noFill/>
          <a:ln/>
        </p:spPr>
        <p:txBody>
          <a:bodyPr wrap="square" lIns="0" tIns="0" rIns="0" bIns="0" rtlCol="0" anchor="ctr">
            <a:normAutofit/>
          </a:bodyPr>
          <a:lstStyle/>
          <a:p>
            <a:pPr marL="0" indent="0">
              <a:buNone/>
            </a:pPr>
            <a:r>
              <a:rPr lang="en-US" sz="930" dirty="0">
                <a:solidFill>
                  <a:srgbClr val="F5F5F0"/>
                </a:solidFill>
              </a:rPr>
              <a:t>• Steinberg, J. (2022) Cybersecurity for dummies. 2nd edn. Hoboken: Wiley.</a:t>
            </a:r>
            <a:endParaRPr lang="en-US" sz="930" dirty="0"/>
          </a:p>
        </p:txBody>
      </p:sp>
      <p:sp>
        <p:nvSpPr>
          <p:cNvPr id="13" name="Text 11"/>
          <p:cNvSpPr/>
          <p:nvPr/>
        </p:nvSpPr>
        <p:spPr>
          <a:xfrm>
            <a:off x="1097280" y="3931920"/>
            <a:ext cx="9875520" cy="237744"/>
          </a:xfrm>
          <a:prstGeom prst="rect">
            <a:avLst/>
          </a:prstGeom>
          <a:noFill/>
          <a:ln/>
        </p:spPr>
        <p:txBody>
          <a:bodyPr wrap="square" lIns="0" tIns="0" rIns="0" bIns="0" rtlCol="0" anchor="ctr">
            <a:normAutofit/>
          </a:bodyPr>
          <a:lstStyle/>
          <a:p>
            <a:pPr marL="0" indent="0">
              <a:buNone/>
            </a:pPr>
            <a:r>
              <a:rPr lang="en-US" sz="930" dirty="0">
                <a:solidFill>
                  <a:srgbClr val="F5F5F0"/>
                </a:solidFill>
              </a:rPr>
              <a:t>• University of Wales Trinity Saint David (2026) BMBS4003 Digital Skills for Business Module Handbook.</a:t>
            </a:r>
            <a:endParaRPr lang="en-US" sz="930" dirty="0"/>
          </a:p>
        </p:txBody>
      </p:sp>
      <p:sp>
        <p:nvSpPr>
          <p:cNvPr id="14" name="Shape 12"/>
          <p:cNvSpPr/>
          <p:nvPr/>
        </p:nvSpPr>
        <p:spPr>
          <a:xfrm>
            <a:off x="1097280" y="5532120"/>
            <a:ext cx="10012680" cy="685800"/>
          </a:xfrm>
          <a:prstGeom prst="roundRect">
            <a:avLst>
              <a:gd name="adj" fmla="val 9333"/>
            </a:avLst>
          </a:prstGeom>
          <a:solidFill>
            <a:srgbClr val="07101E"/>
          </a:solidFill>
          <a:ln w="12700">
            <a:solidFill>
              <a:srgbClr val="D6B955"/>
            </a:solidFill>
            <a:prstDash val="solid"/>
          </a:ln>
        </p:spPr>
        <p:txBody>
          <a:bodyPr/>
          <a:lstStyle/>
          <a:p>
            <a:endParaRPr lang="en-GB"/>
          </a:p>
        </p:txBody>
      </p:sp>
      <p:sp>
        <p:nvSpPr>
          <p:cNvPr id="15" name="Text 13"/>
          <p:cNvSpPr/>
          <p:nvPr/>
        </p:nvSpPr>
        <p:spPr>
          <a:xfrm>
            <a:off x="1371600" y="5614416"/>
            <a:ext cx="1828800" cy="182880"/>
          </a:xfrm>
          <a:prstGeom prst="rect">
            <a:avLst/>
          </a:prstGeom>
          <a:noFill/>
          <a:ln/>
        </p:spPr>
        <p:txBody>
          <a:bodyPr wrap="square" lIns="0" tIns="0" rIns="0" bIns="0" rtlCol="0" anchor="ctr"/>
          <a:lstStyle/>
          <a:p>
            <a:pPr marL="0" indent="0">
              <a:buNone/>
            </a:pPr>
            <a:r>
              <a:rPr lang="en-US" sz="1150" b="1" dirty="0">
                <a:solidFill>
                  <a:srgbClr val="F5DE87"/>
                </a:solidFill>
              </a:rPr>
              <a:t>AI use statement</a:t>
            </a:r>
            <a:endParaRPr lang="en-US" sz="1150" dirty="0"/>
          </a:p>
        </p:txBody>
      </p:sp>
      <p:sp>
        <p:nvSpPr>
          <p:cNvPr id="16" name="Text 14"/>
          <p:cNvSpPr/>
          <p:nvPr/>
        </p:nvSpPr>
        <p:spPr>
          <a:xfrm>
            <a:off x="1371600" y="5833872"/>
            <a:ext cx="9235440" cy="201168"/>
          </a:xfrm>
          <a:prstGeom prst="rect">
            <a:avLst/>
          </a:prstGeom>
          <a:noFill/>
          <a:ln/>
        </p:spPr>
        <p:txBody>
          <a:bodyPr wrap="square" lIns="0" tIns="0" rIns="0" bIns="0" rtlCol="0" anchor="ctr">
            <a:normAutofit/>
          </a:bodyPr>
          <a:lstStyle/>
          <a:p>
            <a:pPr marL="0" indent="0">
              <a:buNone/>
            </a:pPr>
            <a:r>
              <a:rPr lang="en-US" sz="980" dirty="0">
                <a:solidFill>
                  <a:srgbClr val="F5F5F0"/>
                </a:solidFill>
              </a:rPr>
              <a:t>AI was used to support proofreading, structure checking and slide design ideas. The evidence, reflection and final presentation decisions are my own.</a:t>
            </a:r>
            <a:endParaRPr lang="en-US" sz="98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1242</Words>
  <Application>Microsoft Office PowerPoint</Application>
  <PresentationFormat>Widescreen</PresentationFormat>
  <Paragraphs>160</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Digital Fluency: A Personal Reflection</dc:title>
  <dc:subject>BMBS4003 Digital Skills for Business Presentation</dc:subject>
  <dc:creator>Kenneth Iherobiem</dc:creator>
  <cp:lastModifiedBy>Iherobim Iherobiem (1922507)</cp:lastModifiedBy>
  <cp:revision>2</cp:revision>
  <dcterms:created xsi:type="dcterms:W3CDTF">2026-06-25T18:08:46Z</dcterms:created>
  <dcterms:modified xsi:type="dcterms:W3CDTF">2026-06-25T18:38:49Z</dcterms:modified>
</cp:coreProperties>
</file>