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73386-E7FF-48CE-9DF1-ACC2EB0271A3}" type="datetimeFigureOut">
              <a:rPr lang="en-GB" smtClean="0"/>
              <a:t>16/10/2023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0CC96-63B7-4812-BA03-943B022AF4FB}" type="slidenum">
              <a:rPr lang="en-GB" smtClean="0"/>
              <a:t>‹#›</a:t>
            </a:fld>
            <a:endParaRPr lang="en-GB"/>
          </a:p>
        </p:txBody>
      </p:sp>
    </p:spTree>
    <p:extLst>
      <p:ext uri="{BB962C8B-B14F-4D97-AF65-F5344CB8AC3E}">
        <p14:creationId xmlns:p14="http://schemas.microsoft.com/office/powerpoint/2010/main" val="3327131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60CC96-63B7-4812-BA03-943B022AF4FB}" type="slidenum">
              <a:rPr lang="en-GB" smtClean="0"/>
              <a:t>4</a:t>
            </a:fld>
            <a:endParaRPr lang="en-GB"/>
          </a:p>
        </p:txBody>
      </p:sp>
    </p:spTree>
    <p:extLst>
      <p:ext uri="{BB962C8B-B14F-4D97-AF65-F5344CB8AC3E}">
        <p14:creationId xmlns:p14="http://schemas.microsoft.com/office/powerpoint/2010/main" val="186779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6521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22533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10/16/2023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44005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2962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9045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4519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9803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85575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9572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87082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10/16/2023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33376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10/16/2023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549518014"/>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cipd.co.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F424E52-D898-0B65-A37B-CCAEA5383DA2}"/>
              </a:ext>
            </a:extLst>
          </p:cNvPr>
          <p:cNvSpPr>
            <a:spLocks noGrp="1"/>
          </p:cNvSpPr>
          <p:nvPr>
            <p:ph type="ctrTitle"/>
          </p:nvPr>
        </p:nvSpPr>
        <p:spPr>
          <a:xfrm>
            <a:off x="652006" y="943746"/>
            <a:ext cx="4500561" cy="3305311"/>
          </a:xfrm>
        </p:spPr>
        <p:txBody>
          <a:bodyPr>
            <a:normAutofit/>
          </a:bodyPr>
          <a:lstStyle/>
          <a:p>
            <a:r>
              <a:rPr lang="en-GB" sz="8100" dirty="0"/>
              <a:t>Managing people</a:t>
            </a:r>
          </a:p>
        </p:txBody>
      </p:sp>
      <p:sp>
        <p:nvSpPr>
          <p:cNvPr id="3" name="Subtitle 2">
            <a:extLst>
              <a:ext uri="{FF2B5EF4-FFF2-40B4-BE49-F238E27FC236}">
                <a16:creationId xmlns:a16="http://schemas.microsoft.com/office/drawing/2014/main" id="{63884518-021E-5EC4-C770-B8B29FCF2175}"/>
              </a:ext>
            </a:extLst>
          </p:cNvPr>
          <p:cNvSpPr>
            <a:spLocks noGrp="1"/>
          </p:cNvSpPr>
          <p:nvPr>
            <p:ph type="subTitle" idx="1"/>
          </p:nvPr>
        </p:nvSpPr>
        <p:spPr>
          <a:xfrm>
            <a:off x="649435" y="4532678"/>
            <a:ext cx="4500561" cy="1320249"/>
          </a:xfrm>
        </p:spPr>
        <p:txBody>
          <a:bodyPr>
            <a:normAutofit/>
          </a:bodyPr>
          <a:lstStyle/>
          <a:p>
            <a:r>
              <a:rPr lang="en-GB" sz="1800" b="1" dirty="0">
                <a:solidFill>
                  <a:schemeClr val="accent5">
                    <a:lumMod val="60000"/>
                    <a:lumOff val="40000"/>
                  </a:schemeClr>
                </a:solidFill>
                <a:effectLst/>
                <a:latin typeface="Arial" panose="020B0604020202020204" pitchFamily="34" charset="0"/>
                <a:ea typeface="Arial" panose="020B0604020202020204" pitchFamily="34" charset="0"/>
              </a:rPr>
              <a:t>Assessment Component 1 </a:t>
            </a:r>
            <a:endParaRPr lang="en-GB" dirty="0">
              <a:solidFill>
                <a:schemeClr val="accent5">
                  <a:lumMod val="60000"/>
                  <a:lumOff val="40000"/>
                </a:schemeClr>
              </a:solidFill>
            </a:endParaRPr>
          </a:p>
        </p:txBody>
      </p:sp>
      <p:pic>
        <p:nvPicPr>
          <p:cNvPr id="27" name="Picture 3" descr="A close-up of a network&#10;&#10;Description automatically generated">
            <a:extLst>
              <a:ext uri="{FF2B5EF4-FFF2-40B4-BE49-F238E27FC236}">
                <a16:creationId xmlns:a16="http://schemas.microsoft.com/office/drawing/2014/main" id="{298D7F9D-C327-65EA-30BE-4F0DF11CBFF4}"/>
              </a:ext>
            </a:extLst>
          </p:cNvPr>
          <p:cNvPicPr>
            <a:picLocks noChangeAspect="1"/>
          </p:cNvPicPr>
          <p:nvPr/>
        </p:nvPicPr>
        <p:blipFill rotWithShape="1">
          <a:blip r:embed="rId2"/>
          <a:srcRect l="41503"/>
          <a:stretch/>
        </p:blipFill>
        <p:spPr>
          <a:xfrm>
            <a:off x="5747424" y="10"/>
            <a:ext cx="6444576" cy="6857990"/>
          </a:xfrm>
          <a:prstGeom prst="rect">
            <a:avLst/>
          </a:prstGeom>
        </p:spPr>
      </p:pic>
      <p:sp>
        <p:nvSpPr>
          <p:cNvPr id="4" name="TextBox 3">
            <a:extLst>
              <a:ext uri="{FF2B5EF4-FFF2-40B4-BE49-F238E27FC236}">
                <a16:creationId xmlns:a16="http://schemas.microsoft.com/office/drawing/2014/main" id="{BC9A8D03-37F2-2C07-3F2B-22D6CFC69594}"/>
              </a:ext>
            </a:extLst>
          </p:cNvPr>
          <p:cNvSpPr txBox="1"/>
          <p:nvPr/>
        </p:nvSpPr>
        <p:spPr>
          <a:xfrm>
            <a:off x="2365470" y="5660033"/>
            <a:ext cx="3222334" cy="923330"/>
          </a:xfrm>
          <a:prstGeom prst="rect">
            <a:avLst/>
          </a:prstGeom>
          <a:noFill/>
        </p:spPr>
        <p:txBody>
          <a:bodyPr wrap="square" rtlCol="0">
            <a:spAutoFit/>
          </a:bodyPr>
          <a:lstStyle/>
          <a:p>
            <a:r>
              <a:rPr lang="en-GB" dirty="0"/>
              <a:t>Student: Sorina-Iulia Cosa</a:t>
            </a:r>
          </a:p>
          <a:p>
            <a:r>
              <a:rPr lang="en-GB" dirty="0"/>
              <a:t>Student ID: 2211474</a:t>
            </a:r>
          </a:p>
          <a:p>
            <a:r>
              <a:rPr lang="en-GB" dirty="0"/>
              <a:t>Lecturer: Prof. Dennis </a:t>
            </a:r>
            <a:r>
              <a:rPr lang="en-GB" dirty="0" err="1"/>
              <a:t>Pepple</a:t>
            </a:r>
            <a:endParaRPr lang="en-GB" dirty="0"/>
          </a:p>
        </p:txBody>
      </p:sp>
    </p:spTree>
    <p:extLst>
      <p:ext uri="{BB962C8B-B14F-4D97-AF65-F5344CB8AC3E}">
        <p14:creationId xmlns:p14="http://schemas.microsoft.com/office/powerpoint/2010/main" val="36685343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C2C481-2634-BDC0-8170-9B3A3581F004}"/>
              </a:ext>
            </a:extLst>
          </p:cNvPr>
          <p:cNvSpPr txBox="1"/>
          <p:nvPr/>
        </p:nvSpPr>
        <p:spPr>
          <a:xfrm>
            <a:off x="1278193" y="999102"/>
            <a:ext cx="9635613" cy="4801314"/>
          </a:xfrm>
          <a:prstGeom prst="rect">
            <a:avLst/>
          </a:prstGeom>
          <a:noFill/>
        </p:spPr>
        <p:txBody>
          <a:bodyPr wrap="square">
            <a:spAutoFit/>
          </a:bodyPr>
          <a:lstStyle/>
          <a:p>
            <a:r>
              <a:rPr lang="en-GB" dirty="0"/>
              <a:t>	</a:t>
            </a:r>
          </a:p>
          <a:p>
            <a:endParaRPr lang="en-GB" dirty="0"/>
          </a:p>
          <a:p>
            <a:endParaRPr lang="en-GB" dirty="0"/>
          </a:p>
          <a:p>
            <a:r>
              <a:rPr lang="en-GB" dirty="0"/>
              <a:t>	HRM is the part of any business that ensures the efficient use of human resources to achieve both the company's goals and the fulfilment and growth of its personnel. According to the definition, In order to achieve objectives and guarantee employee progress and enjoyment, HRM is an essential component of any organisation. HRM is therefore important to both the business and its employees. </a:t>
            </a:r>
            <a:r>
              <a:rPr lang="en-GB" b="0" i="0" dirty="0">
                <a:effectLst/>
                <a:latin typeface="Helvetica Neue"/>
              </a:rPr>
              <a:t>(</a:t>
            </a:r>
            <a:r>
              <a:rPr lang="en-GB" b="0" i="0" dirty="0" err="1">
                <a:effectLst/>
                <a:latin typeface="Helvetica Neue"/>
              </a:rPr>
              <a:t>Glueck</a:t>
            </a:r>
            <a:r>
              <a:rPr lang="en-GB" b="0" i="0" dirty="0">
                <a:effectLst/>
                <a:latin typeface="Helvetica Neue"/>
              </a:rPr>
              <a:t>, 1989)</a:t>
            </a:r>
          </a:p>
          <a:p>
            <a:endParaRPr lang="en-GB" dirty="0">
              <a:latin typeface="Helvetica Neue"/>
            </a:endParaRPr>
          </a:p>
          <a:p>
            <a:endParaRPr lang="en-GB" dirty="0">
              <a:latin typeface="Helvetica Neue"/>
            </a:endParaRPr>
          </a:p>
          <a:p>
            <a:endParaRPr lang="en-GB" dirty="0"/>
          </a:p>
          <a:p>
            <a:endParaRPr lang="en-GB" dirty="0"/>
          </a:p>
          <a:p>
            <a:r>
              <a:rPr lang="en-GB" dirty="0"/>
              <a:t>	As the authority on ethical employment practises, Human Resources (HR) has a very obvious role to play in this area as it is a fundamental aspect of corporate responsibility. But beyond this, HR is the department's finest job for identifying and fostering organisational values as well as culture in order to promote corporate responsibility.</a:t>
            </a:r>
            <a:r>
              <a:rPr lang="en-GB" b="0" i="0" dirty="0">
                <a:solidFill>
                  <a:srgbClr val="000000"/>
                </a:solidFill>
                <a:effectLst/>
                <a:latin typeface="Helvetica Neue"/>
              </a:rPr>
              <a:t> </a:t>
            </a:r>
            <a:r>
              <a:rPr lang="en-GB" b="0" i="0" dirty="0">
                <a:effectLst/>
                <a:latin typeface="Helvetica Neue"/>
              </a:rPr>
              <a:t>(CIPD, 2013)</a:t>
            </a:r>
            <a:endParaRPr lang="en-GB" dirty="0"/>
          </a:p>
        </p:txBody>
      </p:sp>
      <p:sp>
        <p:nvSpPr>
          <p:cNvPr id="4" name="TextBox 3">
            <a:extLst>
              <a:ext uri="{FF2B5EF4-FFF2-40B4-BE49-F238E27FC236}">
                <a16:creationId xmlns:a16="http://schemas.microsoft.com/office/drawing/2014/main" id="{DA16DAC6-808F-F165-43DB-DB2039E7E2A9}"/>
              </a:ext>
            </a:extLst>
          </p:cNvPr>
          <p:cNvSpPr txBox="1"/>
          <p:nvPr/>
        </p:nvSpPr>
        <p:spPr>
          <a:xfrm>
            <a:off x="3687097" y="393290"/>
            <a:ext cx="5250426" cy="369332"/>
          </a:xfrm>
          <a:prstGeom prst="rect">
            <a:avLst/>
          </a:prstGeom>
          <a:noFill/>
        </p:spPr>
        <p:txBody>
          <a:bodyPr wrap="square" rtlCol="0">
            <a:spAutoFit/>
          </a:bodyPr>
          <a:lstStyle/>
          <a:p>
            <a:pPr algn="ctr"/>
            <a:r>
              <a:rPr lang="en-GB" dirty="0"/>
              <a:t>THE ROLE OF HRM</a:t>
            </a:r>
          </a:p>
        </p:txBody>
      </p:sp>
    </p:spTree>
    <p:extLst>
      <p:ext uri="{BB962C8B-B14F-4D97-AF65-F5344CB8AC3E}">
        <p14:creationId xmlns:p14="http://schemas.microsoft.com/office/powerpoint/2010/main" val="4138986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01836E-4F99-B53A-5989-6A492D83C1E8}"/>
              </a:ext>
            </a:extLst>
          </p:cNvPr>
          <p:cNvSpPr txBox="1"/>
          <p:nvPr/>
        </p:nvSpPr>
        <p:spPr>
          <a:xfrm>
            <a:off x="3431458" y="511277"/>
            <a:ext cx="5702710" cy="646331"/>
          </a:xfrm>
          <a:prstGeom prst="rect">
            <a:avLst/>
          </a:prstGeom>
          <a:noFill/>
        </p:spPr>
        <p:txBody>
          <a:bodyPr wrap="square" rtlCol="0">
            <a:spAutoFit/>
          </a:bodyPr>
          <a:lstStyle/>
          <a:p>
            <a:r>
              <a:rPr lang="en-GB" dirty="0"/>
              <a:t>Job responsibilities and functional areas</a:t>
            </a:r>
          </a:p>
          <a:p>
            <a:endParaRPr lang="en-GB" dirty="0"/>
          </a:p>
        </p:txBody>
      </p:sp>
      <p:sp>
        <p:nvSpPr>
          <p:cNvPr id="3" name="TextBox 2">
            <a:extLst>
              <a:ext uri="{FF2B5EF4-FFF2-40B4-BE49-F238E27FC236}">
                <a16:creationId xmlns:a16="http://schemas.microsoft.com/office/drawing/2014/main" id="{EF09BFF9-F170-629E-25EA-AB60AE80EC5C}"/>
              </a:ext>
            </a:extLst>
          </p:cNvPr>
          <p:cNvSpPr txBox="1"/>
          <p:nvPr/>
        </p:nvSpPr>
        <p:spPr>
          <a:xfrm>
            <a:off x="796414" y="2438796"/>
            <a:ext cx="611566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Recruitment and selection</a:t>
            </a:r>
          </a:p>
          <a:p>
            <a:pPr marL="285750" indent="-285750">
              <a:buFont typeface="Arial" panose="020B0604020202020204" pitchFamily="34" charset="0"/>
              <a:buChar char="•"/>
            </a:pPr>
            <a:r>
              <a:rPr lang="en-GB" dirty="0"/>
              <a:t>Learning and talent development</a:t>
            </a:r>
          </a:p>
          <a:p>
            <a:pPr marL="285750" indent="-285750">
              <a:buFont typeface="Arial" panose="020B0604020202020204" pitchFamily="34" charset="0"/>
              <a:buChar char="•"/>
            </a:pPr>
            <a:r>
              <a:rPr lang="en-GB" dirty="0"/>
              <a:t>Human resource planning</a:t>
            </a:r>
          </a:p>
          <a:p>
            <a:pPr marL="285750" indent="-285750">
              <a:buFont typeface="Arial" panose="020B0604020202020204" pitchFamily="34" charset="0"/>
              <a:buChar char="•"/>
            </a:pPr>
            <a:r>
              <a:rPr lang="en-GB" dirty="0"/>
              <a:t>Provision of contracts and fair treatment</a:t>
            </a:r>
          </a:p>
          <a:p>
            <a:pPr marL="285750" indent="-285750">
              <a:buFont typeface="Arial" panose="020B0604020202020204" pitchFamily="34" charset="0"/>
              <a:buChar char="•"/>
            </a:pPr>
            <a:r>
              <a:rPr lang="en-GB" dirty="0"/>
              <a:t>Managing diversity</a:t>
            </a:r>
          </a:p>
          <a:p>
            <a:pPr marL="285750" indent="-285750">
              <a:buFont typeface="Arial" panose="020B0604020202020204" pitchFamily="34" charset="0"/>
              <a:buChar char="•"/>
            </a:pPr>
            <a:r>
              <a:rPr lang="en-GB" dirty="0"/>
              <a:t>Employee counselling/welfare</a:t>
            </a:r>
          </a:p>
          <a:p>
            <a:pPr marL="285750" indent="-285750">
              <a:buFont typeface="Arial" panose="020B0604020202020204" pitchFamily="34" charset="0"/>
              <a:buChar char="•"/>
            </a:pPr>
            <a:r>
              <a:rPr lang="en-GB" dirty="0"/>
              <a:t>Payment and reward of employees</a:t>
            </a:r>
          </a:p>
          <a:p>
            <a:pPr marL="285750" indent="-285750">
              <a:buFont typeface="Arial" panose="020B0604020202020204" pitchFamily="34" charset="0"/>
              <a:buChar char="•"/>
            </a:pPr>
            <a:r>
              <a:rPr lang="en-GB" dirty="0"/>
              <a:t>Health and Safety</a:t>
            </a:r>
          </a:p>
          <a:p>
            <a:pPr marL="285750" indent="-285750">
              <a:buFont typeface="Arial" panose="020B0604020202020204" pitchFamily="34" charset="0"/>
              <a:buChar char="•"/>
            </a:pPr>
            <a:r>
              <a:rPr lang="en-GB" dirty="0"/>
              <a:t>Dealing with grievances</a:t>
            </a:r>
          </a:p>
          <a:p>
            <a:pPr marL="285750" indent="-285750">
              <a:buFont typeface="Arial" panose="020B0604020202020204" pitchFamily="34" charset="0"/>
              <a:buChar char="•"/>
            </a:pPr>
            <a:r>
              <a:rPr lang="en-GB" dirty="0"/>
              <a:t>Dismissal</a:t>
            </a:r>
          </a:p>
        </p:txBody>
      </p:sp>
      <p:sp>
        <p:nvSpPr>
          <p:cNvPr id="4" name="TextBox 3">
            <a:extLst>
              <a:ext uri="{FF2B5EF4-FFF2-40B4-BE49-F238E27FC236}">
                <a16:creationId xmlns:a16="http://schemas.microsoft.com/office/drawing/2014/main" id="{CFD9AF27-851F-AE40-B76A-B15AEC4ADD4D}"/>
              </a:ext>
            </a:extLst>
          </p:cNvPr>
          <p:cNvSpPr txBox="1"/>
          <p:nvPr/>
        </p:nvSpPr>
        <p:spPr>
          <a:xfrm>
            <a:off x="6833419" y="2910348"/>
            <a:ext cx="4424516" cy="1200329"/>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dirty="0"/>
              <a:t>Encouraging engagement and involvement</a:t>
            </a:r>
          </a:p>
          <a:p>
            <a:pPr marL="285750" indent="-285750">
              <a:buFont typeface="Arial" panose="020B0604020202020204" pitchFamily="34" charset="0"/>
              <a:buChar char="•"/>
            </a:pPr>
            <a:r>
              <a:rPr lang="en-GB" dirty="0"/>
              <a:t>Ethics and corporate responsibility</a:t>
            </a:r>
          </a:p>
        </p:txBody>
      </p:sp>
      <p:sp>
        <p:nvSpPr>
          <p:cNvPr id="5" name="TextBox 4">
            <a:extLst>
              <a:ext uri="{FF2B5EF4-FFF2-40B4-BE49-F238E27FC236}">
                <a16:creationId xmlns:a16="http://schemas.microsoft.com/office/drawing/2014/main" id="{02C1EDC5-D1AD-DD3A-082D-162E97A1B57D}"/>
              </a:ext>
            </a:extLst>
          </p:cNvPr>
          <p:cNvSpPr txBox="1"/>
          <p:nvPr/>
        </p:nvSpPr>
        <p:spPr>
          <a:xfrm>
            <a:off x="8298426" y="6164826"/>
            <a:ext cx="3637935" cy="369332"/>
          </a:xfrm>
          <a:prstGeom prst="rect">
            <a:avLst/>
          </a:prstGeom>
          <a:noFill/>
        </p:spPr>
        <p:txBody>
          <a:bodyPr wrap="square" rtlCol="0">
            <a:spAutoFit/>
          </a:bodyPr>
          <a:lstStyle/>
          <a:p>
            <a:r>
              <a:rPr lang="en-GB" b="0" i="0" dirty="0">
                <a:effectLst/>
                <a:latin typeface="Helvetica Neue"/>
              </a:rPr>
              <a:t>(Foot and Hook, 2011)</a:t>
            </a:r>
            <a:endParaRPr lang="en-GB" dirty="0"/>
          </a:p>
        </p:txBody>
      </p:sp>
    </p:spTree>
    <p:extLst>
      <p:ext uri="{BB962C8B-B14F-4D97-AF65-F5344CB8AC3E}">
        <p14:creationId xmlns:p14="http://schemas.microsoft.com/office/powerpoint/2010/main" val="25590399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65D571-538C-AA0D-30FB-8FE13BB19FD5}"/>
              </a:ext>
            </a:extLst>
          </p:cNvPr>
          <p:cNvSpPr txBox="1"/>
          <p:nvPr/>
        </p:nvSpPr>
        <p:spPr>
          <a:xfrm>
            <a:off x="3549445" y="353961"/>
            <a:ext cx="5348749" cy="369332"/>
          </a:xfrm>
          <a:prstGeom prst="rect">
            <a:avLst/>
          </a:prstGeom>
          <a:noFill/>
        </p:spPr>
        <p:txBody>
          <a:bodyPr wrap="square" rtlCol="0">
            <a:spAutoFit/>
          </a:bodyPr>
          <a:lstStyle/>
          <a:p>
            <a:pPr algn="ctr"/>
            <a:r>
              <a:rPr lang="en-GB" dirty="0"/>
              <a:t>HR values and ethics</a:t>
            </a:r>
          </a:p>
        </p:txBody>
      </p:sp>
      <p:sp>
        <p:nvSpPr>
          <p:cNvPr id="4" name="TextBox 3">
            <a:extLst>
              <a:ext uri="{FF2B5EF4-FFF2-40B4-BE49-F238E27FC236}">
                <a16:creationId xmlns:a16="http://schemas.microsoft.com/office/drawing/2014/main" id="{48A54190-602F-7BD1-9D25-CA717D4C09E4}"/>
              </a:ext>
            </a:extLst>
          </p:cNvPr>
          <p:cNvSpPr txBox="1"/>
          <p:nvPr/>
        </p:nvSpPr>
        <p:spPr>
          <a:xfrm>
            <a:off x="825910" y="1317523"/>
            <a:ext cx="10943303" cy="1477328"/>
          </a:xfrm>
          <a:prstGeom prst="rect">
            <a:avLst/>
          </a:prstGeom>
          <a:noFill/>
        </p:spPr>
        <p:txBody>
          <a:bodyPr wrap="square" rtlCol="0">
            <a:spAutoFit/>
          </a:bodyPr>
          <a:lstStyle/>
          <a:p>
            <a:pPr marL="285750" indent="-285750">
              <a:buFont typeface="Arial" panose="020B0604020202020204" pitchFamily="34" charset="0"/>
              <a:buChar char="•"/>
            </a:pPr>
            <a:r>
              <a:rPr lang="en-GB" dirty="0"/>
              <a:t>Selection/Staffing</a:t>
            </a:r>
          </a:p>
          <a:p>
            <a:pPr marL="285750" indent="-285750">
              <a:buFont typeface="Arial" panose="020B0604020202020204" pitchFamily="34" charset="0"/>
              <a:buChar char="•"/>
            </a:pPr>
            <a:r>
              <a:rPr lang="en-GB" dirty="0"/>
              <a:t>Performance appraisal</a:t>
            </a:r>
          </a:p>
          <a:p>
            <a:pPr marL="285750" indent="-285750">
              <a:buFont typeface="Arial" panose="020B0604020202020204" pitchFamily="34" charset="0"/>
              <a:buChar char="•"/>
            </a:pPr>
            <a:r>
              <a:rPr lang="en-GB" dirty="0"/>
              <a:t>Compensation</a:t>
            </a:r>
          </a:p>
          <a:p>
            <a:pPr marL="285750" indent="-285750">
              <a:buFont typeface="Arial" panose="020B0604020202020204" pitchFamily="34" charset="0"/>
              <a:buChar char="•"/>
            </a:pPr>
            <a:r>
              <a:rPr lang="en-GB" dirty="0"/>
              <a:t>Reward system</a:t>
            </a:r>
          </a:p>
          <a:p>
            <a:pPr marL="285750" indent="-285750">
              <a:buFont typeface="Arial" panose="020B0604020202020204" pitchFamily="34" charset="0"/>
              <a:buChar char="•"/>
            </a:pPr>
            <a:r>
              <a:rPr lang="en-GB" dirty="0"/>
              <a:t>Organizational exit/ downsizing</a:t>
            </a:r>
          </a:p>
        </p:txBody>
      </p:sp>
      <p:sp>
        <p:nvSpPr>
          <p:cNvPr id="5" name="TextBox 4">
            <a:extLst>
              <a:ext uri="{FF2B5EF4-FFF2-40B4-BE49-F238E27FC236}">
                <a16:creationId xmlns:a16="http://schemas.microsoft.com/office/drawing/2014/main" id="{90B5A70C-D411-50E5-3421-BAF4F7A32444}"/>
              </a:ext>
            </a:extLst>
          </p:cNvPr>
          <p:cNvSpPr txBox="1"/>
          <p:nvPr/>
        </p:nvSpPr>
        <p:spPr>
          <a:xfrm>
            <a:off x="1897626" y="3067665"/>
            <a:ext cx="5427406" cy="646331"/>
          </a:xfrm>
          <a:prstGeom prst="rect">
            <a:avLst/>
          </a:prstGeom>
          <a:noFill/>
        </p:spPr>
        <p:txBody>
          <a:bodyPr wrap="square" rtlCol="0">
            <a:spAutoFit/>
          </a:bodyPr>
          <a:lstStyle/>
          <a:p>
            <a:r>
              <a:rPr lang="en-GB" dirty="0"/>
              <a:t>Consequences of unethical HR actions:</a:t>
            </a:r>
          </a:p>
          <a:p>
            <a:endParaRPr lang="en-GB" dirty="0"/>
          </a:p>
        </p:txBody>
      </p:sp>
      <p:sp>
        <p:nvSpPr>
          <p:cNvPr id="6" name="TextBox 5">
            <a:extLst>
              <a:ext uri="{FF2B5EF4-FFF2-40B4-BE49-F238E27FC236}">
                <a16:creationId xmlns:a16="http://schemas.microsoft.com/office/drawing/2014/main" id="{90AB8145-A4E5-1BF5-FAF8-A2CD7D2EE1C3}"/>
              </a:ext>
            </a:extLst>
          </p:cNvPr>
          <p:cNvSpPr txBox="1"/>
          <p:nvPr/>
        </p:nvSpPr>
        <p:spPr>
          <a:xfrm>
            <a:off x="688258" y="3805084"/>
            <a:ext cx="10589342" cy="923330"/>
          </a:xfrm>
          <a:prstGeom prst="rect">
            <a:avLst/>
          </a:prstGeom>
          <a:noFill/>
        </p:spPr>
        <p:txBody>
          <a:bodyPr wrap="square" rtlCol="0">
            <a:spAutoFit/>
          </a:bodyPr>
          <a:lstStyle/>
          <a:p>
            <a:pPr marL="285750" indent="-285750">
              <a:buFont typeface="Arial" panose="020B0604020202020204" pitchFamily="34" charset="0"/>
              <a:buChar char="•"/>
            </a:pPr>
            <a:r>
              <a:rPr lang="en-GB" dirty="0"/>
              <a:t>Cynicism</a:t>
            </a:r>
          </a:p>
          <a:p>
            <a:pPr marL="285750" indent="-285750">
              <a:buFont typeface="Arial" panose="020B0604020202020204" pitchFamily="34" charset="0"/>
              <a:buChar char="•"/>
            </a:pPr>
            <a:r>
              <a:rPr lang="en-GB" dirty="0"/>
              <a:t>Destructive politics</a:t>
            </a:r>
          </a:p>
          <a:p>
            <a:pPr marL="285750" indent="-285750">
              <a:buFont typeface="Arial" panose="020B0604020202020204" pitchFamily="34" charset="0"/>
              <a:buChar char="•"/>
            </a:pPr>
            <a:r>
              <a:rPr lang="en-GB" dirty="0"/>
              <a:t>Workplace aggression and violence</a:t>
            </a:r>
          </a:p>
        </p:txBody>
      </p:sp>
      <p:sp>
        <p:nvSpPr>
          <p:cNvPr id="7" name="TextBox 6">
            <a:extLst>
              <a:ext uri="{FF2B5EF4-FFF2-40B4-BE49-F238E27FC236}">
                <a16:creationId xmlns:a16="http://schemas.microsoft.com/office/drawing/2014/main" id="{F2F6665D-F04D-0ABE-A5D2-73A0CFA78F05}"/>
              </a:ext>
            </a:extLst>
          </p:cNvPr>
          <p:cNvSpPr txBox="1"/>
          <p:nvPr/>
        </p:nvSpPr>
        <p:spPr>
          <a:xfrm>
            <a:off x="1897626" y="5063613"/>
            <a:ext cx="4090219" cy="369332"/>
          </a:xfrm>
          <a:prstGeom prst="rect">
            <a:avLst/>
          </a:prstGeom>
          <a:noFill/>
        </p:spPr>
        <p:txBody>
          <a:bodyPr wrap="square" rtlCol="0">
            <a:spAutoFit/>
          </a:bodyPr>
          <a:lstStyle/>
          <a:p>
            <a:r>
              <a:rPr lang="en-GB" dirty="0"/>
              <a:t>Benefits of ethical culture:</a:t>
            </a:r>
          </a:p>
        </p:txBody>
      </p:sp>
      <p:sp>
        <p:nvSpPr>
          <p:cNvPr id="9" name="TextBox 8">
            <a:extLst>
              <a:ext uri="{FF2B5EF4-FFF2-40B4-BE49-F238E27FC236}">
                <a16:creationId xmlns:a16="http://schemas.microsoft.com/office/drawing/2014/main" id="{08DDE02F-BA59-94B4-8573-A5CB1F7E0A89}"/>
              </a:ext>
            </a:extLst>
          </p:cNvPr>
          <p:cNvSpPr txBox="1"/>
          <p:nvPr/>
        </p:nvSpPr>
        <p:spPr>
          <a:xfrm>
            <a:off x="825910" y="5540477"/>
            <a:ext cx="7728155" cy="923330"/>
          </a:xfrm>
          <a:prstGeom prst="rect">
            <a:avLst/>
          </a:prstGeom>
          <a:noFill/>
        </p:spPr>
        <p:txBody>
          <a:bodyPr wrap="square" rtlCol="0">
            <a:spAutoFit/>
          </a:bodyPr>
          <a:lstStyle/>
          <a:p>
            <a:pPr marL="285750" indent="-285750">
              <a:buFont typeface="Arial" panose="020B0604020202020204" pitchFamily="34" charset="0"/>
              <a:buChar char="•"/>
            </a:pPr>
            <a:r>
              <a:rPr lang="en-GB" dirty="0"/>
              <a:t>Greater accountability</a:t>
            </a:r>
          </a:p>
          <a:p>
            <a:pPr marL="285750" indent="-285750">
              <a:buFont typeface="Arial" panose="020B0604020202020204" pitchFamily="34" charset="0"/>
              <a:buChar char="•"/>
            </a:pPr>
            <a:r>
              <a:rPr lang="en-GB" dirty="0"/>
              <a:t>Increased firm valuation</a:t>
            </a:r>
          </a:p>
          <a:p>
            <a:pPr marL="285750" indent="-285750">
              <a:buFont typeface="Arial" panose="020B0604020202020204" pitchFamily="34" charset="0"/>
              <a:buChar char="•"/>
            </a:pPr>
            <a:r>
              <a:rPr lang="en-GB" dirty="0"/>
              <a:t>Increased cultural diversity</a:t>
            </a:r>
          </a:p>
        </p:txBody>
      </p:sp>
      <p:sp>
        <p:nvSpPr>
          <p:cNvPr id="10" name="TextBox 9">
            <a:extLst>
              <a:ext uri="{FF2B5EF4-FFF2-40B4-BE49-F238E27FC236}">
                <a16:creationId xmlns:a16="http://schemas.microsoft.com/office/drawing/2014/main" id="{311EC415-9D6C-78ED-57D7-CDD4C00C3B82}"/>
              </a:ext>
            </a:extLst>
          </p:cNvPr>
          <p:cNvSpPr txBox="1"/>
          <p:nvPr/>
        </p:nvSpPr>
        <p:spPr>
          <a:xfrm>
            <a:off x="8131277" y="5632810"/>
            <a:ext cx="3234813" cy="369332"/>
          </a:xfrm>
          <a:prstGeom prst="rect">
            <a:avLst/>
          </a:prstGeom>
          <a:noFill/>
        </p:spPr>
        <p:txBody>
          <a:bodyPr wrap="square" rtlCol="0">
            <a:spAutoFit/>
          </a:bodyPr>
          <a:lstStyle/>
          <a:p>
            <a:r>
              <a:rPr lang="en-GB" b="0" i="0" dirty="0">
                <a:effectLst/>
                <a:latin typeface="Helvetica Neue"/>
              </a:rPr>
              <a:t>(Buckley </a:t>
            </a:r>
            <a:r>
              <a:rPr lang="en-GB" b="0" i="1" dirty="0">
                <a:effectLst/>
                <a:latin typeface="Helvetica Neue"/>
              </a:rPr>
              <a:t>et al.</a:t>
            </a:r>
            <a:r>
              <a:rPr lang="en-GB" b="0" i="0" dirty="0">
                <a:effectLst/>
                <a:latin typeface="Helvetica Neue"/>
              </a:rPr>
              <a:t>, 2001)</a:t>
            </a:r>
            <a:endParaRPr lang="en-GB" dirty="0"/>
          </a:p>
        </p:txBody>
      </p:sp>
    </p:spTree>
    <p:extLst>
      <p:ext uri="{BB962C8B-B14F-4D97-AF65-F5344CB8AC3E}">
        <p14:creationId xmlns:p14="http://schemas.microsoft.com/office/powerpoint/2010/main" val="1605031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6" name="Rectangle 3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9" name="Oval 4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2" name="Group 4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1" name="Rectangle 4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3" name="Rectangle 4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3" name="Group 4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9" name="Rectangle 4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7" name="Rectangle 4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3" name="Rectangle 4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4" name="Rectangle 4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5" name="Rectangle 5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53">
            <a:extLst>
              <a:ext uri="{FF2B5EF4-FFF2-40B4-BE49-F238E27FC236}">
                <a16:creationId xmlns:a16="http://schemas.microsoft.com/office/drawing/2014/main" id="{193F1402-2867-4C4F-A1BA-606198AD7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4514" y="-87086"/>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55">
            <a:extLst>
              <a:ext uri="{FF2B5EF4-FFF2-40B4-BE49-F238E27FC236}">
                <a16:creationId xmlns:a16="http://schemas.microsoft.com/office/drawing/2014/main" id="{9887A981-7310-4FDA-96E6-73ECCD6C4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3874"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FED4C940-D8EF-42FB-B65E-81A70494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59">
            <a:extLst>
              <a:ext uri="{FF2B5EF4-FFF2-40B4-BE49-F238E27FC236}">
                <a16:creationId xmlns:a16="http://schemas.microsoft.com/office/drawing/2014/main" id="{56A1B230-58D0-41AA-8ACD-0AE93078B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6000" y="0"/>
            <a:ext cx="10800000" cy="6858000"/>
            <a:chOff x="2328000" y="0"/>
            <a:chExt cx="2880000" cy="1440000"/>
          </a:xfrm>
        </p:grpSpPr>
        <p:sp>
          <p:nvSpPr>
            <p:cNvPr id="79" name="Rectangle 60">
              <a:extLst>
                <a:ext uri="{FF2B5EF4-FFF2-40B4-BE49-F238E27FC236}">
                  <a16:creationId xmlns:a16="http://schemas.microsoft.com/office/drawing/2014/main" id="{91B32BAF-B8A7-40EA-8C6C-3409A4268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1">
              <a:extLst>
                <a:ext uri="{FF2B5EF4-FFF2-40B4-BE49-F238E27FC236}">
                  <a16:creationId xmlns:a16="http://schemas.microsoft.com/office/drawing/2014/main" id="{4AB64E17-54DF-4E9F-BB8F-9619CAE1A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1" name="Group 63">
            <a:extLst>
              <a:ext uri="{FF2B5EF4-FFF2-40B4-BE49-F238E27FC236}">
                <a16:creationId xmlns:a16="http://schemas.microsoft.com/office/drawing/2014/main" id="{F7AEDD01-B338-442A-9214-A38E48E3F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5" name="Rectangle 64">
              <a:extLst>
                <a:ext uri="{FF2B5EF4-FFF2-40B4-BE49-F238E27FC236}">
                  <a16:creationId xmlns:a16="http://schemas.microsoft.com/office/drawing/2014/main" id="{1444701A-B337-4728-803C-208856DC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5">
              <a:extLst>
                <a:ext uri="{FF2B5EF4-FFF2-40B4-BE49-F238E27FC236}">
                  <a16:creationId xmlns:a16="http://schemas.microsoft.com/office/drawing/2014/main" id="{27B1125A-A245-40E7-937C-DB195DAD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67">
            <a:extLst>
              <a:ext uri="{FF2B5EF4-FFF2-40B4-BE49-F238E27FC236}">
                <a16:creationId xmlns:a16="http://schemas.microsoft.com/office/drawing/2014/main" id="{445038F8-360D-46AD-B2F1-47DAB7AA0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02287" y="268286"/>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9">
            <a:extLst>
              <a:ext uri="{FF2B5EF4-FFF2-40B4-BE49-F238E27FC236}">
                <a16:creationId xmlns:a16="http://schemas.microsoft.com/office/drawing/2014/main" id="{E1297267-64FC-46DE-88B8-E76DC4691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84A94693-C7E4-D8D9-04B4-176A52644A57}"/>
              </a:ext>
            </a:extLst>
          </p:cNvPr>
          <p:cNvSpPr txBox="1"/>
          <p:nvPr/>
        </p:nvSpPr>
        <p:spPr>
          <a:xfrm>
            <a:off x="540000" y="549276"/>
            <a:ext cx="4500561" cy="42598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500">
                <a:latin typeface="+mj-lt"/>
                <a:ea typeface="+mj-ea"/>
                <a:cs typeface="+mj-cs"/>
              </a:rPr>
              <a:t>The CIPD Profession Map</a:t>
            </a:r>
          </a:p>
        </p:txBody>
      </p:sp>
      <p:sp>
        <p:nvSpPr>
          <p:cNvPr id="72" name="Freeform: Shape 71">
            <a:extLst>
              <a:ext uri="{FF2B5EF4-FFF2-40B4-BE49-F238E27FC236}">
                <a16:creationId xmlns:a16="http://schemas.microsoft.com/office/drawing/2014/main" id="{D0A09031-1697-4CF1-8372-9D6B798ED9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7424"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diagram of a purpose&#10;&#10;Description automatically generated">
            <a:extLst>
              <a:ext uri="{FF2B5EF4-FFF2-40B4-BE49-F238E27FC236}">
                <a16:creationId xmlns:a16="http://schemas.microsoft.com/office/drawing/2014/main" id="{CE7F4946-AEF9-6D26-6AFA-B13DE90540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57886" y="510138"/>
            <a:ext cx="6434112" cy="4974790"/>
          </a:xfrm>
          <a:prstGeom prst="rect">
            <a:avLst/>
          </a:prstGeom>
        </p:spPr>
      </p:pic>
    </p:spTree>
    <p:extLst>
      <p:ext uri="{BB962C8B-B14F-4D97-AF65-F5344CB8AC3E}">
        <p14:creationId xmlns:p14="http://schemas.microsoft.com/office/powerpoint/2010/main" val="9649764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0502CD-3BB8-96D1-D969-8F62B094B6E3}"/>
              </a:ext>
            </a:extLst>
          </p:cNvPr>
          <p:cNvSpPr txBox="1"/>
          <p:nvPr/>
        </p:nvSpPr>
        <p:spPr>
          <a:xfrm>
            <a:off x="3392129" y="314632"/>
            <a:ext cx="4807974" cy="523220"/>
          </a:xfrm>
          <a:prstGeom prst="rect">
            <a:avLst/>
          </a:prstGeom>
          <a:noFill/>
        </p:spPr>
        <p:txBody>
          <a:bodyPr wrap="square" rtlCol="0">
            <a:spAutoFit/>
          </a:bodyPr>
          <a:lstStyle/>
          <a:p>
            <a:pPr algn="ctr"/>
            <a:r>
              <a:rPr lang="en-GB" sz="2800" b="0" i="0" dirty="0">
                <a:effectLst/>
                <a:latin typeface="Museo"/>
              </a:rPr>
              <a:t>Employee relations</a:t>
            </a:r>
            <a:endParaRPr lang="en-GB" sz="2800" dirty="0"/>
          </a:p>
        </p:txBody>
      </p:sp>
      <p:sp>
        <p:nvSpPr>
          <p:cNvPr id="3" name="TextBox 2">
            <a:extLst>
              <a:ext uri="{FF2B5EF4-FFF2-40B4-BE49-F238E27FC236}">
                <a16:creationId xmlns:a16="http://schemas.microsoft.com/office/drawing/2014/main" id="{F7DF1E3C-B821-195B-C4C1-306F71AAEA54}"/>
              </a:ext>
            </a:extLst>
          </p:cNvPr>
          <p:cNvSpPr txBox="1"/>
          <p:nvPr/>
        </p:nvSpPr>
        <p:spPr>
          <a:xfrm>
            <a:off x="678426" y="1484671"/>
            <a:ext cx="11149780" cy="3416320"/>
          </a:xfrm>
          <a:prstGeom prst="rect">
            <a:avLst/>
          </a:prstGeom>
          <a:noFill/>
        </p:spPr>
        <p:txBody>
          <a:bodyPr wrap="square" rtlCol="0">
            <a:spAutoFit/>
          </a:bodyPr>
          <a:lstStyle/>
          <a:p>
            <a:r>
              <a:rPr lang="en-GB" dirty="0"/>
              <a:t>	 The connection among employers and employees is known as employee relations</a:t>
            </a:r>
          </a:p>
          <a:p>
            <a:endParaRPr lang="en-GB" dirty="0"/>
          </a:p>
          <a:p>
            <a:endParaRPr lang="en-GB" dirty="0"/>
          </a:p>
          <a:p>
            <a:r>
              <a:rPr lang="en-GB" dirty="0"/>
              <a:t>The individuality of a voice channel is essential. Collective channels, that offer workers a collective voice thru the employment of union and/or non-union members, can be added to and reinforced by individual channels. One of the fundamental principles of people management is to inform and consult the employees. If done correctly, it is a useful tool for communication between management and employees. (CIPD,2017)</a:t>
            </a:r>
          </a:p>
          <a:p>
            <a:endParaRPr lang="en-GB" dirty="0"/>
          </a:p>
          <a:p>
            <a:r>
              <a:rPr lang="en-GB" dirty="0"/>
              <a:t>The ‘backbone’ of a productive work environment is comprised of engaged individuals who are hard-working, ethical, and accountable. Employee engagement is crucial to the success of an organisation.</a:t>
            </a:r>
            <a:r>
              <a:rPr lang="en-GB" b="0" i="0" dirty="0">
                <a:solidFill>
                  <a:srgbClr val="000000"/>
                </a:solidFill>
                <a:effectLst/>
                <a:latin typeface="Helvetica Neue"/>
              </a:rPr>
              <a:t> </a:t>
            </a:r>
            <a:r>
              <a:rPr lang="en-GB" b="0" i="0" dirty="0">
                <a:effectLst/>
                <a:latin typeface="Helvetica Neue"/>
              </a:rPr>
              <a:t>(</a:t>
            </a:r>
            <a:r>
              <a:rPr lang="en-GB" b="0" i="0" dirty="0" err="1">
                <a:effectLst/>
                <a:latin typeface="Helvetica Neue"/>
              </a:rPr>
              <a:t>Verčič</a:t>
            </a:r>
            <a:r>
              <a:rPr lang="en-GB" b="0" i="0" dirty="0">
                <a:effectLst/>
                <a:latin typeface="Helvetica Neue"/>
              </a:rPr>
              <a:t> and </a:t>
            </a:r>
            <a:r>
              <a:rPr lang="en-GB" b="0" i="0" dirty="0" err="1">
                <a:effectLst/>
                <a:latin typeface="Helvetica Neue"/>
              </a:rPr>
              <a:t>Vokić</a:t>
            </a:r>
            <a:r>
              <a:rPr lang="en-GB" b="0" i="0" dirty="0">
                <a:effectLst/>
                <a:latin typeface="Helvetica Neue"/>
              </a:rPr>
              <a:t>, 2017)</a:t>
            </a:r>
            <a:endParaRPr lang="en-GB" dirty="0"/>
          </a:p>
        </p:txBody>
      </p:sp>
    </p:spTree>
    <p:extLst>
      <p:ext uri="{BB962C8B-B14F-4D97-AF65-F5344CB8AC3E}">
        <p14:creationId xmlns:p14="http://schemas.microsoft.com/office/powerpoint/2010/main" val="13523028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2DDB6B-96E6-4B38-5968-4A1935CC2834}"/>
              </a:ext>
            </a:extLst>
          </p:cNvPr>
          <p:cNvSpPr txBox="1"/>
          <p:nvPr/>
        </p:nvSpPr>
        <p:spPr>
          <a:xfrm>
            <a:off x="2399071" y="304801"/>
            <a:ext cx="7698658" cy="369332"/>
          </a:xfrm>
          <a:prstGeom prst="rect">
            <a:avLst/>
          </a:prstGeom>
          <a:noFill/>
        </p:spPr>
        <p:txBody>
          <a:bodyPr wrap="square" rtlCol="0">
            <a:spAutoFit/>
          </a:bodyPr>
          <a:lstStyle/>
          <a:p>
            <a:pPr algn="ctr"/>
            <a:r>
              <a:rPr lang="en-GB" dirty="0"/>
              <a:t>Employee engagement and relationships</a:t>
            </a:r>
          </a:p>
        </p:txBody>
      </p:sp>
      <p:sp>
        <p:nvSpPr>
          <p:cNvPr id="3" name="TextBox 2">
            <a:extLst>
              <a:ext uri="{FF2B5EF4-FFF2-40B4-BE49-F238E27FC236}">
                <a16:creationId xmlns:a16="http://schemas.microsoft.com/office/drawing/2014/main" id="{203E2512-0E26-FCD7-A555-ABDD25D3E81A}"/>
              </a:ext>
            </a:extLst>
          </p:cNvPr>
          <p:cNvSpPr txBox="1"/>
          <p:nvPr/>
        </p:nvSpPr>
        <p:spPr>
          <a:xfrm>
            <a:off x="865239" y="1347019"/>
            <a:ext cx="11100619" cy="5909310"/>
          </a:xfrm>
          <a:prstGeom prst="rect">
            <a:avLst/>
          </a:prstGeom>
          <a:noFill/>
        </p:spPr>
        <p:txBody>
          <a:bodyPr wrap="square" rtlCol="0">
            <a:spAutoFit/>
          </a:bodyPr>
          <a:lstStyle/>
          <a:p>
            <a:r>
              <a:rPr lang="en-GB" dirty="0"/>
              <a:t>	Numerous studies have shown an immediate connection between employee performance, engagement, and corporate results. The nature of the job and work environment, acknowledgement of one's efforts, social context, personality characteristics, workplace interaction, fulfilment, and internal communication as a core component are important factors that influence employee engagement. Numerous internal communication components, such as creative organisational communication efforts, open channels of communication, continuous feedback, and information sharing, have repeatedly been demonstrated to be positively connected with job engagement. </a:t>
            </a:r>
            <a:r>
              <a:rPr lang="en-GB" b="0" i="0" dirty="0">
                <a:effectLst/>
                <a:latin typeface="Helvetica Neue"/>
              </a:rPr>
              <a:t>(</a:t>
            </a:r>
            <a:r>
              <a:rPr lang="en-GB" b="0" i="0" dirty="0" err="1">
                <a:effectLst/>
                <a:latin typeface="Helvetica Neue"/>
              </a:rPr>
              <a:t>Verčič</a:t>
            </a:r>
            <a:r>
              <a:rPr lang="en-GB" b="0" i="0" dirty="0">
                <a:effectLst/>
                <a:latin typeface="Helvetica Neue"/>
              </a:rPr>
              <a:t> and </a:t>
            </a:r>
            <a:r>
              <a:rPr lang="en-GB" b="0" i="0" dirty="0" err="1">
                <a:effectLst/>
                <a:latin typeface="Helvetica Neue"/>
              </a:rPr>
              <a:t>Vokić</a:t>
            </a:r>
            <a:r>
              <a:rPr lang="en-GB" b="0" i="0" dirty="0">
                <a:effectLst/>
                <a:latin typeface="Helvetica Neue"/>
              </a:rPr>
              <a:t>, 2017)</a:t>
            </a:r>
          </a:p>
          <a:p>
            <a:endParaRPr lang="en-GB" dirty="0">
              <a:latin typeface="Helvetica Neue"/>
            </a:endParaRPr>
          </a:p>
          <a:p>
            <a:r>
              <a:rPr lang="en-GB" b="0" i="0" dirty="0">
                <a:effectLst/>
                <a:latin typeface="Helvetica Neue"/>
              </a:rPr>
              <a:t>	</a:t>
            </a:r>
          </a:p>
          <a:p>
            <a:pPr marL="285750" indent="-285750">
              <a:buFont typeface="Wingdings" panose="05000000000000000000" pitchFamily="2" charset="2"/>
              <a:buChar char="v"/>
            </a:pPr>
            <a:r>
              <a:rPr lang="en-GB" b="1" dirty="0">
                <a:latin typeface="Helvetica Neue"/>
              </a:rPr>
              <a:t>Employee voice </a:t>
            </a:r>
            <a:r>
              <a:rPr lang="en-GB" dirty="0">
                <a:latin typeface="Helvetica Neue"/>
              </a:rPr>
              <a:t>- Employees can voice their opinions to management directly or indirectly through their representatives at work and labour unions, as well as through individual and collective channels. Voice can be expressed formally, for instance through surveys and focus groups, as well as informally, for instance through team meetings. </a:t>
            </a:r>
          </a:p>
          <a:p>
            <a:pPr marL="285750" indent="-285750">
              <a:buFont typeface="Wingdings" panose="05000000000000000000" pitchFamily="2" charset="2"/>
              <a:buChar char="v"/>
            </a:pPr>
            <a:r>
              <a:rPr lang="en-GB" b="1" dirty="0">
                <a:latin typeface="Helvetica Neue"/>
              </a:rPr>
              <a:t>Employee health and wellbeing</a:t>
            </a:r>
          </a:p>
          <a:p>
            <a:pPr marL="285750" indent="-285750">
              <a:buFont typeface="Wingdings" panose="05000000000000000000" pitchFamily="2" charset="2"/>
              <a:buChar char="v"/>
            </a:pPr>
            <a:r>
              <a:rPr lang="en-GB" b="1" dirty="0">
                <a:latin typeface="Helvetica Neue"/>
              </a:rPr>
              <a:t>Individual development</a:t>
            </a:r>
          </a:p>
          <a:p>
            <a:pPr marL="285750" indent="-285750">
              <a:buFont typeface="Wingdings" panose="05000000000000000000" pitchFamily="2" charset="2"/>
              <a:buChar char="v"/>
            </a:pPr>
            <a:r>
              <a:rPr lang="en-GB" b="1" dirty="0">
                <a:latin typeface="Helvetica Neue"/>
              </a:rPr>
              <a:t>Financial incentives</a:t>
            </a:r>
          </a:p>
          <a:p>
            <a:pPr marL="285750" indent="-285750">
              <a:buFont typeface="Wingdings" panose="05000000000000000000" pitchFamily="2" charset="2"/>
              <a:buChar char="v"/>
            </a:pPr>
            <a:r>
              <a:rPr lang="en-GB" b="1" dirty="0">
                <a:latin typeface="Helvetica Neue"/>
              </a:rPr>
              <a:t>Good leadership</a:t>
            </a:r>
          </a:p>
          <a:p>
            <a:r>
              <a:rPr lang="en-GB" b="1" dirty="0">
                <a:latin typeface="Helvetica Neue"/>
              </a:rPr>
              <a:t>                                                                                                         </a:t>
            </a:r>
            <a:r>
              <a:rPr lang="en-GB" dirty="0">
                <a:latin typeface="Helvetica Neue"/>
              </a:rPr>
              <a:t>(CIPD,2017)</a:t>
            </a:r>
          </a:p>
          <a:p>
            <a:r>
              <a:rPr lang="en-GB" b="1" dirty="0">
                <a:latin typeface="Helvetica Neue"/>
              </a:rPr>
              <a:t>                                                     </a:t>
            </a:r>
          </a:p>
          <a:p>
            <a:pPr marL="285750" indent="-285750">
              <a:buFont typeface="Wingdings" panose="05000000000000000000" pitchFamily="2" charset="2"/>
              <a:buChar char="v"/>
            </a:pPr>
            <a:endParaRPr lang="en-GB" dirty="0">
              <a:latin typeface="Helvetica Neue"/>
            </a:endParaRPr>
          </a:p>
          <a:p>
            <a:r>
              <a:rPr lang="en-GB" dirty="0">
                <a:latin typeface="Helvetica Neue"/>
              </a:rPr>
              <a:t>	</a:t>
            </a:r>
            <a:endParaRPr lang="en-GB" dirty="0"/>
          </a:p>
        </p:txBody>
      </p:sp>
    </p:spTree>
    <p:extLst>
      <p:ext uri="{BB962C8B-B14F-4D97-AF65-F5344CB8AC3E}">
        <p14:creationId xmlns:p14="http://schemas.microsoft.com/office/powerpoint/2010/main" val="17505990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3D4222-265B-FEB9-0F23-FC13CCFE7815}"/>
              </a:ext>
            </a:extLst>
          </p:cNvPr>
          <p:cNvSpPr txBox="1"/>
          <p:nvPr/>
        </p:nvSpPr>
        <p:spPr>
          <a:xfrm>
            <a:off x="727587" y="1573161"/>
            <a:ext cx="11021961" cy="923330"/>
          </a:xfrm>
          <a:prstGeom prst="rect">
            <a:avLst/>
          </a:prstGeom>
          <a:noFill/>
        </p:spPr>
        <p:txBody>
          <a:bodyPr wrap="square" rtlCol="0">
            <a:spAutoFit/>
          </a:bodyPr>
          <a:lstStyle/>
          <a:p>
            <a:r>
              <a:rPr lang="en-GB" dirty="0"/>
              <a:t>	In my workplace, as an employer, I am being engaged by VOA board (Voice of Associates), different events such as Charities, Inclusion, Diversity, also Associate Committee Forum, Safety Committee Forum and </a:t>
            </a:r>
            <a:r>
              <a:rPr lang="en-GB" dirty="0" err="1"/>
              <a:t>Swaggies</a:t>
            </a:r>
            <a:r>
              <a:rPr lang="en-GB" dirty="0"/>
              <a:t> to buy stuff from the HR shop. </a:t>
            </a:r>
          </a:p>
        </p:txBody>
      </p:sp>
      <p:sp>
        <p:nvSpPr>
          <p:cNvPr id="4" name="TextBox 3">
            <a:extLst>
              <a:ext uri="{FF2B5EF4-FFF2-40B4-BE49-F238E27FC236}">
                <a16:creationId xmlns:a16="http://schemas.microsoft.com/office/drawing/2014/main" id="{1BE65A07-552C-49A7-40D4-A5BB03104F6C}"/>
              </a:ext>
            </a:extLst>
          </p:cNvPr>
          <p:cNvSpPr txBox="1"/>
          <p:nvPr/>
        </p:nvSpPr>
        <p:spPr>
          <a:xfrm>
            <a:off x="1681316" y="2900516"/>
            <a:ext cx="8642555" cy="1200329"/>
          </a:xfrm>
          <a:prstGeom prst="rect">
            <a:avLst/>
          </a:prstGeom>
          <a:noFill/>
        </p:spPr>
        <p:txBody>
          <a:bodyPr wrap="square" rtlCol="0">
            <a:spAutoFit/>
          </a:bodyPr>
          <a:lstStyle/>
          <a:p>
            <a:r>
              <a:rPr lang="en-GB" dirty="0"/>
              <a:t>	Self-determination Theory – ‘refers to doing an activity for its own sake out of enjoyment and interest’, which has been shown to provide increased levels of performance, determination, initiative, creativity and innovation. </a:t>
            </a:r>
            <a:r>
              <a:rPr lang="en-GB" b="0" i="0" dirty="0">
                <a:effectLst/>
                <a:latin typeface="Helvetica Neue"/>
              </a:rPr>
              <a:t>(Meyer, 2008)</a:t>
            </a:r>
          </a:p>
          <a:p>
            <a:endParaRPr lang="en-GB" dirty="0">
              <a:latin typeface="Helvetica Neue"/>
            </a:endParaRPr>
          </a:p>
        </p:txBody>
      </p:sp>
      <p:sp>
        <p:nvSpPr>
          <p:cNvPr id="5" name="TextBox 4">
            <a:extLst>
              <a:ext uri="{FF2B5EF4-FFF2-40B4-BE49-F238E27FC236}">
                <a16:creationId xmlns:a16="http://schemas.microsoft.com/office/drawing/2014/main" id="{BE928DFD-E505-EE02-4A6B-C7A5D966D549}"/>
              </a:ext>
            </a:extLst>
          </p:cNvPr>
          <p:cNvSpPr txBox="1"/>
          <p:nvPr/>
        </p:nvSpPr>
        <p:spPr>
          <a:xfrm>
            <a:off x="540774" y="4247536"/>
            <a:ext cx="10579510" cy="1446550"/>
          </a:xfrm>
          <a:prstGeom prst="rect">
            <a:avLst/>
          </a:prstGeom>
          <a:noFill/>
        </p:spPr>
        <p:txBody>
          <a:bodyPr wrap="square" rtlCol="0">
            <a:spAutoFit/>
          </a:bodyPr>
          <a:lstStyle/>
          <a:p>
            <a:r>
              <a:rPr lang="en-GB" sz="1600" dirty="0"/>
              <a:t>	‘Most employees need motivation to feel good about their jobs and perform optimally.’</a:t>
            </a:r>
            <a:r>
              <a:rPr lang="en-GB" sz="1600" b="0" i="0" dirty="0">
                <a:effectLst/>
                <a:latin typeface="Helvetica Neue"/>
              </a:rPr>
              <a:t> (Ganta, 2014)</a:t>
            </a:r>
            <a:endParaRPr lang="en-GB" sz="1600" dirty="0"/>
          </a:p>
          <a:p>
            <a:endParaRPr lang="en-GB" dirty="0"/>
          </a:p>
          <a:p>
            <a:endParaRPr lang="en-GB" dirty="0"/>
          </a:p>
          <a:p>
            <a:r>
              <a:rPr lang="en-GB" dirty="0"/>
              <a:t>My job as a Trainer for the Learning &amp; Development team requires me to discipline myself, having no manager on site. </a:t>
            </a:r>
          </a:p>
        </p:txBody>
      </p:sp>
    </p:spTree>
    <p:extLst>
      <p:ext uri="{BB962C8B-B14F-4D97-AF65-F5344CB8AC3E}">
        <p14:creationId xmlns:p14="http://schemas.microsoft.com/office/powerpoint/2010/main" val="42187455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2F0D92-AA22-552A-833D-268863FFAC1E}"/>
              </a:ext>
            </a:extLst>
          </p:cNvPr>
          <p:cNvSpPr txBox="1"/>
          <p:nvPr/>
        </p:nvSpPr>
        <p:spPr>
          <a:xfrm>
            <a:off x="4286864" y="875071"/>
            <a:ext cx="4168877" cy="369332"/>
          </a:xfrm>
          <a:prstGeom prst="rect">
            <a:avLst/>
          </a:prstGeom>
          <a:noFill/>
        </p:spPr>
        <p:txBody>
          <a:bodyPr wrap="square" rtlCol="0">
            <a:spAutoFit/>
          </a:bodyPr>
          <a:lstStyle/>
          <a:p>
            <a:pPr algn="ctr"/>
            <a:r>
              <a:rPr lang="en-GB" dirty="0"/>
              <a:t>Conclusion</a:t>
            </a:r>
          </a:p>
        </p:txBody>
      </p:sp>
      <p:sp>
        <p:nvSpPr>
          <p:cNvPr id="3" name="TextBox 2">
            <a:extLst>
              <a:ext uri="{FF2B5EF4-FFF2-40B4-BE49-F238E27FC236}">
                <a16:creationId xmlns:a16="http://schemas.microsoft.com/office/drawing/2014/main" id="{662BC424-81E5-1DBA-9092-74C8C1277D93}"/>
              </a:ext>
            </a:extLst>
          </p:cNvPr>
          <p:cNvSpPr txBox="1"/>
          <p:nvPr/>
        </p:nvSpPr>
        <p:spPr>
          <a:xfrm>
            <a:off x="1297858" y="1720645"/>
            <a:ext cx="9960077" cy="3139321"/>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HRM benefits both the company and its employees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Employees need to be engaged and the employees relationships are crucial for the well-being of the company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Employees who are given a voice and a place to share their opinion will feel included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HR from my workplace found interactive ways to keep the employees engaged</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870534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F5480E-6EE8-A7DA-A4D1-550D0FFAD899}"/>
              </a:ext>
            </a:extLst>
          </p:cNvPr>
          <p:cNvSpPr txBox="1"/>
          <p:nvPr/>
        </p:nvSpPr>
        <p:spPr>
          <a:xfrm>
            <a:off x="3962399" y="145337"/>
            <a:ext cx="4670323" cy="369332"/>
          </a:xfrm>
          <a:prstGeom prst="rect">
            <a:avLst/>
          </a:prstGeom>
          <a:noFill/>
        </p:spPr>
        <p:txBody>
          <a:bodyPr wrap="square" rtlCol="0">
            <a:spAutoFit/>
          </a:bodyPr>
          <a:lstStyle/>
          <a:p>
            <a:pPr algn="ctr"/>
            <a:r>
              <a:rPr lang="en-GB" dirty="0"/>
              <a:t>References</a:t>
            </a:r>
          </a:p>
        </p:txBody>
      </p:sp>
      <p:sp>
        <p:nvSpPr>
          <p:cNvPr id="3" name="TextBox 2">
            <a:extLst>
              <a:ext uri="{FF2B5EF4-FFF2-40B4-BE49-F238E27FC236}">
                <a16:creationId xmlns:a16="http://schemas.microsoft.com/office/drawing/2014/main" id="{8D441F28-F254-EA36-A09F-AB6A1026E73D}"/>
              </a:ext>
            </a:extLst>
          </p:cNvPr>
          <p:cNvSpPr txBox="1"/>
          <p:nvPr/>
        </p:nvSpPr>
        <p:spPr>
          <a:xfrm>
            <a:off x="540774" y="514669"/>
            <a:ext cx="11110452" cy="7294305"/>
          </a:xfrm>
          <a:prstGeom prst="rect">
            <a:avLst/>
          </a:prstGeom>
          <a:noFill/>
        </p:spPr>
        <p:txBody>
          <a:bodyPr wrap="square" rtlCol="0">
            <a:spAutoFit/>
          </a:bodyPr>
          <a:lstStyle/>
          <a:p>
            <a:r>
              <a:rPr lang="en-GB" sz="1800" dirty="0">
                <a:effectLst/>
                <a:latin typeface="Georgia" panose="02040502050405020303" pitchFamily="18" charset="0"/>
                <a:ea typeface="Times New Roman" panose="02020603050405020304" pitchFamily="18" charset="0"/>
              </a:rPr>
              <a:t>	Buckley, M. R. </a:t>
            </a:r>
            <a:r>
              <a:rPr lang="en-GB" sz="1800" i="1" dirty="0">
                <a:effectLst/>
                <a:latin typeface="Georgia" panose="02040502050405020303" pitchFamily="18" charset="0"/>
                <a:ea typeface="Times New Roman" panose="02020603050405020304" pitchFamily="18" charset="0"/>
              </a:rPr>
              <a:t>et al.</a:t>
            </a:r>
            <a:r>
              <a:rPr lang="en-GB" sz="1800" dirty="0">
                <a:effectLst/>
                <a:latin typeface="Georgia" panose="02040502050405020303" pitchFamily="18" charset="0"/>
                <a:ea typeface="Times New Roman" panose="02020603050405020304" pitchFamily="18" charset="0"/>
              </a:rPr>
              <a:t> (2001) ‘</a:t>
            </a:r>
            <a:r>
              <a:rPr lang="en-GB" sz="1800" i="1" dirty="0">
                <a:effectLst/>
                <a:latin typeface="Georgia" panose="02040502050405020303" pitchFamily="18" charset="0"/>
                <a:ea typeface="Times New Roman" panose="02020603050405020304" pitchFamily="18" charset="0"/>
              </a:rPr>
              <a:t>Ethical issues in human resources systems</a:t>
            </a:r>
            <a:r>
              <a:rPr lang="en-GB" sz="1800" dirty="0">
                <a:effectLst/>
                <a:latin typeface="Georgia" panose="02040502050405020303" pitchFamily="18" charset="0"/>
                <a:ea typeface="Times New Roman" panose="02020603050405020304" pitchFamily="18" charset="0"/>
              </a:rPr>
              <a:t>’, </a:t>
            </a:r>
            <a:r>
              <a:rPr lang="en-GB" sz="1800" i="1" dirty="0">
                <a:effectLst/>
                <a:latin typeface="Georgia" panose="02040502050405020303" pitchFamily="18" charset="0"/>
                <a:ea typeface="Times New Roman" panose="02020603050405020304" pitchFamily="18" charset="0"/>
              </a:rPr>
              <a:t>Human resource management review </a:t>
            </a:r>
            <a:r>
              <a:rPr lang="en-GB" sz="1800" dirty="0">
                <a:effectLst/>
                <a:latin typeface="Georgia" panose="02040502050405020303" pitchFamily="18" charset="0"/>
                <a:ea typeface="Times New Roman" panose="02020603050405020304" pitchFamily="18" charset="0"/>
              </a:rPr>
              <a:t>(Accessed: 25 September 2023).</a:t>
            </a:r>
            <a:endParaRPr lang="en-GB" sz="1800" i="1" dirty="0">
              <a:effectLst/>
              <a:latin typeface="Georgia" panose="02040502050405020303" pitchFamily="18" charset="0"/>
              <a:ea typeface="Times New Roman" panose="02020603050405020304" pitchFamily="18" charset="0"/>
            </a:endParaRPr>
          </a:p>
          <a:p>
            <a:r>
              <a:rPr lang="en-US" altLang="en-US" sz="1800" dirty="0"/>
              <a:t>	Chartered Institute of Personnel and Development (2017). </a:t>
            </a:r>
            <a:r>
              <a:rPr lang="en-US" altLang="en-US" sz="1800" i="1" dirty="0"/>
              <a:t>Employee communication</a:t>
            </a:r>
            <a:r>
              <a:rPr lang="en-IN" altLang="en-US" sz="1800" dirty="0">
                <a:solidFill>
                  <a:schemeClr val="tx2"/>
                </a:solidFill>
              </a:rPr>
              <a:t>, CIPD (factsheet available at </a:t>
            </a:r>
            <a:r>
              <a:rPr lang="en-IN" altLang="en-US" sz="1800" u="sng" dirty="0">
                <a:solidFill>
                  <a:schemeClr val="tx2"/>
                </a:solidFill>
              </a:rPr>
              <a:t>www.cipd.co.uk</a:t>
            </a:r>
            <a:r>
              <a:rPr lang="en-IN" altLang="en-US" sz="1800" dirty="0">
                <a:solidFill>
                  <a:schemeClr val="tx2"/>
                </a:solidFill>
              </a:rPr>
              <a:t>).</a:t>
            </a:r>
            <a:r>
              <a:rPr lang="en-GB" sz="1800" dirty="0">
                <a:effectLst/>
                <a:latin typeface="Georgia" panose="02040502050405020303" pitchFamily="18" charset="0"/>
                <a:ea typeface="Times New Roman" panose="02020603050405020304" pitchFamily="18" charset="0"/>
              </a:rPr>
              <a:t> (Accessed: 3 October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CIPD (2013) </a:t>
            </a:r>
            <a:r>
              <a:rPr lang="en-GB" sz="1800" i="1" dirty="0">
                <a:effectLst/>
                <a:latin typeface="Georgia" panose="02040502050405020303" pitchFamily="18" charset="0"/>
                <a:ea typeface="Times New Roman" panose="02020603050405020304" pitchFamily="18" charset="0"/>
              </a:rPr>
              <a:t>The role of HR in corporate responsibility</a:t>
            </a:r>
            <a:r>
              <a:rPr lang="en-GB" sz="1800" dirty="0">
                <a:effectLst/>
                <a:latin typeface="Georgia" panose="02040502050405020303" pitchFamily="18" charset="0"/>
                <a:ea typeface="Times New Roman" panose="02020603050405020304" pitchFamily="18" charset="0"/>
              </a:rPr>
              <a:t>, </a:t>
            </a:r>
            <a:r>
              <a:rPr lang="en-GB" sz="1800" i="1" dirty="0">
                <a:effectLst/>
                <a:latin typeface="Georgia" panose="02040502050405020303" pitchFamily="18" charset="0"/>
                <a:ea typeface="Times New Roman" panose="02020603050405020304" pitchFamily="18" charset="0"/>
              </a:rPr>
              <a:t>Cipd.org</a:t>
            </a:r>
            <a:r>
              <a:rPr lang="en-GB" sz="1800" dirty="0">
                <a:effectLst/>
                <a:latin typeface="Georgia" panose="02040502050405020303" pitchFamily="18" charset="0"/>
                <a:ea typeface="Times New Roman" panose="02020603050405020304" pitchFamily="18" charset="0"/>
              </a:rPr>
              <a:t>. Available at: https://www.cipd.org/globalassets/media/knowledge/knowledge-hub/reports/123-the-role-of-hr-in-corporate-responsibility_2013-sop_tcm18-9315.pdf (Accessed: 25 September 2023).</a:t>
            </a:r>
          </a:p>
          <a:p>
            <a:r>
              <a:rPr lang="en-US" altLang="en-US" sz="1800" dirty="0"/>
              <a:t>	Chartered Institute of Personnel and Development (2017). </a:t>
            </a:r>
            <a:r>
              <a:rPr lang="en-US" altLang="en-US" sz="1800" i="1" dirty="0"/>
              <a:t>Employee communication</a:t>
            </a:r>
            <a:r>
              <a:rPr lang="en-IN" altLang="en-US" sz="1800" dirty="0">
                <a:solidFill>
                  <a:schemeClr val="tx2"/>
                </a:solidFill>
              </a:rPr>
              <a:t>, CIPD (factsheet </a:t>
            </a:r>
            <a:r>
              <a:rPr lang="en-IN" altLang="en-US" sz="1800" dirty="0"/>
              <a:t>available at </a:t>
            </a:r>
            <a:r>
              <a:rPr lang="en-IN" altLang="en-US" sz="1800" u="sng" dirty="0">
                <a:hlinkClick r:id="rId2">
                  <a:extLst>
                    <a:ext uri="{A12FA001-AC4F-418D-AE19-62706E023703}">
                      <ahyp:hlinkClr xmlns:ahyp="http://schemas.microsoft.com/office/drawing/2018/hyperlinkcolor" val="tx"/>
                    </a:ext>
                  </a:extLst>
                </a:hlinkClick>
              </a:rPr>
              <a:t>www.cipd.co.uk</a:t>
            </a:r>
            <a:r>
              <a:rPr lang="en-IN" altLang="en-US" sz="1800" dirty="0"/>
              <a:t>). </a:t>
            </a:r>
            <a:r>
              <a:rPr lang="en-GB" sz="1800" dirty="0">
                <a:effectLst/>
                <a:latin typeface="Georgia" panose="02040502050405020303" pitchFamily="18" charset="0"/>
                <a:ea typeface="Times New Roman" panose="02020603050405020304" pitchFamily="18" charset="0"/>
              </a:rPr>
              <a:t>(Accessed: 3 October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Foot, M. and Hook, C. (2011) </a:t>
            </a:r>
            <a:r>
              <a:rPr lang="en-GB" sz="1800" i="1" dirty="0">
                <a:effectLst/>
                <a:latin typeface="Georgia" panose="02040502050405020303" pitchFamily="18" charset="0"/>
                <a:ea typeface="Times New Roman" panose="02020603050405020304" pitchFamily="18" charset="0"/>
              </a:rPr>
              <a:t>Introducing Human Resource Management</a:t>
            </a:r>
            <a:r>
              <a:rPr lang="en-GB" sz="1800" dirty="0">
                <a:effectLst/>
                <a:latin typeface="Georgia" panose="02040502050405020303" pitchFamily="18" charset="0"/>
                <a:ea typeface="Times New Roman" panose="02020603050405020304" pitchFamily="18" charset="0"/>
              </a:rPr>
              <a:t>. 6th </a:t>
            </a:r>
            <a:r>
              <a:rPr lang="en-GB" sz="1800" dirty="0" err="1">
                <a:effectLst/>
                <a:latin typeface="Georgia" panose="02040502050405020303" pitchFamily="18" charset="0"/>
                <a:ea typeface="Times New Roman" panose="02020603050405020304" pitchFamily="18" charset="0"/>
              </a:rPr>
              <a:t>edn</a:t>
            </a:r>
            <a:r>
              <a:rPr lang="en-GB" sz="1800" dirty="0">
                <a:effectLst/>
                <a:latin typeface="Georgia" panose="02040502050405020303" pitchFamily="18" charset="0"/>
                <a:ea typeface="Times New Roman" panose="02020603050405020304" pitchFamily="18" charset="0"/>
              </a:rPr>
              <a:t>. Harlow: Financial Times Prentice Hall. (Accessed: 25 September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a:t>
            </a:r>
            <a:r>
              <a:rPr lang="en-GB" dirty="0">
                <a:effectLst/>
                <a:latin typeface="Georgia" panose="02040502050405020303" pitchFamily="18" charset="0"/>
              </a:rPr>
              <a:t>Ganta, V. C. (2014) ‘Motivation in the workplace to improve the employee performance’, </a:t>
            </a:r>
            <a:r>
              <a:rPr lang="en-GB" i="1" dirty="0">
                <a:effectLst/>
                <a:latin typeface="Georgia" panose="02040502050405020303" pitchFamily="18" charset="0"/>
              </a:rPr>
              <a:t>International Journal of Engineering Technology</a:t>
            </a:r>
            <a:r>
              <a:rPr lang="en-GB" dirty="0">
                <a:effectLst/>
                <a:latin typeface="Georgia" panose="02040502050405020303" pitchFamily="18" charset="0"/>
              </a:rPr>
              <a:t>. </a:t>
            </a:r>
            <a:r>
              <a:rPr lang="en-GB" sz="1800" dirty="0">
                <a:effectLst/>
                <a:latin typeface="Georgia" panose="02040502050405020303" pitchFamily="18" charset="0"/>
                <a:ea typeface="Times New Roman" panose="02020603050405020304" pitchFamily="18" charset="0"/>
              </a:rPr>
              <a:t>(Accessed: 15 October 2023).</a:t>
            </a:r>
            <a:endParaRPr lang="en-GB" dirty="0">
              <a:effectLst/>
              <a:latin typeface="Georgia" panose="02040502050405020303" pitchFamily="18" charset="0"/>
            </a:endParaRPr>
          </a:p>
          <a:p>
            <a:r>
              <a:rPr lang="en-GB" sz="1800" dirty="0">
                <a:latin typeface="Georgia" panose="02040502050405020303" pitchFamily="18" charset="0"/>
                <a:ea typeface="Times New Roman" panose="02020603050405020304" pitchFamily="18" charset="0"/>
              </a:rPr>
              <a:t>	</a:t>
            </a:r>
            <a:r>
              <a:rPr lang="en-GB" sz="1800" dirty="0" err="1">
                <a:effectLst/>
                <a:latin typeface="Georgia" panose="02040502050405020303" pitchFamily="18" charset="0"/>
                <a:ea typeface="Times New Roman" panose="02020603050405020304" pitchFamily="18" charset="0"/>
              </a:rPr>
              <a:t>Glueck</a:t>
            </a:r>
            <a:r>
              <a:rPr lang="en-GB" sz="1800" dirty="0">
                <a:effectLst/>
                <a:latin typeface="Georgia" panose="02040502050405020303" pitchFamily="18" charset="0"/>
                <a:ea typeface="Times New Roman" panose="02020603050405020304" pitchFamily="18" charset="0"/>
              </a:rPr>
              <a:t>, W. F. (1989) </a:t>
            </a:r>
            <a:r>
              <a:rPr lang="en-GB" sz="1800" i="1" dirty="0">
                <a:effectLst/>
                <a:latin typeface="Georgia" panose="02040502050405020303" pitchFamily="18" charset="0"/>
                <a:ea typeface="Times New Roman" panose="02020603050405020304" pitchFamily="18" charset="0"/>
              </a:rPr>
              <a:t>Foundations of personnel/human research management</a:t>
            </a:r>
            <a:r>
              <a:rPr lang="en-GB" sz="1800" dirty="0">
                <a:effectLst/>
                <a:latin typeface="Georgia" panose="02040502050405020303" pitchFamily="18" charset="0"/>
                <a:ea typeface="Times New Roman" panose="02020603050405020304" pitchFamily="18" charset="0"/>
              </a:rPr>
              <a:t>. 4th </a:t>
            </a:r>
            <a:r>
              <a:rPr lang="en-GB" sz="1800" dirty="0" err="1">
                <a:effectLst/>
                <a:latin typeface="Georgia" panose="02040502050405020303" pitchFamily="18" charset="0"/>
                <a:ea typeface="Times New Roman" panose="02020603050405020304" pitchFamily="18" charset="0"/>
              </a:rPr>
              <a:t>edn</a:t>
            </a:r>
            <a:r>
              <a:rPr lang="en-GB" sz="1800" dirty="0">
                <a:effectLst/>
                <a:latin typeface="Georgia" panose="02040502050405020303" pitchFamily="18" charset="0"/>
                <a:ea typeface="Times New Roman" panose="02020603050405020304" pitchFamily="18" charset="0"/>
              </a:rPr>
              <a:t>. New York, NY, USA: McGraw-Hill. (Accessed: 25 September 2023).</a:t>
            </a:r>
          </a:p>
          <a:p>
            <a:r>
              <a:rPr lang="en-GB" dirty="0">
                <a:effectLst/>
                <a:latin typeface="Georgia" panose="02040502050405020303" pitchFamily="18" charset="0"/>
              </a:rPr>
              <a:t>	Meyer, J. P. (2008) </a:t>
            </a:r>
            <a:r>
              <a:rPr lang="en-GB" i="1" dirty="0">
                <a:effectLst/>
                <a:latin typeface="Georgia" panose="02040502050405020303" pitchFamily="18" charset="0"/>
              </a:rPr>
              <a:t>Employee Engagement From a Self-Determination Theory Perspective</a:t>
            </a:r>
            <a:r>
              <a:rPr lang="en-GB" dirty="0">
                <a:effectLst/>
                <a:latin typeface="Georgia" panose="02040502050405020303" pitchFamily="18" charset="0"/>
              </a:rPr>
              <a:t>, </a:t>
            </a:r>
            <a:r>
              <a:rPr lang="en-GB" i="1" dirty="0">
                <a:effectLst/>
                <a:latin typeface="Georgia" panose="02040502050405020303" pitchFamily="18" charset="0"/>
              </a:rPr>
              <a:t>Selfdeterminationtheory.org</a:t>
            </a:r>
            <a:r>
              <a:rPr lang="en-GB" dirty="0">
                <a:effectLst/>
                <a:latin typeface="Georgia" panose="02040502050405020303" pitchFamily="18" charset="0"/>
              </a:rPr>
              <a:t>. Available at:</a:t>
            </a:r>
          </a:p>
          <a:p>
            <a:r>
              <a:rPr lang="en-GB" dirty="0">
                <a:effectLst/>
                <a:latin typeface="Georgia" panose="02040502050405020303" pitchFamily="18" charset="0"/>
              </a:rPr>
              <a:t>https://selfdeterminationtheory.org/SDT/documents/2008_MeyerGagne_IOP.pdf (Accessed: 6 October 2023).</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Georgia" panose="02040502050405020303" pitchFamily="18" charset="0"/>
                <a:ea typeface="Times New Roman" panose="02020603050405020304" pitchFamily="18" charset="0"/>
              </a:rPr>
              <a:t>	The Profession Map</a:t>
            </a:r>
            <a:r>
              <a:rPr lang="en-GB" sz="1800" dirty="0">
                <a:effectLst/>
                <a:latin typeface="Georgia" panose="02040502050405020303" pitchFamily="18" charset="0"/>
                <a:ea typeface="Times New Roman" panose="02020603050405020304" pitchFamily="18" charset="0"/>
              </a:rPr>
              <a:t> (no date) </a:t>
            </a:r>
            <a:r>
              <a:rPr lang="en-GB" sz="1800" i="1" dirty="0">
                <a:effectLst/>
                <a:latin typeface="Georgia" panose="02040502050405020303" pitchFamily="18" charset="0"/>
                <a:ea typeface="Times New Roman" panose="02020603050405020304" pitchFamily="18" charset="0"/>
              </a:rPr>
              <a:t>CIPD</a:t>
            </a:r>
            <a:r>
              <a:rPr lang="en-GB" sz="1800" dirty="0">
                <a:effectLst/>
                <a:latin typeface="Georgia" panose="02040502050405020303" pitchFamily="18" charset="0"/>
                <a:ea typeface="Times New Roman" panose="02020603050405020304" pitchFamily="18" charset="0"/>
              </a:rPr>
              <a:t>. Available at: https://www.cipd.org/en/the-people-profession/the-profession-map/ (Accessed: 1 October 2023).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Georgia" panose="02040502050405020303" pitchFamily="18" charset="0"/>
                <a:ea typeface="Times New Roman" panose="02020603050405020304" pitchFamily="18" charset="0"/>
              </a:rPr>
              <a:t>	</a:t>
            </a:r>
            <a:r>
              <a:rPr lang="en-GB" sz="1800" dirty="0" err="1">
                <a:effectLst/>
                <a:latin typeface="Georgia" panose="02040502050405020303" pitchFamily="18" charset="0"/>
                <a:ea typeface="Times New Roman" panose="02020603050405020304" pitchFamily="18" charset="0"/>
              </a:rPr>
              <a:t>Verčič</a:t>
            </a:r>
            <a:r>
              <a:rPr lang="en-GB" sz="1800" dirty="0">
                <a:effectLst/>
                <a:latin typeface="Georgia" panose="02040502050405020303" pitchFamily="18" charset="0"/>
                <a:ea typeface="Times New Roman" panose="02020603050405020304" pitchFamily="18" charset="0"/>
              </a:rPr>
              <a:t>, T. and </a:t>
            </a:r>
            <a:r>
              <a:rPr lang="en-GB" sz="1800" dirty="0" err="1">
                <a:effectLst/>
                <a:latin typeface="Georgia" panose="02040502050405020303" pitchFamily="18" charset="0"/>
                <a:ea typeface="Times New Roman" panose="02020603050405020304" pitchFamily="18" charset="0"/>
              </a:rPr>
              <a:t>Vokić</a:t>
            </a:r>
            <a:r>
              <a:rPr lang="en-GB" sz="1800" dirty="0">
                <a:effectLst/>
                <a:latin typeface="Georgia" panose="02040502050405020303" pitchFamily="18" charset="0"/>
                <a:ea typeface="Times New Roman" panose="02020603050405020304" pitchFamily="18" charset="0"/>
              </a:rPr>
              <a:t>, A. (2017) ‘</a:t>
            </a:r>
            <a:r>
              <a:rPr lang="en-GB" sz="1800" i="1" dirty="0">
                <a:effectLst/>
                <a:latin typeface="Georgia" panose="02040502050405020303" pitchFamily="18" charset="0"/>
                <a:ea typeface="Times New Roman" panose="02020603050405020304" pitchFamily="18" charset="0"/>
              </a:rPr>
              <a:t>Engaging employees through internal communication</a:t>
            </a:r>
            <a:r>
              <a:rPr lang="en-GB" sz="1800" dirty="0">
                <a:effectLst/>
                <a:latin typeface="Georgia" panose="02040502050405020303" pitchFamily="18" charset="0"/>
                <a:ea typeface="Times New Roman" panose="02020603050405020304" pitchFamily="18" charset="0"/>
              </a:rPr>
              <a:t>’, </a:t>
            </a:r>
            <a:r>
              <a:rPr lang="en-GB" sz="1800" i="1" dirty="0">
                <a:effectLst/>
                <a:latin typeface="Georgia" panose="02040502050405020303" pitchFamily="18" charset="0"/>
                <a:ea typeface="Times New Roman" panose="02020603050405020304" pitchFamily="18" charset="0"/>
              </a:rPr>
              <a:t>Public Relations Review</a:t>
            </a:r>
            <a:r>
              <a:rPr lang="en-GB" sz="1800" dirty="0">
                <a:effectLst/>
                <a:latin typeface="Georgia" panose="02040502050405020303" pitchFamily="18" charset="0"/>
                <a:ea typeface="Times New Roman" panose="02020603050405020304" pitchFamily="18" charset="0"/>
              </a:rPr>
              <a:t>. (Accessed: 2 October 2023).</a:t>
            </a:r>
          </a:p>
          <a:p>
            <a:endParaRPr lang="en-GB" sz="1800" dirty="0">
              <a:effectLst/>
              <a:latin typeface="Times New Roman" panose="02020603050405020304" pitchFamily="18" charset="0"/>
              <a:ea typeface="Times New Roman" panose="02020603050405020304" pitchFamily="18" charset="0"/>
            </a:endParaRPr>
          </a:p>
          <a:p>
            <a:r>
              <a:rPr lang="en-GB" dirty="0"/>
              <a:t>	</a:t>
            </a:r>
          </a:p>
        </p:txBody>
      </p:sp>
    </p:spTree>
    <p:extLst>
      <p:ext uri="{BB962C8B-B14F-4D97-AF65-F5344CB8AC3E}">
        <p14:creationId xmlns:p14="http://schemas.microsoft.com/office/powerpoint/2010/main" val="7198587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GlowVTI">
  <a:themeElements>
    <a:clrScheme name="AnalogousFromDarkSeedRightStep">
      <a:dk1>
        <a:srgbClr val="000000"/>
      </a:dk1>
      <a:lt1>
        <a:srgbClr val="FFFFFF"/>
      </a:lt1>
      <a:dk2>
        <a:srgbClr val="1B2F30"/>
      </a:dk2>
      <a:lt2>
        <a:srgbClr val="F3F0F0"/>
      </a:lt2>
      <a:accent1>
        <a:srgbClr val="47AEB4"/>
      </a:accent1>
      <a:accent2>
        <a:srgbClr val="3B7AB1"/>
      </a:accent2>
      <a:accent3>
        <a:srgbClr val="4D5AC3"/>
      </a:accent3>
      <a:accent4>
        <a:srgbClr val="6744B5"/>
      </a:accent4>
      <a:accent5>
        <a:srgbClr val="A24DC3"/>
      </a:accent5>
      <a:accent6>
        <a:srgbClr val="B13BA1"/>
      </a:accent6>
      <a:hlink>
        <a:srgbClr val="5F9732"/>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1148</Words>
  <Application>Microsoft Office PowerPoint</Application>
  <PresentationFormat>Widescreen</PresentationFormat>
  <Paragraphs>97</Paragraphs>
  <Slides>10</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Avenir Next LT Pro</vt:lpstr>
      <vt:lpstr>Bell MT</vt:lpstr>
      <vt:lpstr>Calibri</vt:lpstr>
      <vt:lpstr>Georgia</vt:lpstr>
      <vt:lpstr>Helvetica Neue</vt:lpstr>
      <vt:lpstr>Museo</vt:lpstr>
      <vt:lpstr>Times New Roman</vt:lpstr>
      <vt:lpstr>Wingdings</vt:lpstr>
      <vt:lpstr>GlowVTI</vt:lpstr>
      <vt:lpstr>Managing people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Sorina Iulia Cosa</dc:creator>
  <cp:lastModifiedBy>Sorina Iulia Cosa</cp:lastModifiedBy>
  <cp:revision>3</cp:revision>
  <dcterms:created xsi:type="dcterms:W3CDTF">2023-09-25T15:47:05Z</dcterms:created>
  <dcterms:modified xsi:type="dcterms:W3CDTF">2023-10-22T22:39:54Z</dcterms:modified>
</cp:coreProperties>
</file>