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11/16/2022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11/16/2022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11/16/2022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11/16/2022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hduhb.nhs.wales/healthcare/services-and-teams/five-ways-to-well-bei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headspace.com/" TargetMode="External"/><Relationship Id="rId2" Type="http://schemas.openxmlformats.org/officeDocument/2006/relationships/hyperlink" Target="https://www.meiccymru.or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ECYW6004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Self Care: its place within practice</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 </a:t>
            </a:r>
            <a:br>
              <a:rPr lang="en-GB" dirty="0"/>
            </a:br>
            <a:r>
              <a:rPr lang="en-GB" dirty="0"/>
              <a:t>its place within practice</a:t>
            </a:r>
          </a:p>
        </p:txBody>
      </p:sp>
      <p:sp>
        <p:nvSpPr>
          <p:cNvPr id="3" name="Content Placeholder 2"/>
          <p:cNvSpPr>
            <a:spLocks noGrp="1"/>
          </p:cNvSpPr>
          <p:nvPr>
            <p:ph idx="1"/>
          </p:nvPr>
        </p:nvSpPr>
        <p:spPr>
          <a:xfrm>
            <a:off x="2231136" y="2638044"/>
            <a:ext cx="7729728" cy="3956720"/>
          </a:xfrm>
        </p:spPr>
        <p:txBody>
          <a:bodyPr/>
          <a:lstStyle/>
          <a:p>
            <a:r>
              <a:rPr lang="en-GB" sz="2000" dirty="0"/>
              <a:t>Group Task:</a:t>
            </a:r>
          </a:p>
          <a:p>
            <a:pPr lvl="1"/>
            <a:r>
              <a:rPr lang="en-GB" sz="1800" dirty="0"/>
              <a:t>What is meant by self-care – can you offer a definition?</a:t>
            </a:r>
          </a:p>
          <a:p>
            <a:pPr lvl="1"/>
            <a:r>
              <a:rPr lang="en-GB" sz="1800" dirty="0"/>
              <a:t>Do you practice self-care?</a:t>
            </a:r>
          </a:p>
          <a:p>
            <a:pPr lvl="1"/>
            <a:r>
              <a:rPr lang="en-GB" sz="1800" dirty="0"/>
              <a:t>Can you share suggestions for self-care practices?  For example, </a:t>
            </a:r>
          </a:p>
          <a:p>
            <a:pPr lvl="3"/>
            <a:r>
              <a:rPr lang="en-GB" sz="1800" dirty="0"/>
              <a:t>some you may have used yourselves?</a:t>
            </a:r>
          </a:p>
          <a:p>
            <a:pPr lvl="3"/>
            <a:r>
              <a:rPr lang="en-GB" sz="1800" dirty="0"/>
              <a:t>some you may have used with young people?</a:t>
            </a:r>
          </a:p>
          <a:p>
            <a:pPr lvl="3"/>
            <a:r>
              <a:rPr lang="en-GB" sz="1800" dirty="0"/>
              <a:t>some you’ve heard of but not tried?</a:t>
            </a:r>
          </a:p>
          <a:p>
            <a:pPr lvl="1"/>
            <a:r>
              <a:rPr lang="en-GB" sz="1800" dirty="0"/>
              <a:t>Feedback</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fontScale="92500" lnSpcReduction="20000"/>
          </a:bodyPr>
          <a:lstStyle/>
          <a:p>
            <a:r>
              <a:rPr lang="en-GB" dirty="0"/>
              <a:t>Self-care can be defined as “anything that we deliberately do (or refrain from doing) with our own well-being in mind. It means giving ourselves the same grace, compassion, and care that we give to others” (</a:t>
            </a:r>
            <a:r>
              <a:rPr lang="en-GB" dirty="0" err="1"/>
              <a:t>Suleman</a:t>
            </a:r>
            <a:r>
              <a:rPr lang="en-GB" dirty="0"/>
              <a:t>, 2019, no page number)</a:t>
            </a:r>
          </a:p>
          <a:p>
            <a:r>
              <a:rPr lang="en-GB" dirty="0"/>
              <a:t>It can mean “anything from seeking treatment when you're ill to staying clean, fit and healthy - but it's also nice things we can do for ourselves. Candles, chocolate, bubble baths, a good cup of tea… all the stuff that makes you go ‘ooh’ ”(BBC </a:t>
            </a:r>
            <a:r>
              <a:rPr lang="en-GB" dirty="0" err="1"/>
              <a:t>Bitesize</a:t>
            </a:r>
            <a:r>
              <a:rPr lang="en-GB" dirty="0"/>
              <a:t>, 2021, no page number).</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3938261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a:bodyPr>
          <a:lstStyle/>
          <a:p>
            <a:r>
              <a:rPr lang="en-GB" dirty="0"/>
              <a:t>As youth workers, we show a selfless concern for the well-being of young people</a:t>
            </a:r>
          </a:p>
          <a:p>
            <a:r>
              <a:rPr lang="en-GB" dirty="0"/>
              <a:t>However we also need to ensure that we look after ourselves…</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128314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941" y="6488"/>
            <a:ext cx="6851512" cy="6851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311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7" y="-4053"/>
            <a:ext cx="6970782" cy="6862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668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i.pinimg.com/originals/ae/be/77/aebe7747871f793200c29019e8eef3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8" y="-3450"/>
            <a:ext cx="6861450" cy="686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15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97428" y="-6624"/>
            <a:ext cx="6864624" cy="6864624"/>
          </a:xfrm>
          <a:prstGeom prst="rect">
            <a:avLst/>
          </a:prstGeom>
        </p:spPr>
      </p:pic>
    </p:spTree>
    <p:extLst>
      <p:ext uri="{BB962C8B-B14F-4D97-AF65-F5344CB8AC3E}">
        <p14:creationId xmlns:p14="http://schemas.microsoft.com/office/powerpoint/2010/main" val="2699367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1332" y="0"/>
            <a:ext cx="6871390" cy="6871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2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8835" y="0"/>
            <a:ext cx="684586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59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fontScale="92500" lnSpcReduction="10000"/>
          </a:bodyPr>
          <a:lstStyle/>
          <a:p>
            <a:pPr marL="0" indent="0">
              <a:buNone/>
            </a:pPr>
            <a:r>
              <a:rPr lang="en-GB" b="1" dirty="0"/>
              <a:t>Physiological Needs</a:t>
            </a:r>
          </a:p>
          <a:p>
            <a:r>
              <a:rPr lang="en-GB" dirty="0"/>
              <a:t>Have you eaten today?  Do you eat a balanced diet?  Are your meals nutritionally balanced?  </a:t>
            </a:r>
          </a:p>
          <a:p>
            <a:r>
              <a:rPr lang="en-GB" dirty="0"/>
              <a:t>Are you drinking enough water? Have you washed today?  </a:t>
            </a:r>
          </a:p>
          <a:p>
            <a:r>
              <a:rPr lang="en-GB" dirty="0"/>
              <a:t>Are you warm enough?  Are you too warm?  </a:t>
            </a:r>
          </a:p>
          <a:p>
            <a:r>
              <a:rPr lang="en-GB" dirty="0"/>
              <a:t>How well do you sleep?  How many hours of sleep do you have?  Do you have opportunities to relax during the 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890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Safety Needs</a:t>
            </a:r>
          </a:p>
          <a:p>
            <a:r>
              <a:rPr lang="en-GB" dirty="0"/>
              <a:t>Do you feel a sense of security and stability in your life?  If not, what can you do to help you?</a:t>
            </a:r>
          </a:p>
          <a:p>
            <a:r>
              <a:rPr lang="en-GB" dirty="0"/>
              <a:t>If you don’t feel safe, do you know who you can turn to?  Do you have coping strategies?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56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Belongingness and Love Needs</a:t>
            </a:r>
          </a:p>
          <a:p>
            <a:r>
              <a:rPr lang="en-GB" dirty="0"/>
              <a:t>Have you caught up with friends/loved ones recently?  Are there ways in which you can connect with them?</a:t>
            </a:r>
          </a:p>
          <a:p>
            <a:endParaRPr lang="en-GB" dirty="0"/>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588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a:xfrm>
            <a:off x="6338315" y="2638044"/>
            <a:ext cx="4270247" cy="4122974"/>
          </a:xfrm>
        </p:spPr>
        <p:txBody>
          <a:bodyPr>
            <a:noAutofit/>
          </a:bodyPr>
          <a:lstStyle/>
          <a:p>
            <a:pPr marL="0" indent="0">
              <a:buNone/>
            </a:pPr>
            <a:r>
              <a:rPr lang="en-GB" sz="1550" b="1" dirty="0"/>
              <a:t>Esteem Needs</a:t>
            </a:r>
          </a:p>
          <a:p>
            <a:pPr algn="just"/>
            <a:r>
              <a:rPr lang="en-GB" sz="1550" dirty="0"/>
              <a:t>Reflect on your achievements – list them down.  What have you achieved today?  Yesterday?  This week/month/year.  Are you proud of these achievements?  Have you developed new skills?</a:t>
            </a:r>
          </a:p>
          <a:p>
            <a:pPr algn="just"/>
            <a:r>
              <a:rPr lang="en-GB" sz="1550" dirty="0"/>
              <a:t>Plan ahead for the future and set goals.  Set a number of short-term goals that are easily accomplished so that you can celebrate these.  As Cottrell (2008, p. 86) notes, “set yourself small, short-term goals so that you are able to have lots of small successes.  In time these add up to greater achievements”. </a:t>
            </a:r>
          </a:p>
          <a:p>
            <a:pPr algn="just"/>
            <a:r>
              <a:rPr lang="en-GB" sz="1550" dirty="0"/>
              <a:t>Be proud of your achievements, and be proud of the compliments you receive from others!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72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dirty="0"/>
              <a:t>From a self-care perspective, ask yourself – which level of the hierarchy will you focus on today…?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105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44680"/>
            <a:ext cx="7729728" cy="1188720"/>
          </a:xfrm>
        </p:spPr>
        <p:txBody>
          <a:bodyPr/>
          <a:lstStyle/>
          <a:p>
            <a:r>
              <a:rPr lang="en-GB" dirty="0"/>
              <a:t>5 ways to wellbeing</a:t>
            </a:r>
          </a:p>
        </p:txBody>
      </p:sp>
      <p:sp>
        <p:nvSpPr>
          <p:cNvPr id="3" name="Content Placeholder 2"/>
          <p:cNvSpPr>
            <a:spLocks noGrp="1"/>
          </p:cNvSpPr>
          <p:nvPr>
            <p:ph idx="1"/>
          </p:nvPr>
        </p:nvSpPr>
        <p:spPr>
          <a:xfrm>
            <a:off x="5635812" y="2518515"/>
            <a:ext cx="4803170" cy="3101983"/>
          </a:xfrm>
        </p:spPr>
        <p:txBody>
          <a:bodyPr/>
          <a:lstStyle/>
          <a:p>
            <a:endParaRPr lang="en-GB" dirty="0"/>
          </a:p>
          <a:p>
            <a:r>
              <a:rPr lang="en-GB" dirty="0">
                <a:hlinkClick r:id="rId2"/>
              </a:rPr>
              <a:t>https://hduhb.nhs.wales/healthcare/services-and-teams/five-ways-to-well-being/</a:t>
            </a:r>
            <a:endParaRPr lang="en-GB" dirty="0"/>
          </a:p>
        </p:txBody>
      </p:sp>
      <p:pic>
        <p:nvPicPr>
          <p:cNvPr id="9218" name="Picture 2" descr="http://www.wales.nhs.uk/sitesplus/documents/862/5w2w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455" y="1617475"/>
            <a:ext cx="3602860" cy="52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06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Task/directed study</a:t>
            </a:r>
          </a:p>
        </p:txBody>
      </p:sp>
      <p:sp>
        <p:nvSpPr>
          <p:cNvPr id="3" name="Content Placeholder 2"/>
          <p:cNvSpPr>
            <a:spLocks noGrp="1"/>
          </p:cNvSpPr>
          <p:nvPr>
            <p:ph idx="1"/>
          </p:nvPr>
        </p:nvSpPr>
        <p:spPr/>
        <p:txBody>
          <a:bodyPr>
            <a:normAutofit fontScale="92500" lnSpcReduction="10000"/>
          </a:bodyPr>
          <a:lstStyle/>
          <a:p>
            <a:r>
              <a:rPr lang="en-GB" dirty="0"/>
              <a:t>From a self-care perspective, research the support that is available for people.  Knowing the support that’s out there may benefit you currently/in the future.  In addition, it will add to your ‘toolkit’ of knowledge to support your youth work practice.  </a:t>
            </a:r>
          </a:p>
          <a:p>
            <a:r>
              <a:rPr lang="en-GB" dirty="0"/>
              <a:t>Engaging in this task will mean you have already made a start on your preparation for your assessment!</a:t>
            </a:r>
          </a:p>
          <a:p>
            <a:r>
              <a:rPr lang="en-GB" dirty="0"/>
              <a:t>Here are some initial ideas to get you started:</a:t>
            </a:r>
          </a:p>
          <a:p>
            <a:pPr lvl="1"/>
            <a:r>
              <a:rPr lang="en-GB" dirty="0" err="1"/>
              <a:t>Meic</a:t>
            </a:r>
            <a:r>
              <a:rPr lang="en-GB" dirty="0"/>
              <a:t> Cymru - Information, advice and advocacy helpline for children and young people; </a:t>
            </a:r>
            <a:r>
              <a:rPr lang="en-GB" dirty="0">
                <a:hlinkClick r:id="rId2"/>
              </a:rPr>
              <a:t>https://www.meiccymru.org/</a:t>
            </a:r>
            <a:endParaRPr lang="en-GB" dirty="0"/>
          </a:p>
          <a:p>
            <a:pPr lvl="1"/>
            <a:r>
              <a:rPr lang="en-GB" dirty="0"/>
              <a:t>Headspace - A meditation app that acts as a personal guide to health and happiness - </a:t>
            </a:r>
            <a:r>
              <a:rPr lang="en-GB" dirty="0">
                <a:hlinkClick r:id="rId3"/>
              </a:rPr>
              <a:t>https://www.headspace.com/</a:t>
            </a:r>
            <a:endParaRPr lang="en-GB" dirty="0"/>
          </a:p>
        </p:txBody>
      </p:sp>
    </p:spTree>
    <p:extLst>
      <p:ext uri="{BB962C8B-B14F-4D97-AF65-F5344CB8AC3E}">
        <p14:creationId xmlns:p14="http://schemas.microsoft.com/office/powerpoint/2010/main" val="1562849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16CF-4727-4559-8798-03D0CC3B2D97}"/>
              </a:ext>
            </a:extLst>
          </p:cNvPr>
          <p:cNvSpPr>
            <a:spLocks noGrp="1"/>
          </p:cNvSpPr>
          <p:nvPr>
            <p:ph type="title"/>
          </p:nvPr>
        </p:nvSpPr>
        <p:spPr/>
        <p:txBody>
          <a:bodyPr/>
          <a:lstStyle/>
          <a:p>
            <a:r>
              <a:rPr lang="en-GB" dirty="0"/>
              <a:t>Individual directed study</a:t>
            </a:r>
          </a:p>
        </p:txBody>
      </p:sp>
      <p:sp>
        <p:nvSpPr>
          <p:cNvPr id="3" name="Content Placeholder 2">
            <a:extLst>
              <a:ext uri="{FF2B5EF4-FFF2-40B4-BE49-F238E27FC236}">
                <a16:creationId xmlns:a16="http://schemas.microsoft.com/office/drawing/2014/main" id="{35AF89E7-758B-4DF5-8175-0AAF35FC7EC8}"/>
              </a:ext>
            </a:extLst>
          </p:cNvPr>
          <p:cNvSpPr>
            <a:spLocks noGrp="1"/>
          </p:cNvSpPr>
          <p:nvPr>
            <p:ph idx="1"/>
          </p:nvPr>
        </p:nvSpPr>
        <p:spPr/>
        <p:txBody>
          <a:bodyPr>
            <a:normAutofit/>
          </a:bodyPr>
          <a:lstStyle/>
          <a:p>
            <a:r>
              <a:rPr lang="en-GB" dirty="0"/>
              <a:t>Please view the three-part BBC drama placed on Moodle called ‘Three Girls’. </a:t>
            </a:r>
          </a:p>
          <a:p>
            <a:r>
              <a:rPr lang="en-GB" dirty="0"/>
              <a:t>This drama is based on the true stories of victims of grooming and sexual abuse in Rochdale, and the themes covered within the drama are very relevant to the focus of this module.</a:t>
            </a:r>
          </a:p>
          <a:p>
            <a:r>
              <a:rPr lang="en-GB" dirty="0"/>
              <a:t>Please watch all three episodes as a Directed Study – it would be helpful if you could watch them between now and the 1</a:t>
            </a:r>
            <a:r>
              <a:rPr lang="en-GB" baseline="30000" dirty="0"/>
              <a:t>st</a:t>
            </a:r>
            <a:r>
              <a:rPr lang="en-GB" dirty="0"/>
              <a:t> December where there will be guest lecturers with us focusing on Child Criminal Exploitation.</a:t>
            </a:r>
          </a:p>
        </p:txBody>
      </p:sp>
    </p:spTree>
    <p:extLst>
      <p:ext uri="{BB962C8B-B14F-4D97-AF65-F5344CB8AC3E}">
        <p14:creationId xmlns:p14="http://schemas.microsoft.com/office/powerpoint/2010/main" val="153097003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1872</TotalTime>
  <Words>811</Words>
  <Application>Microsoft Office PowerPoint</Application>
  <PresentationFormat>Widescreen</PresentationFormat>
  <Paragraphs>50</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ECYW6004  Young people and society 3:  Trauma, Exploitation and Toxic Childhood</vt:lpstr>
      <vt:lpstr>Self-Care:  its place within practice</vt:lpstr>
      <vt:lpstr>Self-care</vt:lpstr>
      <vt:lpstr>Self-care</vt:lpstr>
      <vt:lpstr>PowerPoint Presentation</vt:lpstr>
      <vt:lpstr>PowerPoint Presentation</vt:lpstr>
      <vt:lpstr>PowerPoint Presentation</vt:lpstr>
      <vt:lpstr>PowerPoint Presentation</vt:lpstr>
      <vt:lpstr>PowerPoint Presentation</vt:lpstr>
      <vt:lpstr>PowerPoint Presentation</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5 ways to wellbeing</vt:lpstr>
      <vt:lpstr>Group Task/directed study</vt:lpstr>
      <vt:lpstr>Individual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12</cp:revision>
  <dcterms:created xsi:type="dcterms:W3CDTF">2020-10-22T14:06:10Z</dcterms:created>
  <dcterms:modified xsi:type="dcterms:W3CDTF">2022-11-16T21:36:44Z</dcterms:modified>
</cp:coreProperties>
</file>