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288" r:id="rId2"/>
    <p:sldId id="341" r:id="rId3"/>
    <p:sldId id="342" r:id="rId4"/>
    <p:sldId id="359" r:id="rId5"/>
    <p:sldId id="314" r:id="rId6"/>
    <p:sldId id="361" r:id="rId7"/>
    <p:sldId id="346" r:id="rId8"/>
    <p:sldId id="347" r:id="rId9"/>
    <p:sldId id="360" r:id="rId10"/>
    <p:sldId id="362" r:id="rId11"/>
    <p:sldId id="363" r:id="rId12"/>
    <p:sldId id="355" r:id="rId13"/>
    <p:sldId id="353" r:id="rId14"/>
    <p:sldId id="352" r:id="rId15"/>
    <p:sldId id="350" r:id="rId16"/>
    <p:sldId id="356" r:id="rId17"/>
    <p:sldId id="374" r:id="rId18"/>
    <p:sldId id="375" r:id="rId19"/>
    <p:sldId id="376" r:id="rId20"/>
    <p:sldId id="377" r:id="rId21"/>
    <p:sldId id="379" r:id="rId22"/>
    <p:sldId id="380" r:id="rId23"/>
    <p:sldId id="381" r:id="rId24"/>
    <p:sldId id="383" r:id="rId25"/>
    <p:sldId id="358" r:id="rId26"/>
    <p:sldId id="293" r:id="rId27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281" autoAdjust="0"/>
  </p:normalViewPr>
  <p:slideViewPr>
    <p:cSldViewPr>
      <p:cViewPr>
        <p:scale>
          <a:sx n="68" d="100"/>
          <a:sy n="68" d="100"/>
        </p:scale>
        <p:origin x="-662" y="11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27219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zh-CN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fld id="{8CF1E4BC-F30A-454E-BEB5-D262C25DF887}" type="slidenum">
              <a:rPr lang="en-US" altLang="zh-CN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JQgeKLyLzv1IVM&amp;tbnid=mWAiJA3cKX6e5M:&amp;ved=0CAUQjRw&amp;url=http://www.aliexpress.com/compare/compare-french-hot-dog.html&amp;ei=9AZCUe-GLMXG0QWW84HQDg&amp;psig=AFQjCNGpGCD6J9fL5vaVHF-0Zvis51Wk0A&amp;ust=1363368045014305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0H2pABhGHGt8UM&amp;tbnid=0ay8bf-PASmSZM:&amp;ved=0CAUQjRw&amp;url=http://true-wildlife.blogspot.com/2011/02/fish.html&amp;ei=vARCUaLSMbSV0QW02YHYDA&amp;psig=AFQjCNFso5uWyKMZRMBULyHiH8DEZkFjwA&amp;ust=13633674806366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CGiuRe5PqWPgAM&amp;tbnid=bKs1jbonq45JjM:&amp;ved=0CAUQjRw&amp;url=http://www.123rf.com/photo_1017401_a-working-sheep-dog-border-collie-rounding-up-sheep-at-a-sheepdog-trial.html&amp;ei=bAZCUe7ILaO60QWpt4DwCg&amp;psig=AFQjCNF-eBAtwqFhqOr_fPyyR0KfxSxJ5Q&amp;ust=1363367852531484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0" Type="http://schemas.openxmlformats.org/officeDocument/2006/relationships/hyperlink" Target="http://www.google.co.uk/url?sa=i&amp;rct=j&amp;q=&amp;esrc=s&amp;frm=1&amp;source=images&amp;cd=&amp;cad=rja&amp;docid=1lTF3eBjS2G5iM&amp;tbnid=ZZhaURql0u72gM:&amp;ved=0CAUQjRw&amp;url=http://commons.wikimedia.org/wiki/File:Fried_rice_and_braised_noodle_by_avlxyz.jpg&amp;ei=SAdCUa2VEqXJ0QX9rIHoAg&amp;psig=AFQjCNE_k7aoGrhbHiIZr2EIE5Sr1JNJcQ&amp;ust=1363368110758087" TargetMode="External"/><Relationship Id="rId4" Type="http://schemas.openxmlformats.org/officeDocument/2006/relationships/hyperlink" Target="http://www.google.co.uk/url?sa=i&amp;rct=j&amp;q=&amp;esrc=s&amp;frm=1&amp;source=images&amp;cd=&amp;cad=rja&amp;docid=qqg1TvUJaxcA-M&amp;tbnid=mbF_kr9ChdXdtM:&amp;ved=0CAUQjRw&amp;url=http://uk.shopping.com/Vilac-Vilac-Cow-Pig-Hen-Wooden-Jigsaw-Puzzles-Vilac/info&amp;ei=6gVCUYDxE-qc0QWdpoHwCA&amp;psig=AFQjCNE9ex7kOvNp3T-XHeofR7Dy0bC2Hg&amp;ust=1363367777492874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9-tUh43egyusmM&amp;tbnid=_pWCj0SUDHU1-M:&amp;ved=0CAUQjRw&amp;url=http://sallylui.blogspot.com/2010/06/blog-post.html&amp;ei=swlCUZalKomN0wWntYGACA&amp;psig=AFQjCNEUewaySPhuVthEYxifeAgMdMT0rw&amp;ust=1363368738664599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&amp;esrc=s&amp;frm=1&amp;source=images&amp;cd=&amp;cad=rja&amp;docid=PUUijyFNRQJ6hM&amp;tbnid=7y26-W8zR658SM:&amp;ved=0CAUQjRw&amp;url=http://www.guardian.co.uk/lifeandstyle/2011/sep/07/fruit-not-just-for-decoration&amp;ei=6AdCUePeEMWd0AWit4CgCw&amp;psig=AFQjCNHmQHqKPxS-4-ZJeIROEfTGeLcXZw&amp;ust=136336822651667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LTOOM7i7MdAraM&amp;tbnid=Tshu4ATVVLRxSM:&amp;ved=0CAUQjRw&amp;url=http://food.qm120.com/l8fz/8o0g/2013022153245.htm&amp;ei=VQlCUbLuCIWW0QXtnoDQCg&amp;psig=AFQjCNGUkD4wqwsfPR6p0Nzjhv4gtdfdfg&amp;ust=1363368635540671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www.google.co.uk/url?sa=i&amp;rct=j&amp;q=&amp;esrc=s&amp;frm=1&amp;source=images&amp;cd=&amp;cad=rja&amp;docid=SRFRtsvRr_R9gM&amp;tbnid=xmn0R8u20jwqpM:&amp;ved=0CAUQjRw&amp;url=http://news.xinhuanet.com/food/2008-06/24/content_8427599.htm&amp;ei=BgpCUdWcL6O60QWpt4DwCg&amp;psig=AFQjCNHPXiQUwoYXu6n-t6Bh4MjtRIy99g&amp;ust=1363368825907944" TargetMode="External"/><Relationship Id="rId4" Type="http://schemas.openxmlformats.org/officeDocument/2006/relationships/hyperlink" Target="http://www.google.co.uk/url?sa=i&amp;rct=j&amp;q=&amp;esrc=s&amp;frm=1&amp;source=images&amp;cd=&amp;cad=rja&amp;docid=TbtLbjJVFLQhNM&amp;tbnid=HKgSEAsVfpd6OM:&amp;ved=0CAUQjRw&amp;url=http://depositphotos.com/11901550/stock-illustration-Vegetable-Cartoon-Characters.html&amp;ei=uwhCUeDgLomN0wWntYGACA&amp;psig=AFQjCNF3QwCqAq3fo_vU_zp9p8jsjDj89g&amp;ust=1363368482161894" TargetMode="External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hyperlink" Target="http://www.google.co.uk/url?sa=i&amp;rct=j&amp;q=&amp;esrc=s&amp;frm=1&amp;source=images&amp;cd=&amp;cad=rja&amp;docid=yVr9aeoUF1PIdM&amp;tbnid=0_DIT66MnjgqCM:&amp;ved=0CAUQjRw&amp;url=http://www.better-bottle.com/dealer.html&amp;ei=tApCUcTXEK2U0QXV34DACA&amp;psig=AFQjCNG2UN4JiEdvwK3qQYumbRpEuTz63Q&amp;ust=136336899841976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http://www.google.co.uk/url?sa=i&amp;rct=j&amp;q=&amp;esrc=s&amp;frm=1&amp;source=images&amp;cd=&amp;cad=rja&amp;docid=lY79AaIrH83UaM&amp;tbnid=gicdYOGctKjLcM:&amp;ved=0CAUQjRw&amp;url=http://reviewtea.com/2009/which-is-better-for-you-tea-or-coffee/&amp;ei=7ApCUdeOE6ia0AXMvoCYDw&amp;psig=AFQjCNGpUNQz3YMqma-5tBOMt99TYBguLQ&amp;ust=136336906302620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rpb5uhQtIuNg4M&amp;tbnid=tjkYntDjUUAuBM:&amp;ved=0CAUQjRw&amp;url=http://www.picturesof.net/pages/101114-136709-363053.html&amp;ei=9RJCUfjBKunJ0QXWu4G4DQ&amp;psig=AFQjCNHHq8qi5E8F86n4ItOEKQQDqFWdjg&amp;ust=1363371096613660" TargetMode="External"/><Relationship Id="rId3" Type="http://schemas.openxmlformats.org/officeDocument/2006/relationships/image" Target="../media/image22.gif"/><Relationship Id="rId7" Type="http://schemas.openxmlformats.org/officeDocument/2006/relationships/image" Target="../media/image24.jpeg"/><Relationship Id="rId2" Type="http://schemas.openxmlformats.org/officeDocument/2006/relationships/hyperlink" Target="http://www.google.co.uk/url?sa=i&amp;rct=j&amp;q=&amp;esrc=s&amp;frm=1&amp;source=images&amp;cd=&amp;cad=rja&amp;docid=IS92j4owOpPmAM&amp;tbnid=WnTHkM8mDMhfCM:&amp;ved=0CAUQjRw&amp;url=http://aileen-sli.blogspot.com/&amp;ei=0BBCUfnGNsyR0QWSnoGwAw&amp;psig=AFQjCNFnFubIqCamMiUtDCXkvmnIkdR7yQ&amp;ust=13633705722577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1XYBvNPgOZg_sM&amp;tbnid=5AFt5uztCoxuhM:&amp;ved=0CAUQjRw&amp;url=http://www.123rf.com/photo_6746428_senior-couple-in-bed-with-newspaper-and-book.html&amp;ei=yRFCUejWK9C10QWq0oGQDw&amp;psig=AFQjCNHikhIWr-hmRVXZAndS-Ki_pl254Q&amp;ust=1363370787275341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://www.google.co.uk/url?sa=i&amp;rct=j&amp;q=&amp;esrc=s&amp;frm=1&amp;source=images&amp;cd=&amp;cad=rja&amp;docid=oqCG-AvkXzhxhM&amp;tbnid=8dZQKI6xUHJ-PM:&amp;ved=0CAUQjRw&amp;url=http://www.toonpool.com/cartoons/Cine_140284&amp;ei=bRFCUcnHGYew0QWtkoC4Cw&amp;psig=AFQjCNHcZ_ZjBhMLhx47Mo_TNKUCcePFIQ&amp;ust=1363370719451571" TargetMode="External"/><Relationship Id="rId9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google.co.uk/url?sa=i&amp;rct=j&amp;q=&amp;esrc=s&amp;frm=1&amp;source=images&amp;cd=&amp;cad=rja&amp;docid=cL506t_9tW5vxM&amp;tbnid=d8Svk__J_T3boM:&amp;ved=0CAUQjRw&amp;url=http://www.bubblews.com/news/41583-perfume-ranges-and-deo&amp;ei=JBJCUYuPOued0AXToYCQCw&amp;psig=AFQjCNFdNo0HhmeRLPfLd47okvGeKMlYyQ&amp;ust=136337087714412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hyperlink" Target="http://www.google.co.uk/url?sa=i&amp;rct=j&amp;q=&amp;esrc=s&amp;frm=1&amp;source=images&amp;cd=&amp;cad=rja&amp;docid=q4BZAYa_eFwNYM&amp;tbnid=YdBba8YtIe_ceM:&amp;ved=0CAUQjRw&amp;url=http://ent.cnhan.com/content/2012-11/05/content_1757484.htm&amp;ei=ehJCUeP-GYam0AXg94HYBw&amp;psig=AFQjCNEut7E5CprlsSRSDKumyRGSW-BXNQ&amp;ust=1363370967127043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4283968" y="3200400"/>
            <a:ext cx="4680520" cy="1600200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饮食和爱好</a:t>
            </a:r>
            <a:endParaRPr lang="zh-CN" altLang="en-US" dirty="0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smtClean="0"/>
              <a:t>F</a:t>
            </a:r>
            <a:r>
              <a:rPr altLang="zh-CN" dirty="0" smtClean="0"/>
              <a:t>ood and hobby</a:t>
            </a:r>
            <a:endParaRPr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10507390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-1" y="908720"/>
            <a:ext cx="7956377" cy="2591718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F</a:t>
            </a:r>
            <a:r>
              <a:rPr altLang="zh-CN" dirty="0" smtClean="0"/>
              <a:t>ood and Fruit      </a:t>
            </a:r>
            <a:r>
              <a:rPr lang="zh-CN" altLang="en-US" dirty="0" smtClean="0"/>
              <a:t>食物和水果</a:t>
            </a:r>
            <a:r>
              <a:rPr lang="zh-CN" altLang="en-US" dirty="0"/>
              <a:t/>
            </a:r>
            <a:br>
              <a:rPr lang="zh-CN" altLang="en-US" dirty="0"/>
            </a:br>
            <a:endParaRPr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218139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415210" cy="1143000"/>
          </a:xfrm>
        </p:spPr>
        <p:txBody>
          <a:bodyPr/>
          <a:lstStyle/>
          <a:p>
            <a:r>
              <a:rPr lang="en-US" altLang="zh-CN" dirty="0" smtClean="0">
                <a:solidFill>
                  <a:srgbClr val="C00000"/>
                </a:solidFill>
              </a:rPr>
              <a:t>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err="1" smtClean="0"/>
              <a:t>Chī</a:t>
            </a:r>
            <a:endParaRPr lang="en-US" dirty="0" smtClean="0"/>
          </a:p>
          <a:p>
            <a:pPr>
              <a:buNone/>
            </a:pPr>
            <a:r>
              <a:rPr lang="zh-CN" altLang="en-US" dirty="0" smtClean="0"/>
              <a:t>吃</a:t>
            </a:r>
            <a:r>
              <a:rPr lang="en-US" dirty="0" smtClean="0"/>
              <a:t>　　</a:t>
            </a:r>
          </a:p>
          <a:p>
            <a:pPr>
              <a:buNone/>
            </a:pP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endParaRPr lang="en-US" dirty="0" smtClean="0"/>
          </a:p>
          <a:p>
            <a:pPr>
              <a:buNone/>
            </a:pPr>
            <a:r>
              <a:rPr lang="zh-CN" altLang="en-US" dirty="0" smtClean="0"/>
              <a:t>好　吃</a:t>
            </a:r>
            <a:r>
              <a:rPr lang="en-US" dirty="0" smtClean="0"/>
              <a:t>　　</a:t>
            </a:r>
          </a:p>
          <a:p>
            <a:pPr>
              <a:buNone/>
            </a:pPr>
            <a:r>
              <a:rPr lang="en-US" dirty="0" err="1" smtClean="0"/>
              <a:t>miàn</a:t>
            </a:r>
            <a:r>
              <a:rPr lang="en-US" dirty="0" smtClean="0"/>
              <a:t> </a:t>
            </a:r>
            <a:r>
              <a:rPr lang="en-US" dirty="0" err="1" smtClean="0"/>
              <a:t>bāo</a:t>
            </a:r>
            <a:r>
              <a:rPr lang="en-US" dirty="0" smtClean="0"/>
              <a:t>　</a:t>
            </a:r>
            <a:r>
              <a:rPr lang="en-US" altLang="zh-CN" dirty="0" err="1" smtClean="0"/>
              <a:t>hàn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</a:t>
            </a:r>
            <a:r>
              <a:rPr lang="en-US" dirty="0" err="1" smtClean="0"/>
              <a:t>ǎ</a:t>
            </a:r>
            <a:r>
              <a:rPr lang="en-US" altLang="zh-CN" dirty="0" err="1" smtClean="0"/>
              <a:t>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　 </a:t>
            </a:r>
            <a:r>
              <a:rPr lang="en-US" altLang="zh-CN" dirty="0" err="1" smtClean="0"/>
              <a:t>shǔ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tiáo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　　</a:t>
            </a:r>
            <a:r>
              <a:rPr lang="en-US" altLang="zh-CN" dirty="0" err="1" smtClean="0"/>
              <a:t>rè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gǒu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 面包          汉堡　　 薯条　　　热 狗</a:t>
            </a:r>
            <a:endParaRPr lang="en-US" altLang="zh-CN" dirty="0" smtClean="0"/>
          </a:p>
          <a:p>
            <a:pPr>
              <a:buNone/>
            </a:pP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err="1" smtClean="0"/>
              <a:t>dàn</a:t>
            </a:r>
            <a:r>
              <a:rPr lang="en-US" dirty="0" smtClean="0"/>
              <a:t>　　</a:t>
            </a:r>
            <a:r>
              <a:rPr lang="en-US" dirty="0" err="1" smtClean="0"/>
              <a:t>mǐ</a:t>
            </a:r>
            <a:r>
              <a:rPr lang="en-US" dirty="0" smtClean="0"/>
              <a:t> </a:t>
            </a:r>
            <a:r>
              <a:rPr lang="en-US" dirty="0" err="1" smtClean="0"/>
              <a:t>fàn</a:t>
            </a:r>
            <a:r>
              <a:rPr lang="en-US" dirty="0" smtClean="0"/>
              <a:t>　　</a:t>
            </a:r>
            <a:r>
              <a:rPr lang="en-US" dirty="0" err="1" smtClean="0"/>
              <a:t>miàn</a:t>
            </a:r>
            <a:r>
              <a:rPr lang="en-US" dirty="0" smtClean="0"/>
              <a:t> </a:t>
            </a:r>
            <a:r>
              <a:rPr lang="en-US" dirty="0" err="1" smtClean="0"/>
              <a:t>tiáo</a:t>
            </a:r>
            <a:endParaRPr lang="en-US" dirty="0" smtClean="0"/>
          </a:p>
          <a:p>
            <a:pPr>
              <a:buNone/>
            </a:pPr>
            <a:r>
              <a:rPr lang="zh-CN" altLang="en-US" dirty="0" smtClean="0"/>
              <a:t>鸡 蛋　     米饭　　　面条　</a:t>
            </a:r>
            <a:endParaRPr lang="en-US" altLang="zh-CN" dirty="0" smtClean="0"/>
          </a:p>
          <a:p>
            <a:pPr>
              <a:buNone/>
            </a:pP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err="1" smtClean="0"/>
              <a:t>ròu</a:t>
            </a:r>
            <a:r>
              <a:rPr lang="en-US" dirty="0" smtClean="0"/>
              <a:t>　    </a:t>
            </a:r>
            <a:r>
              <a:rPr lang="en-US" dirty="0" err="1" smtClean="0"/>
              <a:t>niú</a:t>
            </a:r>
            <a:r>
              <a:rPr lang="en-US" dirty="0" smtClean="0"/>
              <a:t> </a:t>
            </a:r>
            <a:r>
              <a:rPr lang="en-US" dirty="0" err="1" smtClean="0"/>
              <a:t>ròu</a:t>
            </a:r>
            <a:r>
              <a:rPr lang="en-US" dirty="0" smtClean="0"/>
              <a:t>　 </a:t>
            </a:r>
            <a:r>
              <a:rPr lang="en-US" dirty="0" err="1" smtClean="0"/>
              <a:t>yáng</a:t>
            </a:r>
            <a:r>
              <a:rPr lang="en-US" dirty="0" smtClean="0"/>
              <a:t> </a:t>
            </a:r>
            <a:r>
              <a:rPr lang="en-US" dirty="0" err="1" smtClean="0"/>
              <a:t>ròu</a:t>
            </a:r>
            <a:r>
              <a:rPr lang="en-US" dirty="0" smtClean="0"/>
              <a:t>       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zhū</a:t>
            </a:r>
            <a:r>
              <a:rPr lang="en-US" dirty="0" err="1" smtClean="0"/>
              <a:t>ròu</a:t>
            </a:r>
            <a:r>
              <a:rPr lang="zh-CN" altLang="en-US" dirty="0" smtClean="0"/>
              <a:t>     </a:t>
            </a:r>
            <a:r>
              <a:rPr lang="en-US" altLang="zh-CN" dirty="0" err="1" smtClean="0"/>
              <a:t>yú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ròu</a:t>
            </a:r>
            <a:endParaRPr lang="en-US" dirty="0" smtClean="0"/>
          </a:p>
          <a:p>
            <a:pPr>
              <a:buNone/>
            </a:pPr>
            <a:r>
              <a:rPr lang="zh-CN" altLang="en-US" dirty="0" smtClean="0"/>
              <a:t>鸡 肉　   牛肉　　 羊肉　       猪肉　    鱼肉</a:t>
            </a:r>
            <a:endParaRPr lang="en-US" altLang="zh-CN" dirty="0" smtClean="0"/>
          </a:p>
        </p:txBody>
      </p:sp>
      <p:pic>
        <p:nvPicPr>
          <p:cNvPr id="40962" name="Picture 2" descr="http://2.bp.blogspot.com/--a1GPAf-nZI/TWW4SW9mzOI/AAAAAAAABCQ/4x3ut12YiQg/s1600/100316184706_fish_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3286124"/>
            <a:ext cx="1785041" cy="1428760"/>
          </a:xfrm>
          <a:prstGeom prst="rect">
            <a:avLst/>
          </a:prstGeom>
          <a:noFill/>
        </p:spPr>
      </p:pic>
      <p:pic>
        <p:nvPicPr>
          <p:cNvPr id="40968" name="Picture 8" descr="http://di1-1.shoppingshadow.com/images/pi/31/a1/db/105190222-260x260-0-0_Vilac+Vilac+Cow+Pig+Hen+Wooden+Jigsaw+Puzzles+Vil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67566" y="1214422"/>
            <a:ext cx="1976434" cy="1976435"/>
          </a:xfrm>
          <a:prstGeom prst="rect">
            <a:avLst/>
          </a:prstGeom>
          <a:noFill/>
        </p:spPr>
      </p:pic>
      <p:pic>
        <p:nvPicPr>
          <p:cNvPr id="40970" name="Picture 10" descr="http://us.123rf.com/400wm/400/400/rustyphil/rustyphil0706/rustyphil070600017/1017401-a-working-sheep-dog-border-collie-rounding-up-sheep-at-a-sheepdog-trial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4786322"/>
            <a:ext cx="2311675" cy="1543043"/>
          </a:xfrm>
          <a:prstGeom prst="rect">
            <a:avLst/>
          </a:prstGeom>
          <a:noFill/>
        </p:spPr>
      </p:pic>
      <p:pic>
        <p:nvPicPr>
          <p:cNvPr id="40972" name="Picture 12" descr="http://i01.i.aliimg.com/wsphoto/v0/660173439/Cartoon-hamburg-font-b-hot-b-font-font-b-dog-b-font-font-b-french-b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428728" y="0"/>
            <a:ext cx="2671755" cy="2671755"/>
          </a:xfrm>
          <a:prstGeom prst="rect">
            <a:avLst/>
          </a:prstGeom>
          <a:noFill/>
        </p:spPr>
      </p:pic>
      <p:pic>
        <p:nvPicPr>
          <p:cNvPr id="40974" name="Picture 14" descr="http://upload.wikimedia.org/wikipedia/commons/d/de/Fried_rice_and_braised_noodle_by_avlxyz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071934" y="214290"/>
            <a:ext cx="3214710" cy="21716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23247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    </a:t>
            </a:r>
            <a:r>
              <a:rPr lang="zh-CN" altLang="en-US" dirty="0" smtClean="0"/>
              <a:t>           </a:t>
            </a:r>
            <a:r>
              <a:rPr lang="en-GB" dirty="0" smtClean="0"/>
              <a:t> chi </a:t>
            </a:r>
            <a:r>
              <a:rPr lang="zh-CN" altLang="en-US" dirty="0" smtClean="0"/>
              <a:t>吃</a:t>
            </a:r>
            <a:endParaRPr lang="en-GB" dirty="0"/>
          </a:p>
        </p:txBody>
      </p:sp>
      <p:pic>
        <p:nvPicPr>
          <p:cNvPr id="11267" name="Picture 2" descr="C:\Users\leo\Desktop\607309-xs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225" y="7938"/>
            <a:ext cx="4552950" cy="6850062"/>
          </a:xfrm>
          <a:noFill/>
        </p:spPr>
      </p:pic>
      <p:pic>
        <p:nvPicPr>
          <p:cNvPr id="11268" name="Picture 3" descr="C:\Users\leo\Desktop\627830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5175" y="1362075"/>
            <a:ext cx="4568825" cy="549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7158" y="1447800"/>
            <a:ext cx="8329642" cy="4572000"/>
          </a:xfrm>
        </p:spPr>
        <p:txBody>
          <a:bodyPr>
            <a:normAutofit fontScale="92500" lnSpcReduction="10000"/>
          </a:bodyPr>
          <a:lstStyle/>
          <a:p>
            <a:r>
              <a:rPr lang="zh-CN" altLang="en-US" dirty="0" smtClean="0"/>
              <a:t> </a:t>
            </a:r>
            <a:r>
              <a:rPr lang="en-US" dirty="0" err="1" smtClean="0"/>
              <a:t>shuǐ</a:t>
            </a:r>
            <a:r>
              <a:rPr lang="en-US" dirty="0" smtClean="0"/>
              <a:t> </a:t>
            </a:r>
            <a:r>
              <a:rPr lang="en-US" dirty="0" err="1" smtClean="0"/>
              <a:t>guǒ</a:t>
            </a:r>
            <a:r>
              <a:rPr lang="en-US" dirty="0" smtClean="0"/>
              <a:t>　　 </a:t>
            </a:r>
            <a:br>
              <a:rPr lang="en-US" dirty="0" smtClean="0"/>
            </a:br>
            <a:r>
              <a:rPr lang="en-US" dirty="0" smtClean="0"/>
              <a:t>    </a:t>
            </a:r>
            <a:r>
              <a:rPr lang="zh-CN" altLang="en-US" dirty="0" smtClean="0"/>
              <a:t>水果　　　</a:t>
            </a:r>
            <a:endParaRPr lang="en-US" altLang="zh-CN" dirty="0" smtClean="0"/>
          </a:p>
          <a:p>
            <a:r>
              <a:rPr lang="en-US" dirty="0" err="1" smtClean="0"/>
              <a:t>pín</a:t>
            </a:r>
            <a:r>
              <a:rPr lang="en-US" dirty="0" smtClean="0"/>
              <a:t> </a:t>
            </a:r>
            <a:r>
              <a:rPr lang="en-US" dirty="0" err="1" smtClean="0"/>
              <a:t>guǒ</a:t>
            </a:r>
            <a:r>
              <a:rPr lang="en-US" dirty="0" smtClean="0"/>
              <a:t>　</a:t>
            </a:r>
            <a:r>
              <a:rPr lang="en-US" dirty="0" err="1" smtClean="0"/>
              <a:t>xiāng</a:t>
            </a:r>
            <a:r>
              <a:rPr lang="en-US" dirty="0" smtClean="0"/>
              <a:t> </a:t>
            </a:r>
            <a:r>
              <a:rPr lang="en-US" dirty="0" err="1" smtClean="0"/>
              <a:t>jiāo</a:t>
            </a:r>
            <a:r>
              <a:rPr lang="en-US" dirty="0" smtClean="0"/>
              <a:t> 　 </a:t>
            </a:r>
            <a:r>
              <a:rPr lang="en-US" dirty="0" err="1" smtClean="0"/>
              <a:t>xī</a:t>
            </a:r>
            <a:r>
              <a:rPr lang="en-US" dirty="0" smtClean="0"/>
              <a:t> </a:t>
            </a:r>
            <a:r>
              <a:rPr lang="en-US" dirty="0" err="1" smtClean="0"/>
              <a:t>guā</a:t>
            </a:r>
            <a:r>
              <a:rPr lang="en-US" dirty="0" smtClean="0"/>
              <a:t>     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　 </a:t>
            </a:r>
            <a:r>
              <a:rPr lang="en-US" dirty="0" err="1" smtClean="0"/>
              <a:t>cǎo</a:t>
            </a:r>
            <a:r>
              <a:rPr lang="en-US" dirty="0" smtClean="0"/>
              <a:t> </a:t>
            </a:r>
            <a:r>
              <a:rPr lang="en-US" dirty="0" err="1" smtClean="0"/>
              <a:t>méi</a:t>
            </a:r>
            <a:r>
              <a:rPr lang="en-US" dirty="0" smtClean="0"/>
              <a:t> </a:t>
            </a:r>
          </a:p>
          <a:p>
            <a:r>
              <a:rPr lang="zh-CN" altLang="en-US" dirty="0" smtClean="0"/>
              <a:t>苹果　　  香 蕉　　 西 瓜　  葡 萄　   草莓</a:t>
            </a:r>
            <a:endParaRPr lang="en-US" altLang="zh-CN" dirty="0" smtClean="0"/>
          </a:p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cài</a:t>
            </a:r>
            <a:r>
              <a:rPr lang="en-US" dirty="0" smtClean="0"/>
              <a:t>　　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菜　　</a:t>
            </a:r>
            <a:endParaRPr lang="en-US" altLang="zh-CN" dirty="0" smtClean="0"/>
          </a:p>
          <a:p>
            <a:r>
              <a:rPr lang="en-US" dirty="0" err="1" smtClean="0"/>
              <a:t>xī</a:t>
            </a:r>
            <a:r>
              <a:rPr lang="en-US" dirty="0" smtClean="0"/>
              <a:t> </a:t>
            </a:r>
            <a:r>
              <a:rPr lang="en-US" dirty="0" err="1" smtClean="0"/>
              <a:t>hóng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　 </a:t>
            </a:r>
            <a:r>
              <a:rPr lang="en-US" dirty="0" err="1" smtClean="0"/>
              <a:t>huáng</a:t>
            </a:r>
            <a:r>
              <a:rPr lang="en-US" dirty="0" smtClean="0"/>
              <a:t> </a:t>
            </a:r>
            <a:r>
              <a:rPr lang="en-US" dirty="0" err="1" smtClean="0"/>
              <a:t>guā</a:t>
            </a:r>
            <a:r>
              <a:rPr lang="en-US" dirty="0" smtClean="0"/>
              <a:t>　</a:t>
            </a:r>
            <a:r>
              <a:rPr lang="en-US" dirty="0" err="1" smtClean="0"/>
              <a:t>bái</a:t>
            </a:r>
            <a:r>
              <a:rPr lang="en-US" dirty="0" smtClean="0"/>
              <a:t> </a:t>
            </a:r>
            <a:r>
              <a:rPr lang="en-US" dirty="0" err="1" smtClean="0"/>
              <a:t>cài</a:t>
            </a:r>
            <a:r>
              <a:rPr lang="en-US" dirty="0" smtClean="0"/>
              <a:t>　</a:t>
            </a:r>
            <a:r>
              <a:rPr lang="en-US" dirty="0" err="1" smtClean="0"/>
              <a:t>tǔ</a:t>
            </a:r>
            <a:r>
              <a:rPr lang="en-US" dirty="0" smtClean="0"/>
              <a:t> </a:t>
            </a:r>
            <a:r>
              <a:rPr lang="en-US" dirty="0" err="1" smtClean="0"/>
              <a:t>dòu</a:t>
            </a:r>
            <a:r>
              <a:rPr lang="zh-CN" altLang="en-US" dirty="0" smtClean="0"/>
              <a:t>       </a:t>
            </a:r>
            <a:r>
              <a:rPr lang="en-US" dirty="0" err="1" smtClean="0"/>
              <a:t>hú</a:t>
            </a:r>
            <a:r>
              <a:rPr lang="en-US" dirty="0" smtClean="0"/>
              <a:t> </a:t>
            </a:r>
            <a:r>
              <a:rPr lang="en-US" dirty="0" err="1" smtClean="0"/>
              <a:t>luó</a:t>
            </a:r>
            <a:r>
              <a:rPr lang="en-US" dirty="0" smtClean="0"/>
              <a:t> </a:t>
            </a:r>
            <a:r>
              <a:rPr lang="en-US" dirty="0" err="1" smtClean="0"/>
              <a:t>bo</a:t>
            </a:r>
            <a:r>
              <a:rPr lang="en-US" dirty="0" smtClean="0"/>
              <a:t>    </a:t>
            </a:r>
            <a:r>
              <a:rPr lang="en-US" dirty="0" err="1" smtClean="0"/>
              <a:t>dòu</a:t>
            </a:r>
            <a:r>
              <a:rPr lang="en-US" altLang="zh-CN" dirty="0" err="1" smtClean="0"/>
              <a:t>fu</a:t>
            </a:r>
            <a:endParaRPr lang="en-US" altLang="zh-CN" dirty="0" smtClean="0"/>
          </a:p>
          <a:p>
            <a:r>
              <a:rPr lang="zh-CN" altLang="en-US" dirty="0" smtClean="0"/>
              <a:t>西 红 柿　　  黄瓜　    白菜　　土豆       胡 萝卜　豆腐</a:t>
            </a:r>
            <a:br>
              <a:rPr lang="zh-CN" altLang="en-US" dirty="0" smtClean="0"/>
            </a:br>
            <a:r>
              <a:rPr lang="zh-CN" altLang="en-US" dirty="0" smtClean="0"/>
              <a:t>　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　</a:t>
            </a:r>
            <a:br>
              <a:rPr lang="en-US" dirty="0" smtClean="0"/>
            </a:br>
            <a:r>
              <a:rPr lang="en-US" dirty="0" smtClean="0"/>
              <a:t>　　</a:t>
            </a:r>
            <a:r>
              <a:rPr lang="zh-CN" altLang="en-US" dirty="0" smtClean="0"/>
              <a:t>　 　</a:t>
            </a:r>
            <a:endParaRPr lang="zh-CN" altLang="en-US" dirty="0"/>
          </a:p>
        </p:txBody>
      </p:sp>
      <p:pic>
        <p:nvPicPr>
          <p:cNvPr id="39938" name="Picture 2" descr="http://static.guim.co.uk/sys-images/Guardian/About/General/2011/9/7/1315413211669/A-fruit-bowl-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85728"/>
            <a:ext cx="3857620" cy="1885944"/>
          </a:xfrm>
          <a:prstGeom prst="rect">
            <a:avLst/>
          </a:prstGeom>
          <a:noFill/>
        </p:spPr>
      </p:pic>
      <p:pic>
        <p:nvPicPr>
          <p:cNvPr id="39940" name="Picture 4" descr="https://encrypted-tbn2.gstatic.com/images?q=tbn:ANd9GcQo34ltUft0Ry9gEnhPNuzF-C2opVcYegL5MOGZFTQ5A2juy6aT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2214554"/>
            <a:ext cx="2157393" cy="1885937"/>
          </a:xfrm>
          <a:prstGeom prst="rect">
            <a:avLst/>
          </a:prstGeom>
          <a:noFill/>
        </p:spPr>
      </p:pic>
      <p:pic>
        <p:nvPicPr>
          <p:cNvPr id="39944" name="Picture 8" descr="http://images.qm120.com/2013-2-22/130222114712741907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5000636"/>
            <a:ext cx="1950176" cy="1647823"/>
          </a:xfrm>
          <a:prstGeom prst="rect">
            <a:avLst/>
          </a:prstGeom>
          <a:noFill/>
        </p:spPr>
      </p:pic>
      <p:pic>
        <p:nvPicPr>
          <p:cNvPr id="39946" name="Picture 10" descr="http://4.bp.blogspot.com/_f6P7E2AvwME/TBwhs8LSooI/AAAAAAAAAWo/xqN7FkgxbUI/s1600/P107051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57488" y="5186377"/>
            <a:ext cx="2228831" cy="1671623"/>
          </a:xfrm>
          <a:prstGeom prst="rect">
            <a:avLst/>
          </a:prstGeom>
          <a:noFill/>
        </p:spPr>
      </p:pic>
      <p:pic>
        <p:nvPicPr>
          <p:cNvPr id="39948" name="Picture 12" descr="http://news.xinhuanet.com/food/2008-06/24/xinsrc_442060524092523403483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072066" y="4921136"/>
            <a:ext cx="1928826" cy="1936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 descr="G:\licedut\2634566_111737511694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1143000"/>
            <a:ext cx="4929188" cy="433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内容占位符 2"/>
          <p:cNvSpPr txBox="1">
            <a:spLocks/>
          </p:cNvSpPr>
          <p:nvPr/>
        </p:nvSpPr>
        <p:spPr bwMode="auto">
          <a:xfrm>
            <a:off x="3286125" y="214313"/>
            <a:ext cx="28575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4800" b="1">
                <a:latin typeface="Century Schoolbook" pitchFamily="18" charset="0"/>
              </a:rPr>
              <a:t>水果</a:t>
            </a:r>
            <a:endParaRPr lang="en-US" altLang="zh-CN" sz="4800" b="1">
              <a:latin typeface="Century Schoolbook" pitchFamily="18" charset="0"/>
            </a:endParaRPr>
          </a:p>
        </p:txBody>
      </p:sp>
      <p:sp>
        <p:nvSpPr>
          <p:cNvPr id="6" name="内容占位符 2"/>
          <p:cNvSpPr txBox="1">
            <a:spLocks/>
          </p:cNvSpPr>
          <p:nvPr/>
        </p:nvSpPr>
        <p:spPr bwMode="auto">
          <a:xfrm>
            <a:off x="214313" y="1857375"/>
            <a:ext cx="1643062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6000" b="1">
                <a:latin typeface="Century Schoolbook" pitchFamily="18" charset="0"/>
              </a:rPr>
              <a:t>  </a:t>
            </a:r>
            <a:r>
              <a:rPr lang="zh-CN" altLang="en-US" sz="4800" b="1">
                <a:latin typeface="Century Schoolbook" pitchFamily="18" charset="0"/>
              </a:rPr>
              <a:t>吃水果</a:t>
            </a:r>
            <a:endParaRPr lang="en-US" altLang="zh-CN" sz="4800" b="1">
              <a:latin typeface="Century Schoolbook" pitchFamily="18" charset="0"/>
            </a:endParaRPr>
          </a:p>
        </p:txBody>
      </p:sp>
      <p:sp>
        <p:nvSpPr>
          <p:cNvPr id="7" name="内容占位符 2"/>
          <p:cNvSpPr txBox="1">
            <a:spLocks/>
          </p:cNvSpPr>
          <p:nvPr/>
        </p:nvSpPr>
        <p:spPr bwMode="auto">
          <a:xfrm>
            <a:off x="7143750" y="1000125"/>
            <a:ext cx="1071563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4400" b="1" dirty="0">
                <a:latin typeface="Century Schoolbook" pitchFamily="18" charset="0"/>
              </a:rPr>
              <a:t>    </a:t>
            </a:r>
            <a:r>
              <a:rPr lang="zh-CN" altLang="en-US" sz="4400" b="1" dirty="0" smtClean="0">
                <a:latin typeface="Century Schoolbook" pitchFamily="18" charset="0"/>
              </a:rPr>
              <a:t>我爱吃</a:t>
            </a:r>
            <a:r>
              <a:rPr lang="zh-CN" altLang="en-US" sz="4400" b="1" dirty="0">
                <a:latin typeface="Century Schoolbook" pitchFamily="18" charset="0"/>
              </a:rPr>
              <a:t>水果</a:t>
            </a:r>
            <a:endParaRPr lang="en-US" altLang="zh-CN" sz="4400" b="1" dirty="0">
              <a:latin typeface="Century Schoolbook" pitchFamily="18" charset="0"/>
            </a:endParaRPr>
          </a:p>
        </p:txBody>
      </p:sp>
      <p:sp>
        <p:nvSpPr>
          <p:cNvPr id="8" name="内容占位符 2"/>
          <p:cNvSpPr txBox="1">
            <a:spLocks/>
          </p:cNvSpPr>
          <p:nvPr/>
        </p:nvSpPr>
        <p:spPr bwMode="auto">
          <a:xfrm>
            <a:off x="2857500" y="5572125"/>
            <a:ext cx="385762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4400" b="1" dirty="0" smtClean="0">
                <a:latin typeface="Century Schoolbook" pitchFamily="18" charset="0"/>
              </a:rPr>
              <a:t>我最爱吃</a:t>
            </a:r>
            <a:r>
              <a:rPr lang="zh-CN" altLang="en-US" sz="4400" b="1" dirty="0">
                <a:latin typeface="Century Schoolbook" pitchFamily="18" charset="0"/>
              </a:rPr>
              <a:t>水果</a:t>
            </a:r>
            <a:endParaRPr lang="en-US" altLang="zh-CN" sz="44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 advClick="0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-1" y="908720"/>
            <a:ext cx="7956377" cy="2591718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D</a:t>
            </a:r>
            <a:r>
              <a:rPr altLang="zh-CN" dirty="0" smtClean="0"/>
              <a:t>rinks        </a:t>
            </a:r>
            <a:r>
              <a:rPr lang="zh-CN" altLang="en-US" dirty="0" smtClean="0"/>
              <a:t>饮料</a:t>
            </a:r>
            <a:r>
              <a:rPr lang="zh-CN" altLang="en-US" dirty="0"/>
              <a:t/>
            </a:r>
            <a:br>
              <a:rPr lang="zh-CN" altLang="en-US" dirty="0"/>
            </a:br>
            <a:endParaRPr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218139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/>
          <a:lstStyle/>
          <a:p>
            <a:pPr>
              <a:buNone/>
            </a:pPr>
            <a:r>
              <a:rPr lang="en-US" altLang="zh-CN" dirty="0" smtClean="0"/>
              <a:t>        </a:t>
            </a:r>
            <a:r>
              <a:rPr lang="en-US" altLang="zh-CN" dirty="0" err="1" smtClean="0"/>
              <a:t>h</a:t>
            </a:r>
            <a:r>
              <a:rPr lang="en-US" dirty="0" err="1" smtClean="0"/>
              <a:t>ē</a:t>
            </a:r>
            <a:r>
              <a:rPr lang="en-US" dirty="0" smtClean="0"/>
              <a:t>  </a:t>
            </a:r>
            <a:r>
              <a:rPr lang="zh-CN" altLang="en-US" dirty="0" smtClean="0"/>
              <a:t>喝</a:t>
            </a:r>
            <a:r>
              <a:rPr lang="en-US" dirty="0" smtClean="0"/>
              <a:t>　 </a:t>
            </a:r>
          </a:p>
          <a:p>
            <a:pPr>
              <a:buNone/>
            </a:pP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hē</a:t>
            </a:r>
            <a:r>
              <a:rPr lang="en-US" dirty="0" smtClean="0"/>
              <a:t> </a:t>
            </a:r>
            <a:r>
              <a:rPr lang="zh-CN" altLang="en-US" dirty="0" smtClean="0"/>
              <a:t>好喝</a:t>
            </a:r>
            <a:endParaRPr lang="en-US" altLang="zh-CN" dirty="0" smtClean="0"/>
          </a:p>
          <a:p>
            <a:pPr>
              <a:buNone/>
            </a:pPr>
            <a:r>
              <a:rPr lang="en-US" dirty="0" smtClean="0"/>
              <a:t>　　</a:t>
            </a:r>
          </a:p>
          <a:p>
            <a:pPr>
              <a:buNone/>
            </a:pPr>
            <a:r>
              <a:rPr lang="en-US" dirty="0" err="1" smtClean="0"/>
              <a:t>shuǐ</a:t>
            </a:r>
            <a:r>
              <a:rPr lang="en-US" dirty="0" smtClean="0"/>
              <a:t>　　 </a:t>
            </a:r>
            <a:r>
              <a:rPr lang="en-US" dirty="0" err="1" smtClean="0"/>
              <a:t>jiǔ</a:t>
            </a:r>
            <a:r>
              <a:rPr lang="en-US" dirty="0" smtClean="0"/>
              <a:t>　　 </a:t>
            </a:r>
            <a:r>
              <a:rPr lang="en-US" dirty="0" err="1" smtClean="0"/>
              <a:t>pí</a:t>
            </a:r>
            <a:r>
              <a:rPr lang="en-US" dirty="0" smtClean="0"/>
              <a:t> </a:t>
            </a:r>
            <a:r>
              <a:rPr lang="en-US" dirty="0" err="1" smtClean="0"/>
              <a:t>jiǔ</a:t>
            </a:r>
            <a:r>
              <a:rPr lang="en-US" dirty="0" smtClean="0"/>
              <a:t>　　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</a:t>
            </a:r>
            <a:r>
              <a:rPr lang="en-US" dirty="0" err="1" smtClean="0"/>
              <a:t>jiǔ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zh-CN" altLang="en-US" dirty="0" smtClean="0"/>
              <a:t>水　　　酒　　啤 酒　　葡 萄酒　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 </a:t>
            </a:r>
            <a:r>
              <a:rPr lang="en-US" dirty="0" err="1" smtClean="0"/>
              <a:t>yǐn</a:t>
            </a:r>
            <a:r>
              <a:rPr lang="en-US" dirty="0" smtClean="0"/>
              <a:t> </a:t>
            </a:r>
            <a:r>
              <a:rPr lang="en-US" dirty="0" err="1" smtClean="0"/>
              <a:t>liào</a:t>
            </a:r>
            <a:r>
              <a:rPr lang="en-US" dirty="0" smtClean="0"/>
              <a:t>　　 </a:t>
            </a:r>
            <a:r>
              <a:rPr lang="en-US" dirty="0" err="1" smtClean="0"/>
              <a:t>niú</a:t>
            </a:r>
            <a:r>
              <a:rPr lang="en-US" dirty="0" smtClean="0"/>
              <a:t> </a:t>
            </a:r>
            <a:r>
              <a:rPr lang="en-US" dirty="0" err="1" smtClean="0"/>
              <a:t>nǎi</a:t>
            </a:r>
            <a:r>
              <a:rPr lang="en-US" dirty="0" smtClean="0"/>
              <a:t> 　　</a:t>
            </a:r>
            <a:r>
              <a:rPr lang="en-US" dirty="0" err="1" smtClean="0"/>
              <a:t>kě</a:t>
            </a:r>
            <a:r>
              <a:rPr lang="en-US" dirty="0" smtClean="0"/>
              <a:t> </a:t>
            </a:r>
            <a:r>
              <a:rPr lang="en-US" dirty="0" err="1" smtClean="0"/>
              <a:t>lè</a:t>
            </a:r>
            <a:r>
              <a:rPr lang="en-US" dirty="0" smtClean="0"/>
              <a:t>      </a:t>
            </a:r>
            <a:r>
              <a:rPr lang="en-US" altLang="zh-CN" dirty="0" err="1" smtClean="0"/>
              <a:t>kā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fēi</a:t>
            </a:r>
            <a:r>
              <a:rPr lang="zh-CN" altLang="en-US" dirty="0" smtClean="0"/>
              <a:t>　  </a:t>
            </a:r>
            <a:r>
              <a:rPr lang="en-US" altLang="zh-CN" dirty="0" err="1" smtClean="0"/>
              <a:t>ch</a:t>
            </a:r>
            <a:r>
              <a:rPr lang="en-US" dirty="0" err="1" smtClean="0"/>
              <a:t>á</a:t>
            </a:r>
            <a:endParaRPr lang="en-US" dirty="0" smtClean="0"/>
          </a:p>
          <a:p>
            <a:pPr>
              <a:buNone/>
            </a:pPr>
            <a:r>
              <a:rPr lang="zh-CN" altLang="en-US" dirty="0" smtClean="0"/>
              <a:t>  饮料　　   牛奶　　　可乐 　咖 啡      茶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37890" name="Picture 2" descr="http://www.better-bottle.com/objects/wine-beer_header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457982"/>
            <a:ext cx="2786082" cy="2131634"/>
          </a:xfrm>
          <a:prstGeom prst="rect">
            <a:avLst/>
          </a:prstGeom>
          <a:noFill/>
        </p:spPr>
      </p:pic>
      <p:pic>
        <p:nvPicPr>
          <p:cNvPr id="37892" name="Picture 4" descr="http://reviewtea.com/blog/uploads/2009/07/coffee_versus_te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4786322"/>
            <a:ext cx="5500726" cy="20716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23247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zh-CN" altLang="en-US" dirty="0" smtClean="0"/>
              <a:t>                       吃鸡蛋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mtClean="0">
              <a:ea typeface="宋体" charset="-122"/>
            </a:endParaRPr>
          </a:p>
          <a:p>
            <a:endParaRPr lang="en-US" smtClean="0">
              <a:ea typeface="宋体" charset="-122"/>
            </a:endParaRPr>
          </a:p>
          <a:p>
            <a:endParaRPr lang="en-US" smtClean="0">
              <a:ea typeface="宋体" charset="-122"/>
            </a:endParaRPr>
          </a:p>
          <a:p>
            <a:endParaRPr lang="en-US" smtClean="0">
              <a:ea typeface="宋体" charset="-122"/>
            </a:endParaRPr>
          </a:p>
          <a:p>
            <a:endParaRPr lang="en-US" smtClean="0">
              <a:ea typeface="宋体" charset="-122"/>
            </a:endParaRPr>
          </a:p>
          <a:p>
            <a:r>
              <a:rPr lang="zh-CN" altLang="en-US" smtClean="0"/>
              <a:t>喝牛奶</a:t>
            </a:r>
            <a:endParaRPr lang="en-GB" smtClean="0">
              <a:ea typeface="宋体" charset="-122"/>
            </a:endParaRPr>
          </a:p>
        </p:txBody>
      </p:sp>
      <p:pic>
        <p:nvPicPr>
          <p:cNvPr id="13316" name="Picture 2" descr="C:\Users\leo\Desktop\Men_who_eat_more_than_two___half_eggs_week_are_per-tsd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15888"/>
            <a:ext cx="5060950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3" descr="C:\Users\leo\Desktop\depositphotos_4511802-Drink-mil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3213100"/>
            <a:ext cx="5111750" cy="340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G:\licedut\t4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428736"/>
            <a:ext cx="4572000" cy="402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内容占位符 2"/>
          <p:cNvSpPr txBox="1">
            <a:spLocks/>
          </p:cNvSpPr>
          <p:nvPr/>
        </p:nvSpPr>
        <p:spPr bwMode="auto">
          <a:xfrm>
            <a:off x="6215074" y="2714620"/>
            <a:ext cx="1928813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3200" b="1" dirty="0">
                <a:latin typeface="Century Schoolbook" pitchFamily="18" charset="0"/>
              </a:rPr>
              <a:t>喝茶</a:t>
            </a:r>
            <a:endParaRPr lang="en-US" altLang="zh-CN" sz="3200" b="1" dirty="0">
              <a:latin typeface="Century Schoolbook" pitchFamily="18" charset="0"/>
            </a:endParaRPr>
          </a:p>
        </p:txBody>
      </p:sp>
      <p:sp>
        <p:nvSpPr>
          <p:cNvPr id="25604" name="内容占位符 2"/>
          <p:cNvSpPr txBox="1">
            <a:spLocks/>
          </p:cNvSpPr>
          <p:nvPr/>
        </p:nvSpPr>
        <p:spPr bwMode="auto">
          <a:xfrm>
            <a:off x="6072198" y="1785926"/>
            <a:ext cx="1928813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3600" b="1" dirty="0">
                <a:latin typeface="Century Schoolbook" pitchFamily="18" charset="0"/>
              </a:rPr>
              <a:t>茶</a:t>
            </a:r>
            <a:endParaRPr lang="en-US" altLang="zh-CN" sz="3600" b="1" dirty="0">
              <a:latin typeface="Century Schoolbook" pitchFamily="18" charset="0"/>
            </a:endParaRPr>
          </a:p>
        </p:txBody>
      </p:sp>
      <p:sp>
        <p:nvSpPr>
          <p:cNvPr id="7" name="内容占位符 2"/>
          <p:cNvSpPr txBox="1">
            <a:spLocks/>
          </p:cNvSpPr>
          <p:nvPr/>
        </p:nvSpPr>
        <p:spPr bwMode="auto">
          <a:xfrm>
            <a:off x="6000760" y="3357562"/>
            <a:ext cx="1928813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3200" b="1" dirty="0">
                <a:latin typeface="Century Schoolbook" pitchFamily="18" charset="0"/>
              </a:rPr>
              <a:t>我要喝茶</a:t>
            </a:r>
            <a:endParaRPr lang="en-US" altLang="zh-CN" sz="3200" b="1" dirty="0">
              <a:latin typeface="Century Schoolbook" pitchFamily="18" charset="0"/>
            </a:endParaRPr>
          </a:p>
        </p:txBody>
      </p:sp>
      <p:sp>
        <p:nvSpPr>
          <p:cNvPr id="8" name="内容占位符 2"/>
          <p:cNvSpPr txBox="1">
            <a:spLocks/>
          </p:cNvSpPr>
          <p:nvPr/>
        </p:nvSpPr>
        <p:spPr bwMode="auto">
          <a:xfrm>
            <a:off x="5786446" y="4000505"/>
            <a:ext cx="2500312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3200" b="1" dirty="0">
                <a:latin typeface="Century Schoolbook" pitchFamily="18" charset="0"/>
              </a:rPr>
              <a:t>我不要喝茶</a:t>
            </a:r>
            <a:endParaRPr lang="en-US" altLang="zh-CN" sz="3200" b="1" dirty="0">
              <a:latin typeface="Century Schoolbook" pitchFamily="18" charset="0"/>
            </a:endParaRPr>
          </a:p>
        </p:txBody>
      </p:sp>
      <p:sp>
        <p:nvSpPr>
          <p:cNvPr id="9" name="内容占位符 2"/>
          <p:cNvSpPr txBox="1">
            <a:spLocks/>
          </p:cNvSpPr>
          <p:nvPr/>
        </p:nvSpPr>
        <p:spPr bwMode="auto">
          <a:xfrm>
            <a:off x="5286380" y="4857760"/>
            <a:ext cx="3071816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14350" indent="-514350" algn="ctr">
              <a:spcBef>
                <a:spcPts val="600"/>
              </a:spcBef>
              <a:buClr>
                <a:schemeClr val="tx2"/>
              </a:buClr>
              <a:buSzPct val="73000"/>
              <a:buFont typeface="Wingdings 2" pitchFamily="18" charset="2"/>
              <a:buNone/>
            </a:pPr>
            <a:r>
              <a:rPr lang="zh-CN" altLang="en-US" sz="3200" b="1" dirty="0" smtClean="0">
                <a:latin typeface="Century Schoolbook" pitchFamily="18" charset="0"/>
              </a:rPr>
              <a:t>你要不要</a:t>
            </a:r>
            <a:r>
              <a:rPr lang="zh-CN" altLang="en-US" sz="3200" b="1" dirty="0">
                <a:latin typeface="Century Schoolbook" pitchFamily="18" charset="0"/>
              </a:rPr>
              <a:t>喝茶</a:t>
            </a:r>
            <a:endParaRPr lang="en-US" altLang="zh-CN" sz="3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  <p:bldP spid="8" grpId="0" build="allAtOnce"/>
      <p:bldP spid="9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G:\licedut\U30744_2010523192828564-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1143000"/>
            <a:ext cx="4867275" cy="379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00813" y="1285875"/>
            <a:ext cx="4500562" cy="642938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/>
                </a:solidFill>
              </a:rPr>
              <a:t>咖啡</a:t>
            </a:r>
          </a:p>
        </p:txBody>
      </p:sp>
      <p:sp>
        <p:nvSpPr>
          <p:cNvPr id="5" name="标题 1"/>
          <p:cNvSpPr txBox="1">
            <a:spLocks/>
          </p:cNvSpPr>
          <p:nvPr/>
        </p:nvSpPr>
        <p:spPr bwMode="auto">
          <a:xfrm>
            <a:off x="4929188" y="2071688"/>
            <a:ext cx="4500562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zh-CN" altLang="en-US" sz="4000" b="1">
                <a:latin typeface="Century Schoolbook" pitchFamily="18" charset="0"/>
                <a:ea typeface="华文楷体" pitchFamily="2" charset="-122"/>
              </a:rPr>
              <a:t>喝咖啡</a:t>
            </a:r>
          </a:p>
        </p:txBody>
      </p:sp>
      <p:sp>
        <p:nvSpPr>
          <p:cNvPr id="6" name="标题 1"/>
          <p:cNvSpPr txBox="1">
            <a:spLocks/>
          </p:cNvSpPr>
          <p:nvPr/>
        </p:nvSpPr>
        <p:spPr bwMode="auto">
          <a:xfrm>
            <a:off x="4929188" y="3000375"/>
            <a:ext cx="4500562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zh-CN" altLang="en-US" sz="4000" b="1">
                <a:latin typeface="Century Schoolbook" pitchFamily="18" charset="0"/>
                <a:ea typeface="华文楷体" pitchFamily="2" charset="-122"/>
              </a:rPr>
              <a:t>我要喝咖啡</a:t>
            </a:r>
          </a:p>
        </p:txBody>
      </p:sp>
      <p:sp>
        <p:nvSpPr>
          <p:cNvPr id="7" name="标题 1"/>
          <p:cNvSpPr txBox="1">
            <a:spLocks/>
          </p:cNvSpPr>
          <p:nvPr/>
        </p:nvSpPr>
        <p:spPr bwMode="auto">
          <a:xfrm>
            <a:off x="5715008" y="4000500"/>
            <a:ext cx="3286148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zh-CN" altLang="en-US" sz="4000" b="1" dirty="0">
                <a:latin typeface="Century Schoolbook" pitchFamily="18" charset="0"/>
                <a:ea typeface="华文楷体" pitchFamily="2" charset="-122"/>
              </a:rPr>
              <a:t>我不要喝咖啡</a:t>
            </a:r>
          </a:p>
        </p:txBody>
      </p:sp>
      <p:sp>
        <p:nvSpPr>
          <p:cNvPr id="8" name="标题 1"/>
          <p:cNvSpPr txBox="1">
            <a:spLocks/>
          </p:cNvSpPr>
          <p:nvPr/>
        </p:nvSpPr>
        <p:spPr bwMode="auto">
          <a:xfrm>
            <a:off x="5572132" y="4929198"/>
            <a:ext cx="3286148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zh-CN" altLang="en-US" sz="4000" b="1" dirty="0">
                <a:latin typeface="Century Schoolbook" pitchFamily="18" charset="0"/>
                <a:ea typeface="华文楷体" pitchFamily="2" charset="-122"/>
              </a:rPr>
              <a:t>我</a:t>
            </a:r>
            <a:r>
              <a:rPr lang="zh-CN" altLang="en-US" sz="4000" b="1" dirty="0" smtClean="0">
                <a:latin typeface="Century Schoolbook" pitchFamily="18" charset="0"/>
                <a:ea typeface="华文楷体" pitchFamily="2" charset="-122"/>
              </a:rPr>
              <a:t>不爱喝</a:t>
            </a:r>
            <a:r>
              <a:rPr lang="zh-CN" altLang="en-US" sz="4000" b="1" dirty="0">
                <a:latin typeface="Century Schoolbook" pitchFamily="18" charset="0"/>
                <a:ea typeface="华文楷体" pitchFamily="2" charset="-122"/>
              </a:rPr>
              <a:t>咖啡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-1" y="908720"/>
            <a:ext cx="7956377" cy="2591718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H</a:t>
            </a:r>
            <a:r>
              <a:rPr altLang="zh-CN" dirty="0" smtClean="0"/>
              <a:t>obby       </a:t>
            </a:r>
            <a:r>
              <a:rPr lang="zh-CN" altLang="en-US" dirty="0" smtClean="0"/>
              <a:t>爱好</a:t>
            </a:r>
            <a:r>
              <a:rPr lang="zh-CN" altLang="en-US" dirty="0"/>
              <a:t/>
            </a:r>
            <a:br>
              <a:rPr lang="zh-CN" altLang="en-US" dirty="0"/>
            </a:br>
            <a:endParaRPr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218139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/>
          <a:lstStyle/>
          <a:p>
            <a:pPr>
              <a:buNone/>
            </a:pPr>
            <a:r>
              <a:rPr lang="en-US" altLang="zh-CN" dirty="0" smtClean="0"/>
              <a:t>   </a:t>
            </a:r>
            <a:r>
              <a:rPr lang="en-US" altLang="zh-CN" dirty="0" err="1" smtClean="0"/>
              <a:t>kàn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　看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好看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　　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shì</a:t>
            </a:r>
            <a:r>
              <a:rPr lang="zh-CN" altLang="en-US" dirty="0" smtClean="0"/>
              <a:t>　　</a:t>
            </a:r>
            <a:r>
              <a:rPr lang="en-US" altLang="zh-CN" dirty="0" err="1" smtClean="0"/>
              <a:t>diàn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yǐng</a:t>
            </a:r>
            <a:r>
              <a:rPr lang="zh-CN" altLang="en-US" dirty="0" smtClean="0"/>
              <a:t> 　</a:t>
            </a:r>
            <a:r>
              <a:rPr lang="en-US" altLang="zh-CN" dirty="0" err="1" smtClean="0"/>
              <a:t>shū</a:t>
            </a:r>
            <a:r>
              <a:rPr lang="zh-CN" altLang="en-US" dirty="0" smtClean="0"/>
              <a:t>　　   </a:t>
            </a:r>
            <a:r>
              <a:rPr lang="en-US" altLang="zh-CN" dirty="0" err="1" smtClean="0"/>
              <a:t>bàozhǐ</a:t>
            </a:r>
            <a:r>
              <a:rPr lang="zh-CN" altLang="en-US" dirty="0" smtClean="0"/>
              <a:t>　　</a:t>
            </a:r>
            <a:r>
              <a:rPr lang="en-US" altLang="zh-CN" dirty="0" err="1" smtClean="0"/>
              <a:t>zá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zhì</a:t>
            </a:r>
            <a:r>
              <a:rPr lang="en-US" altLang="zh-CN" dirty="0" smtClean="0"/>
              <a:t> </a:t>
            </a:r>
          </a:p>
          <a:p>
            <a:pPr>
              <a:buNone/>
            </a:pPr>
            <a:r>
              <a:rPr lang="zh-CN" altLang="en-US" dirty="0" smtClean="0"/>
              <a:t>电视　　　 电 影　　 书　　　报纸　　 杂 志　</a:t>
            </a:r>
            <a:br>
              <a:rPr lang="zh-CN" altLang="en-US" dirty="0" smtClean="0"/>
            </a:br>
            <a:r>
              <a:rPr lang="zh-CN" altLang="en-US" dirty="0" smtClean="0"/>
              <a:t>　　　 </a:t>
            </a:r>
            <a:br>
              <a:rPr lang="zh-CN" altLang="en-US" dirty="0" smtClean="0"/>
            </a:br>
            <a:r>
              <a:rPr lang="zh-CN" altLang="en-US" dirty="0" smtClean="0"/>
              <a:t>　　　　</a:t>
            </a:r>
            <a:endParaRPr lang="zh-CN" altLang="en-US" dirty="0"/>
          </a:p>
        </p:txBody>
      </p:sp>
      <p:pic>
        <p:nvPicPr>
          <p:cNvPr id="34818" name="Picture 2" descr="http://nicecliparts.com/download/Watching_TV1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000504"/>
            <a:ext cx="1905000" cy="2095501"/>
          </a:xfrm>
          <a:prstGeom prst="rect">
            <a:avLst/>
          </a:prstGeom>
          <a:noFill/>
        </p:spPr>
      </p:pic>
      <p:pic>
        <p:nvPicPr>
          <p:cNvPr id="34820" name="Picture 4" descr="http://www.toonpool.com/user/16991/files/cine_1402845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14546" y="4429132"/>
            <a:ext cx="3000396" cy="1443025"/>
          </a:xfrm>
          <a:prstGeom prst="rect">
            <a:avLst/>
          </a:prstGeom>
          <a:noFill/>
        </p:spPr>
      </p:pic>
      <p:pic>
        <p:nvPicPr>
          <p:cNvPr id="34822" name="Picture 6" descr="http://us.123rf.com/400wm/400/400/noam/noam1004/noam100400017/6746428-senior-couple-in-bed-with-newspaper-and-book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34000" y="3981449"/>
            <a:ext cx="3810000" cy="2876551"/>
          </a:xfrm>
          <a:prstGeom prst="rect">
            <a:avLst/>
          </a:prstGeom>
          <a:noFill/>
        </p:spPr>
      </p:pic>
      <p:pic>
        <p:nvPicPr>
          <p:cNvPr id="34824" name="Picture 8" descr="http://www.picturesof.net/_images_300/A_Colorful_Cartoon_Man_Reading_a_Sports_Magazine_While_Doing_His_Laundry_Royalty_Free_Clipart_Picture_101114-136709-363053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768" y="1714488"/>
            <a:ext cx="1857388" cy="22145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23247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85720" y="1447800"/>
            <a:ext cx="8401080" cy="4572000"/>
          </a:xfrm>
        </p:spPr>
        <p:txBody>
          <a:bodyPr>
            <a:normAutofit/>
          </a:bodyPr>
          <a:lstStyle/>
          <a:p>
            <a:r>
              <a:rPr lang="en-US" altLang="zh-CN" dirty="0" err="1" smtClean="0"/>
              <a:t>tīng</a:t>
            </a:r>
            <a:r>
              <a:rPr lang="zh-CN" altLang="en-US" dirty="0" smtClean="0"/>
              <a:t>　　听　</a:t>
            </a:r>
            <a:endParaRPr lang="en-US" altLang="zh-CN" dirty="0" smtClean="0"/>
          </a:p>
          <a:p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tīng</a:t>
            </a:r>
            <a:r>
              <a:rPr lang="zh-CN" altLang="en-US" dirty="0" smtClean="0"/>
              <a:t>好听　　 </a:t>
            </a:r>
            <a:endParaRPr lang="en-US" altLang="zh-CN" dirty="0" smtClean="0"/>
          </a:p>
          <a:p>
            <a:r>
              <a:rPr lang="en-US" altLang="zh-CN" dirty="0" err="1" smtClean="0"/>
              <a:t>yīn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</a:t>
            </a:r>
            <a:r>
              <a:rPr lang="zh-CN" altLang="en-US" dirty="0" smtClean="0"/>
              <a:t>　　</a:t>
            </a:r>
            <a:r>
              <a:rPr lang="en-US" altLang="zh-CN" dirty="0" err="1" smtClean="0"/>
              <a:t>gē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qǔ</a:t>
            </a:r>
            <a:r>
              <a:rPr lang="en-US" altLang="zh-CN" dirty="0" smtClean="0"/>
              <a:t> </a:t>
            </a:r>
            <a:r>
              <a:rPr lang="zh-CN" altLang="en-US" dirty="0" smtClean="0"/>
              <a:t>　　</a:t>
            </a:r>
            <a:r>
              <a:rPr lang="en-US" altLang="zh-CN" dirty="0" err="1" smtClean="0"/>
              <a:t>jīng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jù</a:t>
            </a:r>
            <a:r>
              <a:rPr lang="zh-CN" altLang="en-US" dirty="0" smtClean="0"/>
              <a:t>　 </a:t>
            </a:r>
            <a:br>
              <a:rPr lang="zh-CN" altLang="en-US" dirty="0" smtClean="0"/>
            </a:br>
            <a:r>
              <a:rPr lang="zh-CN" altLang="en-US" dirty="0" smtClean="0"/>
              <a:t>音乐　　　歌 曲　　京剧　</a:t>
            </a:r>
            <a:br>
              <a:rPr lang="zh-CN" altLang="en-US" dirty="0" smtClean="0"/>
            </a:br>
            <a:r>
              <a:rPr lang="zh-CN" altLang="en-US" dirty="0" smtClean="0"/>
              <a:t>　　</a:t>
            </a:r>
            <a:endParaRPr lang="en-US" altLang="zh-CN" dirty="0" smtClean="0"/>
          </a:p>
          <a:p>
            <a:r>
              <a:rPr lang="zh-CN" altLang="en-US" dirty="0" smtClean="0"/>
              <a:t> </a:t>
            </a:r>
            <a:r>
              <a:rPr lang="en-US" altLang="zh-CN" dirty="0" err="1" smtClean="0"/>
              <a:t>wén</a:t>
            </a:r>
            <a:r>
              <a:rPr lang="zh-CN" altLang="en-US" dirty="0" smtClean="0"/>
              <a:t>　闻　　　 </a:t>
            </a:r>
            <a:br>
              <a:rPr lang="zh-CN" altLang="en-US" dirty="0" smtClean="0"/>
            </a:b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wén</a:t>
            </a:r>
            <a:r>
              <a:rPr lang="en-US" altLang="zh-CN" dirty="0" smtClean="0"/>
              <a:t> </a:t>
            </a:r>
            <a:r>
              <a:rPr lang="zh-CN" altLang="en-US" dirty="0" smtClean="0"/>
              <a:t> 好闻</a:t>
            </a:r>
            <a:endParaRPr lang="en-US" altLang="zh-CN" dirty="0" smtClean="0"/>
          </a:p>
          <a:p>
            <a:r>
              <a:rPr lang="en-US" altLang="zh-CN" dirty="0" err="1" smtClean="0"/>
              <a:t>xiāng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shuǐ</a:t>
            </a:r>
            <a:r>
              <a:rPr lang="zh-CN" altLang="en-US" dirty="0" smtClean="0"/>
              <a:t>　香水　　 　　</a:t>
            </a:r>
            <a:r>
              <a:rPr lang="zh-CN" altLang="en-US" dirty="0"/>
              <a:t>　</a:t>
            </a:r>
            <a:r>
              <a:rPr lang="zh-CN" altLang="en-US" dirty="0" smtClean="0"/>
              <a:t> 　</a:t>
            </a:r>
            <a:endParaRPr lang="zh-CN" altLang="en-US" dirty="0"/>
          </a:p>
        </p:txBody>
      </p:sp>
      <p:pic>
        <p:nvPicPr>
          <p:cNvPr id="33794" name="Picture 2" descr="http://www.bubblews.com/assets/images/news/2111213858_1353429953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3714752"/>
            <a:ext cx="2990836" cy="2243127"/>
          </a:xfrm>
          <a:prstGeom prst="rect">
            <a:avLst/>
          </a:prstGeom>
          <a:noFill/>
        </p:spPr>
      </p:pic>
      <p:pic>
        <p:nvPicPr>
          <p:cNvPr id="33796" name="Picture 4" descr="http://ent.cnhan.com/img/attachement/jpg/site2/20121105/d067e50e7b3c1201c94038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67475" y="714356"/>
            <a:ext cx="267652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14282" y="1447800"/>
            <a:ext cx="8472518" cy="4572000"/>
          </a:xfrm>
        </p:spPr>
        <p:txBody>
          <a:bodyPr>
            <a:normAutofit/>
          </a:bodyPr>
          <a:lstStyle/>
          <a:p>
            <a:r>
              <a:rPr lang="en-US" altLang="zh-CN" dirty="0" smtClean="0"/>
              <a:t>Verb</a:t>
            </a:r>
            <a:r>
              <a:rPr lang="zh-CN" altLang="en-US" dirty="0" smtClean="0"/>
              <a:t>： 吃，喝，看，听，闻</a:t>
            </a:r>
            <a:endParaRPr lang="en-US" altLang="zh-CN" dirty="0" smtClean="0"/>
          </a:p>
          <a:p>
            <a:r>
              <a:rPr lang="en-US" altLang="zh-CN" dirty="0" err="1" smtClean="0"/>
              <a:t>Adj</a:t>
            </a:r>
            <a:r>
              <a:rPr lang="zh-CN" altLang="en-US" dirty="0" smtClean="0"/>
              <a:t>：好吃，好喝，好看，好听，好闻</a:t>
            </a:r>
            <a:endParaRPr lang="en-US" altLang="zh-CN" dirty="0" smtClean="0"/>
          </a:p>
          <a:p>
            <a:r>
              <a:rPr lang="en-US" altLang="zh-CN" dirty="0" smtClean="0"/>
              <a:t>N</a:t>
            </a:r>
            <a:r>
              <a:rPr lang="zh-CN" altLang="en-US" dirty="0" smtClean="0"/>
              <a:t>：食物</a:t>
            </a:r>
            <a:r>
              <a:rPr lang="en-US" altLang="zh-CN" dirty="0" smtClean="0"/>
              <a:t>——</a:t>
            </a:r>
          </a:p>
          <a:p>
            <a:r>
              <a:rPr lang="en-US" altLang="zh-CN" dirty="0" smtClean="0"/>
              <a:t>        </a:t>
            </a:r>
            <a:r>
              <a:rPr lang="zh-CN" altLang="en-US" dirty="0" smtClean="0"/>
              <a:t>水果</a:t>
            </a:r>
            <a:r>
              <a:rPr lang="en-US" altLang="zh-CN" dirty="0" smtClean="0"/>
              <a:t>——</a:t>
            </a:r>
          </a:p>
          <a:p>
            <a:r>
              <a:rPr lang="en-US" altLang="zh-CN" dirty="0" smtClean="0"/>
              <a:t>         </a:t>
            </a:r>
            <a:r>
              <a:rPr lang="zh-CN" altLang="en-US" dirty="0" smtClean="0"/>
              <a:t>蔬菜</a:t>
            </a:r>
            <a:r>
              <a:rPr lang="en-US" altLang="zh-CN" dirty="0" smtClean="0"/>
              <a:t>——</a:t>
            </a:r>
          </a:p>
          <a:p>
            <a:r>
              <a:rPr lang="en-US" altLang="zh-CN" dirty="0" smtClean="0"/>
              <a:t>         </a:t>
            </a:r>
            <a:r>
              <a:rPr lang="zh-CN" altLang="en-US" dirty="0" smtClean="0"/>
              <a:t>饮料</a:t>
            </a:r>
            <a:r>
              <a:rPr lang="en-US" altLang="zh-CN" dirty="0" smtClean="0"/>
              <a:t>——</a:t>
            </a:r>
          </a:p>
          <a:p>
            <a:r>
              <a:rPr lang="en-US" altLang="zh-CN" dirty="0" smtClean="0"/>
              <a:t>        </a:t>
            </a:r>
            <a:r>
              <a:rPr lang="zh-CN" altLang="en-US" dirty="0" smtClean="0"/>
              <a:t>　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　</a:t>
            </a:r>
            <a:r>
              <a:rPr lang="zh-CN" altLang="en-US" dirty="0" smtClean="0"/>
              <a:t>喜　欢</a:t>
            </a:r>
            <a:endParaRPr lang="en-US" altLang="zh-CN" dirty="0" smtClean="0"/>
          </a:p>
          <a:p>
            <a:r>
              <a:rPr lang="en-US" altLang="zh-CN" dirty="0" err="1" smtClean="0"/>
              <a:t>t</a:t>
            </a:r>
            <a:r>
              <a:rPr lang="en-US" dirty="0" err="1" smtClean="0"/>
              <a:t>ài</a:t>
            </a:r>
            <a:r>
              <a:rPr lang="en-US" dirty="0" smtClean="0"/>
              <a:t>　</a:t>
            </a:r>
            <a:r>
              <a:rPr lang="zh-CN" altLang="en-US" dirty="0" smtClean="0"/>
              <a:t>太</a:t>
            </a:r>
            <a:endParaRPr lang="en-US" altLang="zh-CN" dirty="0" smtClean="0"/>
          </a:p>
          <a:p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le 　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lěng</a:t>
            </a:r>
            <a:r>
              <a:rPr lang="en-US" dirty="0" smtClean="0"/>
              <a:t> le 　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rè</a:t>
            </a:r>
            <a:r>
              <a:rPr lang="en-US" dirty="0" smtClean="0"/>
              <a:t> </a:t>
            </a:r>
            <a:r>
              <a:rPr lang="en-US" dirty="0" err="1" smtClean="0"/>
              <a:t>liǎo</a:t>
            </a:r>
            <a:r>
              <a:rPr lang="en-US" dirty="0" smtClean="0"/>
              <a:t> </a:t>
            </a:r>
            <a:r>
              <a:rPr lang="zh-CN" altLang="en-US" dirty="0" smtClean="0"/>
              <a:t>　 　　 </a:t>
            </a:r>
            <a:endParaRPr lang="en-US" altLang="zh-CN" dirty="0" smtClean="0"/>
          </a:p>
          <a:p>
            <a:r>
              <a:rPr lang="zh-CN" altLang="en-US" dirty="0" smtClean="0"/>
              <a:t>太好了　　太冷了　　太热了　</a:t>
            </a:r>
            <a:br>
              <a:rPr lang="zh-CN" altLang="en-US" dirty="0" smtClean="0"/>
            </a:b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　　 </a:t>
            </a: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máng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不 太好吃　　　不 太忙</a:t>
            </a:r>
            <a:endParaRPr lang="en-US" altLang="zh-CN" dirty="0" smtClean="0"/>
          </a:p>
          <a:p>
            <a:r>
              <a:rPr lang="en-US" dirty="0" err="1" smtClean="0"/>
              <a:t>tā</a:t>
            </a:r>
            <a:r>
              <a:rPr lang="en-US" dirty="0" smtClean="0"/>
              <a:t>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ài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ròu</a:t>
            </a:r>
            <a:r>
              <a:rPr lang="en-US" dirty="0" smtClean="0"/>
              <a:t> le 。</a:t>
            </a:r>
            <a:br>
              <a:rPr lang="en-US" dirty="0" smtClean="0"/>
            </a:br>
            <a:r>
              <a:rPr lang="zh-CN" altLang="en-US" dirty="0" smtClean="0"/>
              <a:t>他 太爱 吃肉了。</a:t>
            </a:r>
            <a:br>
              <a:rPr lang="zh-CN" altLang="en-US" dirty="0" smtClean="0"/>
            </a:b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diàn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le 。 </a:t>
            </a:r>
            <a:br>
              <a:rPr lang="en-US" dirty="0" smtClean="0"/>
            </a:br>
            <a:r>
              <a:rPr lang="zh-CN" altLang="en-US" dirty="0" smtClean="0"/>
              <a:t>孩子太 喜欢　看　 电视了 。</a:t>
            </a:r>
            <a:endParaRPr lang="zh-CN" altLang="en-US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GB" sz="2000" b="0" i="0" u="none" strike="noStrike" cap="none" normalizeH="0" baseline="0" smtClean="0">
                <a:ln>
                  <a:noFill/>
                </a:ln>
                <a:solidFill>
                  <a:srgbClr val="00B050"/>
                </a:solidFill>
                <a:effectLst/>
                <a:latin typeface="Forte" pitchFamily="66" charset="0"/>
                <a:ea typeface="宋体" pitchFamily="2" charset="-122"/>
                <a:cs typeface="Times New Roman" pitchFamily="18" charset="0"/>
              </a:rPr>
              <a:t>喜欢  太  太好了  太冷了  太热了  不太好吃   不太忙</a:t>
            </a:r>
            <a:endParaRPr kumimoji="0" lang="zh-CN" alt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5" y="2071688"/>
            <a:ext cx="7286625" cy="1500187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400" b="1" dirty="0" smtClean="0"/>
              <a:t>       </a:t>
            </a:r>
            <a:r>
              <a:rPr lang="en-US" altLang="zh-CN" sz="5400" b="1" dirty="0" smtClean="0">
                <a:latin typeface="宋体" pitchFamily="2" charset="-122"/>
              </a:rPr>
              <a:t>  </a:t>
            </a:r>
            <a:r>
              <a:rPr lang="zh-CN" altLang="en-US" sz="5400" b="1" dirty="0" smtClean="0">
                <a:latin typeface="宋体" pitchFamily="2" charset="-122"/>
              </a:rPr>
              <a:t>   </a:t>
            </a:r>
            <a:endParaRPr lang="en-US" altLang="zh-CN" sz="5400" b="1" dirty="0" smtClean="0">
              <a:latin typeface="宋体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b="1" dirty="0" smtClean="0"/>
              <a:t>     </a:t>
            </a:r>
            <a:endParaRPr lang="en-US" altLang="zh-CN" sz="54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54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dirty="0" smtClean="0"/>
              <a:t>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2400" b="1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dirty="0" smtClean="0"/>
              <a:t>      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dirty="0" smtClean="0"/>
              <a:t>        </a:t>
            </a:r>
          </a:p>
          <a:p>
            <a:pPr eaLnBrk="1" hangingPunct="1">
              <a:lnSpc>
                <a:spcPct val="80000"/>
              </a:lnSpc>
            </a:pPr>
            <a:endParaRPr lang="en-US" altLang="zh-CN" sz="800" dirty="0" smtClean="0"/>
          </a:p>
        </p:txBody>
      </p:sp>
      <p:sp>
        <p:nvSpPr>
          <p:cNvPr id="11" name="laptop"/>
          <p:cNvSpPr>
            <a:spLocks noEditPoints="1" noChangeArrowheads="1"/>
          </p:cNvSpPr>
          <p:nvPr/>
        </p:nvSpPr>
        <p:spPr bwMode="auto">
          <a:xfrm>
            <a:off x="214313" y="1785938"/>
            <a:ext cx="3857625" cy="2214562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</a:t>
            </a:r>
            <a:r>
              <a:rPr lang="zh-CN" altLang="en-US" sz="5400" b="1">
                <a:latin typeface="宋体" pitchFamily="2" charset="-122"/>
              </a:rPr>
              <a:t>喜欢</a:t>
            </a:r>
            <a:endParaRPr lang="en-US" altLang="zh-CN" sz="5400" b="1">
              <a:latin typeface="宋体" pitchFamily="2" charset="-122"/>
            </a:endParaRPr>
          </a:p>
          <a:p>
            <a:r>
              <a:rPr lang="en-US" altLang="zh-CN" sz="48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xǐhuān</a:t>
            </a:r>
            <a:endParaRPr lang="zh-CN" altLang="en-US" sz="4800" b="1">
              <a:solidFill>
                <a:srgbClr val="FF0000"/>
              </a:solidFill>
              <a:latin typeface="新宋体" pitchFamily="49" charset="-122"/>
              <a:ea typeface="新宋体" pitchFamily="49" charset="-122"/>
            </a:endParaRPr>
          </a:p>
        </p:txBody>
      </p:sp>
      <p:sp>
        <p:nvSpPr>
          <p:cNvPr id="12" name="laptop"/>
          <p:cNvSpPr>
            <a:spLocks noEditPoints="1" noChangeArrowheads="1"/>
          </p:cNvSpPr>
          <p:nvPr/>
        </p:nvSpPr>
        <p:spPr bwMode="auto">
          <a:xfrm>
            <a:off x="4500563" y="1857375"/>
            <a:ext cx="3857625" cy="2214563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 dirty="0">
                <a:latin typeface="宋体" pitchFamily="2" charset="-122"/>
              </a:rPr>
              <a:t> </a:t>
            </a:r>
            <a:r>
              <a:rPr lang="zh-CN" altLang="en-US" sz="6000" b="1" dirty="0" smtClean="0">
                <a:latin typeface="宋体" pitchFamily="2" charset="-122"/>
              </a:rPr>
              <a:t>牛肉</a:t>
            </a:r>
            <a:endParaRPr lang="en-US" altLang="zh-CN" sz="6000" b="1" dirty="0">
              <a:latin typeface="宋体" pitchFamily="2" charset="-122"/>
            </a:endParaRPr>
          </a:p>
          <a:p>
            <a:r>
              <a:rPr lang="en-US" sz="5400" dirty="0" err="1" smtClean="0">
                <a:solidFill>
                  <a:schemeClr val="accent1"/>
                </a:solidFill>
              </a:rPr>
              <a:t>niú</a:t>
            </a:r>
            <a:r>
              <a:rPr lang="en-US" sz="5400" dirty="0" smtClean="0">
                <a:solidFill>
                  <a:schemeClr val="accent1"/>
                </a:solidFill>
              </a:rPr>
              <a:t> </a:t>
            </a:r>
            <a:r>
              <a:rPr lang="en-US" sz="5400" dirty="0" err="1" smtClean="0">
                <a:solidFill>
                  <a:schemeClr val="accent1"/>
                </a:solidFill>
              </a:rPr>
              <a:t>ròu</a:t>
            </a:r>
            <a:r>
              <a:rPr lang="en-US" altLang="zh-CN" sz="5400" b="1" dirty="0" smtClean="0">
                <a:solidFill>
                  <a:schemeClr val="accent1"/>
                </a:solidFill>
              </a:rPr>
              <a:t> </a:t>
            </a:r>
            <a:endParaRPr lang="en-US" altLang="zh-CN" sz="5400" b="1" dirty="0">
              <a:solidFill>
                <a:schemeClr val="accent1"/>
              </a:solidFill>
              <a:latin typeface="宋体" pitchFamily="2" charset="-122"/>
            </a:endParaRPr>
          </a:p>
        </p:txBody>
      </p:sp>
      <p:sp>
        <p:nvSpPr>
          <p:cNvPr id="13" name="Flowchart: Alternate Process 12"/>
          <p:cNvSpPr/>
          <p:nvPr/>
        </p:nvSpPr>
        <p:spPr>
          <a:xfrm>
            <a:off x="1785938" y="4929188"/>
            <a:ext cx="5072062" cy="1143000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zh-CN" altLang="en-US" sz="5400" dirty="0">
                <a:solidFill>
                  <a:srgbClr val="000000"/>
                </a:solidFill>
                <a:latin typeface="宋体" pitchFamily="2" charset="-122"/>
              </a:rPr>
              <a:t>我</a:t>
            </a:r>
            <a:r>
              <a:rPr lang="zh-CN" altLang="en-US" sz="5400" b="1" dirty="0" smtClean="0">
                <a:solidFill>
                  <a:srgbClr val="FF0000"/>
                </a:solidFill>
                <a:latin typeface="宋体" pitchFamily="2" charset="-122"/>
              </a:rPr>
              <a:t>喜欢</a:t>
            </a:r>
            <a:r>
              <a:rPr lang="zh-CN" altLang="en-US" sz="5400" b="1" dirty="0" smtClean="0">
                <a:solidFill>
                  <a:schemeClr val="accent1"/>
                </a:solidFill>
                <a:latin typeface="宋体" pitchFamily="2" charset="-122"/>
              </a:rPr>
              <a:t>牛肉</a:t>
            </a:r>
            <a:r>
              <a:rPr lang="zh-CN" altLang="en-US" sz="5400" dirty="0" smtClean="0">
                <a:solidFill>
                  <a:srgbClr val="000000"/>
                </a:solidFill>
                <a:latin typeface="宋体" pitchFamily="2" charset="-122"/>
              </a:rPr>
              <a:t>。</a:t>
            </a:r>
            <a:endParaRPr lang="zh-CN" altLang="en-US" sz="5400" dirty="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5" y="2071688"/>
            <a:ext cx="7286625" cy="1500187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400" b="1" smtClean="0"/>
              <a:t>       </a:t>
            </a:r>
            <a:r>
              <a:rPr lang="en-US" altLang="zh-CN" sz="5400" b="1" smtClean="0">
                <a:latin typeface="宋体" pitchFamily="2" charset="-122"/>
              </a:rPr>
              <a:t>  </a:t>
            </a:r>
            <a:r>
              <a:rPr lang="zh-CN" altLang="en-US" sz="5400" b="1" smtClean="0">
                <a:latin typeface="宋体" pitchFamily="2" charset="-122"/>
              </a:rPr>
              <a:t>   </a:t>
            </a:r>
            <a:endParaRPr lang="en-US" altLang="zh-CN" sz="5400" b="1" smtClean="0">
              <a:latin typeface="宋体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b="1" smtClean="0"/>
              <a:t>     </a:t>
            </a:r>
            <a:endParaRPr lang="en-US" altLang="zh-CN" sz="54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54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smtClean="0"/>
              <a:t>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2400" b="1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smtClean="0"/>
              <a:t>      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smtClean="0"/>
              <a:t>        </a:t>
            </a:r>
          </a:p>
          <a:p>
            <a:pPr eaLnBrk="1" hangingPunct="1">
              <a:lnSpc>
                <a:spcPct val="80000"/>
              </a:lnSpc>
            </a:pPr>
            <a:endParaRPr lang="en-US" altLang="zh-CN" sz="800" smtClean="0"/>
          </a:p>
        </p:txBody>
      </p:sp>
      <p:sp>
        <p:nvSpPr>
          <p:cNvPr id="11" name="laptop"/>
          <p:cNvSpPr>
            <a:spLocks noEditPoints="1" noChangeArrowheads="1"/>
          </p:cNvSpPr>
          <p:nvPr/>
        </p:nvSpPr>
        <p:spPr bwMode="auto">
          <a:xfrm>
            <a:off x="214313" y="1643063"/>
            <a:ext cx="3929062" cy="2357437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 也</a:t>
            </a:r>
            <a:endParaRPr lang="en-US" altLang="zh-CN" sz="6000" b="1">
              <a:latin typeface="宋体" pitchFamily="2" charset="-122"/>
            </a:endParaRPr>
          </a:p>
          <a:p>
            <a:r>
              <a:rPr lang="zh-CN" altLang="en-US" sz="6000" b="1">
                <a:latin typeface="宋体" pitchFamily="2" charset="-122"/>
              </a:rPr>
              <a:t>  </a:t>
            </a:r>
            <a:r>
              <a:rPr lang="en-US" altLang="zh-CN" sz="6000" b="1">
                <a:solidFill>
                  <a:srgbClr val="FF0000"/>
                </a:solidFill>
                <a:latin typeface="宋体" pitchFamily="2" charset="-122"/>
              </a:rPr>
              <a:t>yě</a:t>
            </a:r>
            <a:r>
              <a:rPr lang="zh-CN" altLang="en-US" sz="6000" b="1">
                <a:latin typeface="宋体" pitchFamily="2" charset="-122"/>
              </a:rPr>
              <a:t>  </a:t>
            </a:r>
            <a:endParaRPr lang="en-US" altLang="zh-CN" sz="5400" b="1">
              <a:latin typeface="宋体" pitchFamily="2" charset="-122"/>
            </a:endParaRPr>
          </a:p>
        </p:txBody>
      </p:sp>
      <p:sp>
        <p:nvSpPr>
          <p:cNvPr id="12" name="laptop"/>
          <p:cNvSpPr>
            <a:spLocks noEditPoints="1" noChangeArrowheads="1"/>
          </p:cNvSpPr>
          <p:nvPr/>
        </p:nvSpPr>
        <p:spPr bwMode="auto">
          <a:xfrm>
            <a:off x="4786313" y="1643063"/>
            <a:ext cx="3786187" cy="2357437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 菜</a:t>
            </a:r>
            <a:endParaRPr lang="en-US" altLang="zh-CN" sz="6000" b="1">
              <a:latin typeface="宋体" pitchFamily="2" charset="-122"/>
            </a:endParaRPr>
          </a:p>
          <a:p>
            <a:r>
              <a:rPr lang="zh-CN" altLang="en-US" sz="4800" b="1">
                <a:solidFill>
                  <a:srgbClr val="FF0000"/>
                </a:solidFill>
              </a:rPr>
              <a:t>    </a:t>
            </a:r>
            <a:r>
              <a:rPr lang="en-US" altLang="zh-CN" sz="4800" b="1">
                <a:solidFill>
                  <a:srgbClr val="FF0000"/>
                </a:solidFill>
              </a:rPr>
              <a:t>c</a:t>
            </a:r>
            <a:r>
              <a:rPr lang="en-US" altLang="zh-CN" sz="48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à</a:t>
            </a:r>
            <a:r>
              <a:rPr lang="en-US" altLang="zh-CN" sz="4800" b="1">
                <a:solidFill>
                  <a:srgbClr val="FF0000"/>
                </a:solidFill>
              </a:rPr>
              <a:t>i </a:t>
            </a:r>
            <a:endParaRPr lang="en-US" altLang="zh-CN" sz="4800" b="1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13" name="Flowchart: Alternate Process 12"/>
          <p:cNvSpPr/>
          <p:nvPr/>
        </p:nvSpPr>
        <p:spPr>
          <a:xfrm>
            <a:off x="1785938" y="4929188"/>
            <a:ext cx="5072062" cy="1143000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zh-CN" altLang="en-US" sz="5400">
                <a:solidFill>
                  <a:srgbClr val="000000"/>
                </a:solidFill>
                <a:latin typeface="宋体" pitchFamily="2" charset="-122"/>
              </a:rPr>
              <a:t>我</a:t>
            </a:r>
            <a:r>
              <a:rPr lang="zh-CN" altLang="en-US" sz="5400" b="1">
                <a:solidFill>
                  <a:srgbClr val="558ED5"/>
                </a:solidFill>
                <a:latin typeface="宋体" pitchFamily="2" charset="-122"/>
              </a:rPr>
              <a:t>也</a:t>
            </a:r>
            <a:r>
              <a:rPr lang="zh-CN" altLang="en-US" sz="5400" b="1">
                <a:solidFill>
                  <a:schemeClr val="tx1"/>
                </a:solidFill>
                <a:latin typeface="宋体" pitchFamily="2" charset="-122"/>
              </a:rPr>
              <a:t>喜欢</a:t>
            </a:r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菜</a:t>
            </a:r>
            <a:r>
              <a:rPr lang="zh-CN" altLang="en-US" sz="5400">
                <a:solidFill>
                  <a:srgbClr val="000000"/>
                </a:solidFill>
                <a:latin typeface="宋体" pitchFamily="2" charset="-122"/>
              </a:rPr>
              <a:t>。</a:t>
            </a:r>
            <a:endParaRPr lang="zh-CN" altLang="en-US" sz="540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5" y="2071688"/>
            <a:ext cx="7286625" cy="1500187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400" b="1" smtClean="0"/>
              <a:t>       </a:t>
            </a:r>
            <a:r>
              <a:rPr lang="en-US" altLang="zh-CN" sz="5400" b="1" smtClean="0">
                <a:latin typeface="宋体" pitchFamily="2" charset="-122"/>
              </a:rPr>
              <a:t>  </a:t>
            </a:r>
            <a:r>
              <a:rPr lang="zh-CN" altLang="en-US" sz="5400" b="1" smtClean="0">
                <a:latin typeface="宋体" pitchFamily="2" charset="-122"/>
              </a:rPr>
              <a:t>   </a:t>
            </a:r>
            <a:endParaRPr lang="en-US" altLang="zh-CN" sz="5400" b="1" smtClean="0">
              <a:latin typeface="宋体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b="1" smtClean="0"/>
              <a:t>     </a:t>
            </a:r>
            <a:endParaRPr lang="en-US" altLang="zh-CN" sz="54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54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smtClean="0"/>
              <a:t>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2400" b="1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smtClean="0"/>
              <a:t>      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smtClean="0"/>
              <a:t>        </a:t>
            </a:r>
          </a:p>
          <a:p>
            <a:pPr eaLnBrk="1" hangingPunct="1">
              <a:lnSpc>
                <a:spcPct val="80000"/>
              </a:lnSpc>
            </a:pPr>
            <a:endParaRPr lang="en-US" altLang="zh-CN" sz="800" smtClean="0"/>
          </a:p>
        </p:txBody>
      </p:sp>
      <p:sp>
        <p:nvSpPr>
          <p:cNvPr id="11" name="laptop"/>
          <p:cNvSpPr>
            <a:spLocks noEditPoints="1" noChangeArrowheads="1"/>
          </p:cNvSpPr>
          <p:nvPr/>
        </p:nvSpPr>
        <p:spPr bwMode="auto">
          <a:xfrm>
            <a:off x="214313" y="1785938"/>
            <a:ext cx="3857625" cy="2214562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牛肉</a:t>
            </a:r>
            <a:endParaRPr lang="en-US" altLang="zh-CN" sz="5400" b="1">
              <a:latin typeface="宋体" pitchFamily="2" charset="-122"/>
            </a:endParaRPr>
          </a:p>
          <a:p>
            <a:r>
              <a:rPr lang="en-US" altLang="zh-CN" sz="4800" b="1">
                <a:solidFill>
                  <a:srgbClr val="FF0000"/>
                </a:solidFill>
              </a:rPr>
              <a:t>ni</a:t>
            </a:r>
            <a:r>
              <a:rPr lang="en-US" altLang="zh-CN" sz="55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ú</a:t>
            </a:r>
            <a:r>
              <a:rPr lang="en-US" altLang="zh-CN" sz="4800" b="1">
                <a:solidFill>
                  <a:srgbClr val="FF0000"/>
                </a:solidFill>
              </a:rPr>
              <a:t>r</a:t>
            </a:r>
            <a:r>
              <a:rPr lang="en-US" altLang="zh-CN" sz="55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ò</a:t>
            </a:r>
            <a:r>
              <a:rPr lang="en-US" altLang="zh-CN" sz="4800" b="1">
                <a:solidFill>
                  <a:srgbClr val="FF0000"/>
                </a:solidFill>
              </a:rPr>
              <a:t>u </a:t>
            </a:r>
            <a:endParaRPr lang="en-US" altLang="zh-CN" sz="48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2" name="laptop"/>
          <p:cNvSpPr>
            <a:spLocks noEditPoints="1" noChangeArrowheads="1"/>
          </p:cNvSpPr>
          <p:nvPr/>
        </p:nvSpPr>
        <p:spPr bwMode="auto">
          <a:xfrm>
            <a:off x="4500563" y="1857375"/>
            <a:ext cx="3857625" cy="2214563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 鱼</a:t>
            </a:r>
            <a:endParaRPr lang="en-US" altLang="zh-CN" sz="6000" b="1">
              <a:latin typeface="宋体" pitchFamily="2" charset="-122"/>
            </a:endParaRPr>
          </a:p>
          <a:p>
            <a:r>
              <a:rPr lang="zh-CN" altLang="en-US" sz="4800" b="1">
                <a:solidFill>
                  <a:srgbClr val="FF0000"/>
                </a:solidFill>
              </a:rPr>
              <a:t>    </a:t>
            </a:r>
            <a:r>
              <a:rPr lang="en-US" altLang="zh-CN" sz="4800" b="1">
                <a:solidFill>
                  <a:srgbClr val="FF0000"/>
                </a:solidFill>
              </a:rPr>
              <a:t>y</a:t>
            </a:r>
            <a:r>
              <a:rPr lang="en-US" altLang="zh-CN" sz="55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ú</a:t>
            </a:r>
            <a:endParaRPr lang="en-US" altLang="zh-CN" sz="5500" b="1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13" name="Flowchart: Alternate Process 12"/>
          <p:cNvSpPr/>
          <p:nvPr/>
        </p:nvSpPr>
        <p:spPr>
          <a:xfrm>
            <a:off x="500063" y="4929188"/>
            <a:ext cx="8072437" cy="1143000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zh-CN" altLang="en-US" sz="5400" b="1">
                <a:solidFill>
                  <a:schemeClr val="tx1"/>
                </a:solidFill>
                <a:latin typeface="宋体" pitchFamily="2" charset="-122"/>
              </a:rPr>
              <a:t>我喜欢</a:t>
            </a:r>
            <a:r>
              <a:rPr lang="zh-CN" altLang="en-US" sz="5400" b="1">
                <a:solidFill>
                  <a:schemeClr val="accent1"/>
                </a:solidFill>
                <a:latin typeface="宋体" pitchFamily="2" charset="-122"/>
              </a:rPr>
              <a:t>牛肉</a:t>
            </a:r>
            <a:r>
              <a:rPr lang="zh-CN" altLang="en-US" sz="5400" b="1">
                <a:solidFill>
                  <a:srgbClr val="000000"/>
                </a:solidFill>
                <a:latin typeface="宋体" pitchFamily="2" charset="-122"/>
              </a:rPr>
              <a:t>，也喜欢</a:t>
            </a:r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鱼</a:t>
            </a:r>
            <a:r>
              <a:rPr lang="zh-CN" altLang="en-US" sz="5400">
                <a:solidFill>
                  <a:srgbClr val="000000"/>
                </a:solidFill>
                <a:latin typeface="宋体" pitchFamily="2" charset="-122"/>
              </a:rPr>
              <a:t>。</a:t>
            </a:r>
            <a:endParaRPr lang="zh-CN" altLang="en-US" sz="540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5" y="2071688"/>
            <a:ext cx="7286625" cy="1500187"/>
          </a:xfrm>
        </p:spPr>
        <p:txBody>
          <a:bodyPr>
            <a:normAutofit fontScale="25000" lnSpcReduction="20000"/>
          </a:bodyPr>
          <a:lstStyle/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zh-CN" altLang="en-US" sz="2400" b="1" smtClean="0"/>
              <a:t>       </a:t>
            </a:r>
            <a:r>
              <a:rPr lang="en-US" altLang="zh-CN" sz="5400" b="1" smtClean="0">
                <a:latin typeface="宋体" pitchFamily="2" charset="-122"/>
              </a:rPr>
              <a:t>  </a:t>
            </a:r>
            <a:r>
              <a:rPr lang="zh-CN" altLang="en-US" sz="5400" b="1" smtClean="0">
                <a:latin typeface="宋体" pitchFamily="2" charset="-122"/>
              </a:rPr>
              <a:t>   </a:t>
            </a:r>
            <a:endParaRPr lang="en-US" altLang="zh-CN" sz="5400" b="1" smtClean="0">
              <a:latin typeface="宋体" pitchFamily="2" charset="-122"/>
            </a:endParaRP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b="1" smtClean="0"/>
              <a:t>     </a:t>
            </a:r>
            <a:endParaRPr lang="en-US" altLang="zh-CN" sz="54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54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5400" smtClean="0"/>
              <a:t>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330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en-US" altLang="zh-CN" sz="2400" b="1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smtClean="0"/>
              <a:t>      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en-US" altLang="zh-CN" sz="2400" smtClean="0"/>
              <a:t>        </a:t>
            </a:r>
          </a:p>
          <a:p>
            <a:pPr eaLnBrk="1" hangingPunct="1">
              <a:lnSpc>
                <a:spcPct val="80000"/>
              </a:lnSpc>
            </a:pPr>
            <a:endParaRPr lang="en-US" altLang="zh-CN" sz="800" smtClean="0"/>
          </a:p>
        </p:txBody>
      </p:sp>
      <p:sp>
        <p:nvSpPr>
          <p:cNvPr id="11" name="laptop"/>
          <p:cNvSpPr>
            <a:spLocks noEditPoints="1" noChangeArrowheads="1"/>
          </p:cNvSpPr>
          <p:nvPr/>
        </p:nvSpPr>
        <p:spPr bwMode="auto">
          <a:xfrm>
            <a:off x="214313" y="1785938"/>
            <a:ext cx="3857625" cy="2214562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米饭</a:t>
            </a:r>
            <a:endParaRPr lang="en-US" altLang="zh-CN" sz="6000" b="1">
              <a:latin typeface="宋体" pitchFamily="2" charset="-122"/>
            </a:endParaRPr>
          </a:p>
          <a:p>
            <a:r>
              <a:rPr lang="en-US" altLang="zh-CN" sz="6000" b="1">
                <a:solidFill>
                  <a:srgbClr val="FF0000"/>
                </a:solidFill>
                <a:latin typeface="宋体" pitchFamily="2" charset="-122"/>
              </a:rPr>
              <a:t>m</a:t>
            </a:r>
            <a:r>
              <a:rPr lang="en-US" altLang="zh-CN" sz="60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ǐ</a:t>
            </a:r>
            <a:r>
              <a:rPr lang="en-US" altLang="zh-CN" sz="6000" b="1">
                <a:solidFill>
                  <a:srgbClr val="FF0000"/>
                </a:solidFill>
                <a:latin typeface="宋体" pitchFamily="2" charset="-122"/>
              </a:rPr>
              <a:t>f</a:t>
            </a:r>
            <a:r>
              <a:rPr lang="en-US" altLang="zh-CN" sz="60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à</a:t>
            </a:r>
            <a:r>
              <a:rPr lang="en-US" altLang="zh-CN" sz="6000" b="1">
                <a:solidFill>
                  <a:srgbClr val="FF0000"/>
                </a:solidFill>
                <a:latin typeface="宋体" pitchFamily="2" charset="-122"/>
              </a:rPr>
              <a:t>n</a:t>
            </a:r>
          </a:p>
        </p:txBody>
      </p:sp>
      <p:sp>
        <p:nvSpPr>
          <p:cNvPr id="12" name="laptop"/>
          <p:cNvSpPr>
            <a:spLocks noEditPoints="1" noChangeArrowheads="1"/>
          </p:cNvSpPr>
          <p:nvPr/>
        </p:nvSpPr>
        <p:spPr bwMode="auto">
          <a:xfrm>
            <a:off x="4643438" y="1857375"/>
            <a:ext cx="4000500" cy="2143125"/>
          </a:xfrm>
          <a:custGeom>
            <a:avLst/>
            <a:gdLst>
              <a:gd name="T0" fmla="*/ 594008 w 21600"/>
              <a:gd name="T1" fmla="*/ 0 h 21600"/>
              <a:gd name="T2" fmla="*/ 594008 w 21600"/>
              <a:gd name="T3" fmla="*/ 693244 h 21600"/>
              <a:gd name="T4" fmla="*/ 3238067 w 21600"/>
              <a:gd name="T5" fmla="*/ 0 h 21600"/>
              <a:gd name="T6" fmla="*/ 3238067 w 21600"/>
              <a:gd name="T7" fmla="*/ 693244 h 21600"/>
              <a:gd name="T8" fmla="*/ 1908175 w 21600"/>
              <a:gd name="T9" fmla="*/ 0 h 21600"/>
              <a:gd name="T10" fmla="*/ 1908175 w 21600"/>
              <a:gd name="T11" fmla="*/ 2087562 h 21600"/>
              <a:gd name="T12" fmla="*/ 0 w 21600"/>
              <a:gd name="T13" fmla="*/ 2087562 h 21600"/>
              <a:gd name="T14" fmla="*/ 3816350 w 21600"/>
              <a:gd name="T15" fmla="*/ 2087562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445 w 21600"/>
              <a:gd name="T25" fmla="*/ 1858 h 21600"/>
              <a:gd name="T26" fmla="*/ 17311 w 21600"/>
              <a:gd name="T27" fmla="*/ 12323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zh-CN" altLang="en-US" sz="6000" b="1">
                <a:latin typeface="宋体" pitchFamily="2" charset="-122"/>
              </a:rPr>
              <a:t> 面条</a:t>
            </a:r>
            <a:r>
              <a:rPr lang="en-US" altLang="zh-CN" sz="4000" b="1">
                <a:solidFill>
                  <a:srgbClr val="FF0000"/>
                </a:solidFill>
              </a:rPr>
              <a:t>mi</a:t>
            </a:r>
            <a:r>
              <a:rPr lang="en-US" altLang="zh-CN" sz="52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à</a:t>
            </a:r>
            <a:r>
              <a:rPr lang="en-US" altLang="zh-CN" sz="4000" b="1">
                <a:solidFill>
                  <a:srgbClr val="FF0000"/>
                </a:solidFill>
              </a:rPr>
              <a:t>nti</a:t>
            </a:r>
            <a:r>
              <a:rPr lang="en-US" altLang="zh-CN" sz="5200" b="1">
                <a:solidFill>
                  <a:srgbClr val="FF0000"/>
                </a:solidFill>
                <a:latin typeface="新宋体" pitchFamily="49" charset="-122"/>
                <a:ea typeface="新宋体" pitchFamily="49" charset="-122"/>
              </a:rPr>
              <a:t>á</a:t>
            </a:r>
            <a:r>
              <a:rPr lang="en-US" altLang="zh-CN" sz="4000" b="1">
                <a:solidFill>
                  <a:srgbClr val="FF0000"/>
                </a:solidFill>
              </a:rPr>
              <a:t>o </a:t>
            </a:r>
            <a:endParaRPr lang="en-US" altLang="zh-CN" sz="4000" b="1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13" name="Flowchart: Alternate Process 12"/>
          <p:cNvSpPr/>
          <p:nvPr/>
        </p:nvSpPr>
        <p:spPr>
          <a:xfrm>
            <a:off x="428625" y="4572000"/>
            <a:ext cx="8286750" cy="1285875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zh-CN" altLang="en-US" sz="5400" b="1">
                <a:solidFill>
                  <a:schemeClr val="tx1"/>
                </a:solidFill>
                <a:latin typeface="宋体" pitchFamily="2" charset="-122"/>
              </a:rPr>
              <a:t> 我喜欢</a:t>
            </a:r>
            <a:r>
              <a:rPr lang="zh-CN" altLang="en-US" sz="5400" b="1">
                <a:solidFill>
                  <a:srgbClr val="558ED5"/>
                </a:solidFill>
                <a:latin typeface="宋体" pitchFamily="2" charset="-122"/>
              </a:rPr>
              <a:t>米饭</a:t>
            </a:r>
            <a:r>
              <a:rPr lang="zh-CN" altLang="en-US" sz="5400" b="1">
                <a:solidFill>
                  <a:schemeClr val="tx1"/>
                </a:solidFill>
                <a:latin typeface="宋体" pitchFamily="2" charset="-122"/>
              </a:rPr>
              <a:t>，不喜欢</a:t>
            </a:r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面条</a:t>
            </a:r>
            <a:r>
              <a:rPr lang="zh-CN" altLang="en-US" sz="5400">
                <a:solidFill>
                  <a:srgbClr val="000000"/>
                </a:solidFill>
                <a:latin typeface="宋体" pitchFamily="2" charset="-122"/>
              </a:rPr>
              <a:t>。</a:t>
            </a:r>
            <a:endParaRPr lang="zh-CN" altLang="en-US" sz="540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9" name="Rectangle 8"/>
          <p:cNvSpPr/>
          <p:nvPr/>
        </p:nvSpPr>
        <p:spPr>
          <a:xfrm>
            <a:off x="5143500" y="2714625"/>
            <a:ext cx="1576388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牛肉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8200" name="Picture 9" descr="smile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63" y="1714500"/>
            <a:ext cx="928687" cy="9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10" descr="smile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29250" y="1643063"/>
            <a:ext cx="1000125" cy="93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angle 12"/>
          <p:cNvSpPr/>
          <p:nvPr/>
        </p:nvSpPr>
        <p:spPr>
          <a:xfrm>
            <a:off x="1214438" y="2714625"/>
            <a:ext cx="2351087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5400" b="1">
                <a:latin typeface="宋体" pitchFamily="2" charset="-122"/>
              </a:rPr>
              <a:t>   </a:t>
            </a:r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鱼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42875" y="3929063"/>
            <a:ext cx="90011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zh-CN" altLang="en-US" sz="5400" b="1">
                <a:latin typeface="宋体" pitchFamily="2" charset="-122"/>
              </a:rPr>
              <a:t> 我喜欢</a:t>
            </a:r>
            <a:r>
              <a:rPr lang="zh-CN" altLang="en-US" sz="5400" b="1" u="sng">
                <a:latin typeface="宋体" pitchFamily="2" charset="-122"/>
              </a:rPr>
              <a:t>     </a:t>
            </a:r>
            <a:r>
              <a:rPr lang="zh-CN" altLang="en-US" sz="5400" b="1">
                <a:latin typeface="宋体" pitchFamily="2" charset="-122"/>
              </a:rPr>
              <a:t>，也喜欢</a:t>
            </a:r>
            <a:r>
              <a:rPr lang="zh-CN" altLang="en-US" sz="5400" b="1" u="sng">
                <a:latin typeface="宋体" pitchFamily="2" charset="-122"/>
              </a:rPr>
              <a:t>     </a:t>
            </a:r>
            <a:r>
              <a:rPr lang="zh-CN" altLang="en-US" sz="5400">
                <a:latin typeface="宋体" pitchFamily="2" charset="-122"/>
              </a:rPr>
              <a:t>。</a:t>
            </a:r>
            <a:endParaRPr lang="zh-CN" altLang="en-US" sz="5400"/>
          </a:p>
        </p:txBody>
      </p:sp>
      <p:pic>
        <p:nvPicPr>
          <p:cNvPr id="8204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00" y="4857750"/>
            <a:ext cx="2428875" cy="17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38" y="4857750"/>
            <a:ext cx="2500312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48 0.01642 L 0.55348 0.1318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" y="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5014E-8 L -0.28246 0.1628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" y="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7" name="Rectangle 6"/>
          <p:cNvSpPr/>
          <p:nvPr/>
        </p:nvSpPr>
        <p:spPr>
          <a:xfrm>
            <a:off x="1285875" y="3071813"/>
            <a:ext cx="2286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5400" b="1">
                <a:latin typeface="宋体" pitchFamily="2" charset="-122"/>
              </a:rPr>
              <a:t> </a:t>
            </a:r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米饭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29188" y="3071813"/>
            <a:ext cx="1576387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面条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9225" name="Picture 12" descr="smile_frown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1857375"/>
            <a:ext cx="11906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13" descr="smile_frown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3" y="1857375"/>
            <a:ext cx="11906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le 14"/>
          <p:cNvSpPr/>
          <p:nvPr/>
        </p:nvSpPr>
        <p:spPr>
          <a:xfrm>
            <a:off x="142875" y="4000500"/>
            <a:ext cx="90011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5400" b="1">
                <a:latin typeface="宋体" pitchFamily="2" charset="-122"/>
              </a:rPr>
              <a:t>我喜欢</a:t>
            </a:r>
            <a:r>
              <a:rPr lang="zh-CN" altLang="en-US" sz="5400" b="1" u="sng">
                <a:latin typeface="宋体" pitchFamily="2" charset="-122"/>
              </a:rPr>
              <a:t>     </a:t>
            </a:r>
            <a:r>
              <a:rPr lang="zh-CN" altLang="en-US" sz="5400" b="1">
                <a:latin typeface="宋体" pitchFamily="2" charset="-122"/>
              </a:rPr>
              <a:t>，也不喜欢</a:t>
            </a:r>
            <a:r>
              <a:rPr lang="zh-CN" altLang="en-US" sz="5400" b="1" u="sng">
                <a:latin typeface="宋体" pitchFamily="2" charset="-122"/>
              </a:rPr>
              <a:t>    </a:t>
            </a:r>
            <a:r>
              <a:rPr lang="zh-CN" altLang="en-US" sz="5400">
                <a:latin typeface="宋体" pitchFamily="2" charset="-122"/>
              </a:rPr>
              <a:t>。</a:t>
            </a:r>
            <a:endParaRPr lang="zh-CN" altLang="en-US" sz="5400">
              <a:latin typeface="Calibri" pitchFamily="34" charset="0"/>
            </a:endParaRPr>
          </a:p>
        </p:txBody>
      </p:sp>
      <p:pic>
        <p:nvPicPr>
          <p:cNvPr id="922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25" y="4929188"/>
            <a:ext cx="27495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0" y="4857750"/>
            <a:ext cx="31432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008E-6 L 0.06893 0.110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" y="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79371E-6 L 0.26563 0.1336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" y="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zh-CN" altLang="zh-CN" dirty="0" smtClean="0"/>
          </a:p>
        </p:txBody>
      </p:sp>
      <p:sp>
        <p:nvSpPr>
          <p:cNvPr id="7" name="Rectangle 6"/>
          <p:cNvSpPr/>
          <p:nvPr/>
        </p:nvSpPr>
        <p:spPr>
          <a:xfrm>
            <a:off x="1285875" y="2928938"/>
            <a:ext cx="2286000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5400" b="1">
                <a:latin typeface="宋体" pitchFamily="2" charset="-122"/>
              </a:rPr>
              <a:t> </a:t>
            </a:r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米饭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000625" y="2928938"/>
            <a:ext cx="1576388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面条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0249" name="Picture 13" descr="smile_frown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0" y="1643063"/>
            <a:ext cx="1285875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le 14"/>
          <p:cNvSpPr/>
          <p:nvPr/>
        </p:nvSpPr>
        <p:spPr>
          <a:xfrm>
            <a:off x="142875" y="4286250"/>
            <a:ext cx="9001125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4800" b="1" dirty="0" smtClean="0">
                <a:latin typeface="宋体" pitchFamily="2" charset="-122"/>
              </a:rPr>
              <a:t>我不喜欢</a:t>
            </a:r>
            <a:r>
              <a:rPr lang="zh-CN" altLang="en-US" sz="4800" b="1" u="sng" dirty="0" smtClean="0">
                <a:latin typeface="宋体" pitchFamily="2" charset="-122"/>
              </a:rPr>
              <a:t>     </a:t>
            </a:r>
            <a:r>
              <a:rPr lang="zh-CN" altLang="en-US" sz="4800" b="1" dirty="0">
                <a:latin typeface="宋体" pitchFamily="2" charset="-122"/>
              </a:rPr>
              <a:t>，不喜欢</a:t>
            </a:r>
            <a:r>
              <a:rPr lang="zh-CN" altLang="en-US" sz="4800" b="1" u="sng" dirty="0">
                <a:latin typeface="宋体" pitchFamily="2" charset="-122"/>
              </a:rPr>
              <a:t>     </a:t>
            </a:r>
            <a:r>
              <a:rPr lang="zh-CN" altLang="en-US" sz="4800" dirty="0">
                <a:latin typeface="宋体" pitchFamily="2" charset="-122"/>
              </a:rPr>
              <a:t>。</a:t>
            </a:r>
            <a:endParaRPr lang="zh-CN" altLang="en-US" sz="4800" dirty="0">
              <a:latin typeface="Calibri" pitchFamily="34" charset="0"/>
            </a:endParaRPr>
          </a:p>
        </p:txBody>
      </p:sp>
      <p:pic>
        <p:nvPicPr>
          <p:cNvPr id="10251" name="Picture 15" descr="smile1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57375" y="1785938"/>
            <a:ext cx="1143000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79371E-6 L 0.09236 0.165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" y="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9584E-6 L 0.21059 0.1757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" y="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7" name="Rectangle 6"/>
          <p:cNvSpPr/>
          <p:nvPr/>
        </p:nvSpPr>
        <p:spPr>
          <a:xfrm>
            <a:off x="4643438" y="1643063"/>
            <a:ext cx="2286000" cy="17541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 牛肉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  <a:p>
            <a:endParaRPr lang="en-US" altLang="zh-CN" sz="540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29188" y="3071813"/>
            <a:ext cx="1576387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5400" b="1">
                <a:solidFill>
                  <a:srgbClr val="FF0000"/>
                </a:solidFill>
                <a:latin typeface="宋体" pitchFamily="2" charset="-122"/>
              </a:rPr>
              <a:t>海鲜</a:t>
            </a:r>
            <a:endParaRPr lang="zh-CN" altLang="en-US" sz="540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2297" name="Picture 13" descr="smile_frown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1357313"/>
            <a:ext cx="12858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le 14"/>
          <p:cNvSpPr/>
          <p:nvPr/>
        </p:nvSpPr>
        <p:spPr>
          <a:xfrm>
            <a:off x="142875" y="4643438"/>
            <a:ext cx="90011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zh-CN" altLang="en-US" sz="5400" b="1">
                <a:latin typeface="宋体" pitchFamily="2" charset="-122"/>
              </a:rPr>
              <a:t> 哥哥喜欢什么？</a:t>
            </a:r>
            <a:endParaRPr lang="zh-CN" altLang="en-US" sz="5400">
              <a:latin typeface="Calibri" pitchFamily="34" charset="0"/>
            </a:endParaRPr>
          </a:p>
        </p:txBody>
      </p:sp>
      <p:pic>
        <p:nvPicPr>
          <p:cNvPr id="12299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00250" y="1571625"/>
            <a:ext cx="2357438" cy="296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0" name="Picture 16" descr="smile1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29438" y="2857500"/>
            <a:ext cx="1143000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Rectangle 17"/>
          <p:cNvSpPr/>
          <p:nvPr/>
        </p:nvSpPr>
        <p:spPr>
          <a:xfrm>
            <a:off x="428625" y="5572125"/>
            <a:ext cx="6459538" cy="9239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5400" b="1">
                <a:latin typeface="宋体" pitchFamily="2" charset="-122"/>
              </a:rPr>
              <a:t>哥哥喜欢</a:t>
            </a:r>
            <a:r>
              <a:rPr lang="zh-CN" altLang="en-US" sz="5400" b="1" u="sng">
                <a:latin typeface="宋体" pitchFamily="2" charset="-122"/>
              </a:rPr>
              <a:t>        </a:t>
            </a:r>
            <a:r>
              <a:rPr lang="zh-CN" altLang="en-US" sz="5400" b="1">
                <a:latin typeface="宋体" pitchFamily="2" charset="-122"/>
              </a:rPr>
              <a:t>。</a:t>
            </a:r>
            <a:endParaRPr lang="zh-CN" altLang="en-US" sz="5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008E-6 L -0.11736 0.330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1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  </a:t>
            </a:r>
            <a:r>
              <a:rPr lang="zh-CN" altLang="en-US" dirty="0" smtClean="0"/>
              <a:t>课文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A.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ài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？</a:t>
            </a:r>
            <a:br>
              <a:rPr lang="en-US" dirty="0" smtClean="0"/>
            </a:br>
            <a:r>
              <a:rPr lang="en-US" dirty="0" smtClean="0"/>
              <a:t>A. </a:t>
            </a:r>
            <a:r>
              <a:rPr lang="zh-CN" altLang="en-US" dirty="0" smtClean="0"/>
              <a:t>你 爱 吃 什么 ？</a:t>
            </a:r>
            <a:br>
              <a:rPr lang="zh-CN" altLang="en-US" dirty="0" smtClean="0"/>
            </a:br>
            <a:r>
              <a:rPr lang="en-US" dirty="0" smtClean="0"/>
              <a:t>B. 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ài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ròu</a:t>
            </a:r>
            <a:r>
              <a:rPr lang="en-US" dirty="0" smtClean="0"/>
              <a:t> ，</a:t>
            </a: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ài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cài</a:t>
            </a:r>
            <a:r>
              <a:rPr lang="en-US" dirty="0" smtClean="0"/>
              <a:t> 。</a:t>
            </a:r>
            <a:br>
              <a:rPr lang="en-US" dirty="0" smtClean="0"/>
            </a:br>
            <a:r>
              <a:rPr lang="en-US" dirty="0" smtClean="0"/>
              <a:t>B. </a:t>
            </a:r>
            <a:r>
              <a:rPr lang="zh-CN" altLang="en-US" dirty="0" smtClean="0"/>
              <a:t>我 爱 吃肉，不 爱 吃菜　。</a:t>
            </a:r>
            <a:br>
              <a:rPr lang="zh-CN" altLang="en-US" dirty="0" smtClean="0"/>
            </a:br>
            <a:r>
              <a:rPr lang="en-US" dirty="0" smtClean="0"/>
              <a:t>A.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shū</a:t>
            </a:r>
            <a:r>
              <a:rPr lang="en-US" dirty="0" smtClean="0"/>
              <a:t> ？</a:t>
            </a:r>
            <a:br>
              <a:rPr lang="en-US" dirty="0" smtClean="0"/>
            </a:br>
            <a:r>
              <a:rPr lang="en-US" dirty="0" smtClean="0"/>
              <a:t>A. </a:t>
            </a:r>
            <a:r>
              <a:rPr lang="zh-CN" altLang="en-US" dirty="0" smtClean="0"/>
              <a:t>你 喜欢　看　 什么 书　？</a:t>
            </a:r>
            <a:br>
              <a:rPr lang="zh-CN" altLang="en-US" dirty="0" smtClean="0"/>
            </a:br>
            <a:r>
              <a:rPr lang="en-US" dirty="0" smtClean="0"/>
              <a:t>B. 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yīng</a:t>
            </a:r>
            <a:r>
              <a:rPr lang="en-US" dirty="0" smtClean="0"/>
              <a:t> </a:t>
            </a:r>
            <a:r>
              <a:rPr lang="en-US" dirty="0" err="1" smtClean="0"/>
              <a:t>wén</a:t>
            </a:r>
            <a:r>
              <a:rPr lang="en-US" dirty="0" smtClean="0"/>
              <a:t> </a:t>
            </a:r>
            <a:r>
              <a:rPr lang="en-US" dirty="0" err="1" smtClean="0"/>
              <a:t>shū</a:t>
            </a:r>
            <a:r>
              <a:rPr lang="en-US" dirty="0" smtClean="0"/>
              <a:t> ，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zá</a:t>
            </a:r>
            <a:r>
              <a:rPr lang="en-US" dirty="0" smtClean="0"/>
              <a:t> </a:t>
            </a:r>
            <a:r>
              <a:rPr lang="en-US" dirty="0" err="1" smtClean="0"/>
              <a:t>zhì</a:t>
            </a:r>
            <a:r>
              <a:rPr lang="en-US" dirty="0" smtClean="0"/>
              <a:t> ，</a:t>
            </a:r>
            <a:br>
              <a:rPr lang="en-US" dirty="0" smtClean="0"/>
            </a:br>
            <a:r>
              <a:rPr lang="en-US" dirty="0" smtClean="0"/>
              <a:t>B. </a:t>
            </a:r>
            <a:r>
              <a:rPr lang="zh-CN" altLang="en-US" dirty="0" smtClean="0"/>
              <a:t>我 很　喜欢　看　 英文　书，还　喜欢　看杂志， </a:t>
            </a:r>
            <a:br>
              <a:rPr lang="zh-CN" altLang="en-US" dirty="0" smtClean="0"/>
            </a:b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bào</a:t>
            </a:r>
            <a:r>
              <a:rPr lang="en-US" dirty="0" smtClean="0"/>
              <a:t> </a:t>
            </a:r>
            <a:r>
              <a:rPr lang="en-US" dirty="0" err="1" smtClean="0"/>
              <a:t>zhǐ</a:t>
            </a:r>
            <a:r>
              <a:rPr lang="en-US" dirty="0" smtClean="0"/>
              <a:t> 。</a:t>
            </a:r>
            <a:br>
              <a:rPr lang="en-US" dirty="0" smtClean="0"/>
            </a:br>
            <a:r>
              <a:rPr lang="zh-CN" altLang="en-US" dirty="0" smtClean="0"/>
              <a:t>不 太喜欢　看　报纸　。</a:t>
            </a:r>
            <a:br>
              <a:rPr lang="zh-CN" altLang="en-US" dirty="0" smtClean="0"/>
            </a:br>
            <a:r>
              <a:rPr lang="en-US" dirty="0" smtClean="0"/>
              <a:t>A.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hē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jiǔ</a:t>
            </a:r>
            <a:r>
              <a:rPr lang="en-US" dirty="0" smtClean="0"/>
              <a:t> ？</a:t>
            </a:r>
            <a:br>
              <a:rPr lang="en-US" dirty="0" smtClean="0"/>
            </a:br>
            <a:r>
              <a:rPr lang="en-US" dirty="0" smtClean="0"/>
              <a:t>A. </a:t>
            </a:r>
            <a:r>
              <a:rPr lang="zh-CN" altLang="en-US" dirty="0" smtClean="0"/>
              <a:t>你 　想　喝　什么 酒　？</a:t>
            </a:r>
            <a:br>
              <a:rPr lang="zh-CN" altLang="en-US" dirty="0" smtClean="0"/>
            </a:br>
            <a:r>
              <a:rPr lang="en-US" dirty="0" smtClean="0"/>
              <a:t>B. 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yào</a:t>
            </a:r>
            <a:r>
              <a:rPr lang="en-US" dirty="0" smtClean="0"/>
              <a:t> </a:t>
            </a:r>
            <a:r>
              <a:rPr lang="en-US" dirty="0" err="1" smtClean="0"/>
              <a:t>yī</a:t>
            </a:r>
            <a:r>
              <a:rPr lang="en-US" dirty="0" smtClean="0"/>
              <a:t> </a:t>
            </a:r>
            <a:r>
              <a:rPr lang="en-US" dirty="0" err="1" smtClean="0"/>
              <a:t>píng</a:t>
            </a:r>
            <a:r>
              <a:rPr lang="en-US" dirty="0" smtClean="0"/>
              <a:t> </a:t>
            </a:r>
            <a:r>
              <a:rPr lang="en-US" dirty="0" err="1" smtClean="0"/>
              <a:t>pí</a:t>
            </a:r>
            <a:r>
              <a:rPr lang="en-US" dirty="0" smtClean="0"/>
              <a:t> </a:t>
            </a:r>
            <a:r>
              <a:rPr lang="en-US" dirty="0" err="1" smtClean="0"/>
              <a:t>jiǔ</a:t>
            </a:r>
            <a:r>
              <a:rPr lang="en-US" dirty="0" smtClean="0"/>
              <a:t> 。</a:t>
            </a:r>
            <a:br>
              <a:rPr lang="en-US" dirty="0" smtClean="0"/>
            </a:br>
            <a:r>
              <a:rPr lang="en-US" dirty="0" smtClean="0"/>
              <a:t>B. </a:t>
            </a:r>
            <a:r>
              <a:rPr lang="zh-CN" altLang="en-US" dirty="0" smtClean="0"/>
              <a:t>我 　想要   一瓶啤酒　。</a:t>
            </a:r>
            <a:br>
              <a:rPr lang="zh-CN" altLang="en-US" dirty="0" smtClean="0"/>
            </a:br>
            <a:r>
              <a:rPr lang="en-US" dirty="0" smtClean="0"/>
              <a:t>A. </a:t>
            </a:r>
            <a:r>
              <a:rPr lang="en-US" dirty="0" err="1" smtClean="0"/>
              <a:t>zhè</a:t>
            </a:r>
            <a:r>
              <a:rPr lang="en-US" dirty="0" smtClean="0"/>
              <a:t> </a:t>
            </a:r>
            <a:r>
              <a:rPr lang="en-US" dirty="0" err="1" smtClean="0"/>
              <a:t>gè</a:t>
            </a:r>
            <a:r>
              <a:rPr lang="en-US" dirty="0" smtClean="0"/>
              <a:t> </a:t>
            </a:r>
            <a:r>
              <a:rPr lang="en-US" dirty="0" err="1" smtClean="0"/>
              <a:t>diàn</a:t>
            </a:r>
            <a:r>
              <a:rPr lang="en-US" dirty="0" smtClean="0"/>
              <a:t> </a:t>
            </a:r>
            <a:r>
              <a:rPr lang="en-US" dirty="0" err="1" smtClean="0"/>
              <a:t>yǐng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ma ？</a:t>
            </a:r>
            <a:br>
              <a:rPr lang="en-US" dirty="0" smtClean="0"/>
            </a:br>
            <a:r>
              <a:rPr lang="en-US" dirty="0" smtClean="0"/>
              <a:t>A. </a:t>
            </a:r>
            <a:r>
              <a:rPr lang="zh-CN" altLang="en-US" dirty="0" smtClean="0"/>
              <a:t>这个　电影　好看　吗 ？</a:t>
            </a:r>
            <a:br>
              <a:rPr lang="zh-CN" altLang="en-US" dirty="0" smtClean="0"/>
            </a:br>
            <a:r>
              <a:rPr lang="en-US" dirty="0" smtClean="0"/>
              <a:t>B. </a:t>
            </a:r>
            <a:r>
              <a:rPr lang="en-US" dirty="0" err="1" smtClean="0"/>
              <a:t>diàn</a:t>
            </a:r>
            <a:r>
              <a:rPr lang="en-US" dirty="0" smtClean="0"/>
              <a:t> </a:t>
            </a:r>
            <a:r>
              <a:rPr lang="en-US" dirty="0" err="1" smtClean="0"/>
              <a:t>yǐng</a:t>
            </a:r>
            <a:r>
              <a:rPr lang="en-US" dirty="0" smtClean="0"/>
              <a:t> </a:t>
            </a: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tài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，</a:t>
            </a:r>
            <a:r>
              <a:rPr lang="en-US" dirty="0" err="1" smtClean="0"/>
              <a:t>dàn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diànyǐng</a:t>
            </a:r>
            <a:r>
              <a:rPr lang="en-US" dirty="0" smtClean="0"/>
              <a:t> </a:t>
            </a:r>
            <a:r>
              <a:rPr lang="en-US" dirty="0" err="1" smtClean="0"/>
              <a:t>lǐ</a:t>
            </a:r>
            <a:r>
              <a:rPr lang="en-US" dirty="0" smtClean="0"/>
              <a:t> de </a:t>
            </a:r>
            <a:r>
              <a:rPr lang="en-US" dirty="0" err="1" smtClean="0"/>
              <a:t>yīn</a:t>
            </a:r>
            <a:r>
              <a:rPr lang="en-US" dirty="0" smtClean="0"/>
              <a:t> </a:t>
            </a:r>
            <a:r>
              <a:rPr lang="en-US" dirty="0" err="1" smtClean="0"/>
              <a:t>yuè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tīng</a:t>
            </a:r>
            <a:r>
              <a:rPr lang="en-US" dirty="0" smtClean="0"/>
              <a:t> 。 </a:t>
            </a:r>
            <a:br>
              <a:rPr lang="en-US" dirty="0" smtClean="0"/>
            </a:br>
            <a:r>
              <a:rPr lang="en-US" dirty="0" smtClean="0"/>
              <a:t>B.</a:t>
            </a:r>
            <a:r>
              <a:rPr lang="zh-CN" altLang="en-US" dirty="0" smtClean="0"/>
              <a:t>电 影　不 太　好看，    但是　电 影  里  的 音乐  很  好听。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61993997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2214</TotalTime>
  <Words>315</Words>
  <Application>Microsoft Office PowerPoint</Application>
  <PresentationFormat>全屏显示(4:3)</PresentationFormat>
  <Paragraphs>154</Paragraphs>
  <Slides>26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26</vt:i4>
      </vt:variant>
    </vt:vector>
  </HeadingPairs>
  <TitlesOfParts>
    <vt:vector size="27" baseType="lpstr">
      <vt:lpstr>平衡</vt:lpstr>
      <vt:lpstr>Food and hobby</vt:lpstr>
      <vt:lpstr>Food and Fruit      食物和水果 </vt:lpstr>
      <vt:lpstr>     生词      New words</vt:lpstr>
      <vt:lpstr>                chi 吃</vt:lpstr>
      <vt:lpstr>shēngcí生词New words</vt:lpstr>
      <vt:lpstr>幻灯片 6</vt:lpstr>
      <vt:lpstr>Drinks        饮料 </vt:lpstr>
      <vt:lpstr>shēngcí     生词      New words</vt:lpstr>
      <vt:lpstr>                       吃鸡蛋</vt:lpstr>
      <vt:lpstr>幻灯片 10</vt:lpstr>
      <vt:lpstr>咖啡</vt:lpstr>
      <vt:lpstr>Hobby       爱好 </vt:lpstr>
      <vt:lpstr>shēngcí     生词      New words</vt:lpstr>
      <vt:lpstr>shēngcí生词New words</vt:lpstr>
      <vt:lpstr>shēngcí生词New words</vt:lpstr>
      <vt:lpstr>shēngcí     生词      New words</vt:lpstr>
      <vt:lpstr>幻灯片 17</vt:lpstr>
      <vt:lpstr>幻灯片 18</vt:lpstr>
      <vt:lpstr>幻灯片 19</vt:lpstr>
      <vt:lpstr>幻灯片 20</vt:lpstr>
      <vt:lpstr>幻灯片 21</vt:lpstr>
      <vt:lpstr>幻灯片 22</vt:lpstr>
      <vt:lpstr>幻灯片 23</vt:lpstr>
      <vt:lpstr>幻灯片 24</vt:lpstr>
      <vt:lpstr>Text  课文</vt:lpstr>
      <vt:lpstr>幻灯片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412</cp:revision>
  <cp:lastPrinted>2013-01-16T17:56:10Z</cp:lastPrinted>
  <dcterms:created xsi:type="dcterms:W3CDTF">2012-11-19T18:23:30Z</dcterms:created>
  <dcterms:modified xsi:type="dcterms:W3CDTF">2013-03-20T08:36:40Z</dcterms:modified>
</cp:coreProperties>
</file>