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5" r:id="rId4"/>
    <p:sldMasterId id="2147484230" r:id="rId5"/>
  </p:sldMasterIdLst>
  <p:notesMasterIdLst>
    <p:notesMasterId r:id="rId34"/>
  </p:notesMasterIdLst>
  <p:sldIdLst>
    <p:sldId id="256" r:id="rId6"/>
    <p:sldId id="296" r:id="rId7"/>
    <p:sldId id="313" r:id="rId8"/>
    <p:sldId id="297" r:id="rId9"/>
    <p:sldId id="298" r:id="rId10"/>
    <p:sldId id="299" r:id="rId11"/>
    <p:sldId id="301" r:id="rId12"/>
    <p:sldId id="305" r:id="rId13"/>
    <p:sldId id="306" r:id="rId14"/>
    <p:sldId id="290" r:id="rId15"/>
    <p:sldId id="307" r:id="rId16"/>
    <p:sldId id="284" r:id="rId17"/>
    <p:sldId id="285" r:id="rId18"/>
    <p:sldId id="308" r:id="rId19"/>
    <p:sldId id="309" r:id="rId20"/>
    <p:sldId id="277" r:id="rId21"/>
    <p:sldId id="286" r:id="rId22"/>
    <p:sldId id="281" r:id="rId23"/>
    <p:sldId id="279" r:id="rId24"/>
    <p:sldId id="287" r:id="rId25"/>
    <p:sldId id="278" r:id="rId26"/>
    <p:sldId id="282" r:id="rId27"/>
    <p:sldId id="293" r:id="rId28"/>
    <p:sldId id="294" r:id="rId29"/>
    <p:sldId id="302" r:id="rId30"/>
    <p:sldId id="310" r:id="rId31"/>
    <p:sldId id="311" r:id="rId32"/>
    <p:sldId id="314" r:id="rId3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1"/>
    <p:restoredTop sz="94701"/>
  </p:normalViewPr>
  <p:slideViewPr>
    <p:cSldViewPr snapToGrid="0">
      <p:cViewPr varScale="1">
        <p:scale>
          <a:sx n="81" d="100"/>
          <a:sy n="81" d="100"/>
        </p:scale>
        <p:origin x="168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0D4291D-7DDE-47C6-97F6-3E83D364458F}" type="slidenum">
              <a:rPr lang="en-GB" altLang="en-US">
                <a:latin typeface="Calibri" panose="020F0502020204030204" pitchFamily="34" charset="0"/>
              </a:rPr>
              <a:pPr eaLnBrk="1" hangingPunct="1"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0596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7B97542E-A46A-C740-8D24-C0296900FB8C}" type="slidenum">
              <a:rPr lang="en-GB" altLang="en-US">
                <a:solidFill>
                  <a:srgbClr val="000000"/>
                </a:solidFill>
                <a:latin typeface="Arial" charset="0"/>
              </a:rPr>
              <a:pPr eaLnBrk="1" hangingPunct="1"/>
              <a:t>11</a:t>
            </a:fld>
            <a:endParaRPr lang="en-GB" altLang="en-US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152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36CD8E9-1AB6-0C46-89AD-C38363805A41}" type="slidenum">
              <a:rPr lang="en-GB" altLang="en-US">
                <a:latin typeface="Calibri" charset="0"/>
              </a:rPr>
              <a:pPr eaLnBrk="1" hangingPunct="1"/>
              <a:t>14</a:t>
            </a:fld>
            <a:endParaRPr lang="en-GB" alt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8628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FA86C53-8606-E046-B17D-17B60564DD73}" type="slidenum">
              <a:rPr lang="en-GB" altLang="en-US">
                <a:latin typeface="Calibri" charset="0"/>
              </a:rPr>
              <a:pPr eaLnBrk="1" hangingPunct="1"/>
              <a:t>15</a:t>
            </a:fld>
            <a:endParaRPr lang="en-GB" alt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540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Pareto principle (also known as the 80/20 rule, the law of the vital few, or the principle of factor sparsity) states that, for many events, roughly 80% of the effects come from 20% of the causes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1825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8899435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6769268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4395808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1948858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7684901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4778576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311714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1778922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0657352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598295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60033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</p:spPr>
        <p:txBody>
          <a:bodyPr/>
          <a:lstStyle>
            <a:lvl1pPr>
              <a:defRPr>
                <a:latin typeface="Trebuchet MS" charset="0"/>
              </a:defRPr>
            </a:lvl1pPr>
          </a:lstStyle>
          <a:p>
            <a:fld id="{0C23F4CF-ED7C-6647-8FDE-4110ACB98A9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7554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44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1610145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60075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2857407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036533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525136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3650577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1859747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2555748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4827445"/>
      </p:ext>
    </p:extLst>
  </p:cSld>
  <p:clrMapOvr>
    <a:masterClrMapping/>
  </p:clrMapOvr>
  <p:transition spd="slow">
    <p:wip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3268434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04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6" r:id="rId1"/>
    <p:sldLayoutId id="2147484207" r:id="rId2"/>
    <p:sldLayoutId id="2147484208" r:id="rId3"/>
    <p:sldLayoutId id="2147484209" r:id="rId4"/>
    <p:sldLayoutId id="2147484210" r:id="rId5"/>
    <p:sldLayoutId id="2147484211" r:id="rId6"/>
    <p:sldLayoutId id="2147484212" r:id="rId7"/>
    <p:sldLayoutId id="2147484213" r:id="rId8"/>
    <p:sldLayoutId id="2147484214" r:id="rId9"/>
    <p:sldLayoutId id="2147484215" r:id="rId10"/>
    <p:sldLayoutId id="2147484216" r:id="rId11"/>
    <p:sldLayoutId id="2147484217" r:id="rId12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A9D8A3-0B68-404D-965C-DC82BB02144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346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</p:sldLayoutIdLst>
  <p:transition spd="slow">
    <p:wipe/>
  </p:transition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ctrTitle"/>
          </p:nvPr>
        </p:nvSpPr>
        <p:spPr>
          <a:xfrm>
            <a:off x="1098376" y="1144104"/>
            <a:ext cx="6858000" cy="42164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b="1" dirty="0"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Academic + Employability Skills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Week 4: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06E5A9F-E615-40BA-994E-0BF3FD40C183}" type="slidenum">
              <a:rPr lang="en-GB" altLang="en-US">
                <a:solidFill>
                  <a:srgbClr val="000000"/>
                </a:solidFill>
                <a:latin typeface="Candara" panose="020E0502030303020204" pitchFamily="34" charset="0"/>
              </a:rPr>
              <a:pPr eaLnBrk="1" hangingPunct="1"/>
              <a:t>1</a:t>
            </a:fld>
            <a:endParaRPr lang="en-GB" altLang="en-US">
              <a:solidFill>
                <a:srgbClr val="000000"/>
              </a:solidFill>
              <a:latin typeface="Candara" panose="020E0502030303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5CF14B-57E3-4535-B636-EFD16DE484D6}"/>
              </a:ext>
            </a:extLst>
          </p:cNvPr>
          <p:cNvSpPr txBox="1"/>
          <p:nvPr/>
        </p:nvSpPr>
        <p:spPr>
          <a:xfrm>
            <a:off x="3051958" y="5593278"/>
            <a:ext cx="31469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2060"/>
                </a:solidFill>
              </a:rPr>
              <a:t>Laura James</a:t>
            </a:r>
          </a:p>
        </p:txBody>
      </p:sp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82" y="765773"/>
            <a:ext cx="8576435" cy="5326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293762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8463" y="0"/>
            <a:ext cx="6047074" cy="961348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Assessing your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43131"/>
            <a:ext cx="7886700" cy="435133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behaviour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planning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tendency to procrastinate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stress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1AFA22-2678-4B31-91E0-5C93B6CEA0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4654" y="4637897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r>
              <a:rPr lang="en-GB" sz="3200" u="sng" dirty="0">
                <a:latin typeface="Arial Rounded MT Bold" charset="0"/>
                <a:ea typeface="Arial Rounded MT Bold" charset="0"/>
                <a:cs typeface="Arial Rounded MT Bold" charset="0"/>
              </a:rPr>
              <a:t>What would a perfect week look like for you?</a:t>
            </a:r>
            <a:endParaRPr lang="en-US" u="sng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76" y="1340617"/>
            <a:ext cx="7886700" cy="4351338"/>
          </a:xfrm>
        </p:spPr>
        <p:txBody>
          <a:bodyPr/>
          <a:lstStyle/>
          <a:p>
            <a:pPr marL="501650" indent="-457200">
              <a:buNone/>
            </a:pPr>
            <a:r>
              <a:rPr lang="en-GB" altLang="en-US" sz="2400" dirty="0"/>
              <a:t>Here are some ideas:</a:t>
            </a:r>
          </a:p>
          <a:p>
            <a:pPr marL="501650" indent="-457200">
              <a:buNone/>
            </a:pPr>
            <a:endParaRPr lang="en-GB" altLang="en-US" sz="2400" dirty="0"/>
          </a:p>
          <a:p>
            <a:pPr marL="501650" indent="-457200"/>
            <a:r>
              <a:rPr lang="en-GB" altLang="en-US" sz="2400" dirty="0"/>
              <a:t>A week where you got all your key tasks done (not everything, but your key tasks). </a:t>
            </a:r>
          </a:p>
          <a:p>
            <a:pPr marL="501650" indent="-457200"/>
            <a:r>
              <a:rPr lang="en-GB" altLang="en-US" sz="2400" dirty="0"/>
              <a:t>A week where you got time to see you loved ones.</a:t>
            </a:r>
          </a:p>
          <a:p>
            <a:pPr marL="501650" indent="-457200"/>
            <a:r>
              <a:rPr lang="en-GB" altLang="en-US" sz="2400" dirty="0"/>
              <a:t>A week where you did some exercise and other activities to keep you healthy. </a:t>
            </a:r>
          </a:p>
          <a:p>
            <a:pPr marL="501650" indent="-457200"/>
            <a:r>
              <a:rPr lang="en-GB" altLang="en-US" sz="2400" dirty="0"/>
              <a:t>A week where you spent time doing some of the things you love to do.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6B4D01-1AE8-4A67-BE83-9D75DCFED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5975" y="4791345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4211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34191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5 main activities/demands on your time that cause you problems in a typical day.</a:t>
            </a: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Ask yourself whether the demand was</a:t>
            </a: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planned (pro-active) </a:t>
            </a:r>
            <a:r>
              <a:rPr lang="mr-IN" altLang="en-US" sz="2800" dirty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>
                <a:ea typeface="Arial Rounded MT Bold" charset="0"/>
                <a:cs typeface="Arial Rounded MT Bold" charset="0"/>
              </a:rPr>
              <a:t> Why?</a:t>
            </a: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or unplanned (re-active) </a:t>
            </a:r>
            <a:r>
              <a:rPr lang="mr-IN" altLang="en-US" sz="2800" dirty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>
                <a:ea typeface="Arial Rounded MT Bold" charset="0"/>
                <a:cs typeface="Arial Rounded MT Bold" charset="0"/>
              </a:rPr>
              <a:t> Why?</a:t>
            </a: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and prioritise the areas that you would like to improve.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9BCD37-C3F2-4F2D-B14E-89346A26C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7021" y="149364"/>
            <a:ext cx="1981200" cy="231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08874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7444" y="457201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800" b="1" u="sng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Main Areas to consider:</a:t>
            </a:r>
          </a:p>
          <a:p>
            <a:endParaRPr lang="en-GB" altLang="en-US" sz="2800" dirty="0">
              <a:solidFill>
                <a:srgbClr val="000000"/>
              </a:solidFill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Prioritising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Dealing with People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1058E3-B333-4106-AF74-A624B4AE2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987" y="3655405"/>
            <a:ext cx="3286859" cy="2187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219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081224"/>
            <a:ext cx="7886700" cy="1325563"/>
          </a:xfrm>
        </p:spPr>
        <p:txBody>
          <a:bodyPr>
            <a:noAutofit/>
          </a:bodyPr>
          <a:lstStyle/>
          <a:p>
            <a:pPr algn="l"/>
            <a: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Prioritising</a:t>
            </a:r>
            <a:b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866759"/>
            <a:ext cx="7886700" cy="4660072"/>
          </a:xfrm>
        </p:spPr>
        <p:txBody>
          <a:bodyPr>
            <a:normAutofit/>
          </a:bodyPr>
          <a:lstStyle/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Get priorities clear - and keep them in mind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Plan the day - and stick to the plan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Set realistic deadlines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Look ahead to possible problems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1134CF-9AE5-413A-8F77-5A235BC09A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0520" y="136525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4152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72497" y="29886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Dealing with People</a:t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75002"/>
            <a:ext cx="7886700" cy="5169245"/>
          </a:xfrm>
        </p:spPr>
        <p:txBody>
          <a:bodyPr>
            <a:normAutofit/>
          </a:bodyPr>
          <a:lstStyle/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Deal decisively with interruptions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Know how to say ‘no’</a:t>
            </a: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Act assertively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Limit phone and online time</a:t>
            </a: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See others as a source of support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5F3988-F5EF-4AC7-BC92-AD9A6D963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2489" y="5047471"/>
            <a:ext cx="3887133" cy="1511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3037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65264" y="524152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b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48498"/>
            <a:ext cx="7886700" cy="388847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Do the difficult things first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Cut the clutter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Complete one task before going on to the next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Concentrate on a limited number of tasks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Build in thinking time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Be conscious of time</a:t>
            </a:r>
            <a:b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4E9B65-69FF-473A-9E15-F7B2832FC2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808" y="4276650"/>
            <a:ext cx="3870304" cy="218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2402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7687" y="31439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u="sng" dirty="0">
                <a:latin typeface="Arial Rounded MT Bold" charset="0"/>
                <a:ea typeface="Arial Rounded MT Bold" charset="0"/>
                <a:cs typeface="Arial Rounded MT Bold" charset="0"/>
              </a:rPr>
              <a:t>Prioritisation</a:t>
            </a:r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154" y="1607678"/>
            <a:ext cx="78867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rgbClr val="C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Urgent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requires immediate attention. Tasks  are usually visible and insist on action.</a:t>
            </a:r>
            <a:endParaRPr lang="en-GB" sz="3200" b="1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chemeClr val="accent5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Important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has to do with results and contributes to your role. Tasks require initiative and pro-activity.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C81B12-E882-4AD3-869A-981462140B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6101" y="4580747"/>
            <a:ext cx="254317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9019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-538508" y="238539"/>
            <a:ext cx="8001000" cy="1216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u="sng" dirty="0">
                <a:latin typeface="Arial Rounded MT Bold" charset="0"/>
                <a:ea typeface="Arial Rounded MT Bold" charset="0"/>
                <a:cs typeface="Arial Rounded MT Bold" charset="0"/>
              </a:rPr>
              <a:t>Urgent &amp; Non-urgent work</a:t>
            </a:r>
            <a:endParaRPr lang="en-GB" sz="3600" u="sng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graphicFrame>
        <p:nvGraphicFramePr>
          <p:cNvPr id="6215" name="Group 7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96707847"/>
              </p:ext>
            </p:extLst>
          </p:nvPr>
        </p:nvGraphicFramePr>
        <p:xfrm>
          <a:off x="540233" y="1315278"/>
          <a:ext cx="8001000" cy="4175760"/>
        </p:xfrm>
        <a:graphic>
          <a:graphicData uri="http://schemas.openxmlformats.org/drawingml/2006/table">
            <a:tbl>
              <a:tblPr/>
              <a:tblGrid>
                <a:gridCol w="2000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2263">
                <a:tc gridSpan="2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50800" marR="0" lvl="0" indent="-508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 DIFFERENCE BETWEEN IMPORTANT AND URGENT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will lead to the accomplishment of an important objective.   The situation will worsen if they are not completed successfully.</a:t>
                      </a:r>
                    </a:p>
                    <a:p>
                      <a:pPr marL="469900" marR="0" lvl="0" indent="-469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have to be done in a very short time-scale.   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Which usually means NOW!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1335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5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7682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To do with meeting company objectives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Tasks which have a specific deadline for completion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525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88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b="1" u="sng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5511780"/>
              </p:ext>
            </p:extLst>
          </p:nvPr>
        </p:nvGraphicFramePr>
        <p:xfrm>
          <a:off x="457200" y="1600200"/>
          <a:ext cx="8229600" cy="3931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884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81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32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2702793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5642569"/>
              </p:ext>
            </p:extLst>
          </p:nvPr>
        </p:nvGraphicFramePr>
        <p:xfrm>
          <a:off x="457200" y="1600200"/>
          <a:ext cx="8229601" cy="397882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5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40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4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124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36226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immediately whenever possible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 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Crisis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Deadline driven projects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Pressing problems 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spend time forward planning these into your day’s work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Prevention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Planning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Relationship building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61358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quickly and simply   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        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Interruptions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telephone calls and email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meetings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done in ‘background’ mode or discarded if not necessary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Trivia / Filing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telephone calls and emails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dirty="0"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13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4499992" y="34290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28384" y="35730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72400" y="5229200"/>
            <a:ext cx="296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99992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665167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Title 2"/>
          <p:cNvSpPr>
            <a:spLocks noGrp="1"/>
          </p:cNvSpPr>
          <p:nvPr>
            <p:ph type="title"/>
          </p:nvPr>
        </p:nvSpPr>
        <p:spPr>
          <a:xfrm>
            <a:off x="-99322" y="208989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</a:p>
        </p:txBody>
      </p:sp>
      <p:sp>
        <p:nvSpPr>
          <p:cNvPr id="37890" name="Content Placeholder 1"/>
          <p:cNvSpPr>
            <a:spLocks noGrp="1"/>
          </p:cNvSpPr>
          <p:nvPr>
            <p:ph idx="1"/>
          </p:nvPr>
        </p:nvSpPr>
        <p:spPr>
          <a:xfrm>
            <a:off x="721416" y="1182689"/>
            <a:ext cx="7408862" cy="3667125"/>
          </a:xfrm>
        </p:spPr>
        <p:txBody>
          <a:bodyPr/>
          <a:lstStyle/>
          <a:p>
            <a:r>
              <a:rPr lang="en-GB" alt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Have a go at listing some of your jobs that you need to do within a similar square with four sectors as shown below: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92D9C83E-A2DF-9649-A11F-5C8D50467614}" type="slidenum">
              <a:rPr lang="en-GB" altLang="en-US">
                <a:solidFill>
                  <a:srgbClr val="000000"/>
                </a:solidFill>
                <a:latin typeface="Candara" charset="0"/>
              </a:rPr>
              <a:pPr eaLnBrk="1" hangingPunct="1"/>
              <a:t>14</a:t>
            </a:fld>
            <a:endParaRPr lang="en-GB" altLang="en-US">
              <a:solidFill>
                <a:srgbClr val="000000"/>
              </a:solidFill>
              <a:latin typeface="Candara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7390488"/>
              </p:ext>
            </p:extLst>
          </p:nvPr>
        </p:nvGraphicFramePr>
        <p:xfrm>
          <a:off x="431800" y="3016252"/>
          <a:ext cx="8280400" cy="2560320"/>
        </p:xfrm>
        <a:graphic>
          <a:graphicData uri="http://schemas.openxmlformats.org/drawingml/2006/table">
            <a:tbl>
              <a:tblPr/>
              <a:tblGrid>
                <a:gridCol w="414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High Urgency &amp; High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priority items to do now.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High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Less important tasks that need doing soon.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Low Urgency, High Priority: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 that these task get done but not necessarily today.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Low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Does anyone need to do this?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88704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itle 2"/>
          <p:cNvSpPr>
            <a:spLocks noGrp="1"/>
          </p:cNvSpPr>
          <p:nvPr>
            <p:ph type="title"/>
          </p:nvPr>
        </p:nvSpPr>
        <p:spPr>
          <a:xfrm>
            <a:off x="628650" y="645836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Time Management for students</a:t>
            </a:r>
          </a:p>
        </p:txBody>
      </p:sp>
      <p:pic>
        <p:nvPicPr>
          <p:cNvPr id="38914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091" y="1600200"/>
            <a:ext cx="5221817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DFFB8395-F205-CE4D-A2D8-BBADE0485466}" type="slidenum">
              <a:rPr lang="en-GB" altLang="en-US">
                <a:solidFill>
                  <a:srgbClr val="000000"/>
                </a:solidFill>
                <a:latin typeface="Candara" charset="0"/>
              </a:rPr>
              <a:pPr eaLnBrk="1" hangingPunct="1"/>
              <a:t>15</a:t>
            </a:fld>
            <a:endParaRPr lang="en-GB" altLang="en-US">
              <a:solidFill>
                <a:srgbClr val="000000"/>
              </a:solidFill>
              <a:latin typeface="Candar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3093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7687" y="26138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u="sng" dirty="0">
                <a:latin typeface="Arial Rounded MT Bold" charset="0"/>
                <a:ea typeface="Arial Rounded MT Bold" charset="0"/>
                <a:cs typeface="Arial Rounded MT Bold" charset="0"/>
              </a:rPr>
              <a:t>Procrastination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Why do we Procrastinate?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Not Important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Confused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Overwhelmed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Distractions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16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C6C2E4-A4BF-4EBD-BCF1-75677AD374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766702"/>
            <a:ext cx="4483254" cy="2387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0098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32723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Identify your Roles &amp; Responsibilities under the following headings: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Work</a:t>
            </a:r>
          </a:p>
          <a:p>
            <a:pPr marL="342900" lvl="1" indent="0">
              <a:buNone/>
            </a:pPr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342900" lvl="1" indent="0">
              <a:buNone/>
            </a:pPr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Home</a:t>
            </a: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Family</a:t>
            </a: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Social/Community</a:t>
            </a:r>
          </a:p>
          <a:p>
            <a:pPr marL="342900" lvl="1" indent="0">
              <a:buNone/>
            </a:pPr>
            <a:endParaRPr lang="en-US" sz="2000" dirty="0"/>
          </a:p>
          <a:p>
            <a:pPr marL="342900" lvl="1" indent="0">
              <a:buNone/>
            </a:pPr>
            <a:endParaRPr lang="en-US" sz="2000" dirty="0"/>
          </a:p>
          <a:p>
            <a:pPr lvl="1"/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17</a:t>
            </a:fld>
            <a:endParaRPr lang="en-GB" alt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8E1EA7-70F9-4084-A1D1-E972A90F4E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1769" y="288278"/>
            <a:ext cx="4552950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152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146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Not really sure what you are suppose to do.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Clarification of the Task/Activity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end result – What is the measure of success?</a:t>
            </a:r>
          </a:p>
          <a:p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Start with the End in Mind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18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C64FB3-EDF7-4C79-9DE3-C1B2CB627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8890" y="38101"/>
            <a:ext cx="2933700" cy="156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4903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5653" y="22281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Overwhelmed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7086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Why do you think people </a:t>
            </a:r>
          </a:p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get overwhelmed?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>
                <a:latin typeface="Arial Rounded MT Bold" charset="0"/>
                <a:ea typeface="Arial Rounded MT Bold" charset="0"/>
                <a:cs typeface="Arial Rounded MT Bold" charset="0"/>
              </a:rPr>
              <a:t>Break Down tasks/assessments/projects to Manageable Bites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19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81ED5F-65D6-4A25-AD2E-8DEE4855C7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0651" y="4365668"/>
            <a:ext cx="3242698" cy="2185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3919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5652" y="736462"/>
            <a:ext cx="8229600" cy="1143000"/>
          </a:xfrm>
        </p:spPr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Overwhelmed -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9227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time when you were overwhelmed – How did you manage to start?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current activity you are putting off because you are overwhelmed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How could you break it down to manageable bites?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7457519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70452" y="21689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We all want to do it Right, First Time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Over Specifying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Pareto Principle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21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588" y="2795127"/>
            <a:ext cx="30480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836312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Distractions	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People – Family, Friends, Colleague,  Interruptions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Notifications – Facebook, Emails, phones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Environment  - Clutter 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Multitasking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Tiredness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Lack Motivation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22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BDB3A4-DBD2-4DAB-9777-86D5E7D62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8648" y="3324484"/>
            <a:ext cx="4460952" cy="2375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6476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66934" y="145428"/>
            <a:ext cx="7886700" cy="1325563"/>
          </a:xfrm>
        </p:spPr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Planning Your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47513"/>
            <a:ext cx="7886700" cy="5532438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Identify your ‘Project’, and confirm its importance 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Define your Outcome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Break the Project down into bite size Activities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order they have to be completed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‘Best Time’, based on the activity type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Schedule the Activity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Methodically work your way through your Schedule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Monitor Progress, adjust as appropriate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23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3F613B-3162-481A-A0FE-294D333184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4550" y="136525"/>
            <a:ext cx="2762250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6020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24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151687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17054" y="182010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u="sng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07573"/>
            <a:ext cx="7886700" cy="4628184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Work planning must meet 4 criteria:</a:t>
            </a:r>
          </a:p>
          <a:p>
            <a:pPr marL="0" indent="0">
              <a:buNone/>
            </a:pP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needs to be flexible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directed at achievable objectives and communicated to others around you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concentrate on the effective use of resources and time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reviewed constantly and adapted as needed</a:t>
            </a:r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B9CE14-5E74-4B63-B438-42207A104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700" y="5168116"/>
            <a:ext cx="32766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1439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29090" y="-38584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96724"/>
            <a:ext cx="7886700" cy="50693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Positive attitudes to planning:</a:t>
            </a:r>
            <a:endParaRPr lang="en-GB" altLang="en-US" sz="3600" dirty="0"/>
          </a:p>
          <a:p>
            <a:pPr>
              <a:lnSpc>
                <a:spcPct val="12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Commit yourself to planning and implementing your plans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Use a planning system which is simple and practical - it needs to be flexible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dirty="0">
                <a:solidFill>
                  <a:srgbClr val="0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Organise yourself for planning -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needs time for organising and review</a:t>
            </a:r>
            <a:endParaRPr lang="en-GB" altLang="en-US" sz="2800" dirty="0">
              <a:solidFill>
                <a:srgbClr val="000000"/>
              </a:solidFill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C69CD8-5858-4730-85DF-02AEB68F5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7923" y="253649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92916" y="107189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86979"/>
            <a:ext cx="7886700" cy="50693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Positive attitudes to planning:</a:t>
            </a: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Communicate your plans and what you intend to achieve 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Link long-term planning with short-term planning 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Accept change and benefit from it - always see the benefits and plan to achieve these benefits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8970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2919C-AA04-48D8-9290-6D2D2052A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FA3AD-5FD5-4B87-9FE8-7A0975C7A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53" y="2229593"/>
            <a:ext cx="8229600" cy="3917032"/>
          </a:xfrm>
        </p:spPr>
        <p:txBody>
          <a:bodyPr/>
          <a:lstStyle/>
          <a:p>
            <a:r>
              <a:rPr lang="en-GB" dirty="0"/>
              <a:t>Networking </a:t>
            </a:r>
          </a:p>
          <a:p>
            <a:r>
              <a:rPr lang="en-GB" dirty="0"/>
              <a:t>Negotiation and Conflict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0EEDFE-71E9-47F8-9191-C5292C689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6436759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a908d394-d138-480e-87a3-ff44c37f991a"/>
    <ds:schemaRef ds:uri="http://purl.org/dc/terms/"/>
    <ds:schemaRef ds:uri="f66716c4-314f-46c1-b01e-5a44c61897d8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3086</TotalTime>
  <Words>975</Words>
  <Application>Microsoft Office PowerPoint</Application>
  <PresentationFormat>On-screen Show (4:3)</PresentationFormat>
  <Paragraphs>258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Arial</vt:lpstr>
      <vt:lpstr>Arial Rounded MT Bold</vt:lpstr>
      <vt:lpstr>Calibri</vt:lpstr>
      <vt:lpstr>Candara</vt:lpstr>
      <vt:lpstr>Gill Sans MT</vt:lpstr>
      <vt:lpstr>Myriad Pro</vt:lpstr>
      <vt:lpstr>Trebuchet MS</vt:lpstr>
      <vt:lpstr>20140311PresentationUWTSDTemplate</vt:lpstr>
      <vt:lpstr>Parcel</vt:lpstr>
      <vt:lpstr>   BMSK4001  Academic + Employability Skills    Week 4: Time Management  </vt:lpstr>
      <vt:lpstr>PowerPoint Presentation</vt:lpstr>
      <vt:lpstr>Assessing your work</vt:lpstr>
      <vt:lpstr>What would a perfect week look like for you?</vt:lpstr>
      <vt:lpstr>PowerPoint Presentation</vt:lpstr>
      <vt:lpstr>Making Time </vt:lpstr>
      <vt:lpstr>Making Time Planning and Prioritising  </vt:lpstr>
      <vt:lpstr>  Making Time Dealing with People  </vt:lpstr>
      <vt:lpstr>  Making Time Ways of Working   </vt:lpstr>
      <vt:lpstr>Prioritisation </vt:lpstr>
      <vt:lpstr>Urgent &amp; Non-urgent work</vt:lpstr>
      <vt:lpstr>Prioritise</vt:lpstr>
      <vt:lpstr>Prioritise</vt:lpstr>
      <vt:lpstr>Exercise</vt:lpstr>
      <vt:lpstr>Time Management for students</vt:lpstr>
      <vt:lpstr>Procrastination</vt:lpstr>
      <vt:lpstr>PowerPoint Presentation</vt:lpstr>
      <vt:lpstr>PowerPoint Presentation</vt:lpstr>
      <vt:lpstr>Overwhelmed </vt:lpstr>
      <vt:lpstr>Overwhelmed - Exercise</vt:lpstr>
      <vt:lpstr>Perfectionism</vt:lpstr>
      <vt:lpstr>Distractions  </vt:lpstr>
      <vt:lpstr>Planning Your Time</vt:lpstr>
      <vt:lpstr>PowerPoint Presentation</vt:lpstr>
      <vt:lpstr>Work Planning </vt:lpstr>
      <vt:lpstr>Work Planning </vt:lpstr>
      <vt:lpstr>Work Planning </vt:lpstr>
      <vt:lpstr>Next Week..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 46400</dc:title>
  <dc:creator>Maria</dc:creator>
  <cp:lastModifiedBy>Paul James</cp:lastModifiedBy>
  <cp:revision>29</cp:revision>
  <dcterms:modified xsi:type="dcterms:W3CDTF">2018-09-18T11:56:04Z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