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6" Type="http://schemas.microsoft.com/office/2020/02/relationships/classificationlabels" Target="docMetadata/LabelInfo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4"/>
  </p:sldMasterIdLst>
  <p:notesMasterIdLst>
    <p:notesMasterId r:id="rId19"/>
  </p:notesMasterIdLst>
  <p:handoutMasterIdLst>
    <p:handoutMasterId r:id="rId20"/>
  </p:handoutMasterIdLst>
  <p:sldIdLst>
    <p:sldId id="1519" r:id="rId5"/>
    <p:sldId id="1540" r:id="rId6"/>
    <p:sldId id="1532" r:id="rId7"/>
    <p:sldId id="1534" r:id="rId8"/>
    <p:sldId id="1538" r:id="rId9"/>
    <p:sldId id="1522" r:id="rId10"/>
    <p:sldId id="1530" r:id="rId11"/>
    <p:sldId id="1537" r:id="rId12"/>
    <p:sldId id="1541" r:id="rId13"/>
    <p:sldId id="1542" r:id="rId14"/>
    <p:sldId id="1543" r:id="rId15"/>
    <p:sldId id="1544" r:id="rId16"/>
    <p:sldId id="1545" r:id="rId17"/>
    <p:sldId id="154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10E4221-6F06-64E5-5214-772388C857B5}" name="Elizabeth Feldbruegge (ALLEGIS GROUP HOLDINGS INC)" initials="" userId="S::v-felizabeth@microsoft.com::ba5aea11-28e4-484d-8e49-c15efb1bd2e9" providerId="AD"/>
  <p188:author id="{9941987A-41B7-49AC-EE6E-03F2D0BD95BA}" name="Daria Naidenov" initials="DN" userId="S::danaidenov@microsoft.com::ab38ab5f-bdf0-4774-ae5a-d2782abb2027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3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72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slide" Target="slides/slide14.xml" /><Relationship Id="rId3" Type="http://schemas.openxmlformats.org/officeDocument/2006/relationships/customXml" Target="../customXml/item3.xml" /><Relationship Id="rId21" Type="http://schemas.openxmlformats.org/officeDocument/2006/relationships/presProps" Target="presProp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5" Type="http://schemas.microsoft.com/office/2018/10/relationships/authors" Target="authors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handoutMaster" Target="handoutMasters/handoutMaster1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24" Type="http://schemas.openxmlformats.org/officeDocument/2006/relationships/tableStyles" Target="tableStyles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23" Type="http://schemas.openxmlformats.org/officeDocument/2006/relationships/theme" Target="theme/theme1.xml" /><Relationship Id="rId10" Type="http://schemas.openxmlformats.org/officeDocument/2006/relationships/slide" Target="slides/slide6.xml" /><Relationship Id="rId19" Type="http://schemas.openxmlformats.org/officeDocument/2006/relationships/notesMaster" Target="notesMasters/notesMaster1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Relationship Id="rId22" Type="http://schemas.openxmlformats.org/officeDocument/2006/relationships/viewProps" Target="viewProps.xml" 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 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10/19/2026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 /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 /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Master" Target="../slideMasters/slideMaster1.xml" 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 /><Relationship Id="rId1" Type="http://schemas.openxmlformats.org/officeDocument/2006/relationships/slideMaster" Target="../slideMasters/slideMaster1.xml" 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 /><Relationship Id="rId1" Type="http://schemas.openxmlformats.org/officeDocument/2006/relationships/slideMaster" Target="../slideMasters/slideMaster1.xml" 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 /><Relationship Id="rId1" Type="http://schemas.openxmlformats.org/officeDocument/2006/relationships/slideMaster" Target="../slideMasters/slideMaster1.xml" 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 /><Relationship Id="rId1" Type="http://schemas.openxmlformats.org/officeDocument/2006/relationships/slideMaster" Target="../slideMasters/slideMaster1.xml" 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 /><Relationship Id="rId1" Type="http://schemas.openxmlformats.org/officeDocument/2006/relationships/slideMaster" Target="../slideMasters/slideMaster1.xml" 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 /><Relationship Id="rId1" Type="http://schemas.openxmlformats.org/officeDocument/2006/relationships/slideMaster" Target="../slideMasters/slideMaster1.xml" 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 /><Relationship Id="rId1" Type="http://schemas.openxmlformats.org/officeDocument/2006/relationships/slideMaster" Target="../slideMasters/slideMaster1.xml" 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 /><Relationship Id="rId1" Type="http://schemas.openxmlformats.org/officeDocument/2006/relationships/slideMaster" Target="../slideMasters/slideMaster1.xml" 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 /><Relationship Id="rId1" Type="http://schemas.openxmlformats.org/officeDocument/2006/relationships/slideMaster" Target="../slideMasters/slideMaster1.xml" 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 /><Relationship Id="rId1" Type="http://schemas.openxmlformats.org/officeDocument/2006/relationships/slideMaster" Target="../slideMasters/slideMaster1.xml" 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 /><Relationship Id="rId1" Type="http://schemas.openxmlformats.org/officeDocument/2006/relationships/slideMaster" Target="../slideMasters/slideMaster1.xml" 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 /><Relationship Id="rId1" Type="http://schemas.openxmlformats.org/officeDocument/2006/relationships/slideMaster" Target="../slideMasters/slideMaster1.xml" 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 /><Relationship Id="rId1" Type="http://schemas.openxmlformats.org/officeDocument/2006/relationships/slideMaster" Target="../slideMasters/slideMaster1.xml" 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 /><Relationship Id="rId1" Type="http://schemas.openxmlformats.org/officeDocument/2006/relationships/slideMaster" Target="../slideMasters/slideMaster1.xml" 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 /><Relationship Id="rId1" Type="http://schemas.openxmlformats.org/officeDocument/2006/relationships/slideMaster" Target="../slideMasters/slideMaster1.xml" 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 /><Relationship Id="rId1" Type="http://schemas.openxmlformats.org/officeDocument/2006/relationships/slideMaster" Target="../slideMasters/slideMaster1.xml" 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 /><Relationship Id="rId1" Type="http://schemas.openxmlformats.org/officeDocument/2006/relationships/slideMaster" Target="../slideMasters/slideMaster1.xml" 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 /><Relationship Id="rId1" Type="http://schemas.openxmlformats.org/officeDocument/2006/relationships/slideMaster" Target="../slideMasters/slideMaster1.xml" 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 /><Relationship Id="rId1" Type="http://schemas.openxmlformats.org/officeDocument/2006/relationships/slideMaster" Target="../slideMasters/slideMaster1.xml" 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 /><Relationship Id="rId1" Type="http://schemas.openxmlformats.org/officeDocument/2006/relationships/slideMaster" Target="../slideMasters/slideMaster1.xml" 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 /><Relationship Id="rId1" Type="http://schemas.openxmlformats.org/officeDocument/2006/relationships/slideMaster" Target="../slideMasters/slideMaster1.xml" 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 /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00AA04CA-6D91-004C-FA88-4221A31A77F6}"/>
              </a:ext>
            </a:extLst>
          </p:cNvPr>
          <p:cNvGrpSpPr/>
          <p:nvPr/>
        </p:nvGrpSpPr>
        <p:grpSpPr>
          <a:xfrm>
            <a:off x="1524" y="477705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6C317687-1EB3-6E94-A975-D3BE67105093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FA8497D-927F-1F00-CAA6-850ED9ACF360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12191999" cy="4777054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4979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320"/>
            <a:ext cx="10653578" cy="1132258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EE7F1B-976D-3ABC-105B-153A8097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BAF71-3D3C-DFB3-0251-27F1B866D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28C4D-5809-FB9D-495E-3C24CD20F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0080842-8B21-79F6-5E17-600AD47CB464}"/>
              </a:ext>
            </a:extLst>
          </p:cNvPr>
          <p:cNvCxnSpPr>
            <a:cxnSpLocks/>
          </p:cNvCxnSpPr>
          <p:nvPr userDrawn="1"/>
        </p:nvCxnSpPr>
        <p:spPr>
          <a:xfrm>
            <a:off x="1524" y="1521917"/>
            <a:ext cx="12188952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69584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38C3CA0-C363-69D3-827F-AF038DF1A90C}"/>
              </a:ext>
            </a:extLst>
          </p:cNvPr>
          <p:cNvCxnSpPr>
            <a:cxnSpLocks/>
          </p:cNvCxnSpPr>
          <p:nvPr/>
        </p:nvCxnSpPr>
        <p:spPr>
          <a:xfrm>
            <a:off x="7823179" y="4554167"/>
            <a:ext cx="0" cy="2303833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71930" y="5417288"/>
            <a:ext cx="1645920" cy="576072"/>
          </a:xfrm>
          <a:prstGeom prst="roundRect">
            <a:avLst>
              <a:gd name="adj" fmla="val 50000"/>
            </a:avLst>
          </a:prstGeom>
          <a:ln>
            <a:solidFill>
              <a:schemeClr val="tx1"/>
            </a:solidFill>
          </a:ln>
        </p:spPr>
        <p:txBody>
          <a:bodyPr/>
          <a:lstStyle>
            <a:lvl1pPr algn="ctr">
              <a:defRPr sz="1800">
                <a:latin typeface="+mn-lt"/>
              </a:defRPr>
            </a:lvl1pPr>
          </a:lstStyle>
          <a:p>
            <a:fld id="{D975B2AB-B1B0-9D4B-B2A8-A5151114B019}" type="datetime1">
              <a:rPr lang="en-US" smtClean="0"/>
              <a:pPr/>
              <a:t>10/19/2026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87419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38B1156-C178-1504-109B-CF8ADAE9B475}"/>
              </a:ext>
            </a:extLst>
          </p:cNvPr>
          <p:cNvGrpSpPr/>
          <p:nvPr/>
        </p:nvGrpSpPr>
        <p:grpSpPr>
          <a:xfrm rot="5400000">
            <a:off x="3278777" y="3310128"/>
            <a:ext cx="6858000" cy="228600"/>
            <a:chOff x="1524" y="486404"/>
            <a:chExt cx="12190476" cy="23045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463BD2-DAB2-AF5C-4D67-BA2B1F64FEC1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3B5A769-74D3-8C05-3657-37504461DBD7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1129554"/>
            <a:ext cx="4361688" cy="3475236"/>
          </a:xfrm>
        </p:spPr>
        <p:txBody>
          <a:bodyPr anchor="b">
            <a:noAutofit/>
          </a:bodyPr>
          <a:lstStyle>
            <a:lvl1pPr algn="l">
              <a:defRPr sz="5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7" y="4731335"/>
            <a:ext cx="4206240" cy="1184585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584950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F58139-7A1B-13F8-B5B6-155C0375F829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7168896" y="557784"/>
            <a:ext cx="1371600" cy="365760"/>
          </a:xfrm>
        </p:spPr>
        <p:txBody>
          <a:bodyPr/>
          <a:lstStyle/>
          <a:p>
            <a:fld id="{94701BC7-7095-6A42-BCA0-E1E7A2BF1A80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D89D19-6D0E-1D65-68E9-F2021472CEC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7631336" y="6117336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A150C9A-6B16-7549-61C9-F153E20572A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7168896" y="6117336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46599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411480"/>
            <a:ext cx="4654296" cy="373989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206240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0"/>
            <a:ext cx="6595872" cy="6858000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25CD18-F1A3-CBD0-2E24-E3B85CEA969E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65760" y="6309360"/>
            <a:ext cx="1371600" cy="365760"/>
          </a:xfrm>
        </p:spPr>
        <p:txBody>
          <a:bodyPr/>
          <a:lstStyle/>
          <a:p>
            <a:fld id="{8F528A8F-6E66-6041-838C-24B654F56D99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AFE02-1698-14D9-6D95-D7B05BD0216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35208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A23E1E-7DF2-A895-FD0A-B6B12868AF2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590849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F3FC25D-52EB-4469-84DC-4AC70D4D7DD2}"/>
              </a:ext>
            </a:extLst>
          </p:cNvPr>
          <p:cNvGrpSpPr/>
          <p:nvPr/>
        </p:nvGrpSpPr>
        <p:grpSpPr>
          <a:xfrm rot="5400000">
            <a:off x="2038314" y="3314697"/>
            <a:ext cx="6858000" cy="228600"/>
            <a:chOff x="1524" y="486404"/>
            <a:chExt cx="12190476" cy="23045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E0701D7-BBAE-AF7D-1911-C1EF77C20BB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45DCD47-D7D6-468D-61EF-A698DA3D829C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805868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5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56B9B18D-498E-8BF2-85F9-CECC6B1E2F84}"/>
              </a:ext>
            </a:extLst>
          </p:cNvPr>
          <p:cNvGrpSpPr/>
          <p:nvPr userDrawn="1"/>
        </p:nvGrpSpPr>
        <p:grpSpPr>
          <a:xfrm>
            <a:off x="1524" y="621942"/>
            <a:ext cx="12189714" cy="5624442"/>
            <a:chOff x="1524" y="679790"/>
            <a:chExt cx="12189714" cy="5624442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296FE84-0A13-A29F-A4E8-292742379ADB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7979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09D638E-5BD7-A449-2EFE-F99BFA446FBE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6293907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FBA7D1E-DA33-A2FA-A81A-D6EB828F4482}"/>
                </a:ext>
              </a:extLst>
            </p:cNvPr>
            <p:cNvGrpSpPr/>
            <p:nvPr/>
          </p:nvGrpSpPr>
          <p:grpSpPr>
            <a:xfrm rot="16200000">
              <a:off x="3281050" y="3377216"/>
              <a:ext cx="5623560" cy="230471"/>
              <a:chOff x="1517" y="-1102564"/>
              <a:chExt cx="12190483" cy="230471"/>
            </a:xfrm>
          </p:grpSpPr>
          <p:cxnSp>
            <p:nvCxnSpPr>
              <p:cNvPr id="14" name="Straight Connector 13">
                <a:extLst>
                  <a:ext uri="{FF2B5EF4-FFF2-40B4-BE49-F238E27FC236}">
                    <a16:creationId xmlns:a16="http://schemas.microsoft.com/office/drawing/2014/main" id="{69023D91-CD23-FCDB-CD80-1285134E95EE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1" y="-1102564"/>
                <a:ext cx="12188959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F101D74D-C07B-E264-91B1-BFC25D1CC62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17" y="-872093"/>
                <a:ext cx="12188959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8517" y="1559052"/>
            <a:ext cx="4480560" cy="3739896"/>
          </a:xfrm>
        </p:spPr>
        <p:txBody>
          <a:bodyPr anchor="ctr" anchorCtr="0">
            <a:normAutofit/>
          </a:bodyPr>
          <a:lstStyle>
            <a:lvl1pPr algn="ctr">
              <a:lnSpc>
                <a:spcPct val="75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6208065" y="627418"/>
            <a:ext cx="5983935" cy="5596128"/>
          </a:xfr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l="1" r="1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83152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with Picture and Da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4F8D86E-5D70-7185-C411-C71D956B9C53}"/>
              </a:ext>
            </a:extLst>
          </p:cNvPr>
          <p:cNvGrpSpPr/>
          <p:nvPr userDrawn="1"/>
        </p:nvGrpSpPr>
        <p:grpSpPr>
          <a:xfrm>
            <a:off x="762" y="4323710"/>
            <a:ext cx="12190476" cy="230457"/>
            <a:chOff x="1524" y="486404"/>
            <a:chExt cx="12190476" cy="23045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92226F6-839F-E0FD-4A1B-F028A504415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D3AA5B1-AF38-6DBD-00FF-264F5F3B680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38C3CA0-C363-69D3-827F-AF038DF1A90C}"/>
              </a:ext>
            </a:extLst>
          </p:cNvPr>
          <p:cNvCxnSpPr>
            <a:cxnSpLocks/>
          </p:cNvCxnSpPr>
          <p:nvPr/>
        </p:nvCxnSpPr>
        <p:spPr>
          <a:xfrm>
            <a:off x="7823179" y="4554167"/>
            <a:ext cx="0" cy="2303833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F8883CA6-E205-E263-764B-64C61C1320D0}"/>
              </a:ext>
            </a:extLst>
          </p:cNvPr>
          <p:cNvGrpSpPr/>
          <p:nvPr userDrawn="1"/>
        </p:nvGrpSpPr>
        <p:grpSpPr>
          <a:xfrm>
            <a:off x="1524" y="486404"/>
            <a:ext cx="12190476" cy="230457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30BE2DC9-8E74-FFAE-BD8E-F04D7AF773E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0740C90-E1CD-A152-9536-FF1D3721A0D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7551109" cy="3071446"/>
          </a:xfrm>
        </p:spPr>
        <p:txBody>
          <a:bodyPr anchor="ctr" anchorCtr="0">
            <a:no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EFCA6BCB-48B7-F81F-5A99-F96883C67B4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72000"/>
            <a:ext cx="12191999" cy="2286000"/>
          </a:xfrm>
          <a:custGeom>
            <a:avLst/>
            <a:gdLst>
              <a:gd name="connsiteX0" fmla="*/ 7837048 w 12191999"/>
              <a:gd name="connsiteY0" fmla="*/ 0 h 2286000"/>
              <a:gd name="connsiteX1" fmla="*/ 12191999 w 12191999"/>
              <a:gd name="connsiteY1" fmla="*/ 0 h 2286000"/>
              <a:gd name="connsiteX2" fmla="*/ 12191999 w 12191999"/>
              <a:gd name="connsiteY2" fmla="*/ 2286000 h 2286000"/>
              <a:gd name="connsiteX3" fmla="*/ 7837048 w 12191999"/>
              <a:gd name="connsiteY3" fmla="*/ 2286000 h 2286000"/>
              <a:gd name="connsiteX4" fmla="*/ 0 w 12191999"/>
              <a:gd name="connsiteY4" fmla="*/ 0 h 2286000"/>
              <a:gd name="connsiteX5" fmla="*/ 7809616 w 12191999"/>
              <a:gd name="connsiteY5" fmla="*/ 0 h 2286000"/>
              <a:gd name="connsiteX6" fmla="*/ 7809616 w 12191999"/>
              <a:gd name="connsiteY6" fmla="*/ 2286000 h 2286000"/>
              <a:gd name="connsiteX7" fmla="*/ 0 w 12191999"/>
              <a:gd name="connsiteY7" fmla="*/ 2286000 h 228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1999" h="2286000">
                <a:moveTo>
                  <a:pt x="7837048" y="0"/>
                </a:moveTo>
                <a:lnTo>
                  <a:pt x="12191999" y="0"/>
                </a:lnTo>
                <a:lnTo>
                  <a:pt x="12191999" y="2286000"/>
                </a:lnTo>
                <a:lnTo>
                  <a:pt x="7837048" y="2286000"/>
                </a:lnTo>
                <a:close/>
                <a:moveTo>
                  <a:pt x="0" y="0"/>
                </a:moveTo>
                <a:lnTo>
                  <a:pt x="7809616" y="0"/>
                </a:lnTo>
                <a:lnTo>
                  <a:pt x="7809616" y="2286000"/>
                </a:lnTo>
                <a:lnTo>
                  <a:pt x="0" y="2286000"/>
                </a:lnTo>
                <a:close/>
              </a:path>
            </a:pathLst>
          </a:custGeom>
          <a:blipFill dpi="0" rotWithShape="1">
            <a:blip r:embed="rId2" cstate="email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5943600" cy="1188720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1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6AB4C54-8CF8-4055-8919-69F08126C23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71930" y="5417288"/>
            <a:ext cx="1645920" cy="576072"/>
          </a:xfrm>
          <a:custGeom>
            <a:avLst/>
            <a:gdLst>
              <a:gd name="connsiteX0" fmla="*/ 288036 w 1645920"/>
              <a:gd name="connsiteY0" fmla="*/ 0 h 576072"/>
              <a:gd name="connsiteX1" fmla="*/ 1357884 w 1645920"/>
              <a:gd name="connsiteY1" fmla="*/ 0 h 576072"/>
              <a:gd name="connsiteX2" fmla="*/ 1645920 w 1645920"/>
              <a:gd name="connsiteY2" fmla="*/ 288036 h 576072"/>
              <a:gd name="connsiteX3" fmla="*/ 1357884 w 1645920"/>
              <a:gd name="connsiteY3" fmla="*/ 576072 h 576072"/>
              <a:gd name="connsiteX4" fmla="*/ 288036 w 1645920"/>
              <a:gd name="connsiteY4" fmla="*/ 576072 h 576072"/>
              <a:gd name="connsiteX5" fmla="*/ 0 w 1645920"/>
              <a:gd name="connsiteY5" fmla="*/ 288036 h 576072"/>
              <a:gd name="connsiteX6" fmla="*/ 288036 w 1645920"/>
              <a:gd name="connsiteY6" fmla="*/ 0 h 576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645920" h="576072">
                <a:moveTo>
                  <a:pt x="288036" y="0"/>
                </a:moveTo>
                <a:lnTo>
                  <a:pt x="1357884" y="0"/>
                </a:lnTo>
                <a:cubicBezTo>
                  <a:pt x="1516962" y="0"/>
                  <a:pt x="1645920" y="128958"/>
                  <a:pt x="1645920" y="288036"/>
                </a:cubicBezTo>
                <a:cubicBezTo>
                  <a:pt x="1645920" y="447114"/>
                  <a:pt x="1516962" y="576072"/>
                  <a:pt x="1357884" y="576072"/>
                </a:cubicBezTo>
                <a:lnTo>
                  <a:pt x="288036" y="576072"/>
                </a:lnTo>
                <a:cubicBezTo>
                  <a:pt x="128958" y="576072"/>
                  <a:pt x="0" y="447114"/>
                  <a:pt x="0" y="288036"/>
                </a:cubicBezTo>
                <a:cubicBezTo>
                  <a:pt x="0" y="128958"/>
                  <a:pt x="128958" y="0"/>
                  <a:pt x="288036" y="0"/>
                </a:cubicBezTo>
                <a:close/>
              </a:path>
            </a:pathLst>
          </a:custGeom>
          <a:ln w="15875">
            <a:solidFill>
              <a:schemeClr val="tx1"/>
            </a:solidFill>
          </a:ln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pPr lvl="0"/>
            <a:r>
              <a:rPr lang="en-US" dirty="0"/>
              <a:t>M/D/</a:t>
            </a:r>
            <a:r>
              <a:rPr lang="en-US" dirty="0" err="1"/>
              <a:t>YYYY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6973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t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73553"/>
            <a:ext cx="6655522" cy="154533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0A6910-53B1-887E-1BB5-00A1F4FB4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1F0465-4D18-9B18-DD2D-EDB2FA859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FBFAC0C-3553-79B8-C54F-1755C5A97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42102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1610379"/>
            <a:ext cx="7876287" cy="3592629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8" y="5373278"/>
            <a:ext cx="7375466" cy="101498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ECB934-A7B2-524D-BFEC-F77CDECEE6EE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004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318302"/>
            <a:ext cx="8229600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03964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4637-5A31-8644-BF75-15F39C94EBA3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58931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382" y="2006614"/>
            <a:ext cx="6039983" cy="2844773"/>
          </a:xfrm>
        </p:spPr>
        <p:txBody>
          <a:bodyPr anchor="ctr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DE41C122-229A-A3B7-CB92-9CC9FEEDE69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797013" y="633794"/>
            <a:ext cx="4394987" cy="5590412"/>
          </a:xfrm>
          <a:blipFill dpi="0" rotWithShape="1"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r="35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D7E0C5C-1BE1-9C59-13F8-71572AFB5DAC}"/>
              </a:ext>
            </a:extLst>
          </p:cNvPr>
          <p:cNvGrpSpPr/>
          <p:nvPr userDrawn="1"/>
        </p:nvGrpSpPr>
        <p:grpSpPr>
          <a:xfrm>
            <a:off x="1524" y="621942"/>
            <a:ext cx="12189714" cy="5624439"/>
            <a:chOff x="1524" y="679790"/>
            <a:chExt cx="12189714" cy="5624439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50D678C-01CA-A64D-5585-F7E3AA7C4A3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7979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0D1019-0BE7-9D29-EEC9-3237A64DE3A1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6293907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190C5E0-F7D4-5497-E9DB-1F45EC3EA3B2}"/>
                </a:ext>
              </a:extLst>
            </p:cNvPr>
            <p:cNvGrpSpPr/>
            <p:nvPr/>
          </p:nvGrpSpPr>
          <p:grpSpPr>
            <a:xfrm rot="16200000">
              <a:off x="4852208" y="3375142"/>
              <a:ext cx="5623560" cy="234613"/>
              <a:chOff x="1524" y="466526"/>
              <a:chExt cx="12190480" cy="234613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4A206331-1C98-0F93-3908-A2F1D1F6EBE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9" y="466526"/>
                <a:ext cx="12188955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3588DFBA-D7D1-2F7C-CC70-E8CD8B55C9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" y="701139"/>
                <a:ext cx="12188956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8622997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7382" y="4081369"/>
            <a:ext cx="10733872" cy="2059770"/>
          </a:xfrm>
        </p:spPr>
        <p:txBody>
          <a:bodyPr anchor="b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68840BA8-F5D8-0705-FEEC-A013F601E9E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631686"/>
            <a:ext cx="12192000" cy="2883583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29675293-EE24-9B9A-05FE-F518D184151B}"/>
              </a:ext>
            </a:extLst>
          </p:cNvPr>
          <p:cNvGrpSpPr/>
          <p:nvPr/>
        </p:nvGrpSpPr>
        <p:grpSpPr>
          <a:xfrm>
            <a:off x="1524" y="393192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42AC33AC-4C52-DCDB-1568-A656B92B6DB3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45E6E8AA-9E5D-2CD0-1E00-7946B275A6E3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EB054126-09BE-4243-7F4C-B417B064C9C9}"/>
              </a:ext>
            </a:extLst>
          </p:cNvPr>
          <p:cNvGrpSpPr/>
          <p:nvPr/>
        </p:nvGrpSpPr>
        <p:grpSpPr>
          <a:xfrm>
            <a:off x="762" y="3526715"/>
            <a:ext cx="12190476" cy="230457"/>
            <a:chOff x="1524" y="486404"/>
            <a:chExt cx="12190476" cy="230457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F504626D-F989-3307-F577-891C0FB3E42B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F95BBC0-5863-88F8-8F0F-3F00C5E7F814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373962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3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0" y="2006614"/>
            <a:ext cx="6039983" cy="2844773"/>
          </a:xfrm>
        </p:spPr>
        <p:txBody>
          <a:bodyPr anchor="ctr" anchorCtr="0">
            <a:normAutofit/>
          </a:bodyPr>
          <a:lstStyle>
            <a:lvl1pPr algn="l">
              <a:lnSpc>
                <a:spcPct val="75000"/>
              </a:lnSpc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DE41C122-229A-A3B7-CB92-9CC9FEEDE69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633794"/>
            <a:ext cx="4394987" cy="5590412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A92B1D98-8540-A2E0-960F-3096393D712E}"/>
              </a:ext>
            </a:extLst>
          </p:cNvPr>
          <p:cNvGrpSpPr/>
          <p:nvPr/>
        </p:nvGrpSpPr>
        <p:grpSpPr>
          <a:xfrm>
            <a:off x="1524" y="621942"/>
            <a:ext cx="12189714" cy="5624435"/>
            <a:chOff x="1524" y="621942"/>
            <a:chExt cx="12189714" cy="5624435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50D678C-01CA-A64D-5585-F7E3AA7C4A3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2194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00D1019-0BE7-9D29-EEC9-3237A64DE3A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86" y="623605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190C5E0-F7D4-5497-E9DB-1F45EC3EA3B2}"/>
                </a:ext>
              </a:extLst>
            </p:cNvPr>
            <p:cNvGrpSpPr/>
            <p:nvPr/>
          </p:nvGrpSpPr>
          <p:grpSpPr>
            <a:xfrm rot="16200000">
              <a:off x="1706663" y="3319368"/>
              <a:ext cx="5623560" cy="230457"/>
              <a:chOff x="1524" y="486404"/>
              <a:chExt cx="12190476" cy="230457"/>
            </a:xfrm>
          </p:grpSpPr>
          <p:cxnSp>
            <p:nvCxnSpPr>
              <p:cNvPr id="15" name="Straight Connector 14">
                <a:extLst>
                  <a:ext uri="{FF2B5EF4-FFF2-40B4-BE49-F238E27FC236}">
                    <a16:creationId xmlns:a16="http://schemas.microsoft.com/office/drawing/2014/main" id="{4A206331-1C98-0F93-3908-A2F1D1F6EBE1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3048" y="486404"/>
                <a:ext cx="12188952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3588DFBA-D7D1-2F7C-CC70-E8CD8B55C94A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1524" y="716861"/>
                <a:ext cx="12188952" cy="0"/>
              </a:xfrm>
              <a:prstGeom prst="line">
                <a:avLst/>
              </a:prstGeom>
              <a:ln w="158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2869586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2221" y="779721"/>
            <a:ext cx="8467558" cy="1554480"/>
          </a:xfrm>
        </p:spPr>
        <p:txBody>
          <a:bodyPr anchor="b">
            <a:norm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EE3334D-C461-2466-9E8A-5CBF2D354A9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C20070-9FE3-480D-6EDC-BEAFD99B5BD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CD7422-CEB6-84CA-0EAE-743F83C71B3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862221" y="2449473"/>
            <a:ext cx="8467558" cy="3689909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/>
            </a:lvl1pPr>
            <a:lvl2pPr marL="228600" indent="0" algn="ctr">
              <a:buFont typeface="Arial" panose="020B0604020202020204" pitchFamily="34" charset="0"/>
              <a:buNone/>
              <a:defRPr sz="1800"/>
            </a:lvl2pPr>
            <a:lvl3pPr marL="457200" indent="0" algn="ctr">
              <a:buFont typeface="Arial" panose="020B0604020202020204" pitchFamily="34" charset="0"/>
              <a:buNone/>
              <a:defRPr sz="1800"/>
            </a:lvl3pPr>
            <a:lvl4pPr marL="685800" indent="0" algn="ctr">
              <a:buFont typeface="Arial" panose="020B0604020202020204" pitchFamily="34" charset="0"/>
              <a:buNone/>
              <a:defRPr sz="1800"/>
            </a:lvl4pPr>
            <a:lvl5pPr marL="914400" indent="0" algn="ctr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89265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4270" y="2160947"/>
            <a:ext cx="2926080" cy="2509763"/>
          </a:xfrm>
        </p:spPr>
        <p:txBody>
          <a:bodyPr anchor="ctr" anchorCtr="0">
            <a:norm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928" y="529008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16595" y="525786"/>
            <a:ext cx="1828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41510" y="5976691"/>
            <a:ext cx="1371600" cy="365760"/>
          </a:xfrm>
        </p:spPr>
        <p:txBody>
          <a:bodyPr/>
          <a:lstStyle/>
          <a:p>
            <a:fld id="{6DCA0909-C965-B345-8649-8376ABAE122F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90F6233-054F-BC0F-2687-4169A06F767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064097" y="-1"/>
            <a:ext cx="8127902" cy="6857991"/>
          </a:xfrm>
          <a:custGeom>
            <a:avLst/>
            <a:gdLst>
              <a:gd name="connsiteX0" fmla="*/ 0 w 8127902"/>
              <a:gd name="connsiteY0" fmla="*/ 5461143 h 6857991"/>
              <a:gd name="connsiteX1" fmla="*/ 8127902 w 8127902"/>
              <a:gd name="connsiteY1" fmla="*/ 5461143 h 6857991"/>
              <a:gd name="connsiteX2" fmla="*/ 8127902 w 8127902"/>
              <a:gd name="connsiteY2" fmla="*/ 6857991 h 6857991"/>
              <a:gd name="connsiteX3" fmla="*/ 0 w 8127902"/>
              <a:gd name="connsiteY3" fmla="*/ 6857991 h 6857991"/>
              <a:gd name="connsiteX4" fmla="*/ 0 w 8127902"/>
              <a:gd name="connsiteY4" fmla="*/ 0 h 6857991"/>
              <a:gd name="connsiteX5" fmla="*/ 8127902 w 8127902"/>
              <a:gd name="connsiteY5" fmla="*/ 0 h 6857991"/>
              <a:gd name="connsiteX6" fmla="*/ 8127902 w 8127902"/>
              <a:gd name="connsiteY6" fmla="*/ 1379293 h 6857991"/>
              <a:gd name="connsiteX7" fmla="*/ 0 w 8127902"/>
              <a:gd name="connsiteY7" fmla="*/ 1379293 h 6857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7902" h="6857991">
                <a:moveTo>
                  <a:pt x="0" y="5461143"/>
                </a:moveTo>
                <a:lnTo>
                  <a:pt x="8127902" y="5461143"/>
                </a:lnTo>
                <a:lnTo>
                  <a:pt x="8127902" y="6857991"/>
                </a:lnTo>
                <a:lnTo>
                  <a:pt x="0" y="6857991"/>
                </a:lnTo>
                <a:close/>
                <a:moveTo>
                  <a:pt x="0" y="0"/>
                </a:moveTo>
                <a:lnTo>
                  <a:pt x="8127902" y="0"/>
                </a:lnTo>
                <a:lnTo>
                  <a:pt x="8127902" y="1379293"/>
                </a:lnTo>
                <a:lnTo>
                  <a:pt x="0" y="1379293"/>
                </a:ln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" r="37"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30442" y="2158528"/>
            <a:ext cx="6785736" cy="2514600"/>
          </a:xfrm>
        </p:spPr>
        <p:txBody>
          <a:bodyPr anchor="ctr" anchorCtr="0">
            <a:normAutofit/>
          </a:bodyPr>
          <a:lstStyle>
            <a:lvl1pPr marL="0" indent="0">
              <a:buFont typeface="+mj-lt"/>
              <a:buNone/>
              <a:defRPr sz="1800" i="1"/>
            </a:lvl1pPr>
            <a:lvl2pPr marL="228600" indent="0">
              <a:buFont typeface="+mj-lt"/>
              <a:buNone/>
              <a:defRPr sz="1800" i="1"/>
            </a:lvl2pPr>
            <a:lvl3pPr marL="457200" indent="0">
              <a:buFont typeface="+mj-lt"/>
              <a:buNone/>
              <a:defRPr sz="1800" i="1"/>
            </a:lvl3pPr>
            <a:lvl4pPr marL="685800" indent="0">
              <a:buFont typeface="+mj-lt"/>
              <a:buNone/>
              <a:defRPr sz="1800" i="1"/>
            </a:lvl4pPr>
            <a:lvl5pPr marL="914400" indent="0">
              <a:buFont typeface="+mj-lt"/>
              <a:buNone/>
              <a:defRPr sz="1800" i="1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9AB01DA6-EC20-B4FD-9896-88A903B2EF0E}"/>
              </a:ext>
            </a:extLst>
          </p:cNvPr>
          <p:cNvGrpSpPr/>
          <p:nvPr/>
        </p:nvGrpSpPr>
        <p:grpSpPr>
          <a:xfrm>
            <a:off x="1524" y="5230685"/>
            <a:ext cx="12190476" cy="230457"/>
            <a:chOff x="1524" y="486404"/>
            <a:chExt cx="12190476" cy="230457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52BF8E0-963D-EE28-8E0F-64F235D1FE6C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CA08CA2-17E1-CFE8-9645-762AB31D7222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8F51B7BD-9CD6-5727-EAB2-3C568C99E7B1}"/>
              </a:ext>
            </a:extLst>
          </p:cNvPr>
          <p:cNvGrpSpPr/>
          <p:nvPr userDrawn="1"/>
        </p:nvGrpSpPr>
        <p:grpSpPr>
          <a:xfrm>
            <a:off x="1524" y="1379292"/>
            <a:ext cx="12190476" cy="230457"/>
            <a:chOff x="1524" y="486404"/>
            <a:chExt cx="12190476" cy="23045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6BAA12E-4487-D093-61E6-6A6F9527EBF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5D70512-C761-310A-0904-A3EDB21E5338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9CF23D4-7D4B-4FD2-FD38-61B2A04E2F20}"/>
              </a:ext>
            </a:extLst>
          </p:cNvPr>
          <p:cNvCxnSpPr/>
          <p:nvPr userDrawn="1"/>
        </p:nvCxnSpPr>
        <p:spPr>
          <a:xfrm>
            <a:off x="4054620" y="-1"/>
            <a:ext cx="0" cy="6858001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02494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1161288"/>
            <a:ext cx="4663440" cy="155448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6099048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03B212-19A7-1389-5D84-1493713BA48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858000" y="18708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2F619C-303A-EC07-5744-BCF0A158F37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C6015C-1958-8819-6CFA-C8CA9EF5FFA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58000" y="2825496"/>
            <a:ext cx="4663440" cy="3337560"/>
          </a:xfrm>
        </p:spPr>
        <p:txBody>
          <a:bodyPr>
            <a:normAutofit/>
          </a:bodyPr>
          <a:lstStyle>
            <a:lvl1pPr marL="0" indent="0">
              <a:buFont typeface="+mj-lt"/>
              <a:buNone/>
              <a:defRPr sz="1800"/>
            </a:lvl1pPr>
            <a:lvl2pPr marL="228600" indent="0">
              <a:buFont typeface="+mj-lt"/>
              <a:buNone/>
              <a:defRPr sz="1800"/>
            </a:lvl2pPr>
            <a:lvl3pPr marL="457200" indent="0">
              <a:buFont typeface="+mj-lt"/>
              <a:buNone/>
              <a:defRPr sz="1800"/>
            </a:lvl3pPr>
            <a:lvl4pPr marL="685800" indent="0">
              <a:buFont typeface="+mj-lt"/>
              <a:buNone/>
              <a:defRPr sz="1800"/>
            </a:lvl4pPr>
            <a:lvl5pPr>
              <a:buFont typeface="+mj-lt"/>
              <a:buNone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E4FA13F-5EC9-D941-0DA6-5E8CB0B77475}"/>
              </a:ext>
            </a:extLst>
          </p:cNvPr>
          <p:cNvGrpSpPr/>
          <p:nvPr userDrawn="1"/>
        </p:nvGrpSpPr>
        <p:grpSpPr>
          <a:xfrm rot="5400000">
            <a:off x="2803644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A3204B7-F0CC-C537-75EC-860CCB08063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52ECDF8D-5807-D383-DD66-792A704EA22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910562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320"/>
            <a:ext cx="10653578" cy="1132258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EE7F1B-976D-3ABC-105B-153A80975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D16B9168-F6EC-AA44-B1F6-76306FA4BF2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2BAF71-3D3C-DFB3-0251-27F1B866D7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D728C4D-5809-FB9D-495E-3C24CD20F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14731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9AFCA72-41CF-D05C-F8FB-8CAA627330D0}"/>
              </a:ext>
            </a:extLst>
          </p:cNvPr>
          <p:cNvGrpSpPr/>
          <p:nvPr userDrawn="1"/>
        </p:nvGrpSpPr>
        <p:grpSpPr>
          <a:xfrm>
            <a:off x="762" y="-1"/>
            <a:ext cx="12191238" cy="6858001"/>
            <a:chOff x="762" y="-1"/>
            <a:chExt cx="12191238" cy="6858001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B29C259-F97A-8F67-400F-BC54EB15603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30556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2E4DE8A-5131-66D0-8011-8BFA0C904B9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53602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E9C2E701-AF8D-7A3D-CC09-891E0AFB726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2286" y="61398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F674796-E246-B6E4-B793-0B35356F892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762" y="63703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E8D2328-4643-C915-66E4-67530C6C8BA2}"/>
                </a:ext>
              </a:extLst>
            </p:cNvPr>
            <p:cNvCxnSpPr/>
            <p:nvPr userDrawn="1"/>
          </p:nvCxnSpPr>
          <p:spPr>
            <a:xfrm>
              <a:off x="4050792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0" y="478810"/>
            <a:ext cx="6680364" cy="1525849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8" name="Date Placeholder 17">
            <a:extLst>
              <a:ext uri="{FF2B5EF4-FFF2-40B4-BE49-F238E27FC236}">
                <a16:creationId xmlns:a16="http://schemas.microsoft.com/office/drawing/2014/main" id="{41D407DA-00BD-2265-F634-419E75DA4E6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B4AD165-8B01-3E43-98A9-F808A95BF71A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19" name="Footer Placeholder 18">
            <a:extLst>
              <a:ext uri="{FF2B5EF4-FFF2-40B4-BE49-F238E27FC236}">
                <a16:creationId xmlns:a16="http://schemas.microsoft.com/office/drawing/2014/main" id="{CF15EF94-8F8C-0EF5-8EF2-5C4EA19564E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8FA39EB6-444E-CBC6-AC9C-78183ED45C9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54879" y="3263808"/>
            <a:ext cx="6680363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079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24BAA6-3631-B64B-B6F3-DEE7E050D639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21729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E6B764-AD22-0F4B-BAE3-44995569C23A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5055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1537853"/>
            <a:ext cx="4145582" cy="4638825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D8DF-7269-644C-8396-989AFC27656C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5720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1280160"/>
            <a:ext cx="4142232" cy="494066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4EE2-E508-0343-ABC3-FD891EA966EC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1280160"/>
            <a:ext cx="6159500" cy="53908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5005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39"/>
            <a:ext cx="3494314" cy="5719639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8640" y="6309360"/>
            <a:ext cx="1371600" cy="365760"/>
          </a:xfrm>
        </p:spPr>
        <p:txBody>
          <a:bodyPr/>
          <a:lstStyle/>
          <a:p>
            <a:fld id="{F81006CB-6D12-D648-BDFF-45946122B114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3961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0" y="548640"/>
            <a:ext cx="6093225" cy="11430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240" y="0"/>
            <a:ext cx="4793885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6400" y="1828800"/>
            <a:ext cx="6071616" cy="44897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0712BE5-0AFE-AA4B-DE38-618FA150F3A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486400" y="6309360"/>
            <a:ext cx="1371600" cy="365760"/>
          </a:xfrm>
        </p:spPr>
        <p:txBody>
          <a:bodyPr/>
          <a:lstStyle/>
          <a:p>
            <a:fld id="{FB67AB3A-5619-724F-B943-9D34281EA5B9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58B002-680C-F23C-355A-AA9E00F69C4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3BC7F1-E4AA-ACB1-F898-0F4CE95C345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2F8443E-8FB4-6D1A-1287-E54F5204B44D}"/>
              </a:ext>
            </a:extLst>
          </p:cNvPr>
          <p:cNvGrpSpPr/>
          <p:nvPr userDrawn="1"/>
        </p:nvGrpSpPr>
        <p:grpSpPr>
          <a:xfrm rot="5400000">
            <a:off x="1490425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6E5F11D-F220-9C5E-929C-BCA879502FB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76AC546-8709-3993-FCDB-1B156D2088A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8272949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6135624" cy="11430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828800"/>
            <a:ext cx="6135624" cy="448970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F7A554-0191-84FD-FF13-1D08A9040FE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9005" y="6309360"/>
            <a:ext cx="1371600" cy="365760"/>
          </a:xfrm>
        </p:spPr>
        <p:txBody>
          <a:bodyPr/>
          <a:lstStyle/>
          <a:p>
            <a:fld id="{2CB12418-D22D-2F49-B8DF-8F0D06316D0F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A51982-58B0-FDD3-D68E-F1F52109DFB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563424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A87B63-4ABF-71A4-052E-E4A6E0B0D81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319065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0"/>
            <a:ext cx="4791456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8B5488C-5471-388E-2299-E36A52160AF1}"/>
              </a:ext>
            </a:extLst>
          </p:cNvPr>
          <p:cNvGrpSpPr/>
          <p:nvPr/>
        </p:nvGrpSpPr>
        <p:grpSpPr>
          <a:xfrm rot="5400000">
            <a:off x="3842029" y="3314697"/>
            <a:ext cx="6858000" cy="228600"/>
            <a:chOff x="1524" y="486404"/>
            <a:chExt cx="12190476" cy="230457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46BE69B9-7459-DD8B-2663-BDBBDF27D6E7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92791D3-546A-F264-3A28-FA4F47254C7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128646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5736" y="320040"/>
            <a:ext cx="685800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1"/>
            <a:ext cx="4023360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45736" y="1380744"/>
            <a:ext cx="6858000" cy="49834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8C6A67-6118-FB57-C805-42FCFB3E2EC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663440" y="6309360"/>
            <a:ext cx="1371600" cy="365760"/>
          </a:xfrm>
        </p:spPr>
        <p:txBody>
          <a:bodyPr/>
          <a:lstStyle/>
          <a:p>
            <a:fld id="{F7B9797D-0A11-3F4C-A8F9-4C3CFB1C3467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78562C-62EF-4582-865E-F683CC0BA53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C60CD9-C1EA-17F0-7578-5F8A1A5909C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A8AD7A6E-1B9B-D9DE-BD67-39C783071F20}"/>
              </a:ext>
            </a:extLst>
          </p:cNvPr>
          <p:cNvGrpSpPr/>
          <p:nvPr userDrawn="1"/>
        </p:nvGrpSpPr>
        <p:grpSpPr>
          <a:xfrm rot="5400000">
            <a:off x="726870" y="3314697"/>
            <a:ext cx="6858000" cy="228600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EDD3F17-F32A-F401-6587-63C903B9266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442FA86B-2AC9-7E00-D084-24EC59AAAE0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790650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320040"/>
            <a:ext cx="6858000" cy="93268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7" y="1380744"/>
            <a:ext cx="6858000" cy="49834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67771A41-C848-E64D-A3E7-2C2268336902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0"/>
            <a:ext cx="4100267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3294EF9-68D3-BBE1-CF71-EB49B1946043}"/>
              </a:ext>
            </a:extLst>
          </p:cNvPr>
          <p:cNvGrpSpPr/>
          <p:nvPr/>
        </p:nvGrpSpPr>
        <p:grpSpPr>
          <a:xfrm rot="5400000">
            <a:off x="4523955" y="3330195"/>
            <a:ext cx="6858000" cy="228600"/>
            <a:chOff x="1524" y="486404"/>
            <a:chExt cx="12190476" cy="23045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B35BB65A-DA11-C51A-8125-2AB82548925E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FC64F4CB-517C-D2E2-C7FE-130E00DFA93E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41205792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53808" y="584339"/>
            <a:ext cx="4361688" cy="152704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611509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53745" y="2212975"/>
            <a:ext cx="4362450" cy="4095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0D9A4B-419F-EFB0-1176-951278E45B7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223760" y="6309360"/>
            <a:ext cx="1371600" cy="365760"/>
          </a:xfrm>
        </p:spPr>
        <p:txBody>
          <a:bodyPr/>
          <a:lstStyle/>
          <a:p>
            <a:fld id="{63444354-EB0C-0749-879A-AC72746606D0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8372A1-F80C-EE8E-3ED3-DEA07464D9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A0B9D2-7EB0-49D5-FB69-802CC1E602B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B6EDA9F-9F0C-F2B8-2DA9-6B5E53DF71A1}"/>
              </a:ext>
            </a:extLst>
          </p:cNvPr>
          <p:cNvGrpSpPr/>
          <p:nvPr userDrawn="1"/>
        </p:nvGrpSpPr>
        <p:grpSpPr>
          <a:xfrm rot="5400000">
            <a:off x="3315089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54DF475-F587-D0F5-2E5F-1F7374565F2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672F99E-296C-67C4-EA39-A3890FF7296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250249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4361688" cy="1527048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4360863" cy="4095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8D23E0-4409-7037-FE86-2F4FED37F54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ADFB106D-E2A4-BA42-83CB-236864574A5E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2FB02F-C7E2-E0E7-60F6-676CD156D12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788790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2800A2-76CC-F9B8-3D85-3BEF8792A58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44431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5480" y="0"/>
            <a:ext cx="6446520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81D9632-278F-11B0-688D-20E8D15BB079}"/>
              </a:ext>
            </a:extLst>
          </p:cNvPr>
          <p:cNvGrpSpPr/>
          <p:nvPr userDrawn="1"/>
        </p:nvGrpSpPr>
        <p:grpSpPr>
          <a:xfrm rot="5400000">
            <a:off x="2183715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9BE1D6A8-C24F-52BA-1401-BD84AE6A3B4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5546028-8E84-0B13-7CEA-433419C2160A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0745243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4553" y="320040"/>
            <a:ext cx="4522936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6492240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04888" y="1380744"/>
            <a:ext cx="4512601" cy="49834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D11A105-C44D-52EF-FE59-79B2559A510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104888" y="6309360"/>
            <a:ext cx="1371600" cy="365760"/>
          </a:xfrm>
        </p:spPr>
        <p:txBody>
          <a:bodyPr/>
          <a:lstStyle/>
          <a:p>
            <a:fld id="{A0A3A3CB-42B5-F943-9B44-CE40D69043BF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65DDCD-2302-7DB0-065A-B9C0D606163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14486D-3CD5-EFE8-605A-E494F417F5D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8160FD1D-1C9C-1D7D-034D-752DEA37DE2F}"/>
              </a:ext>
            </a:extLst>
          </p:cNvPr>
          <p:cNvGrpSpPr/>
          <p:nvPr userDrawn="1"/>
        </p:nvGrpSpPr>
        <p:grpSpPr>
          <a:xfrm rot="5400000">
            <a:off x="3191101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1255FD7-7B06-617C-F2B1-84296408F9C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5374B771-A659-B0FC-BE3E-CCA7C7DAA8CE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5843057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20040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4" y="1380744"/>
            <a:ext cx="4572000" cy="498348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444B0A-5375-2C8E-1855-C39FDCFE2AF2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FF9F10B6-86E2-C342-8351-96AAFAF25FE3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9E8B0B-9B3C-2EBF-8B1F-0383E15F45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999800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B474BF6-552A-A16E-D27D-6F4180803EC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755441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0"/>
            <a:ext cx="6274279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34931DFC-97BE-BA1D-DF4B-117BE21CCE3A}"/>
              </a:ext>
            </a:extLst>
          </p:cNvPr>
          <p:cNvGrpSpPr/>
          <p:nvPr userDrawn="1"/>
        </p:nvGrpSpPr>
        <p:grpSpPr>
          <a:xfrm rot="5400000">
            <a:off x="2354194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032D29D2-0F65-815E-B69D-9AE195C8A6E2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A8EB07D8-B6B0-63D6-1B82-5440BC5E86F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084309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2663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584144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212790" y="2212975"/>
            <a:ext cx="3401568" cy="4095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414E36-7594-545C-C743-651A7E90674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211312" y="6309360"/>
            <a:ext cx="1371600" cy="365760"/>
          </a:xfrm>
        </p:spPr>
        <p:txBody>
          <a:bodyPr/>
          <a:lstStyle/>
          <a:p>
            <a:fld id="{0D631071-5303-6A4D-961A-95A03CA52AB9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C485E-E2B8-D77F-2FAD-EA82B01F131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825487" y="6309360"/>
            <a:ext cx="141716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B1F47-9876-D98C-50D8-3FBF1638996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038395A-A6A8-BCB1-3525-B2DB5574DB25}"/>
              </a:ext>
            </a:extLst>
          </p:cNvPr>
          <p:cNvGrpSpPr/>
          <p:nvPr userDrawn="1"/>
        </p:nvGrpSpPr>
        <p:grpSpPr>
          <a:xfrm rot="5400000">
            <a:off x="4282691" y="3314697"/>
            <a:ext cx="6858000" cy="228600"/>
            <a:chOff x="1524" y="486404"/>
            <a:chExt cx="12190476" cy="23045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91CBCFB5-79E3-D32D-7553-DF61FB31DF9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1CC810B-FEDA-EE81-FE8A-157790BB195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0874393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3413"/>
            <a:ext cx="3401568" cy="152704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775" y="2212975"/>
            <a:ext cx="3401568" cy="40957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BD2EFA-F338-854A-39A5-0DE75A240C7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75BC5750-3890-C849-A097-7836C504B378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26A974-1D24-E76E-BB89-FCF2BB9C4CF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2263173" y="6309360"/>
            <a:ext cx="13716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8416FE-7E34-58E4-9D56-114F98FB0BB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585009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0"/>
            <a:ext cx="7430219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1A6C6367-A7F3-E06C-7C1A-0BC0654C5286}"/>
              </a:ext>
            </a:extLst>
          </p:cNvPr>
          <p:cNvGrpSpPr/>
          <p:nvPr userDrawn="1"/>
        </p:nvGrpSpPr>
        <p:grpSpPr>
          <a:xfrm rot="5400000">
            <a:off x="1191819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F36C848-6667-C955-7DE1-69ED168EEEB7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A346036-FCB7-EFB8-C4D8-2B8EC443A76C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551980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anchor="b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7781365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41DDC5-8FD0-5B7D-E616-216E1AB06B2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C5F966B-C615-BAC6-2082-446BFF922C8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099816"/>
            <a:ext cx="3273552" cy="295351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600"/>
            </a:lvl2pPr>
            <a:lvl3pPr marL="457200" indent="0">
              <a:buNone/>
              <a:defRPr sz="1600"/>
            </a:lvl3pPr>
            <a:lvl4pPr marL="685800" indent="0">
              <a:buNone/>
              <a:defRPr sz="1600"/>
            </a:lvl4pPr>
            <a:lvl5pPr marL="914400" indent="0"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EDBEEF-1C91-68D1-CE48-418ABCEDC94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245054" y="6309360"/>
            <a:ext cx="1371600" cy="365760"/>
          </a:xfrm>
        </p:spPr>
        <p:txBody>
          <a:bodyPr/>
          <a:lstStyle/>
          <a:p>
            <a:fld id="{0573F55D-F102-EB4C-8110-ACB83A574214}" type="datetime1">
              <a:rPr lang="en-US" smtClean="0"/>
              <a:t>10/19/2026</a:t>
            </a:fld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4E11C5D-D71A-18E5-3526-29DDA766D6F8}"/>
              </a:ext>
            </a:extLst>
          </p:cNvPr>
          <p:cNvGrpSpPr/>
          <p:nvPr userDrawn="1"/>
        </p:nvGrpSpPr>
        <p:grpSpPr>
          <a:xfrm rot="5400000">
            <a:off x="4477460" y="3314697"/>
            <a:ext cx="6858000" cy="228600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FF40670-01CC-8D65-0326-EC21C4B773F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2C0E780-14F3-5C5E-5448-CFFC9EBBE16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27433194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425353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600"/>
            </a:lvl2pPr>
            <a:lvl3pPr marL="457200" indent="0">
              <a:buFont typeface="Arial" panose="020B0604020202020204" pitchFamily="34" charset="0"/>
              <a:buNone/>
              <a:defRPr sz="1600"/>
            </a:lvl3pPr>
            <a:lvl4pPr marL="685800" indent="0">
              <a:buFont typeface="Arial" panose="020B0604020202020204" pitchFamily="34" charset="0"/>
              <a:buNone/>
              <a:defRPr sz="1600"/>
            </a:lvl4pPr>
            <a:lvl5pPr marL="914400" indent="0">
              <a:buFont typeface="Arial" panose="020B0604020202020204" pitchFamily="34" charset="0"/>
              <a:buNone/>
              <a:defRPr sz="16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7B61FA28-EB8E-6842-A6BE-E9D79E274AF5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F06FB652-32F7-CC0E-68CE-5F38D866A595}"/>
              </a:ext>
            </a:extLst>
          </p:cNvPr>
          <p:cNvGrpSpPr/>
          <p:nvPr/>
        </p:nvGrpSpPr>
        <p:grpSpPr>
          <a:xfrm>
            <a:off x="1524" y="4425359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1053F082-AD98-C5E7-4EC8-638F1C20A182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5365CD2-3B68-0FCB-4E75-1DA83FCCC0E7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92422872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568731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74320" y="6309360"/>
            <a:ext cx="1371600" cy="365760"/>
          </a:xfrm>
        </p:spPr>
        <p:txBody>
          <a:bodyPr/>
          <a:lstStyle/>
          <a:p>
            <a:fld id="{B598246D-3750-4C49-B8B5-B7C47928A50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94904FC-9ED3-CB9C-8E66-CCD770A7CB70}"/>
              </a:ext>
            </a:extLst>
          </p:cNvPr>
          <p:cNvGrpSpPr/>
          <p:nvPr/>
        </p:nvGrpSpPr>
        <p:grpSpPr>
          <a:xfrm>
            <a:off x="1524" y="3568737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8EDF3AD1-1E09-BFF1-7171-710B6980D7C5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B189BF8-6380-EFD8-0428-D30EF04BF109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11654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731520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A61AA82-C169-BE38-29A6-B58CE0828F1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3CE3C4F-0F80-AC4E-AA58-72E64271713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D8DE68-B20B-7DB9-181E-61F633A433F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47759C8-BEA2-2884-535E-DB5EFDF600C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731520"/>
            <a:ext cx="7772400" cy="224028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293002"/>
            <a:ext cx="12192000" cy="3564997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4D97EF48-BD94-5DFA-36B7-B8F67892EA8E}"/>
              </a:ext>
            </a:extLst>
          </p:cNvPr>
          <p:cNvGrpSpPr/>
          <p:nvPr userDrawn="1"/>
        </p:nvGrpSpPr>
        <p:grpSpPr>
          <a:xfrm>
            <a:off x="1524" y="3062546"/>
            <a:ext cx="12190476" cy="230457"/>
            <a:chOff x="1524" y="486404"/>
            <a:chExt cx="12190476" cy="230457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41B9D92-A574-8565-DDB3-8F0EB9A1E694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15F9A2F5-E50A-C6D3-77FB-2D71755BFED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726018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1111500"/>
            <a:ext cx="10972802" cy="970463"/>
          </a:xfrm>
        </p:spPr>
        <p:txBody>
          <a:bodyPr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4C4AD5-8F1C-044F-83F2-1AB471B11726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5" y="2419862"/>
            <a:ext cx="6262288" cy="3834634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27395" y="2116665"/>
            <a:ext cx="4251960" cy="44288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62347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12648" y="2290890"/>
            <a:ext cx="4672584" cy="4041648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309360"/>
            <a:ext cx="1371600" cy="365760"/>
          </a:xfrm>
        </p:spPr>
        <p:txBody>
          <a:bodyPr/>
          <a:lstStyle/>
          <a:p>
            <a:fld id="{E61C2A3D-65D3-8945-A127-64FDB177BE9F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601346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1521" y="2295144"/>
            <a:ext cx="3490176" cy="4041648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029200" y="6309360"/>
            <a:ext cx="1371600" cy="365760"/>
          </a:xfrm>
        </p:spPr>
        <p:txBody>
          <a:bodyPr/>
          <a:lstStyle/>
          <a:p>
            <a:fld id="{E816DA63-B925-2449-B364-722E4572D80A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2995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4377969-578A-3044-99E3-8EA6F116B67F}"/>
              </a:ext>
            </a:extLst>
          </p:cNvPr>
          <p:cNvGrpSpPr/>
          <p:nvPr userDrawn="1"/>
        </p:nvGrpSpPr>
        <p:grpSpPr>
          <a:xfrm>
            <a:off x="1524" y="0"/>
            <a:ext cx="12190476" cy="6858000"/>
            <a:chOff x="1524" y="0"/>
            <a:chExt cx="12190476" cy="685800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F7AD1842-8379-12E0-533A-0EA98BFD181E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138605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12876C6E-D8A0-48C5-6CEA-CCB62001195B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161650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6D3B94D4-25D3-9D42-853F-7BA1819A9995}"/>
                </a:ext>
              </a:extLst>
            </p:cNvPr>
            <p:cNvCxnSpPr>
              <a:cxnSpLocks/>
            </p:cNvCxnSpPr>
            <p:nvPr/>
          </p:nvCxnSpPr>
          <p:spPr>
            <a:xfrm>
              <a:off x="8121159" y="5225545"/>
              <a:ext cx="407084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679F06DC-4DAD-401F-D80C-28C8AF513C85}"/>
                </a:ext>
              </a:extLst>
            </p:cNvPr>
            <p:cNvCxnSpPr>
              <a:cxnSpLocks/>
            </p:cNvCxnSpPr>
            <p:nvPr/>
          </p:nvCxnSpPr>
          <p:spPr>
            <a:xfrm>
              <a:off x="8120650" y="5456002"/>
              <a:ext cx="4070840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8FCBF433-8664-25AC-9007-E9988DE6BC38}"/>
                </a:ext>
              </a:extLst>
            </p:cNvPr>
            <p:cNvCxnSpPr/>
            <p:nvPr/>
          </p:nvCxnSpPr>
          <p:spPr>
            <a:xfrm>
              <a:off x="8126357" y="0"/>
              <a:ext cx="0" cy="68580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6344" y="1828800"/>
            <a:ext cx="6292533" cy="152704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1E9478-EC4E-22FA-F9CC-D733F0B9370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7F52567-8570-6C44-9BA2-689163175DC8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10537-2782-FB58-9F28-3FD8CF8E9F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E5085-F9C6-78E4-7772-43209526D60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74781" y="3474719"/>
            <a:ext cx="6383974" cy="27432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/>
          </p:nvPr>
        </p:nvSpPr>
        <p:spPr>
          <a:xfrm>
            <a:off x="8132064" y="1615439"/>
            <a:ext cx="4059936" cy="3606985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 t="30"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8435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9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C8A65721-D9B5-3BE2-6460-9C2878922040}"/>
              </a:ext>
            </a:extLst>
          </p:cNvPr>
          <p:cNvGrpSpPr/>
          <p:nvPr userDrawn="1"/>
        </p:nvGrpSpPr>
        <p:grpSpPr>
          <a:xfrm>
            <a:off x="1524" y="0"/>
            <a:ext cx="12190476" cy="4493520"/>
            <a:chOff x="1524" y="0"/>
            <a:chExt cx="12190476" cy="4493520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4E0B240-979E-FA1C-833D-9030AD31D1E9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263063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7F21FA7B-6DD0-5D50-12F1-C349D0BBCF8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4493520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9F28047-4BC7-8178-E223-C9CBB4659519}"/>
                </a:ext>
              </a:extLst>
            </p:cNvPr>
            <p:cNvCxnSpPr>
              <a:cxnSpLocks/>
            </p:cNvCxnSpPr>
            <p:nvPr/>
          </p:nvCxnSpPr>
          <p:spPr>
            <a:xfrm>
              <a:off x="4050792" y="0"/>
              <a:ext cx="0" cy="425688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18" y="591564"/>
            <a:ext cx="3158356" cy="3068913"/>
          </a:xfrm>
        </p:spPr>
        <p:txBody>
          <a:bodyPr anchor="ctr" anchorCtr="0">
            <a:noAutofit/>
          </a:bodyPr>
          <a:lstStyle>
            <a:lvl1pPr algn="ctr"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6CDC3-30E5-67DB-5587-FFD6AF5A95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01A79-864C-0860-E407-A07E073A2F2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EF9F37-1A63-6296-7E1D-5BDA41CB10B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50391" y="591563"/>
            <a:ext cx="6742010" cy="3068905"/>
          </a:xfrm>
        </p:spPr>
        <p:txBody>
          <a:bodyPr anchor="ctr" anchorCtr="0">
            <a:normAutofit/>
          </a:bodyPr>
          <a:lstStyle>
            <a:lvl1pPr marL="0" indent="0">
              <a:buFont typeface="Arial" panose="020B0604020202020204" pitchFamily="34" charset="0"/>
              <a:buNone/>
              <a:defRPr sz="1800"/>
            </a:lvl1pPr>
            <a:lvl2pPr marL="228600" indent="0">
              <a:buFont typeface="Arial" panose="020B0604020202020204" pitchFamily="34" charset="0"/>
              <a:buNone/>
              <a:defRPr sz="1800"/>
            </a:lvl2pPr>
            <a:lvl3pPr marL="457200" indent="0">
              <a:buFont typeface="Arial" panose="020B0604020202020204" pitchFamily="34" charset="0"/>
              <a:buNone/>
              <a:defRPr sz="1800"/>
            </a:lvl3pPr>
            <a:lvl4pPr marL="685800" indent="0">
              <a:buFont typeface="Arial" panose="020B0604020202020204" pitchFamily="34" charset="0"/>
              <a:buNone/>
              <a:defRPr sz="1800"/>
            </a:lvl4pPr>
            <a:lvl5pPr marL="914400" indent="0">
              <a:buFont typeface="Arial" panose="020B0604020202020204" pitchFamily="34" charset="0"/>
              <a:buNone/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4504544"/>
            <a:ext cx="12192000" cy="235345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649084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049" y="5628925"/>
            <a:ext cx="10826495" cy="910416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1208" y="18288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8408" y="18288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41280" y="182880"/>
            <a:ext cx="1371600" cy="365760"/>
          </a:xfrm>
        </p:spPr>
        <p:txBody>
          <a:bodyPr/>
          <a:lstStyle/>
          <a:p>
            <a:fld id="{23E50FD4-EFCB-974E-B2DD-5523215BAC65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23917" y="1280791"/>
            <a:ext cx="10826496" cy="433425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1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15C73EA-68F7-286D-7C59-C6A4A90C3636}"/>
              </a:ext>
            </a:extLst>
          </p:cNvPr>
          <p:cNvGrpSpPr/>
          <p:nvPr userDrawn="1"/>
        </p:nvGrpSpPr>
        <p:grpSpPr>
          <a:xfrm>
            <a:off x="1524" y="1362456"/>
            <a:ext cx="12190476" cy="230457"/>
            <a:chOff x="1524" y="486404"/>
            <a:chExt cx="12190476" cy="230457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42D11FF-C277-62FB-F980-145F901A2E4F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0BA5D67-2BA6-BB7C-9CF6-04747139635D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63134818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5230368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817BBDC7-963A-E3DB-D9D5-DD9AAD4FEE7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16B9168-F6EC-AA44-B1F6-76306FA4BF2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1C7C81-7664-8BC0-13CA-172BEB1B3BC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E20763-4AEF-109E-06F3-5B039E246CE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170431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50EDBF81-A305-1402-C591-AC058BD1AE14}"/>
              </a:ext>
            </a:extLst>
          </p:cNvPr>
          <p:cNvGrpSpPr/>
          <p:nvPr userDrawn="1"/>
        </p:nvGrpSpPr>
        <p:grpSpPr>
          <a:xfrm>
            <a:off x="1524" y="1366605"/>
            <a:ext cx="12190476" cy="230457"/>
            <a:chOff x="1524" y="486404"/>
            <a:chExt cx="12190476" cy="230457"/>
          </a:xfrm>
        </p:grpSpPr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7FE7AA46-A342-1022-0FD8-CCBDA033E14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9FD7B6E8-8257-7D9D-2D13-878FFFB520C3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077341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FD55EE59-B66F-A6D5-8C8B-14BA21E0965C}"/>
              </a:ext>
            </a:extLst>
          </p:cNvPr>
          <p:cNvGrpSpPr/>
          <p:nvPr userDrawn="1"/>
        </p:nvGrpSpPr>
        <p:grpSpPr>
          <a:xfrm>
            <a:off x="1524" y="0"/>
            <a:ext cx="12190476" cy="6858000"/>
            <a:chOff x="1524" y="0"/>
            <a:chExt cx="12190476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62E504F-D4B4-B0EC-FDA1-3A423D47B247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39319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E659CB4-7093-3A08-C99D-6C99354EF45D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62364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5CBC16B7-26F5-AE8A-69C4-B52E9D1E16D0}"/>
                </a:ext>
              </a:extLst>
            </p:cNvPr>
            <p:cNvCxnSpPr/>
            <p:nvPr/>
          </p:nvCxnSpPr>
          <p:spPr>
            <a:xfrm>
              <a:off x="4058138" y="0"/>
              <a:ext cx="0" cy="68580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5716" y="3697602"/>
            <a:ext cx="7525512" cy="1545336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1313925"/>
            <a:ext cx="1371600" cy="365760"/>
          </a:xfrm>
        </p:spPr>
        <p:txBody>
          <a:bodyPr/>
          <a:lstStyle/>
          <a:p>
            <a:fld id="{1595A37D-65ED-114E-8FC3-F225419ED192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66928" y="6309360"/>
            <a:ext cx="429207" cy="365125"/>
          </a:xfrm>
        </p:spPr>
        <p:txBody>
          <a:bodyPr/>
          <a:lstStyle/>
          <a:p>
            <a:pPr algn="l"/>
            <a:fld id="{CC057153-B650-4DEB-B370-79DDCFDCE934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4130" y="630936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85716" y="735414"/>
            <a:ext cx="7603234" cy="3074657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8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6513714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4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A362A7CE-13AD-5FEE-FA58-0D3441B3B327}"/>
              </a:ext>
            </a:extLst>
          </p:cNvPr>
          <p:cNvGrpSpPr/>
          <p:nvPr userDrawn="1"/>
        </p:nvGrpSpPr>
        <p:grpSpPr>
          <a:xfrm>
            <a:off x="1524" y="0"/>
            <a:ext cx="12190476" cy="6858000"/>
            <a:chOff x="1524" y="0"/>
            <a:chExt cx="12190476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62E504F-D4B4-B0EC-FDA1-3A423D47B247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504958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6E659CB4-7093-3A08-C99D-6C99354EF45D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3541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031EB0A0-A7CC-8504-4177-65CD804A8448}"/>
                </a:ext>
              </a:extLst>
            </p:cNvPr>
            <p:cNvCxnSpPr/>
            <p:nvPr/>
          </p:nvCxnSpPr>
          <p:spPr>
            <a:xfrm>
              <a:off x="8107629" y="0"/>
              <a:ext cx="0" cy="685800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8883" y="4122144"/>
            <a:ext cx="7525512" cy="1545336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68883" y="28374"/>
            <a:ext cx="10543032" cy="4206240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18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584271" y="1313925"/>
            <a:ext cx="1371600" cy="365760"/>
          </a:xfrm>
        </p:spPr>
        <p:txBody>
          <a:bodyPr/>
          <a:lstStyle/>
          <a:p>
            <a:fld id="{93B8BCF5-A830-B246-A761-733CD2DDC555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84271" y="6309360"/>
            <a:ext cx="429207" cy="365125"/>
          </a:xfrm>
        </p:spPr>
        <p:txBody>
          <a:bodyPr/>
          <a:lstStyle/>
          <a:p>
            <a:pPr algn="l"/>
            <a:fld id="{CC057153-B650-4DEB-B370-79DDCFDCE934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041473" y="630936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9086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5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6BE823EC-8489-32EA-5F8D-8414E009B5BD}"/>
              </a:ext>
            </a:extLst>
          </p:cNvPr>
          <p:cNvGrpSpPr/>
          <p:nvPr userDrawn="1"/>
        </p:nvGrpSpPr>
        <p:grpSpPr>
          <a:xfrm>
            <a:off x="762" y="-1"/>
            <a:ext cx="12191238" cy="6858001"/>
            <a:chOff x="762" y="-1"/>
            <a:chExt cx="12191238" cy="6858001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24CBB51-9ABE-113B-6E8C-AD0CDD7F31AE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5789709"/>
              <a:ext cx="12188952" cy="0"/>
            </a:xfrm>
            <a:prstGeom prst="line">
              <a:avLst/>
            </a:prstGeom>
            <a:ln w="158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24689A19-D78D-952D-102D-0F52A3D8B5E4}"/>
                </a:ext>
              </a:extLst>
            </p:cNvPr>
            <p:cNvCxnSpPr>
              <a:cxnSpLocks/>
            </p:cNvCxnSpPr>
            <p:nvPr/>
          </p:nvCxnSpPr>
          <p:spPr>
            <a:xfrm>
              <a:off x="762" y="6020166"/>
              <a:ext cx="12188952" cy="0"/>
            </a:xfrm>
            <a:prstGeom prst="line">
              <a:avLst/>
            </a:prstGeom>
            <a:ln w="15875"/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71C9DBFA-8B2B-A34F-4E08-4CF748F83A8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04975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31A5455-1C4E-10D5-1402-FDCB1F1FB789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28021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F047B84F-8610-F6F6-F74D-B1627389377D}"/>
                </a:ext>
              </a:extLst>
            </p:cNvPr>
            <p:cNvCxnSpPr/>
            <p:nvPr/>
          </p:nvCxnSpPr>
          <p:spPr>
            <a:xfrm>
              <a:off x="4062550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1364" y="2910341"/>
            <a:ext cx="6890703" cy="2271985"/>
          </a:xfrm>
        </p:spPr>
        <p:txBody>
          <a:bodyPr anchor="ctr" anchorCtr="0">
            <a:normAutofit/>
          </a:bodyPr>
          <a:lstStyle>
            <a:lvl1pPr>
              <a:lnSpc>
                <a:spcPct val="12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21742" y="18288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78942" y="182880"/>
            <a:ext cx="2805405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41280" y="182880"/>
            <a:ext cx="1371600" cy="365760"/>
          </a:xfrm>
        </p:spPr>
        <p:txBody>
          <a:bodyPr/>
          <a:lstStyle/>
          <a:p>
            <a:fld id="{D9E2AEEA-8DAA-A54C-8566-EFF7C409754A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4902" y="2910341"/>
            <a:ext cx="2878830" cy="2271992"/>
          </a:xfrm>
        </p:spPr>
        <p:txBody>
          <a:bodyPr anchor="ctr" anchorCtr="0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sz="105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245491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984AE9A-E1FE-B260-0209-F7A4BCE2ECD5}"/>
              </a:ext>
            </a:extLst>
          </p:cNvPr>
          <p:cNvGrpSpPr/>
          <p:nvPr userDrawn="1"/>
        </p:nvGrpSpPr>
        <p:grpSpPr>
          <a:xfrm>
            <a:off x="-20977" y="486404"/>
            <a:ext cx="12212977" cy="5885192"/>
            <a:chOff x="-20977" y="486404"/>
            <a:chExt cx="12212977" cy="5885192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D4EC8CD4-F749-4794-DD29-B3F57822DEB6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D257A55-A75B-A688-F95E-03F34F9772AD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E8D13EC-2BC3-5093-97AC-927791EEA31B}"/>
                </a:ext>
              </a:extLst>
            </p:cNvPr>
            <p:cNvCxnSpPr>
              <a:cxnSpLocks/>
            </p:cNvCxnSpPr>
            <p:nvPr/>
          </p:nvCxnSpPr>
          <p:spPr>
            <a:xfrm>
              <a:off x="-19453" y="614113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B89169A-38DE-8903-97EB-3CA6FE5BC931}"/>
                </a:ext>
              </a:extLst>
            </p:cNvPr>
            <p:cNvCxnSpPr>
              <a:cxnSpLocks/>
            </p:cNvCxnSpPr>
            <p:nvPr/>
          </p:nvCxnSpPr>
          <p:spPr>
            <a:xfrm>
              <a:off x="-20977" y="6371596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626364"/>
            <a:ext cx="8266176" cy="560527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44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0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36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32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2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8375796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9993763D-EF7A-5004-F4C9-57D952210C19}"/>
              </a:ext>
            </a:extLst>
          </p:cNvPr>
          <p:cNvGrpSpPr/>
          <p:nvPr userDrawn="1"/>
        </p:nvGrpSpPr>
        <p:grpSpPr>
          <a:xfrm>
            <a:off x="839524" y="-4"/>
            <a:ext cx="10524928" cy="6858004"/>
            <a:chOff x="839524" y="-4"/>
            <a:chExt cx="10524928" cy="6858004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773888A-2876-3502-A562-1364954F461D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360448" y="3429426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0F94D3-584D-13EA-10BE-803EFCCD24DA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2589048" y="3428568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6880C75-7BC8-5FC8-75D8-08E7DE1EA83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935880" y="3429429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B3C01D38-A140-0645-A94B-49371E97C72B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7707280" y="3428571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962912" y="1357884"/>
            <a:ext cx="8266176" cy="4142232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4800" b="0">
                <a:latin typeface="+mj-lt"/>
              </a:defRPr>
            </a:lvl1pPr>
            <a:lvl2pPr marL="228600" indent="0" algn="ctr">
              <a:lnSpc>
                <a:spcPct val="100000"/>
              </a:lnSpc>
              <a:buNone/>
              <a:defRPr sz="4000" b="0">
                <a:latin typeface="+mj-lt"/>
              </a:defRPr>
            </a:lvl2pPr>
            <a:lvl3pPr marL="457200" indent="0" algn="ctr">
              <a:lnSpc>
                <a:spcPct val="100000"/>
              </a:lnSpc>
              <a:buNone/>
              <a:defRPr sz="3600" b="0">
                <a:latin typeface="+mj-lt"/>
              </a:defRPr>
            </a:lvl3pPr>
            <a:lvl4pPr marL="685800" indent="0" algn="ctr">
              <a:lnSpc>
                <a:spcPct val="100000"/>
              </a:lnSpc>
              <a:buNone/>
              <a:defRPr sz="3200" b="0">
                <a:latin typeface="+mj-lt"/>
              </a:defRPr>
            </a:lvl4pPr>
            <a:lvl5pPr marL="914400" indent="0" algn="ctr">
              <a:lnSpc>
                <a:spcPct val="100000"/>
              </a:lnSpc>
              <a:buNone/>
              <a:defRPr sz="28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649984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27561-8B56-7D4A-9D45-53325F938A9C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184067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4400" b="0">
                <a:latin typeface="+mj-lt"/>
              </a:defRPr>
            </a:lvl1pPr>
            <a:lvl2pPr marL="228600" indent="0">
              <a:lnSpc>
                <a:spcPct val="100000"/>
              </a:lnSpc>
              <a:buNone/>
              <a:defRPr sz="3600" b="0">
                <a:latin typeface="+mj-lt"/>
              </a:defRPr>
            </a:lvl2pPr>
            <a:lvl3pPr marL="457200" indent="0">
              <a:lnSpc>
                <a:spcPct val="100000"/>
              </a:lnSpc>
              <a:buNone/>
              <a:defRPr sz="3200" b="0">
                <a:latin typeface="+mj-lt"/>
              </a:defRPr>
            </a:lvl3pPr>
            <a:lvl4pPr marL="685800" indent="0">
              <a:lnSpc>
                <a:spcPct val="100000"/>
              </a:lnSpc>
              <a:buNone/>
              <a:defRPr sz="2800" b="0">
                <a:latin typeface="+mj-lt"/>
              </a:defRPr>
            </a:lvl4pPr>
            <a:lvl5pPr marL="914400" indent="0">
              <a:lnSpc>
                <a:spcPct val="100000"/>
              </a:lnSpc>
              <a:buNone/>
              <a:defRPr sz="2400" b="0">
                <a:latin typeface="+mj-lt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429538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581400" y="5110256"/>
            <a:ext cx="5029200" cy="548640"/>
          </a:xfrm>
          <a:prstGeom prst="roundRect">
            <a:avLst>
              <a:gd name="adj" fmla="val 50000"/>
            </a:avLst>
          </a:prstGeom>
          <a:ln w="15875">
            <a:solidFill>
              <a:schemeClr val="tx1"/>
            </a:solidFill>
          </a:ln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1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9934B-D27D-944F-A2F7-A09FCF6E6C41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6568" y="1278920"/>
            <a:ext cx="9198864" cy="3657600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0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402250026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292" y="5267563"/>
            <a:ext cx="9043416" cy="548640"/>
          </a:xfrm>
          <a:prstGeom prst="roundRect">
            <a:avLst>
              <a:gd name="adj" fmla="val 50000"/>
            </a:avLst>
          </a:prstGeom>
          <a:ln w="15875">
            <a:solidFill>
              <a:schemeClr val="tx1"/>
            </a:solidFill>
          </a:ln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1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190774"/>
            <a:ext cx="9198864" cy="3601387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4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1FD22486-8423-2C44-89AB-B87B16F989B7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7F136C3-7EC3-9A8C-7905-FCAC979CA36A}"/>
              </a:ext>
            </a:extLst>
          </p:cNvPr>
          <p:cNvGrpSpPr/>
          <p:nvPr userDrawn="1"/>
        </p:nvGrpSpPr>
        <p:grpSpPr>
          <a:xfrm>
            <a:off x="1524" y="393192"/>
            <a:ext cx="12190476" cy="230457"/>
            <a:chOff x="1524" y="486404"/>
            <a:chExt cx="12190476" cy="23045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1C98BDF-7F97-BA6B-9AA3-79C4C4E3B570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486404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0F752DBB-0B82-C2E5-E6EE-2B7D84F00681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716861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480533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3D0251DA-0EA1-225F-8D19-688C1000DBAD}"/>
              </a:ext>
            </a:extLst>
          </p:cNvPr>
          <p:cNvGrpSpPr/>
          <p:nvPr userDrawn="1"/>
        </p:nvGrpSpPr>
        <p:grpSpPr>
          <a:xfrm>
            <a:off x="762" y="1395119"/>
            <a:ext cx="12191238" cy="4067763"/>
            <a:chOff x="762" y="1395119"/>
            <a:chExt cx="12191238" cy="4067763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C8F0F89-259A-7D5F-9E52-07123735018F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139511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D2CD90A0-6C73-AB65-B20A-BAD32644A5F2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1625576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89A98EFE-3BD7-D800-983B-42CE5A97B9B3}"/>
                </a:ext>
              </a:extLst>
            </p:cNvPr>
            <p:cNvCxnSpPr>
              <a:cxnSpLocks/>
            </p:cNvCxnSpPr>
            <p:nvPr/>
          </p:nvCxnSpPr>
          <p:spPr>
            <a:xfrm>
              <a:off x="2286" y="523242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C2DF87C7-EF0B-43B1-37A6-37216B523D36}"/>
                </a:ext>
              </a:extLst>
            </p:cNvPr>
            <p:cNvCxnSpPr>
              <a:cxnSpLocks/>
            </p:cNvCxnSpPr>
            <p:nvPr/>
          </p:nvCxnSpPr>
          <p:spPr>
            <a:xfrm>
              <a:off x="762" y="546288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7D9BD67-1776-B01D-02EA-3A9670F45750}"/>
                </a:ext>
              </a:extLst>
            </p:cNvPr>
            <p:cNvCxnSpPr>
              <a:cxnSpLocks/>
            </p:cNvCxnSpPr>
            <p:nvPr/>
          </p:nvCxnSpPr>
          <p:spPr>
            <a:xfrm>
              <a:off x="1168419" y="1625574"/>
              <a:ext cx="0" cy="360685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F7775A8-BD4B-8A75-4C08-7CBFEE76BA8E}"/>
                </a:ext>
              </a:extLst>
            </p:cNvPr>
            <p:cNvCxnSpPr>
              <a:cxnSpLocks/>
            </p:cNvCxnSpPr>
            <p:nvPr/>
          </p:nvCxnSpPr>
          <p:spPr>
            <a:xfrm>
              <a:off x="11023581" y="1627632"/>
              <a:ext cx="0" cy="360685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itle 1">
            <a:extLst>
              <a:ext uri="{FF2B5EF4-FFF2-40B4-BE49-F238E27FC236}">
                <a16:creationId xmlns:a16="http://schemas.microsoft.com/office/drawing/2014/main" id="{FE1105A7-4AFC-EF6E-13F2-250ACBC19A8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74292" y="5707825"/>
            <a:ext cx="9043416" cy="466344"/>
          </a:xfrm>
          <a:prstGeom prst="rect">
            <a:avLst/>
          </a:prstGeom>
          <a:ln w="15875">
            <a:noFill/>
          </a:ln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18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5354EC-538B-EF40-B690-05585CC88731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15440" y="1635368"/>
            <a:ext cx="8961120" cy="3606845"/>
          </a:xfrm>
        </p:spPr>
        <p:txBody>
          <a:bodyPr anchor="ctr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36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3605926534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E0851C64-A7BE-1C72-3E57-4775B409DC8A}"/>
              </a:ext>
            </a:extLst>
          </p:cNvPr>
          <p:cNvGrpSpPr/>
          <p:nvPr userDrawn="1"/>
        </p:nvGrpSpPr>
        <p:grpSpPr>
          <a:xfrm>
            <a:off x="1524" y="2369525"/>
            <a:ext cx="12190476" cy="4488475"/>
            <a:chOff x="1524" y="2369525"/>
            <a:chExt cx="12190476" cy="4488475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3584888-406D-19CF-E760-2B48E0ABB0C8}"/>
                </a:ext>
              </a:extLst>
            </p:cNvPr>
            <p:cNvCxnSpPr>
              <a:cxnSpLocks/>
            </p:cNvCxnSpPr>
            <p:nvPr/>
          </p:nvCxnSpPr>
          <p:spPr>
            <a:xfrm>
              <a:off x="4075888" y="2606040"/>
              <a:ext cx="0" cy="425196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A749300-540B-EA3D-22F0-87D400B0C336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1524" y="259998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Straight Connector 3">
              <a:extLst>
                <a:ext uri="{FF2B5EF4-FFF2-40B4-BE49-F238E27FC236}">
                  <a16:creationId xmlns:a16="http://schemas.microsoft.com/office/drawing/2014/main" id="{3B4F06D6-F8BF-9F65-C268-860831C18425}"/>
                </a:ext>
              </a:extLst>
            </p:cNvPr>
            <p:cNvCxnSpPr>
              <a:cxnSpLocks/>
            </p:cNvCxnSpPr>
            <p:nvPr userDrawn="1"/>
          </p:nvCxnSpPr>
          <p:spPr>
            <a:xfrm>
              <a:off x="3048" y="236952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803" y="3275676"/>
            <a:ext cx="3595138" cy="2889149"/>
          </a:xfrm>
        </p:spPr>
        <p:txBody>
          <a:bodyPr anchor="ctr" anchorCtr="0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6" name="Picture Placeholder 10">
            <a:extLst>
              <a:ext uri="{FF2B5EF4-FFF2-40B4-BE49-F238E27FC236}">
                <a16:creationId xmlns:a16="http://schemas.microsoft.com/office/drawing/2014/main" id="{4480451A-EDD2-119A-DA35-2DFD2B24576D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0"/>
            <a:ext cx="12192000" cy="2353456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758859" y="3153127"/>
            <a:ext cx="3200400" cy="301169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315058" y="3153127"/>
            <a:ext cx="3200400" cy="301169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3678ED03-48B7-A743-8DD2-7FFA62A0AF10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665147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2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DDF6C894-D1B4-57D3-91A7-279AB6F954CE}"/>
              </a:ext>
            </a:extLst>
          </p:cNvPr>
          <p:cNvGrpSpPr/>
          <p:nvPr userDrawn="1"/>
        </p:nvGrpSpPr>
        <p:grpSpPr>
          <a:xfrm>
            <a:off x="2319507" y="-3644"/>
            <a:ext cx="9882118" cy="6858000"/>
            <a:chOff x="2319507" y="-3644"/>
            <a:chExt cx="9882118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ECF737A-CD16-4F1D-E4F3-176098CA5800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878608" y="3425785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A749300-540B-EA3D-22F0-87D400B0C336}"/>
                </a:ext>
              </a:extLst>
            </p:cNvPr>
            <p:cNvCxnSpPr>
              <a:cxnSpLocks/>
            </p:cNvCxnSpPr>
            <p:nvPr/>
          </p:nvCxnSpPr>
          <p:spPr>
            <a:xfrm rot="5400000">
              <a:off x="-1109065" y="3424928"/>
              <a:ext cx="6857143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42997F95-5433-14AD-3BB0-7E0594932620}"/>
                </a:ext>
              </a:extLst>
            </p:cNvPr>
            <p:cNvCxnSpPr>
              <a:cxnSpLocks/>
            </p:cNvCxnSpPr>
            <p:nvPr/>
          </p:nvCxnSpPr>
          <p:spPr>
            <a:xfrm>
              <a:off x="2549963" y="2239968"/>
              <a:ext cx="965166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450" y="548640"/>
            <a:ext cx="8396412" cy="1371600"/>
          </a:xfrm>
        </p:spPr>
        <p:txBody>
          <a:bodyPr anchor="b" anchorCtr="0">
            <a:norm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4D6822CD-39C0-0CC2-075F-B33EE114F01E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"/>
            <a:ext cx="2312894" cy="6858000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9" y="2560320"/>
            <a:ext cx="402336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43506" y="2560320"/>
            <a:ext cx="4023360" cy="36576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5D4F6C2-06EF-3BFE-5938-6C304B0949F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268712" y="6309360"/>
            <a:ext cx="1371600" cy="365760"/>
          </a:xfrm>
        </p:spPr>
        <p:txBody>
          <a:bodyPr/>
          <a:lstStyle/>
          <a:p>
            <a:fld id="{B757F186-BC5C-E049-9BED-C879FF838727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3970E9DE-1854-5825-875F-2FA7606667A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3335830" y="6309360"/>
            <a:ext cx="2805405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E8D4AEC5-2901-2491-7236-E3C375B57500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2888927" y="6309360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924125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13408"/>
            <a:ext cx="10741152" cy="113225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F81D37-71A0-6247-B4F9-89AB56FCB9F0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2775" y="2490637"/>
            <a:ext cx="5181600" cy="4351338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490637"/>
            <a:ext cx="5181600" cy="4351338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83645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09600" y="2387600"/>
            <a:ext cx="51577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387600"/>
            <a:ext cx="5183188" cy="376396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219F6FE5-28DC-924E-B335-9F73F02FD9E9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271226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FA69F012-8801-654E-BA91-4385C1A34D05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51932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6031AE-DA09-E546-8A91-03FDF50474E1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014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B5AC1EE3-8DAF-B14B-BBB9-F51C019514E2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26074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1288866C-ADAB-8347-AC3F-C68495CA516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84248" y="6309360"/>
            <a:ext cx="183454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769027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557784"/>
            <a:ext cx="6519080" cy="5779007"/>
          </a:xfr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575855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775" y="3200400"/>
            <a:ext cx="10890374" cy="2743200"/>
          </a:xfrm>
          <a:noFill/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6309360"/>
            <a:ext cx="1371600" cy="365760"/>
          </a:xfrm>
        </p:spPr>
        <p:txBody>
          <a:bodyPr/>
          <a:lstStyle/>
          <a:p>
            <a:fld id="{8CE3BE77-9432-6A4B-8CAB-C566A7B21CF4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37249" y="6309360"/>
            <a:ext cx="28054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92890" y="630936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36585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14">
            <a:extLst>
              <a:ext uri="{FF2B5EF4-FFF2-40B4-BE49-F238E27FC236}">
                <a16:creationId xmlns:a16="http://schemas.microsoft.com/office/drawing/2014/main" id="{C4B93E9A-7B3C-D739-A537-E0C99704C1D2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2308481" y="0"/>
            <a:ext cx="9883518" cy="6857999"/>
          </a:xfrm>
          <a:custGeom>
            <a:avLst/>
            <a:gdLst>
              <a:gd name="connsiteX0" fmla="*/ 0 w 8127902"/>
              <a:gd name="connsiteY0" fmla="*/ 5452946 h 6857999"/>
              <a:gd name="connsiteX1" fmla="*/ 8127902 w 8127902"/>
              <a:gd name="connsiteY1" fmla="*/ 5452946 h 6857999"/>
              <a:gd name="connsiteX2" fmla="*/ 8127902 w 8127902"/>
              <a:gd name="connsiteY2" fmla="*/ 6857999 h 6857999"/>
              <a:gd name="connsiteX3" fmla="*/ 0 w 8127902"/>
              <a:gd name="connsiteY3" fmla="*/ 6857999 h 6857999"/>
              <a:gd name="connsiteX4" fmla="*/ 0 w 8127902"/>
              <a:gd name="connsiteY4" fmla="*/ 0 h 6857999"/>
              <a:gd name="connsiteX5" fmla="*/ 8127902 w 8127902"/>
              <a:gd name="connsiteY5" fmla="*/ 0 h 6857999"/>
              <a:gd name="connsiteX6" fmla="*/ 8127902 w 8127902"/>
              <a:gd name="connsiteY6" fmla="*/ 1382751 h 6857999"/>
              <a:gd name="connsiteX7" fmla="*/ 0 w 8127902"/>
              <a:gd name="connsiteY7" fmla="*/ 1382751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27902" h="6857999">
                <a:moveTo>
                  <a:pt x="0" y="5452946"/>
                </a:moveTo>
                <a:lnTo>
                  <a:pt x="8127902" y="5452946"/>
                </a:lnTo>
                <a:lnTo>
                  <a:pt x="8127902" y="6857999"/>
                </a:lnTo>
                <a:lnTo>
                  <a:pt x="0" y="6857999"/>
                </a:lnTo>
                <a:close/>
                <a:moveTo>
                  <a:pt x="0" y="0"/>
                </a:moveTo>
                <a:lnTo>
                  <a:pt x="8127902" y="0"/>
                </a:lnTo>
                <a:lnTo>
                  <a:pt x="8127902" y="1382751"/>
                </a:lnTo>
                <a:lnTo>
                  <a:pt x="0" y="1382751"/>
                </a:lnTo>
                <a:close/>
              </a:path>
            </a:pathLst>
          </a:custGeom>
          <a:blipFill dpi="0" rotWithShape="1">
            <a:blip r:embed="rId2" cstate="screen">
              <a:alphaModFix amt="60000"/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GB"/>
              <a:t>Click icon to add picture</a:t>
            </a:r>
            <a:endParaRPr lang="en-US" dirty="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840C21F1-162E-8951-B67D-4497E13354A2}"/>
              </a:ext>
            </a:extLst>
          </p:cNvPr>
          <p:cNvGrpSpPr/>
          <p:nvPr userDrawn="1"/>
        </p:nvGrpSpPr>
        <p:grpSpPr>
          <a:xfrm>
            <a:off x="1524" y="-1"/>
            <a:ext cx="12190476" cy="6858001"/>
            <a:chOff x="1524" y="-1"/>
            <a:chExt cx="12190476" cy="6858001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A791CF62-4928-7BDE-C6EE-02CDA853F4E5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137929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35FD0D36-770E-938A-A59C-85DB2434CFE3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1609749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1F902DDA-71C4-D5B9-74D7-EB5DF9A7DE5D}"/>
                </a:ext>
              </a:extLst>
            </p:cNvPr>
            <p:cNvCxnSpPr>
              <a:cxnSpLocks/>
            </p:cNvCxnSpPr>
            <p:nvPr/>
          </p:nvCxnSpPr>
          <p:spPr>
            <a:xfrm>
              <a:off x="3048" y="5230685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661918F-9F99-CD5F-BFE6-E39CA1548658}"/>
                </a:ext>
              </a:extLst>
            </p:cNvPr>
            <p:cNvCxnSpPr>
              <a:cxnSpLocks/>
            </p:cNvCxnSpPr>
            <p:nvPr/>
          </p:nvCxnSpPr>
          <p:spPr>
            <a:xfrm>
              <a:off x="1524" y="5461142"/>
              <a:ext cx="12188952" cy="0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4FD8B191-4931-900A-AB3A-6097D34C028C}"/>
                </a:ext>
              </a:extLst>
            </p:cNvPr>
            <p:cNvCxnSpPr/>
            <p:nvPr/>
          </p:nvCxnSpPr>
          <p:spPr>
            <a:xfrm>
              <a:off x="2297240" y="-1"/>
              <a:ext cx="0" cy="6858001"/>
            </a:xfrm>
            <a:prstGeom prst="line">
              <a:avLst/>
            </a:prstGeom>
            <a:ln w="158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6413" y="1788680"/>
            <a:ext cx="8430767" cy="1842020"/>
          </a:xfrm>
        </p:spPr>
        <p:txBody>
          <a:bodyPr anchor="b">
            <a:noAutofit/>
          </a:bodyPr>
          <a:lstStyle>
            <a:lvl1pPr>
              <a:defRPr sz="4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65329" y="557784"/>
            <a:ext cx="1371600" cy="365760"/>
          </a:xfrm>
        </p:spPr>
        <p:txBody>
          <a:bodyPr/>
          <a:lstStyle/>
          <a:p>
            <a:fld id="{B1C93994-1E2D-3543-BD77-44FCFB71CAFD}" type="datetime1">
              <a:rPr lang="en-US" smtClean="0"/>
              <a:t>10/19/2026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01379" y="5748055"/>
            <a:ext cx="429207" cy="365125"/>
          </a:xfrm>
        </p:spPr>
        <p:txBody>
          <a:bodyPr/>
          <a:lstStyle>
            <a:lvl1pPr algn="l">
              <a:defRPr/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1379" y="6143001"/>
            <a:ext cx="146304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2866541" y="3784036"/>
            <a:ext cx="8430639" cy="1279615"/>
          </a:xfrm>
        </p:spPr>
        <p:txBody>
          <a:bodyPr>
            <a:noAutofit/>
          </a:bodyPr>
          <a:lstStyle>
            <a:lvl1pPr marL="0" indent="0">
              <a:buNone/>
              <a:defRPr sz="2000" i="1"/>
            </a:lvl1pPr>
            <a:lvl2pPr marL="228600" indent="0">
              <a:buNone/>
              <a:defRPr sz="2000" i="1"/>
            </a:lvl2pPr>
            <a:lvl3pPr marL="457200" indent="0">
              <a:buNone/>
              <a:defRPr sz="2000" i="1"/>
            </a:lvl3pPr>
            <a:lvl4pPr marL="685800" indent="0">
              <a:buNone/>
              <a:defRPr sz="2000" i="1"/>
            </a:lvl4pPr>
            <a:lvl5pPr marL="914400" indent="0">
              <a:buNone/>
              <a:defRPr sz="2000" i="1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31173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 /><Relationship Id="rId18" Type="http://schemas.openxmlformats.org/officeDocument/2006/relationships/slideLayout" Target="../slideLayouts/slideLayout18.xml" /><Relationship Id="rId26" Type="http://schemas.openxmlformats.org/officeDocument/2006/relationships/slideLayout" Target="../slideLayouts/slideLayout26.xml" /><Relationship Id="rId39" Type="http://schemas.openxmlformats.org/officeDocument/2006/relationships/slideLayout" Target="../slideLayouts/slideLayout39.xml" /><Relationship Id="rId21" Type="http://schemas.openxmlformats.org/officeDocument/2006/relationships/slideLayout" Target="../slideLayouts/slideLayout21.xml" /><Relationship Id="rId34" Type="http://schemas.openxmlformats.org/officeDocument/2006/relationships/slideLayout" Target="../slideLayouts/slideLayout34.xml" /><Relationship Id="rId42" Type="http://schemas.openxmlformats.org/officeDocument/2006/relationships/slideLayout" Target="../slideLayouts/slideLayout42.xml" /><Relationship Id="rId47" Type="http://schemas.openxmlformats.org/officeDocument/2006/relationships/slideLayout" Target="../slideLayouts/slideLayout47.xml" /><Relationship Id="rId50" Type="http://schemas.openxmlformats.org/officeDocument/2006/relationships/slideLayout" Target="../slideLayouts/slideLayout50.xml" /><Relationship Id="rId55" Type="http://schemas.openxmlformats.org/officeDocument/2006/relationships/slideLayout" Target="../slideLayouts/slideLayout55.xml" /><Relationship Id="rId63" Type="http://schemas.openxmlformats.org/officeDocument/2006/relationships/slideLayout" Target="../slideLayouts/slideLayout63.xml" /><Relationship Id="rId7" Type="http://schemas.openxmlformats.org/officeDocument/2006/relationships/slideLayout" Target="../slideLayouts/slideLayout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20" Type="http://schemas.openxmlformats.org/officeDocument/2006/relationships/slideLayout" Target="../slideLayouts/slideLayout20.xml" /><Relationship Id="rId29" Type="http://schemas.openxmlformats.org/officeDocument/2006/relationships/slideLayout" Target="../slideLayouts/slideLayout29.xml" /><Relationship Id="rId41" Type="http://schemas.openxmlformats.org/officeDocument/2006/relationships/slideLayout" Target="../slideLayouts/slideLayout41.xml" /><Relationship Id="rId54" Type="http://schemas.openxmlformats.org/officeDocument/2006/relationships/slideLayout" Target="../slideLayouts/slideLayout54.xml" /><Relationship Id="rId62" Type="http://schemas.openxmlformats.org/officeDocument/2006/relationships/slideLayout" Target="../slideLayouts/slideLayout6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24" Type="http://schemas.openxmlformats.org/officeDocument/2006/relationships/slideLayout" Target="../slideLayouts/slideLayout24.xml" /><Relationship Id="rId32" Type="http://schemas.openxmlformats.org/officeDocument/2006/relationships/slideLayout" Target="../slideLayouts/slideLayout32.xml" /><Relationship Id="rId37" Type="http://schemas.openxmlformats.org/officeDocument/2006/relationships/slideLayout" Target="../slideLayouts/slideLayout37.xml" /><Relationship Id="rId40" Type="http://schemas.openxmlformats.org/officeDocument/2006/relationships/slideLayout" Target="../slideLayouts/slideLayout40.xml" /><Relationship Id="rId45" Type="http://schemas.openxmlformats.org/officeDocument/2006/relationships/slideLayout" Target="../slideLayouts/slideLayout45.xml" /><Relationship Id="rId53" Type="http://schemas.openxmlformats.org/officeDocument/2006/relationships/slideLayout" Target="../slideLayouts/slideLayout53.xml" /><Relationship Id="rId58" Type="http://schemas.openxmlformats.org/officeDocument/2006/relationships/slideLayout" Target="../slideLayouts/slideLayout58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23" Type="http://schemas.openxmlformats.org/officeDocument/2006/relationships/slideLayout" Target="../slideLayouts/slideLayout23.xml" /><Relationship Id="rId28" Type="http://schemas.openxmlformats.org/officeDocument/2006/relationships/slideLayout" Target="../slideLayouts/slideLayout28.xml" /><Relationship Id="rId36" Type="http://schemas.openxmlformats.org/officeDocument/2006/relationships/slideLayout" Target="../slideLayouts/slideLayout36.xml" /><Relationship Id="rId49" Type="http://schemas.openxmlformats.org/officeDocument/2006/relationships/slideLayout" Target="../slideLayouts/slideLayout49.xml" /><Relationship Id="rId57" Type="http://schemas.openxmlformats.org/officeDocument/2006/relationships/slideLayout" Target="../slideLayouts/slideLayout57.xml" /><Relationship Id="rId61" Type="http://schemas.openxmlformats.org/officeDocument/2006/relationships/slideLayout" Target="../slideLayouts/slideLayout61.xml" /><Relationship Id="rId10" Type="http://schemas.openxmlformats.org/officeDocument/2006/relationships/slideLayout" Target="../slideLayouts/slideLayout10.xml" /><Relationship Id="rId19" Type="http://schemas.openxmlformats.org/officeDocument/2006/relationships/slideLayout" Target="../slideLayouts/slideLayout19.xml" /><Relationship Id="rId31" Type="http://schemas.openxmlformats.org/officeDocument/2006/relationships/slideLayout" Target="../slideLayouts/slideLayout31.xml" /><Relationship Id="rId44" Type="http://schemas.openxmlformats.org/officeDocument/2006/relationships/slideLayout" Target="../slideLayouts/slideLayout44.xml" /><Relationship Id="rId52" Type="http://schemas.openxmlformats.org/officeDocument/2006/relationships/slideLayout" Target="../slideLayouts/slideLayout52.xml" /><Relationship Id="rId60" Type="http://schemas.openxmlformats.org/officeDocument/2006/relationships/slideLayout" Target="../slideLayouts/slideLayout6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Relationship Id="rId22" Type="http://schemas.openxmlformats.org/officeDocument/2006/relationships/slideLayout" Target="../slideLayouts/slideLayout22.xml" /><Relationship Id="rId27" Type="http://schemas.openxmlformats.org/officeDocument/2006/relationships/slideLayout" Target="../slideLayouts/slideLayout27.xml" /><Relationship Id="rId30" Type="http://schemas.openxmlformats.org/officeDocument/2006/relationships/slideLayout" Target="../slideLayouts/slideLayout30.xml" /><Relationship Id="rId35" Type="http://schemas.openxmlformats.org/officeDocument/2006/relationships/slideLayout" Target="../slideLayouts/slideLayout35.xml" /><Relationship Id="rId43" Type="http://schemas.openxmlformats.org/officeDocument/2006/relationships/slideLayout" Target="../slideLayouts/slideLayout43.xml" /><Relationship Id="rId48" Type="http://schemas.openxmlformats.org/officeDocument/2006/relationships/slideLayout" Target="../slideLayouts/slideLayout48.xml" /><Relationship Id="rId56" Type="http://schemas.openxmlformats.org/officeDocument/2006/relationships/slideLayout" Target="../slideLayouts/slideLayout56.xml" /><Relationship Id="rId64" Type="http://schemas.openxmlformats.org/officeDocument/2006/relationships/theme" Target="../theme/theme1.xml" /><Relationship Id="rId8" Type="http://schemas.openxmlformats.org/officeDocument/2006/relationships/slideLayout" Target="../slideLayouts/slideLayout8.xml" /><Relationship Id="rId51" Type="http://schemas.openxmlformats.org/officeDocument/2006/relationships/slideLayout" Target="../slideLayouts/slideLayout51.xml" /><Relationship Id="rId3" Type="http://schemas.openxmlformats.org/officeDocument/2006/relationships/slideLayout" Target="../slideLayouts/slideLayout3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5" Type="http://schemas.openxmlformats.org/officeDocument/2006/relationships/slideLayout" Target="../slideLayouts/slideLayout25.xml" /><Relationship Id="rId33" Type="http://schemas.openxmlformats.org/officeDocument/2006/relationships/slideLayout" Target="../slideLayouts/slideLayout33.xml" /><Relationship Id="rId38" Type="http://schemas.openxmlformats.org/officeDocument/2006/relationships/slideLayout" Target="../slideLayouts/slideLayout38.xml" /><Relationship Id="rId46" Type="http://schemas.openxmlformats.org/officeDocument/2006/relationships/slideLayout" Target="../slideLayouts/slideLayout46.xml" /><Relationship Id="rId59" Type="http://schemas.openxmlformats.org/officeDocument/2006/relationships/slideLayout" Target="../slideLayouts/slideLayout5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187080"/>
            <a:ext cx="1371600" cy="365760"/>
          </a:xfrm>
          <a:prstGeom prst="roundRect">
            <a:avLst>
              <a:gd name="adj" fmla="val 50000"/>
            </a:avLst>
          </a:prstGeom>
          <a:ln w="15875"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fld id="{D16B9168-F6EC-AA44-B1F6-76306FA4BF2D}" type="datetime1">
              <a:rPr lang="en-US" smtClean="0"/>
              <a:pPr/>
              <a:t>10/19/2026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437249" y="187080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2890" y="187080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77088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80" r:id="rId3"/>
    <p:sldLayoutId id="2147483781" r:id="rId4"/>
    <p:sldLayoutId id="2147483782" r:id="rId5"/>
    <p:sldLayoutId id="2147483783" r:id="rId6"/>
    <p:sldLayoutId id="2147483839" r:id="rId7"/>
    <p:sldLayoutId id="2147483784" r:id="rId8"/>
    <p:sldLayoutId id="2147483785" r:id="rId9"/>
    <p:sldLayoutId id="2147483786" r:id="rId10"/>
    <p:sldLayoutId id="2147483787" r:id="rId11"/>
    <p:sldLayoutId id="2147483788" r:id="rId12"/>
    <p:sldLayoutId id="2147483789" r:id="rId13"/>
    <p:sldLayoutId id="2147483790" r:id="rId14"/>
    <p:sldLayoutId id="2147483791" r:id="rId15"/>
    <p:sldLayoutId id="2147483792" r:id="rId16"/>
    <p:sldLayoutId id="2147483779" r:id="rId17"/>
    <p:sldLayoutId id="2147483793" r:id="rId18"/>
    <p:sldLayoutId id="2147483794" r:id="rId19"/>
    <p:sldLayoutId id="2147483795" r:id="rId20"/>
    <p:sldLayoutId id="2147483796" r:id="rId21"/>
    <p:sldLayoutId id="2147483797" r:id="rId22"/>
    <p:sldLayoutId id="2147483798" r:id="rId23"/>
    <p:sldLayoutId id="2147483799" r:id="rId24"/>
    <p:sldLayoutId id="2147483800" r:id="rId25"/>
    <p:sldLayoutId id="2147483801" r:id="rId26"/>
    <p:sldLayoutId id="2147483802" r:id="rId27"/>
    <p:sldLayoutId id="2147483803" r:id="rId28"/>
    <p:sldLayoutId id="2147483804" r:id="rId29"/>
    <p:sldLayoutId id="2147483805" r:id="rId30"/>
    <p:sldLayoutId id="2147483806" r:id="rId31"/>
    <p:sldLayoutId id="2147483807" r:id="rId32"/>
    <p:sldLayoutId id="2147483808" r:id="rId33"/>
    <p:sldLayoutId id="2147483810" r:id="rId34"/>
    <p:sldLayoutId id="2147483811" r:id="rId35"/>
    <p:sldLayoutId id="2147483812" r:id="rId36"/>
    <p:sldLayoutId id="2147483813" r:id="rId37"/>
    <p:sldLayoutId id="2147483815" r:id="rId38"/>
    <p:sldLayoutId id="2147483816" r:id="rId39"/>
    <p:sldLayoutId id="2147483817" r:id="rId40"/>
    <p:sldLayoutId id="2147483809" r:id="rId41"/>
    <p:sldLayoutId id="2147483814" r:id="rId42"/>
    <p:sldLayoutId id="2147483819" r:id="rId43"/>
    <p:sldLayoutId id="2147483820" r:id="rId44"/>
    <p:sldLayoutId id="2147483821" r:id="rId45"/>
    <p:sldLayoutId id="2147483822" r:id="rId46"/>
    <p:sldLayoutId id="2147483818" r:id="rId47"/>
    <p:sldLayoutId id="2147483823" r:id="rId48"/>
    <p:sldLayoutId id="2147483824" r:id="rId49"/>
    <p:sldLayoutId id="2147483825" r:id="rId50"/>
    <p:sldLayoutId id="2147483826" r:id="rId51"/>
    <p:sldLayoutId id="2147483827" r:id="rId52"/>
    <p:sldLayoutId id="2147483828" r:id="rId53"/>
    <p:sldLayoutId id="2147483829" r:id="rId54"/>
    <p:sldLayoutId id="2147483830" r:id="rId55"/>
    <p:sldLayoutId id="2147483831" r:id="rId56"/>
    <p:sldLayoutId id="2147483832" r:id="rId57"/>
    <p:sldLayoutId id="2147483833" r:id="rId58"/>
    <p:sldLayoutId id="2147483834" r:id="rId59"/>
    <p:sldLayoutId id="2147483835" r:id="rId60"/>
    <p:sldLayoutId id="2147483836" r:id="rId61"/>
    <p:sldLayoutId id="2147483837" r:id="rId62"/>
    <p:sldLayoutId id="2147483838" r:id="rId63"/>
  </p:sldLayoutIdLst>
  <p:hf sldNum="0" hdr="0" ftr="0" dt="0"/>
  <p:txStyles>
    <p:titleStyle>
      <a:lvl1pPr algn="l" defTabSz="914400" rtl="0" eaLnBrk="1" latinLnBrk="0" hangingPunct="1">
        <a:lnSpc>
          <a:spcPct val="75000"/>
        </a:lnSpc>
        <a:spcBef>
          <a:spcPct val="0"/>
        </a:spcBef>
        <a:buNone/>
        <a:defRPr sz="36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 /><Relationship Id="rId2" Type="http://schemas.openxmlformats.org/officeDocument/2006/relationships/image" Target="../media/image33.png" /><Relationship Id="rId1" Type="http://schemas.openxmlformats.org/officeDocument/2006/relationships/slideLayout" Target="../slideLayouts/slideLayout3.xml" 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2.wdp" /><Relationship Id="rId2" Type="http://schemas.openxmlformats.org/officeDocument/2006/relationships/image" Target="../media/image34.png" /><Relationship Id="rId1" Type="http://schemas.openxmlformats.org/officeDocument/2006/relationships/slideLayout" Target="../slideLayouts/slideLayout15.xml" 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3.wdp" /><Relationship Id="rId2" Type="http://schemas.openxmlformats.org/officeDocument/2006/relationships/image" Target="../media/image35.png" /><Relationship Id="rId1" Type="http://schemas.openxmlformats.org/officeDocument/2006/relationships/slideLayout" Target="../slideLayouts/slideLayout4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4.xml" /><Relationship Id="rId2" Type="http://schemas.openxmlformats.org/officeDocument/2006/relationships/image" Target="../media/image36.png" /><Relationship Id="rId1" Type="http://schemas.openxmlformats.org/officeDocument/2006/relationships/slideLayout" Target="../slideLayouts/slideLayout18.xml" /><Relationship Id="rId4" Type="http://schemas.openxmlformats.org/officeDocument/2006/relationships/image" Target="../media/image36.png" 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4.wdp" /><Relationship Id="rId2" Type="http://schemas.openxmlformats.org/officeDocument/2006/relationships/image" Target="../media/image37.png" /><Relationship Id="rId1" Type="http://schemas.openxmlformats.org/officeDocument/2006/relationships/slideLayout" Target="../slideLayouts/slideLayout55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 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 /><Relationship Id="rId2" Type="http://schemas.openxmlformats.org/officeDocument/2006/relationships/image" Target="../media/image38.png" /><Relationship Id="rId1" Type="http://schemas.openxmlformats.org/officeDocument/2006/relationships/slideLayout" Target="../slideLayouts/slideLayout13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 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 /><Relationship Id="rId2" Type="http://schemas.openxmlformats.org/officeDocument/2006/relationships/image" Target="../media/image37.png" /><Relationship Id="rId1" Type="http://schemas.openxmlformats.org/officeDocument/2006/relationships/slideLayout" Target="../slideLayouts/slideLayout55.xml" 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 /><Relationship Id="rId2" Type="http://schemas.openxmlformats.org/officeDocument/2006/relationships/image" Target="../media/image37.png" /><Relationship Id="rId1" Type="http://schemas.openxmlformats.org/officeDocument/2006/relationships/slideLayout" Target="../slideLayouts/slideLayout55.xml" 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4.wdp" /><Relationship Id="rId2" Type="http://schemas.openxmlformats.org/officeDocument/2006/relationships/image" Target="../media/image37.png" /><Relationship Id="rId1" Type="http://schemas.openxmlformats.org/officeDocument/2006/relationships/slideLayout" Target="../slideLayouts/slideLayout55.xml" 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 /><Relationship Id="rId2" Type="http://schemas.openxmlformats.org/officeDocument/2006/relationships/image" Target="../media/image37.png" /><Relationship Id="rId1" Type="http://schemas.openxmlformats.org/officeDocument/2006/relationships/slideLayout" Target="../slideLayouts/slideLayout55.xml" 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.wdp" /><Relationship Id="rId2" Type="http://schemas.openxmlformats.org/officeDocument/2006/relationships/image" Target="../media/image37.png" /><Relationship Id="rId1" Type="http://schemas.openxmlformats.org/officeDocument/2006/relationships/slideLayout" Target="../slideLayouts/slideLayout55.xml" 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4.wdp" /><Relationship Id="rId2" Type="http://schemas.openxmlformats.org/officeDocument/2006/relationships/image" Target="../media/image37.png" /><Relationship Id="rId1" Type="http://schemas.openxmlformats.org/officeDocument/2006/relationships/slideLayout" Target="../slideLayouts/slideLayout55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7EB7006-F452-AE5A-DF0E-684DACC6A1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82583" y="984562"/>
            <a:ext cx="9822874" cy="3071446"/>
          </a:xfrm>
        </p:spPr>
        <p:txBody>
          <a:bodyPr/>
          <a:lstStyle/>
          <a:p>
            <a: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Strategic HRM for</a:t>
            </a:r>
            <a:br>
              <a:rPr lang="en-US" dirty="0"/>
            </a:br>
            <a: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Health Connect UK</a:t>
            </a:r>
            <a:b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br>
              <a:rPr lang="en-US" b="1" dirty="0"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36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A Consultancy Presentation to the Executive Board</a:t>
            </a:r>
            <a:endParaRPr lang="en-US" sz="3600" dirty="0"/>
          </a:p>
        </p:txBody>
      </p:sp>
      <p:pic>
        <p:nvPicPr>
          <p:cNvPr id="7" name="Picture Placeholder 6" descr="A group of horses running in the dust">
            <a:extLst>
              <a:ext uri="{FF2B5EF4-FFF2-40B4-BE49-F238E27FC236}">
                <a16:creationId xmlns:a16="http://schemas.microsoft.com/office/drawing/2014/main" id="{801B52E4-5A3E-2BC1-3EBB-1BABD7ACD26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572000"/>
            <a:ext cx="12191999" cy="2286000"/>
          </a:xfrm>
          <a:noFill/>
        </p:spPr>
      </p:pic>
      <p:sp>
        <p:nvSpPr>
          <p:cNvPr id="4" name="Subtitle 3">
            <a:extLst>
              <a:ext uri="{FF2B5EF4-FFF2-40B4-BE49-F238E27FC236}">
                <a16:creationId xmlns:a16="http://schemas.microsoft.com/office/drawing/2014/main" id="{778AC6CA-478E-C9E1-D6DD-17E204C122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2582" y="4771572"/>
            <a:ext cx="6829304" cy="1868714"/>
          </a:xfrm>
        </p:spPr>
        <p:txBody>
          <a:bodyPr>
            <a:normAutofit fontScale="25000" lnSpcReduction="20000"/>
          </a:bodyPr>
          <a:lstStyle/>
          <a:p>
            <a:r>
              <a:rPr lang="en-GB" sz="6400" dirty="0"/>
              <a:t>Module Code: </a:t>
            </a:r>
            <a:r>
              <a:rPr lang="en-GB" sz="6400" b="1" dirty="0"/>
              <a:t>LCLM5002</a:t>
            </a:r>
          </a:p>
          <a:p>
            <a:r>
              <a:rPr lang="en-GB" sz="6400" b="1" dirty="0"/>
              <a:t>Module: Developing and Managing Individuals and Teams</a:t>
            </a:r>
            <a:endParaRPr lang="en-GB" sz="6400" dirty="0"/>
          </a:p>
          <a:p>
            <a:r>
              <a:rPr lang="en-GB" sz="6400" dirty="0"/>
              <a:t>University: University of Wales Trinity Saint David </a:t>
            </a:r>
          </a:p>
          <a:p>
            <a:r>
              <a:rPr lang="en-GB" sz="6400" dirty="0"/>
              <a:t>Course: BA Leadership/Management Skills for the Workplace </a:t>
            </a:r>
          </a:p>
          <a:p>
            <a:r>
              <a:rPr lang="en-GB" sz="6400" dirty="0"/>
              <a:t>Course Level: Undergraduate</a:t>
            </a:r>
          </a:p>
          <a:p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BCD3531-49C6-C8D3-3030-A7A1324B55C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9171930" y="5417288"/>
            <a:ext cx="1645920" cy="576072"/>
          </a:xfrm>
        </p:spPr>
        <p:txBody>
          <a:bodyPr/>
          <a:lstStyle/>
          <a:p>
            <a:r>
              <a:rPr lang="en-US" dirty="0"/>
              <a:t>21/10/2026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028981-E3A9-3B1A-DE6F-05AB2CB77B17}"/>
              </a:ext>
            </a:extLst>
          </p:cNvPr>
          <p:cNvSpPr txBox="1"/>
          <p:nvPr/>
        </p:nvSpPr>
        <p:spPr>
          <a:xfrm>
            <a:off x="8011886" y="4648200"/>
            <a:ext cx="3886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Presented by </a:t>
            </a:r>
            <a:r>
              <a:rPr lang="en-GB" dirty="0"/>
              <a:t>Mohammad Yusuf</a:t>
            </a:r>
          </a:p>
          <a:p>
            <a:r>
              <a:rPr lang="en-GB" dirty="0"/>
              <a:t>Student ID:  1807324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97447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20564-F972-E203-EE35-C950B9CF3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857" y="2160947"/>
            <a:ext cx="4049486" cy="2509763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Connect UK</a:t>
            </a:r>
            <a:endParaRPr lang="en-US" sz="3600" dirty="0"/>
          </a:p>
        </p:txBody>
      </p:sp>
      <p:pic>
        <p:nvPicPr>
          <p:cNvPr id="12" name="Picture Placeholder 11" descr="A close-up of clouds in the sky">
            <a:extLst>
              <a:ext uri="{FF2B5EF4-FFF2-40B4-BE49-F238E27FC236}">
                <a16:creationId xmlns:a16="http://schemas.microsoft.com/office/drawing/2014/main" id="{70FEB2CF-438C-9F4C-380C-DC90E74CD15A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print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19" b="19"/>
          <a:stretch/>
        </p:blipFill>
        <p:spPr>
          <a:xfrm>
            <a:off x="4064097" y="-1"/>
            <a:ext cx="8127902" cy="6857991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373658-2FC7-ACE2-A789-1E19C74F85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730442" y="2158528"/>
            <a:ext cx="6785736" cy="25146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UK-wide digital healthcare provider: virtual consultations, remote patient monitoring and digital services across primary and secondary care settings.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5389752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11914-BBFF-7BEB-F661-B686E5BB9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218" y="591564"/>
            <a:ext cx="3158356" cy="3068913"/>
          </a:xfrm>
        </p:spPr>
        <p:txBody>
          <a:bodyPr anchor="ctr" anchorCtr="0"/>
          <a:lstStyle/>
          <a:p>
            <a:r>
              <a:rPr lang="en-US" dirty="0"/>
              <a:t>Overview</a:t>
            </a:r>
            <a:br>
              <a:rPr lang="en-US" dirty="0"/>
            </a:br>
            <a:br>
              <a:rPr lang="en-US" dirty="0"/>
            </a:br>
            <a:r>
              <a:rPr lang="en-US" sz="2800" b="1" dirty="0"/>
              <a:t>The organization</a:t>
            </a:r>
            <a:br>
              <a:rPr lang="en-GB" sz="2800" dirty="0"/>
            </a:br>
            <a:endParaRPr lang="en-US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2F2383-FD83-D36D-50C0-8AE93BEF42A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19600" y="119743"/>
            <a:ext cx="7072801" cy="4572000"/>
          </a:xfrm>
        </p:spPr>
        <p:txBody>
          <a:bodyPr anchor="ctr" anchorCtr="0">
            <a:normAutofit/>
          </a:bodyPr>
          <a:lstStyle/>
          <a:p>
            <a:r>
              <a:rPr lang="en-US" dirty="0" err="1"/>
              <a:t>HealthConnect</a:t>
            </a:r>
            <a:r>
              <a:rPr lang="en-US" dirty="0"/>
              <a:t> UK distributes virtual consultations offering remote patient monitoring and digital health services around the United Kingdom.</a:t>
            </a:r>
            <a:endParaRPr lang="en-GB" dirty="0"/>
          </a:p>
          <a:p>
            <a:r>
              <a:rPr lang="en-US" b="1" dirty="0"/>
              <a:t>Growth trajectory</a:t>
            </a:r>
            <a:endParaRPr lang="en-GB" dirty="0"/>
          </a:p>
          <a:p>
            <a:r>
              <a:rPr lang="en-US" dirty="0"/>
              <a:t>Business has grown fast which has resulted in increasing in clinical, technical and support functions, with multidisciplinary teams.</a:t>
            </a:r>
            <a:endParaRPr lang="en-GB" dirty="0"/>
          </a:p>
          <a:p>
            <a:r>
              <a:rPr lang="en-US" b="1" dirty="0"/>
              <a:t>People Challenges</a:t>
            </a:r>
            <a:endParaRPr lang="en-GB" dirty="0"/>
          </a:p>
          <a:p>
            <a:r>
              <a:rPr lang="en-US" dirty="0"/>
              <a:t>The business has been growing fast but this has come with challenges that are creating burnout, shortages of skilled staff, lack of engagement with customers and issues created due to a lack of leadership and gaps in middle management</a:t>
            </a:r>
            <a:endParaRPr lang="en-GB" dirty="0"/>
          </a:p>
        </p:txBody>
      </p:sp>
      <p:pic>
        <p:nvPicPr>
          <p:cNvPr id="8" name="Picture Placeholder 8" descr="A spiral staircase ">
            <a:extLst>
              <a:ext uri="{FF2B5EF4-FFF2-40B4-BE49-F238E27FC236}">
                <a16:creationId xmlns:a16="http://schemas.microsoft.com/office/drawing/2014/main" id="{9820F04A-D5F8-38C8-B5B9-48869325080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6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4504544"/>
            <a:ext cx="12192000" cy="2353456"/>
          </a:xfrm>
          <a:noFill/>
        </p:spPr>
      </p:pic>
    </p:spTree>
    <p:extLst>
      <p:ext uri="{BB962C8B-B14F-4D97-AF65-F5344CB8AC3E}">
        <p14:creationId xmlns:p14="http://schemas.microsoft.com/office/powerpoint/2010/main" val="1032284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5BAA5-766D-1137-2322-D43CFA4688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658" y="-283028"/>
            <a:ext cx="8501742" cy="1992086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/>
              <a:t>The three theoretical anchors </a:t>
            </a:r>
            <a:br>
              <a:rPr lang="en-US" sz="3200" b="1" dirty="0"/>
            </a:br>
            <a:r>
              <a:rPr lang="en-US" sz="3200" b="1" dirty="0"/>
              <a:t>that frame everything else.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4B0A9F-295A-18BD-D5CB-467C822295C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071257" y="2209800"/>
            <a:ext cx="7609114" cy="3842657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br>
              <a:rPr lang="en-US" dirty="0"/>
            </a:br>
            <a:br>
              <a:rPr lang="en-US" dirty="0"/>
            </a:br>
            <a:r>
              <a:rPr lang="en-US" sz="2600" dirty="0"/>
              <a:t>Becker tells us that ingestion in skills is an investment, not a cost line. That reframes how we should read the L&amp;D budget later. </a:t>
            </a:r>
            <a:r>
              <a:rPr lang="en-GB" b="1" dirty="0"/>
              <a:t>(Science Direct, 2017)</a:t>
            </a:r>
            <a:br>
              <a:rPr lang="en-US" sz="2600" dirty="0"/>
            </a:br>
            <a:endParaRPr lang="en-GB" sz="2600" dirty="0"/>
          </a:p>
          <a:p>
            <a:r>
              <a:rPr lang="en-US" sz="2600" dirty="0"/>
              <a:t>Boxall and Purcell matters because a generic HR playbook copied from a pure-tech firm will not fit a mixture of clinical-digital workforce. Our proposals must be tailored. </a:t>
            </a:r>
            <a:r>
              <a:rPr lang="en-GB" dirty="0"/>
              <a:t>(andreykwasi2019, 2019)</a:t>
            </a:r>
            <a:br>
              <a:rPr lang="en-US" sz="2600" dirty="0"/>
            </a:br>
            <a:endParaRPr lang="en-GB" sz="2600" dirty="0"/>
          </a:p>
          <a:p>
            <a:r>
              <a:rPr lang="en-US" sz="2600" dirty="0"/>
              <a:t>Appelbaum and colleagues is the spine of this presentation: performance equals ability times motivation times opportunity. Each recommendation I make maps to one of those three levers. </a:t>
            </a:r>
            <a:r>
              <a:rPr lang="en-GB" b="1" dirty="0"/>
              <a:t>(Pro, 2025)</a:t>
            </a:r>
            <a:endParaRPr lang="en-GB" dirty="0"/>
          </a:p>
          <a:p>
            <a:endParaRPr lang="en-GB" sz="26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E82224E-8ACF-44D5-C36C-6D1621ACC11A}"/>
              </a:ext>
            </a:extLst>
          </p:cNvPr>
          <p:cNvSpPr txBox="1"/>
          <p:nvPr/>
        </p:nvSpPr>
        <p:spPr>
          <a:xfrm>
            <a:off x="250371" y="2710544"/>
            <a:ext cx="346165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Human Capital Theory</a:t>
            </a:r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Best-Fit Vs Vest-Practice</a:t>
            </a:r>
          </a:p>
          <a:p>
            <a:endParaRPr lang="en-GB" sz="2000" b="1" dirty="0"/>
          </a:p>
          <a:p>
            <a:endParaRPr lang="en-GB" sz="2000" b="1" dirty="0"/>
          </a:p>
          <a:p>
            <a:endParaRPr lang="en-GB" sz="2000" b="1" dirty="0"/>
          </a:p>
          <a:p>
            <a:r>
              <a:rPr lang="en-GB" sz="2000" b="1" dirty="0"/>
              <a:t>And The AMO Framework</a:t>
            </a: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8A7E99E4-BEAA-EFA9-D34A-BA8742076C7E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1068540476"/>
                  </p:ext>
                </p:extLst>
              </p:nvPr>
            </p:nvGraphicFramePr>
            <p:xfrm>
              <a:off x="-1352604" y="5532120"/>
              <a:ext cx="3048000" cy="1714500"/>
            </p:xfrm>
            <a:graphic>
              <a:graphicData uri="http://schemas.microsoft.com/office/powerpoint/2016/slidezoom">
                <pslz:sldZm>
                  <pslz:sldZmObj sldId="1534" cId="203060052">
                    <pslz:zmPr id="{C369C985-8568-4099-92E5-77786843CBE5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3048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hlinkClick r:id="rId3" action="ppaction://hlinksldjump"/>
                <a:extLst>
                  <a:ext uri="{FF2B5EF4-FFF2-40B4-BE49-F238E27FC236}">
                    <a16:creationId xmlns:a16="http://schemas.microsoft.com/office/drawing/2014/main" id="{8A7E99E4-BEAA-EFA9-D34A-BA8742076C7E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-1352604" y="5532120"/>
                <a:ext cx="3048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30600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D9B3C08-09C5-0F7F-E36C-350870992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0450" y="548640"/>
            <a:ext cx="8396412" cy="137160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Planning &amp; The Skills Gap</a:t>
            </a:r>
            <a:endParaRPr lang="en-US" sz="4000" dirty="0"/>
          </a:p>
        </p:txBody>
      </p:sp>
      <p:pic>
        <p:nvPicPr>
          <p:cNvPr id="18" name="Picture Placeholder 17" descr="A group of people walking in a hallway">
            <a:extLst>
              <a:ext uri="{FF2B5EF4-FFF2-40B4-BE49-F238E27FC236}">
                <a16:creationId xmlns:a16="http://schemas.microsoft.com/office/drawing/2014/main" id="{FE294F62-5441-D237-1F5F-B7C6BCD6BAE1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2312894" cy="6858000"/>
          </a:xfrm>
          <a:noFill/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FF3227AA-6044-C638-493E-105BD71CF17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9" y="2560320"/>
            <a:ext cx="4023360" cy="4003766"/>
          </a:xfrm>
        </p:spPr>
        <p:txBody>
          <a:bodyPr>
            <a:normAutofit fontScale="92500" lnSpcReduction="20000"/>
          </a:bodyPr>
          <a:lstStyle/>
          <a:p>
            <a:r>
              <a:rPr lang="en-US" b="1" dirty="0">
                <a:solidFill>
                  <a:srgbClr val="0169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gap identification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28251D"/>
                </a:solidFill>
                <a:ea typeface="Calibri" pitchFamily="34" charset="-122"/>
                <a:cs typeface="Calibri" pitchFamily="34" charset="-120"/>
              </a:rPr>
              <a:t>Analyse</a:t>
            </a:r>
            <a:r>
              <a:rPr lang="en-US" b="1" dirty="0">
                <a:solidFill>
                  <a:srgbClr val="28251D"/>
                </a:solidFill>
                <a:ea typeface="Calibri" pitchFamily="34" charset="-122"/>
                <a:cs typeface="Calibri" pitchFamily="34" charset="-120"/>
              </a:rPr>
              <a:t> demand: service-line growth projections mapped to role families</a:t>
            </a: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8251D"/>
                </a:solidFill>
                <a:ea typeface="Calibri" pitchFamily="34" charset="-122"/>
                <a:cs typeface="Calibri" pitchFamily="34" charset="-120"/>
              </a:rPr>
              <a:t>Audit supply: current skills inventory across clinical and digital roles</a:t>
            </a: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8251D"/>
                </a:solidFill>
                <a:ea typeface="Calibri" pitchFamily="34" charset="-122"/>
                <a:cs typeface="Calibri" pitchFamily="34" charset="-120"/>
              </a:rPr>
              <a:t>Model scenarios: digital health, AI-enabled triage, remote monitoring</a:t>
            </a: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8251D"/>
                </a:solidFill>
                <a:ea typeface="Calibri" pitchFamily="34" charset="-122"/>
                <a:cs typeface="Calibri" pitchFamily="34" charset="-120"/>
              </a:rPr>
              <a:t>Identify critical gaps: hybrid clinical-digital roles hardest to fill  </a:t>
            </a:r>
          </a:p>
          <a:p>
            <a:r>
              <a:rPr lang="en-GB" b="1" dirty="0"/>
              <a:t>(Verlinden, 2020)</a:t>
            </a:r>
            <a:endParaRPr lang="en-GB" dirty="0"/>
          </a:p>
          <a:p>
            <a:br>
              <a:rPr lang="en-GB" dirty="0"/>
            </a:br>
            <a:endParaRPr lang="en-US" b="1" dirty="0"/>
          </a:p>
          <a:p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80DEA94C-8BAF-C50E-CE71-FF0B066507B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443506" y="2560320"/>
            <a:ext cx="4023360" cy="3657600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rgbClr val="0C4E5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 cycle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28251D"/>
                </a:solidFill>
                <a:ea typeface="Calibri" pitchFamily="34" charset="-122"/>
                <a:cs typeface="Calibri" pitchFamily="34" charset="-120"/>
              </a:rPr>
              <a:t>Demand forecast → Supply audit → Gap analysis → Build / buy / borrow decision → Review</a:t>
            </a:r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/>
              <a:t>Annual cycle is too slow for this market. Technology and patient demand move quarterly</a:t>
            </a:r>
          </a:p>
          <a:p>
            <a:r>
              <a:rPr lang="en-GB" b="1" dirty="0"/>
              <a:t>(Planview.com, 2026)</a:t>
            </a:r>
            <a:endParaRPr lang="en-GB" dirty="0"/>
          </a:p>
          <a:p>
            <a:br>
              <a:rPr lang="en-GB" dirty="0"/>
            </a:b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8382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7C79B6F-0276-10AB-D7A7-15D08716D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FC732E-1EA7-84CD-71BD-8D57A1F95D6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371600" y="217714"/>
            <a:ext cx="8857488" cy="794657"/>
          </a:xfrm>
        </p:spPr>
        <p:txBody>
          <a:bodyPr/>
          <a:lstStyle/>
          <a:p>
            <a:r>
              <a:rPr lang="en-US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Recommended Recruitment Mix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13A3E32-F2B9-4ED1-3E0B-ECF5F5B6A9B0}"/>
              </a:ext>
            </a:extLst>
          </p:cNvPr>
          <p:cNvSpPr txBox="1"/>
          <p:nvPr/>
        </p:nvSpPr>
        <p:spPr>
          <a:xfrm>
            <a:off x="1143000" y="1186543"/>
            <a:ext cx="462642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169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Internal recruitment</a:t>
            </a:r>
            <a:endParaRPr lang="en-US" dirty="0"/>
          </a:p>
          <a:p>
            <a:r>
              <a:rPr lang="en-US" dirty="0"/>
              <a:t>Internal recruitment is my primary channel for leadership roles.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Cheaper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Faster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Improves retention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28251D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 risks </a:t>
            </a:r>
            <a:r>
              <a:rPr lang="en-US" dirty="0"/>
              <a:t>is groupthink and the vacancy chain it creates downstream.</a:t>
            </a:r>
            <a:br>
              <a:rPr lang="en-US" dirty="0"/>
            </a:br>
            <a:endParaRPr lang="en-US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CA098B-93E7-21C1-6747-64375F610A3E}"/>
              </a:ext>
            </a:extLst>
          </p:cNvPr>
          <p:cNvSpPr txBox="1"/>
          <p:nvPr/>
        </p:nvSpPr>
        <p:spPr>
          <a:xfrm>
            <a:off x="1143001" y="3962399"/>
            <a:ext cx="49530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169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Online recruitment</a:t>
            </a:r>
          </a:p>
          <a:p>
            <a:r>
              <a:rPr lang="en-US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Structured careers site, applicant tracking system and programmatic job advertising to widen the funnel and reduce time-to-hire.</a:t>
            </a:r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8157999-C634-7DBB-D51C-23A99C14E8A0}"/>
              </a:ext>
            </a:extLst>
          </p:cNvPr>
          <p:cNvSpPr txBox="1"/>
          <p:nvPr/>
        </p:nvSpPr>
        <p:spPr>
          <a:xfrm>
            <a:off x="6368143" y="1186543"/>
            <a:ext cx="43651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169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recruitment</a:t>
            </a:r>
            <a:endParaRPr lang="en-US" dirty="0"/>
          </a:p>
          <a:p>
            <a:r>
              <a:rPr lang="en-US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Specialized healthcare bodies, NHS networks and specialist digital-health agencies for hybrid clinical-digital roles where internal supply is thin.</a:t>
            </a:r>
            <a:endParaRPr lang="en-US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EFAEF9-0437-C22D-8490-CB414AA76F4D}"/>
              </a:ext>
            </a:extLst>
          </p:cNvPr>
          <p:cNvSpPr txBox="1"/>
          <p:nvPr/>
        </p:nvSpPr>
        <p:spPr>
          <a:xfrm>
            <a:off x="6368143" y="3864429"/>
            <a:ext cx="4191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169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media recruitment</a:t>
            </a:r>
          </a:p>
          <a:p>
            <a:r>
              <a:rPr lang="en-US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LinkedIn and professional-community campaigns are a good way to connect to prospective candidates </a:t>
            </a:r>
          </a:p>
          <a:p>
            <a:endParaRPr lang="en-US" dirty="0">
              <a:solidFill>
                <a:srgbClr val="28251D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Specialist digital-health talent is not actively job hunting.</a:t>
            </a:r>
            <a:endParaRPr lang="en-US" dirty="0"/>
          </a:p>
          <a:p>
            <a:endParaRPr lang="en-US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40DB344-041F-D358-F0B0-D144FCF5F607}"/>
              </a:ext>
            </a:extLst>
          </p:cNvPr>
          <p:cNvSpPr txBox="1"/>
          <p:nvPr/>
        </p:nvSpPr>
        <p:spPr>
          <a:xfrm>
            <a:off x="1531620" y="6092190"/>
            <a:ext cx="31775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b="1" dirty="0"/>
            </a:br>
            <a:r>
              <a:rPr lang="en-GB" b="1" dirty="0"/>
              <a:t>(Verduyn, 2024)</a:t>
            </a:r>
            <a:endParaRPr lang="en-GB" dirty="0"/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8406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3116735-B98B-C1B5-86C2-4F05BB76B8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0" y="2006614"/>
            <a:ext cx="6039983" cy="2844773"/>
          </a:xfrm>
        </p:spPr>
        <p:txBody>
          <a:bodyPr/>
          <a:lstStyle/>
          <a:p>
            <a:br>
              <a:rPr lang="en-US" dirty="0"/>
            </a:br>
            <a:endParaRPr lang="en-US" dirty="0"/>
          </a:p>
        </p:txBody>
      </p:sp>
      <p:pic>
        <p:nvPicPr>
          <p:cNvPr id="7" name="Picture Placeholder 6" descr="A long shot of a tunnel with people walking">
            <a:extLst>
              <a:ext uri="{FF2B5EF4-FFF2-40B4-BE49-F238E27FC236}">
                <a16:creationId xmlns:a16="http://schemas.microsoft.com/office/drawing/2014/main" id="{BDA2A554-EB23-2550-D68E-4D691D0F6D1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633794"/>
            <a:ext cx="4394987" cy="5590412"/>
          </a:xfr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9244DF6-448A-2F9C-6088-F8DE3C3058E7}"/>
              </a:ext>
            </a:extLst>
          </p:cNvPr>
          <p:cNvSpPr txBox="1"/>
          <p:nvPr/>
        </p:nvSpPr>
        <p:spPr>
          <a:xfrm>
            <a:off x="5303520" y="633794"/>
            <a:ext cx="63931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&amp; Development</a:t>
            </a:r>
            <a:endParaRPr lang="en-US" sz="40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9C1FB12-C916-CA1E-D620-04F2E7EBEF8A}"/>
              </a:ext>
            </a:extLst>
          </p:cNvPr>
          <p:cNvSpPr txBox="1"/>
          <p:nvPr/>
        </p:nvSpPr>
        <p:spPr>
          <a:xfrm>
            <a:off x="5303520" y="1511300"/>
            <a:ext cx="66090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Digital upskilling</a:t>
            </a:r>
            <a:br>
              <a:rPr lang="en-US" dirty="0"/>
            </a:br>
            <a:r>
              <a:rPr lang="en-US" dirty="0"/>
              <a:t>Structured pathways in digital health, data literacy and AI-enabled tools, blended through protected learning time wellbeing and skills in one involvement.</a:t>
            </a:r>
            <a:endParaRPr lang="en-GB" dirty="0"/>
          </a:p>
          <a:p>
            <a:r>
              <a:rPr lang="en-US" b="1" dirty="0"/>
              <a:t>Leadership development</a:t>
            </a:r>
            <a:endParaRPr lang="en-GB" dirty="0"/>
          </a:p>
          <a:p>
            <a:r>
              <a:rPr lang="en-US" dirty="0"/>
              <a:t>Directed first-line and middle-manager plan, prioritizing the multidisciplinary-team skills recognized as a current gap.</a:t>
            </a:r>
            <a:endParaRPr lang="en-GB" dirty="0"/>
          </a:p>
          <a:p>
            <a:r>
              <a:rPr lang="en-US" b="1" dirty="0"/>
              <a:t>Evaluation</a:t>
            </a:r>
            <a:endParaRPr lang="en-GB" dirty="0"/>
          </a:p>
          <a:p>
            <a:r>
              <a:rPr lang="en-US" dirty="0"/>
              <a:t>Kirkpatrick (1959): Four levels evaluate reaction, learning, behavior and results. L&amp;D spend must be evaluated at the performance and results levels, not approval alone.</a:t>
            </a:r>
          </a:p>
          <a:p>
            <a:r>
              <a:rPr lang="en-GB" b="1" dirty="0"/>
              <a:t>(Kirkpatrick Partners, 2024)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56431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6981A-627A-C165-8169-A3439C30B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828800"/>
            <a:ext cx="7979664" cy="1527048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Talent Management and Retention</a:t>
            </a:r>
            <a:br>
              <a:rPr lang="en-US" sz="4000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</a:br>
            <a:r>
              <a:rPr lang="en-US" sz="2400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Keeping People, we already have</a:t>
            </a: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2E2963-B557-E349-9E7D-14C35A0F0750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74781" y="3474718"/>
            <a:ext cx="6383974" cy="3383281"/>
          </a:xfrm>
        </p:spPr>
        <p:txBody>
          <a:bodyPr>
            <a:normAutofit fontScale="92500" lnSpcReduction="20000"/>
          </a:bodyPr>
          <a:lstStyle/>
          <a:p>
            <a:r>
              <a:rPr lang="en-US" sz="2100" b="1" dirty="0"/>
              <a:t>Retention Level</a:t>
            </a:r>
            <a:endParaRPr lang="en-GB" sz="2100" b="1" dirty="0"/>
          </a:p>
          <a:p>
            <a:pPr lvl="0"/>
            <a:r>
              <a:rPr lang="en-US" dirty="0"/>
              <a:t>Offer stay interviews to find out what kind of progression existing employees what and rely on data gathered by exit interviews alone</a:t>
            </a:r>
            <a:endParaRPr lang="en-GB" dirty="0"/>
          </a:p>
          <a:p>
            <a:pPr lvl="0"/>
            <a:r>
              <a:rPr lang="en-US" dirty="0"/>
              <a:t>Offering career routes with evident progression measures for clinical and technical tracks</a:t>
            </a:r>
            <a:endParaRPr lang="en-GB" dirty="0"/>
          </a:p>
          <a:p>
            <a:pPr lvl="0"/>
            <a:r>
              <a:rPr lang="en-US" dirty="0"/>
              <a:t>Wellbeing infrastructure: workload monitoring, mental-health support, offering flexible working hours</a:t>
            </a:r>
            <a:endParaRPr lang="en-GB" dirty="0"/>
          </a:p>
          <a:p>
            <a:pPr lvl="0"/>
            <a:r>
              <a:rPr lang="en-US" dirty="0"/>
              <a:t>Alumni and boomerang-hire program for employees that have left on good terms are a talent pool  </a:t>
            </a:r>
          </a:p>
          <a:p>
            <a:pPr lvl="0"/>
            <a:r>
              <a:rPr lang="en-GB" dirty="0"/>
              <a:t>(</a:t>
            </a:r>
            <a:r>
              <a:rPr lang="en-GB" dirty="0" err="1"/>
              <a:t>lparsons</a:t>
            </a:r>
            <a:r>
              <a:rPr lang="en-GB" dirty="0"/>
              <a:t>, 2026)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CCC8F5-B61B-0803-8CD4-9656E216BB79}"/>
              </a:ext>
            </a:extLst>
          </p:cNvPr>
          <p:cNvSpPr txBox="1"/>
          <p:nvPr/>
        </p:nvSpPr>
        <p:spPr>
          <a:xfrm>
            <a:off x="8241175" y="1828800"/>
            <a:ext cx="3798425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0C4E5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case for </a:t>
            </a:r>
            <a:r>
              <a:rPr lang="en-US" b="1" dirty="0" err="1">
                <a:solidFill>
                  <a:srgbClr val="0C4E5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Prioritising</a:t>
            </a:r>
            <a:r>
              <a:rPr lang="en-US" b="1" dirty="0">
                <a:solidFill>
                  <a:srgbClr val="0C4E5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retention</a:t>
            </a:r>
            <a:endParaRPr lang="en-US" dirty="0"/>
          </a:p>
          <a:p>
            <a:r>
              <a:rPr lang="en-US" dirty="0"/>
              <a:t>Herzberg (1959): </a:t>
            </a:r>
            <a:endParaRPr lang="en-GB" dirty="0"/>
          </a:p>
          <a:p>
            <a:r>
              <a:rPr lang="en-US" dirty="0"/>
              <a:t>Dissatisfaction is driven by 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Hygiene factors 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Workload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Conditions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Security </a:t>
            </a:r>
            <a:endParaRPr lang="en-GB" dirty="0"/>
          </a:p>
          <a:p>
            <a:r>
              <a:rPr lang="en-US" dirty="0"/>
              <a:t>Motivation is driven by motivators: 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Achievement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Recognition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Growth</a:t>
            </a:r>
            <a:endParaRPr lang="en-GB" dirty="0"/>
          </a:p>
          <a:p>
            <a:r>
              <a:rPr lang="en-US" dirty="0" err="1"/>
              <a:t>HealthConnect</a:t>
            </a:r>
            <a:r>
              <a:rPr lang="en-US" dirty="0"/>
              <a:t> must fix both</a:t>
            </a:r>
          </a:p>
          <a:p>
            <a:r>
              <a:rPr lang="en-GB" dirty="0"/>
              <a:t>(Channell, 2021)</a:t>
            </a:r>
          </a:p>
          <a:p>
            <a:endParaRPr lang="en-US" dirty="0"/>
          </a:p>
          <a:p>
            <a:r>
              <a:rPr lang="en-US" dirty="0"/>
              <a:t>CIPD (2024): Bad wellbeing support is a prominent reason of healthcare-sector turnover retention and wellbeing are one agenda, not two.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7776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31E99-289E-8F58-A90F-8BE01227D5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EB27087-53CA-A0BE-A5DF-629005F14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5327" y="548640"/>
            <a:ext cx="9352344" cy="1371600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 management</a:t>
            </a:r>
            <a:br>
              <a:rPr lang="en-US" sz="4000" dirty="0"/>
            </a:br>
            <a:r>
              <a:rPr lang="en-US" sz="1600" dirty="0"/>
              <a:t>Performance management at </a:t>
            </a:r>
            <a:r>
              <a:rPr lang="en-US" sz="1600" dirty="0" err="1"/>
              <a:t>HealthConnect</a:t>
            </a:r>
            <a:r>
              <a:rPr lang="en-US" sz="1600" dirty="0"/>
              <a:t> should move from an annual appraisal event to a continuous, development-</a:t>
            </a:r>
            <a:r>
              <a:rPr lang="en-US" sz="1600" dirty="0" err="1"/>
              <a:t>centred</a:t>
            </a:r>
            <a:r>
              <a:rPr lang="en-US" sz="1600" dirty="0"/>
              <a:t> dialogue.</a:t>
            </a:r>
          </a:p>
        </p:txBody>
      </p:sp>
      <p:pic>
        <p:nvPicPr>
          <p:cNvPr id="18" name="Picture Placeholder 17" descr="A group of people walking in a hallway">
            <a:extLst>
              <a:ext uri="{FF2B5EF4-FFF2-40B4-BE49-F238E27FC236}">
                <a16:creationId xmlns:a16="http://schemas.microsoft.com/office/drawing/2014/main" id="{C43C4753-E4D3-218F-C1C4-0F51E1168D44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2312894" cy="6858000"/>
          </a:xfrm>
          <a:noFill/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42B3834A-0F7C-7071-1F0C-58C03D0EDEA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8" y="2560320"/>
            <a:ext cx="8112923" cy="4003766"/>
          </a:xfrm>
        </p:spPr>
        <p:txBody>
          <a:bodyPr>
            <a:normAutofit lnSpcReduction="10000"/>
          </a:bodyPr>
          <a:lstStyle/>
          <a:p>
            <a:r>
              <a:rPr lang="en-US" b="1" dirty="0">
                <a:solidFill>
                  <a:srgbClr val="0C4E5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 alignment: </a:t>
            </a:r>
            <a:r>
              <a:rPr lang="en-US" dirty="0"/>
              <a:t>Individual objectives cascaded from service-line and structural goals, assessed quarterly and not set once and fail to recall.</a:t>
            </a:r>
          </a:p>
          <a:p>
            <a:r>
              <a:rPr lang="en-US" b="1" dirty="0">
                <a:solidFill>
                  <a:srgbClr val="0C4E5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feedback: </a:t>
            </a:r>
            <a:r>
              <a:rPr lang="en-US" dirty="0"/>
              <a:t>Regular manager feedback meetings linked to helping the employees towards their development goals. These meetings can replace annual appraisal events. </a:t>
            </a:r>
          </a:p>
          <a:p>
            <a:r>
              <a:rPr lang="en-US" b="1" dirty="0">
                <a:solidFill>
                  <a:srgbClr val="0C4E5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Fair and transparent: </a:t>
            </a:r>
            <a:r>
              <a:rPr lang="en-US" dirty="0"/>
              <a:t>Regulated rankings and visible criteria to protect engagement and trust in multidisciplinary teams</a:t>
            </a:r>
            <a:endParaRPr lang="en-GB" dirty="0"/>
          </a:p>
          <a:p>
            <a:r>
              <a:rPr lang="en-US" b="1" dirty="0">
                <a:solidFill>
                  <a:srgbClr val="0C4E5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Reward bond: </a:t>
            </a:r>
            <a:r>
              <a:rPr lang="en-US" dirty="0"/>
              <a:t>Recognition and progression decisions that are linked to helping the employees procession, giving the employee a genuine and person centered experience that dose not seem bureaucratic.</a:t>
            </a:r>
            <a:endParaRPr lang="en-GB" dirty="0"/>
          </a:p>
          <a:p>
            <a:r>
              <a:rPr lang="en-GB" dirty="0"/>
              <a:t>(Mahdi and Atifa, 2025)</a:t>
            </a:r>
            <a:endParaRPr lang="en-US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3627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EB812-865C-700F-DB43-C36529EE55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9F74E6A-343A-B4C5-5068-9916CE0101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5327" y="548640"/>
            <a:ext cx="9352344" cy="1371600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Leadership style and motivation</a:t>
            </a:r>
            <a:endParaRPr lang="en-US" sz="4000" dirty="0"/>
          </a:p>
        </p:txBody>
      </p:sp>
      <p:pic>
        <p:nvPicPr>
          <p:cNvPr id="18" name="Picture Placeholder 17" descr="A group of people walking in a hallway">
            <a:extLst>
              <a:ext uri="{FF2B5EF4-FFF2-40B4-BE49-F238E27FC236}">
                <a16:creationId xmlns:a16="http://schemas.microsoft.com/office/drawing/2014/main" id="{D5055EA8-3994-8BC7-B922-C136EE00B63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2312894" cy="6858000"/>
          </a:xfrm>
          <a:noFill/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31E365A1-BD7A-F32F-45DD-9509292F66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8" y="2560320"/>
            <a:ext cx="8112923" cy="4003766"/>
          </a:xfrm>
        </p:spPr>
        <p:txBody>
          <a:bodyPr>
            <a:normAutofit fontScale="85000" lnSpcReduction="10000"/>
          </a:bodyPr>
          <a:lstStyle/>
          <a:p>
            <a:r>
              <a:rPr lang="en-US" b="1" dirty="0">
                <a:solidFill>
                  <a:srgbClr val="0169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Situational leadership (Hersey and Blanchard, 1969)</a:t>
            </a:r>
            <a:endParaRPr lang="en-US" dirty="0"/>
          </a:p>
          <a:p>
            <a:r>
              <a:rPr lang="en-US" dirty="0"/>
              <a:t>Adapt style to team experience: aiming for new starters, coaching for developing employees, supporting and lastly delegating to support employees gain capability and help their confidence grow.</a:t>
            </a:r>
            <a:endParaRPr lang="en-GB" dirty="0"/>
          </a:p>
          <a:p>
            <a:r>
              <a:rPr lang="en-US" dirty="0"/>
              <a:t>Creating teams that can demonstrate their unique expertise and confidence levels, so any single fixed style will underperform everywhere. Leaders need create a scope.</a:t>
            </a:r>
            <a:r>
              <a:rPr lang="en-GB" dirty="0"/>
              <a:t> (</a:t>
            </a:r>
            <a:r>
              <a:rPr lang="en-GB" dirty="0" err="1"/>
              <a:t>Marchito</a:t>
            </a:r>
            <a:r>
              <a:rPr lang="en-GB" dirty="0"/>
              <a:t>, García and de, 2025)</a:t>
            </a:r>
          </a:p>
          <a:p>
            <a:r>
              <a:rPr lang="en-US" b="1" dirty="0">
                <a:solidFill>
                  <a:srgbClr val="0C4E5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Motivation theory in practice</a:t>
            </a:r>
            <a:endParaRPr lang="en-US" dirty="0"/>
          </a:p>
          <a:p>
            <a:r>
              <a:rPr lang="en-US" dirty="0"/>
              <a:t>Vroom (1964): motivation = expectancy × instrumentality × valence. Individuals must believe hard work leads to performance, performance leads to reward, and the reward is one they value.</a:t>
            </a:r>
            <a:endParaRPr lang="en-GB" dirty="0"/>
          </a:p>
          <a:p>
            <a:r>
              <a:rPr lang="en-US" dirty="0"/>
              <a:t>Application: transparent progression criteria (expectancy and instrumentality) plus variable, respective rewards (valence). </a:t>
            </a:r>
            <a:r>
              <a:rPr lang="en-GB" dirty="0"/>
              <a:t>(Sutton, 2024)</a:t>
            </a:r>
          </a:p>
          <a:p>
            <a:endParaRPr lang="en-US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51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97DBB3-A76A-3FDB-7091-9AA98855BF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3EAC723-0F61-A756-2E05-D0350A6BBD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5327" y="548640"/>
            <a:ext cx="9352344" cy="137160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roadmap</a:t>
            </a:r>
            <a:endParaRPr lang="en-US" sz="4000" dirty="0"/>
          </a:p>
        </p:txBody>
      </p:sp>
      <p:pic>
        <p:nvPicPr>
          <p:cNvPr id="18" name="Picture Placeholder 17" descr="A group of people walking in a hallway">
            <a:extLst>
              <a:ext uri="{FF2B5EF4-FFF2-40B4-BE49-F238E27FC236}">
                <a16:creationId xmlns:a16="http://schemas.microsoft.com/office/drawing/2014/main" id="{35BF7F8E-98DA-467C-48D4-0D62F75C900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2312894" cy="6858000"/>
          </a:xfrm>
          <a:noFill/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B36E38F-6E29-7B43-055A-6448F167C4E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8" y="2560320"/>
            <a:ext cx="8112923" cy="400376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169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0-3 Months: </a:t>
            </a:r>
            <a:r>
              <a:rPr lang="en-US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Foundations</a:t>
            </a:r>
          </a:p>
          <a:p>
            <a:r>
              <a:rPr lang="en-US" dirty="0"/>
              <a:t>Skills-gap inspection, Breaking down of analytics baseline, Creating a wellbeing review, Improving of recruitment funnel</a:t>
            </a:r>
            <a:endParaRPr lang="en-GB" dirty="0"/>
          </a:p>
          <a:p>
            <a:r>
              <a:rPr lang="en-GB" b="1" dirty="0">
                <a:solidFill>
                  <a:srgbClr val="0169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3-9 Months: </a:t>
            </a:r>
            <a:r>
              <a:rPr lang="en-US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</a:t>
            </a:r>
          </a:p>
          <a:p>
            <a:r>
              <a:rPr lang="en-US" dirty="0"/>
              <a:t>Initiate digital upskilling routes and develop a stronger leadership program roll out constant performance check-ins.</a:t>
            </a:r>
            <a:endParaRPr lang="en-GB" dirty="0"/>
          </a:p>
          <a:p>
            <a:r>
              <a:rPr lang="en-GB" b="1" dirty="0">
                <a:solidFill>
                  <a:srgbClr val="01696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9-18 Months: </a:t>
            </a:r>
            <a:r>
              <a:rPr lang="en-US" b="1" dirty="0">
                <a:solidFill>
                  <a:srgbClr val="28251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Embed</a:t>
            </a:r>
          </a:p>
          <a:p>
            <a:r>
              <a:rPr lang="en-US" dirty="0"/>
              <a:t>Talent pipelines and progression plans, embedding an evaluation framework reporting at Kirkpatrick levels 3–4; quarterly workforce-planning cycle operating.</a:t>
            </a:r>
            <a:endParaRPr lang="en-GB" dirty="0"/>
          </a:p>
          <a:p>
            <a:endParaRPr lang="en-US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7114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0A4F42-56C4-9C24-FA4A-5CFA92869A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FBD1786-7CD9-FF90-4818-3E02F92AF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5327" y="548640"/>
            <a:ext cx="9352344" cy="137160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Summary and projected benefits</a:t>
            </a:r>
            <a:endParaRPr lang="en-GB" sz="3600" dirty="0"/>
          </a:p>
        </p:txBody>
      </p:sp>
      <p:pic>
        <p:nvPicPr>
          <p:cNvPr id="18" name="Picture Placeholder 17" descr="A group of people walking in a hallway">
            <a:extLst>
              <a:ext uri="{FF2B5EF4-FFF2-40B4-BE49-F238E27FC236}">
                <a16:creationId xmlns:a16="http://schemas.microsoft.com/office/drawing/2014/main" id="{C90D4844-ACFD-DACC-E209-90A9CB490A9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2312894" cy="6858000"/>
          </a:xfrm>
          <a:noFill/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2073ED4-FB52-695C-24F2-195C5E8A1EF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8" y="2560320"/>
            <a:ext cx="8112923" cy="4003766"/>
          </a:xfrm>
        </p:spPr>
        <p:txBody>
          <a:bodyPr>
            <a:normAutofit/>
          </a:bodyPr>
          <a:lstStyle/>
          <a:p>
            <a:r>
              <a:rPr lang="en-US" b="1" dirty="0"/>
              <a:t>Key findings suggest that growth has outpaced people management; turnover, exhaustion and skills gaps contribute to a common root in immediate, unaligned HRM.</a:t>
            </a:r>
            <a:endParaRPr lang="en-GB" b="1" dirty="0"/>
          </a:p>
          <a:p>
            <a:r>
              <a:rPr lang="en-US" b="1" dirty="0"/>
              <a:t>Recommendations to manage quarterly workforce development; blended four-channel recruitment; regulated multi-method selection; upskilling plus leadership development; constant performance management; wellbeing-led retention.</a:t>
            </a:r>
            <a:endParaRPr lang="en-GB" b="1" dirty="0"/>
          </a:p>
          <a:p>
            <a:r>
              <a:rPr lang="en-GB" b="1" dirty="0"/>
              <a:t>The benefits of this will implement </a:t>
            </a:r>
            <a:r>
              <a:rPr lang="en-US" b="1" dirty="0"/>
              <a:t>lower time-to-hire and turnover, stronger internal pipelines for hybrid clinical-digital roles, improved engagement, and a leadership bench capable of multidisciplinary teams</a:t>
            </a:r>
            <a:endParaRPr lang="en-GB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689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3D1902-1748-81B3-F587-DD5A5C9031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6C5E219-36A2-D2BB-D9C5-59EC6BAF8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5327" y="548640"/>
            <a:ext cx="9352344" cy="137160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References: </a:t>
            </a:r>
            <a:endParaRPr lang="en-GB" sz="3600" dirty="0"/>
          </a:p>
        </p:txBody>
      </p:sp>
      <p:pic>
        <p:nvPicPr>
          <p:cNvPr id="18" name="Picture Placeholder 17" descr="A group of people walking in a hallway">
            <a:extLst>
              <a:ext uri="{FF2B5EF4-FFF2-40B4-BE49-F238E27FC236}">
                <a16:creationId xmlns:a16="http://schemas.microsoft.com/office/drawing/2014/main" id="{5165F8AE-914B-4A61-1F0E-2A1917C7353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2312894" cy="6858000"/>
          </a:xfrm>
          <a:noFill/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BF7E114-2CB4-B5ED-82ED-0208E5B5EA5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8" y="2560320"/>
            <a:ext cx="8112923" cy="4003766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Andreykwasi2019 (2019). </a:t>
            </a:r>
            <a:r>
              <a:rPr lang="en-GB" i="1" dirty="0"/>
              <a:t>Strategic HRM best fit or best practice</a:t>
            </a:r>
            <a:r>
              <a:rPr lang="en-GB" dirty="0"/>
              <a:t>. [online] Scribd. Available at: https://www.scribd.com/presentation/725757812/Strategic-HRM-Best-Fit-or-Best-Practice [Accessed 11 Oct. 2026].</a:t>
            </a:r>
          </a:p>
          <a:p>
            <a:r>
              <a:rPr lang="en-GB" dirty="0"/>
              <a:t>Channell, M. (2021). </a:t>
            </a:r>
            <a:r>
              <a:rPr lang="en-GB" i="1" dirty="0"/>
              <a:t>Herzberg’s two-factor theory: A guide to motivating your team</a:t>
            </a:r>
            <a:r>
              <a:rPr lang="en-GB" dirty="0"/>
              <a:t>. [online] TSW Training. Available at: https://www.tsw.co.uk/insights/herzbergs-two-factor-theory/ [Accessed 11 Oct. 2026].</a:t>
            </a:r>
          </a:p>
          <a:p>
            <a:r>
              <a:rPr lang="en-GB" dirty="0" err="1"/>
              <a:t>lparsons</a:t>
            </a:r>
            <a:r>
              <a:rPr lang="en-GB" dirty="0"/>
              <a:t> (2026). </a:t>
            </a:r>
            <a:r>
              <a:rPr lang="en-GB" i="1" dirty="0"/>
              <a:t>Understanding the core functions of talent management - professional &amp; executive development | Harvard DCE</a:t>
            </a:r>
            <a:r>
              <a:rPr lang="en-GB" dirty="0"/>
              <a:t>. [online] Professional &amp; Executive Development | Harvard DCE. Available at: https://professional.dce.harvard.edu/blog/understanding-the-core-functions-of-talent-management/ [Accessed 11 Oct. 2026].</a:t>
            </a:r>
          </a:p>
          <a:p>
            <a:r>
              <a:rPr lang="en-GB" dirty="0"/>
              <a:t>Kirkpatrick Partners (2024). </a:t>
            </a:r>
            <a:r>
              <a:rPr lang="en-GB" i="1" dirty="0"/>
              <a:t>The Kirkpatrick Model</a:t>
            </a:r>
            <a:r>
              <a:rPr lang="en-GB" dirty="0"/>
              <a:t>. [online] Kirkpatrick Partners, LLC. Available at: https://www.kirkpatrickpartners.com/the-kirkpatrick-model/ [Accessed 11 Oct. 2026].</a:t>
            </a:r>
          </a:p>
          <a:p>
            <a:r>
              <a:rPr lang="en-GB" dirty="0"/>
              <a:t>Mahdi, S. and Atifa, Y. (2025). Perspective chapter: Integrating continuous performance management (CPM) into organizational people practices. </a:t>
            </a:r>
            <a:r>
              <a:rPr lang="en-GB" i="1" dirty="0"/>
              <a:t>Business, Management and Economics</a:t>
            </a:r>
            <a:r>
              <a:rPr lang="en-GB" dirty="0"/>
              <a:t>. [online] doi:10.5772/intechopen.1009692. {Accessed 11 Oct. 2026].</a:t>
            </a:r>
          </a:p>
          <a:p>
            <a:r>
              <a:rPr lang="en-GB" dirty="0" err="1"/>
              <a:t>Marchito</a:t>
            </a:r>
            <a:r>
              <a:rPr lang="en-GB" dirty="0"/>
              <a:t>, A.D.P., García, A.G. and de, M. (2025). The Hersey and Blanchard’s situational leadership model revisited: Its role in sustainable organizational development. </a:t>
            </a:r>
            <a:r>
              <a:rPr lang="en-GB" i="1" dirty="0"/>
              <a:t>World</a:t>
            </a:r>
            <a:r>
              <a:rPr lang="en-GB" dirty="0"/>
              <a:t>, [online] 6(2), pp.63–63. Available at: https://www.mdpi.com/2673-4060/6/2/63 [Accessed 11 Oct. 2026].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9445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684863-3653-4154-1AE9-C446398996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3ED8D4-31D8-7322-2190-0FEB2FC6F9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5327" y="548640"/>
            <a:ext cx="9352344" cy="137160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References: </a:t>
            </a:r>
            <a:endParaRPr lang="en-GB" sz="3600" dirty="0"/>
          </a:p>
        </p:txBody>
      </p:sp>
      <p:pic>
        <p:nvPicPr>
          <p:cNvPr id="18" name="Picture Placeholder 17" descr="A group of people walking in a hallway">
            <a:extLst>
              <a:ext uri="{FF2B5EF4-FFF2-40B4-BE49-F238E27FC236}">
                <a16:creationId xmlns:a16="http://schemas.microsoft.com/office/drawing/2014/main" id="{0B11671D-1524-77F2-A038-2B8A7695A45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alphaModFix amt="2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1"/>
            <a:ext cx="2312894" cy="6858000"/>
          </a:xfrm>
          <a:noFill/>
        </p:spPr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C8CA416-4BD7-F036-3ADD-B226BC6B982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987198" y="2560320"/>
            <a:ext cx="8112923" cy="4003766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Planview.com. (2026). </a:t>
            </a:r>
            <a:r>
              <a:rPr lang="en-GB" i="1" dirty="0"/>
              <a:t>The savvy PMO’s guide to resource planning</a:t>
            </a:r>
            <a:r>
              <a:rPr lang="en-GB" dirty="0"/>
              <a:t>. [online] Available at: https://info.planview.com/savvy-pmo-guide-to-resource-planning-_ebook_prm_en_reg.html [Accessed 15 Oct. 2026].</a:t>
            </a:r>
          </a:p>
          <a:p>
            <a:r>
              <a:rPr lang="en-GB" dirty="0"/>
              <a:t>Pro, P.S. (2025). </a:t>
            </a:r>
            <a:r>
              <a:rPr lang="en-GB" i="1" dirty="0"/>
              <a:t>The AMO model explained: Ability, motivation and opportunity in HR</a:t>
            </a:r>
            <a:r>
              <a:rPr lang="en-GB" dirty="0"/>
              <a:t>. [online] Peoplestudypro.com. Available at: https://www.peoplestudypro.com/blog/amo-model-explained [Accessed 01 Oct. 2026].</a:t>
            </a:r>
          </a:p>
          <a:p>
            <a:r>
              <a:rPr lang="en-GB" dirty="0"/>
              <a:t>Science Direct (2017). </a:t>
            </a:r>
            <a:r>
              <a:rPr lang="en-GB" i="1" dirty="0"/>
              <a:t>Human capital theory - an overview | ScienceDirect topics</a:t>
            </a:r>
            <a:r>
              <a:rPr lang="en-GB" dirty="0"/>
              <a:t>. [online] www.sciencedirect.com. Available at: https://www.sciencedirect.com/topics/economics-econometrics-and-finance/human-capital-theory [Accessed 01 Oct. 2026].</a:t>
            </a:r>
          </a:p>
          <a:p>
            <a:r>
              <a:rPr lang="en-GB" dirty="0"/>
              <a:t>Sutton, J. (2024). </a:t>
            </a:r>
            <a:r>
              <a:rPr lang="en-GB" i="1" dirty="0"/>
              <a:t>Victor vroom’s expectancy theory of motivation</a:t>
            </a:r>
            <a:r>
              <a:rPr lang="en-GB" dirty="0"/>
              <a:t>. [online] Positive Psychology. Available at: https://positivepsychology.com/expectancy-theory/ [Accessed 15 Oct. 2026].</a:t>
            </a:r>
          </a:p>
          <a:p>
            <a:r>
              <a:rPr lang="en-GB" dirty="0"/>
              <a:t>Verlinden, N. (2020). </a:t>
            </a:r>
            <a:r>
              <a:rPr lang="en-GB" i="1" dirty="0"/>
              <a:t>The skills gap analysis - a full guide</a:t>
            </a:r>
            <a:r>
              <a:rPr lang="en-GB" dirty="0"/>
              <a:t>. [online] AIHR. Available at: https://www.aihr.com/blog/skills-gap-analysis/ [Accessed 15 Oct. 2026].</a:t>
            </a:r>
          </a:p>
          <a:p>
            <a:r>
              <a:rPr lang="en-GB" dirty="0"/>
              <a:t>Verduyn, M. (2024). </a:t>
            </a:r>
            <a:r>
              <a:rPr lang="en-GB" i="1" dirty="0"/>
              <a:t>What is internal recruitment? 7 Internal recruitment methods (+ examples)</a:t>
            </a:r>
            <a:r>
              <a:rPr lang="en-GB" dirty="0"/>
              <a:t>. [online] AIHR. Available at: https://www.aihr.com/blog/internal-recruitment/ [Accessed 18 Oct. 2026].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167880"/>
      </p:ext>
    </p:extLst>
  </p:cSld>
  <p:clrMapOvr>
    <a:masterClrMapping/>
  </p:clrMapOvr>
</p:sld>
</file>

<file path=ppt/theme/theme1.xml><?xml version="1.0" encoding="utf-8"?>
<a:theme xmlns:a="http://schemas.openxmlformats.org/drawingml/2006/main" name="Neutrals">
  <a:themeElements>
    <a:clrScheme name="Neutral Blue &amp; Green">
      <a:dk1>
        <a:srgbClr val="000000"/>
      </a:dk1>
      <a:lt1>
        <a:srgbClr val="FFFFFF"/>
      </a:lt1>
      <a:dk2>
        <a:srgbClr val="2C3932"/>
      </a:dk2>
      <a:lt2>
        <a:srgbClr val="FDF6EA"/>
      </a:lt2>
      <a:accent1>
        <a:srgbClr val="E6E3DD"/>
      </a:accent1>
      <a:accent2>
        <a:srgbClr val="DCE4E7"/>
      </a:accent2>
      <a:accent3>
        <a:srgbClr val="F2F0ED"/>
      </a:accent3>
      <a:accent4>
        <a:srgbClr val="8C9178"/>
      </a:accent4>
      <a:accent5>
        <a:srgbClr val="919EAC"/>
      </a:accent5>
      <a:accent6>
        <a:srgbClr val="1D2144"/>
      </a:accent6>
      <a:hlink>
        <a:srgbClr val="2A4211"/>
      </a:hlink>
      <a:folHlink>
        <a:srgbClr val="663E17"/>
      </a:folHlink>
    </a:clrScheme>
    <a:fontScheme name="Custom 11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eutrals_Marketing Presentation_win32_EF_v6" id="{67DB2C2D-FCF8-40FC-96D1-B8ECBEC2131C}" vid="{B44846DD-0C03-4691-B9FA-7B87E0EBB99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D3301439-688F-4D19-B908-B48B62C5607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EC3793-C1BC-496C-A03C-202DFFC513D6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D1CEDABF-7176-4A42-8EF9-E5D4DD31FF6C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{FD405AF1-8C53-4BCC-AA97-79A1843CECE6}0743cd2c-45be-4ec9-be1d-752c74c944b1-TFffbca3bb-2f91-4c96-94aa-cfcf1da3bf44eb66806c_win32</Template>
  <TotalTime>942</TotalTime>
  <Words>1733</Words>
  <Application>Microsoft Office PowerPoint</Application>
  <PresentationFormat>Widescreen</PresentationFormat>
  <Paragraphs>132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Neutrals</vt:lpstr>
      <vt:lpstr>Strategic HRM for Health Connect UK  A Consultancy Presentation to the Executive Board</vt:lpstr>
      <vt:lpstr>Health Connect UK</vt:lpstr>
      <vt:lpstr>Overview  The organization </vt:lpstr>
      <vt:lpstr>The three theoretical anchors  that frame everything else.</vt:lpstr>
      <vt:lpstr>Workforce Planning &amp; The Skills Gap</vt:lpstr>
      <vt:lpstr>PowerPoint Presentation</vt:lpstr>
      <vt:lpstr> </vt:lpstr>
      <vt:lpstr>Talent Management and Retention Keeping People, we already have</vt:lpstr>
      <vt:lpstr>Performance management Performance management at HealthConnect should move from an annual appraisal event to a continuous, development-centred dialogue.</vt:lpstr>
      <vt:lpstr>Leadership style and motivation</vt:lpstr>
      <vt:lpstr>Implementation roadmap</vt:lpstr>
      <vt:lpstr>Summary and projected benefits</vt:lpstr>
      <vt:lpstr>References: </vt:lpstr>
      <vt:lpstr>References: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HRM for Health Connect UK  A Consultancy Presentation to the Executive Board</dc:title>
  <dc:creator>naazim qureshi</dc:creator>
  <cp:lastModifiedBy>mohammadyusuf69@outlook.com</cp:lastModifiedBy>
  <cp:revision>17</cp:revision>
  <dcterms:created xsi:type="dcterms:W3CDTF">2026-10-14T14:10:53Z</dcterms:created>
  <dcterms:modified xsi:type="dcterms:W3CDTF">2026-10-18T23:51:36Z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