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54"/>
  </p:notesMasterIdLst>
  <p:sldIdLst>
    <p:sldId id="320" r:id="rId2"/>
    <p:sldId id="260" r:id="rId3"/>
    <p:sldId id="262" r:id="rId4"/>
    <p:sldId id="264" r:id="rId5"/>
    <p:sldId id="268" r:id="rId6"/>
    <p:sldId id="265" r:id="rId7"/>
    <p:sldId id="266" r:id="rId8"/>
    <p:sldId id="267" r:id="rId9"/>
    <p:sldId id="269" r:id="rId10"/>
    <p:sldId id="271" r:id="rId11"/>
    <p:sldId id="270" r:id="rId12"/>
    <p:sldId id="272" r:id="rId13"/>
    <p:sldId id="278" r:id="rId14"/>
    <p:sldId id="263" r:id="rId15"/>
    <p:sldId id="274" r:id="rId16"/>
    <p:sldId id="277" r:id="rId17"/>
    <p:sldId id="275" r:id="rId18"/>
    <p:sldId id="276" r:id="rId19"/>
    <p:sldId id="279" r:id="rId20"/>
    <p:sldId id="280" r:id="rId21"/>
    <p:sldId id="281" r:id="rId22"/>
    <p:sldId id="282" r:id="rId23"/>
    <p:sldId id="310" r:id="rId24"/>
    <p:sldId id="283" r:id="rId25"/>
    <p:sldId id="284" r:id="rId26"/>
    <p:sldId id="285" r:id="rId27"/>
    <p:sldId id="286" r:id="rId28"/>
    <p:sldId id="287" r:id="rId29"/>
    <p:sldId id="288" r:id="rId30"/>
    <p:sldId id="289" r:id="rId31"/>
    <p:sldId id="290" r:id="rId32"/>
    <p:sldId id="291" r:id="rId33"/>
    <p:sldId id="292" r:id="rId34"/>
    <p:sldId id="303" r:id="rId35"/>
    <p:sldId id="304" r:id="rId36"/>
    <p:sldId id="307" r:id="rId37"/>
    <p:sldId id="305" r:id="rId38"/>
    <p:sldId id="306" r:id="rId39"/>
    <p:sldId id="293" r:id="rId40"/>
    <p:sldId id="294" r:id="rId41"/>
    <p:sldId id="295" r:id="rId42"/>
    <p:sldId id="296" r:id="rId43"/>
    <p:sldId id="308" r:id="rId44"/>
    <p:sldId id="311" r:id="rId45"/>
    <p:sldId id="313" r:id="rId46"/>
    <p:sldId id="314" r:id="rId47"/>
    <p:sldId id="315" r:id="rId48"/>
    <p:sldId id="316" r:id="rId49"/>
    <p:sldId id="312" r:id="rId50"/>
    <p:sldId id="317" r:id="rId51"/>
    <p:sldId id="318" r:id="rId52"/>
    <p:sldId id="319" r:id="rId5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125" autoAdjust="0"/>
  </p:normalViewPr>
  <p:slideViewPr>
    <p:cSldViewPr snapToGrid="0">
      <p:cViewPr varScale="1">
        <p:scale>
          <a:sx n="91" d="100"/>
          <a:sy n="91" d="100"/>
        </p:scale>
        <p:origin x="34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B5FEC5-FB75-4D0C-BD40-8CD780F02597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A96B11-5583-4BBF-8470-92B6B16B2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782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3B003A-D3C3-1141-9E22-5EEF882B08AD}" type="slidenum">
              <a:rPr kumimoji="1" lang="zh-CN" altLang="en-US" smtClean="0"/>
              <a:t>12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392799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80979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42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274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437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74005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54670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69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846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51967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792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462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875902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0974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98946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9614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633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486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264700-3AC7-4A99-AD16-7408D46DEAA5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ACB6D2A-6903-44E5-AEF9-D410C6EBF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041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NvCNDlhUvZ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8R6mTLKOEcc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6" Type="http://schemas.openxmlformats.org/officeDocument/2006/relationships/hyperlink" Target="https://youtu.be/bevyDn4ivsQ" TargetMode="External"/><Relationship Id="rId5" Type="http://schemas.openxmlformats.org/officeDocument/2006/relationships/hyperlink" Target="https://youtu.be/0BpF7ekqbO8" TargetMode="External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5" Type="http://schemas.openxmlformats.org/officeDocument/2006/relationships/image" Target="../media/image30.jpg"/><Relationship Id="rId4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4" Type="http://schemas.openxmlformats.org/officeDocument/2006/relationships/image" Target="../media/image3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4" Type="http://schemas.openxmlformats.org/officeDocument/2006/relationships/image" Target="../media/image3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4" Type="http://schemas.openxmlformats.org/officeDocument/2006/relationships/image" Target="../media/image40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7.png"/><Relationship Id="rId4" Type="http://schemas.openxmlformats.org/officeDocument/2006/relationships/image" Target="../media/image55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7588" y="835708"/>
            <a:ext cx="6152224" cy="1971245"/>
          </a:xfrm>
        </p:spPr>
        <p:txBody>
          <a:bodyPr>
            <a:normAutofit/>
          </a:bodyPr>
          <a:lstStyle/>
          <a:p>
            <a:pPr algn="l"/>
            <a:r>
              <a:rPr lang="zh-CN" altLang="en-US" sz="4800" b="1" dirty="0">
                <a:latin typeface="+mn-lt"/>
              </a:rPr>
              <a:t>生存汉语</a:t>
            </a:r>
            <a:br>
              <a:rPr lang="en-US" altLang="zh-CN" dirty="0"/>
            </a:br>
            <a:r>
              <a:rPr lang="en-US" altLang="zh-CN" sz="6000" dirty="0"/>
              <a:t>Survival Chinese</a:t>
            </a:r>
            <a:endParaRPr lang="en-GB" sz="6000" dirty="0"/>
          </a:p>
        </p:txBody>
      </p:sp>
      <p:pic>
        <p:nvPicPr>
          <p:cNvPr id="5" name="图片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62"/>
          <a:stretch/>
        </p:blipFill>
        <p:spPr>
          <a:xfrm>
            <a:off x="7009812" y="1426778"/>
            <a:ext cx="4801962" cy="32931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9" name="Group 8"/>
          <p:cNvGrpSpPr/>
          <p:nvPr/>
        </p:nvGrpSpPr>
        <p:grpSpPr>
          <a:xfrm>
            <a:off x="292291" y="5010049"/>
            <a:ext cx="8288044" cy="1228778"/>
            <a:chOff x="564853" y="4845634"/>
            <a:chExt cx="8288044" cy="1228778"/>
          </a:xfrm>
        </p:grpSpPr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55682" y="4880366"/>
              <a:ext cx="1188692" cy="1194046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4853" y="4845634"/>
              <a:ext cx="1228778" cy="1228778"/>
            </a:xfrm>
            <a:prstGeom prst="rect">
              <a:avLst/>
            </a:prstGeom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829710" y="4845634"/>
              <a:ext cx="2701991" cy="1228778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192251" y="4845634"/>
              <a:ext cx="2660646" cy="1194046"/>
            </a:xfrm>
            <a:prstGeom prst="rect">
              <a:avLst/>
            </a:prstGeom>
          </p:spPr>
        </p:pic>
      </p:grpSp>
      <p:sp>
        <p:nvSpPr>
          <p:cNvPr id="10" name="Title 1"/>
          <p:cNvSpPr txBox="1">
            <a:spLocks/>
          </p:cNvSpPr>
          <p:nvPr/>
        </p:nvSpPr>
        <p:spPr>
          <a:xfrm>
            <a:off x="857588" y="3359765"/>
            <a:ext cx="6152224" cy="80732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altLang="zh-CN" sz="4800" b="1" dirty="0">
                <a:latin typeface="+mn-lt"/>
              </a:rPr>
              <a:t>Lesson 4  Transportation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721304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298938" y="193431"/>
            <a:ext cx="7411916" cy="89681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First impression of Chin</a:t>
            </a:r>
            <a:r>
              <a:rPr lang="en-US" altLang="zh-CN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ese traffic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256" y="3071735"/>
            <a:ext cx="4947860" cy="36238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9013" y="3114232"/>
            <a:ext cx="5080000" cy="35814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/>
          <p:cNvSpPr txBox="1"/>
          <p:nvPr/>
        </p:nvSpPr>
        <p:spPr>
          <a:xfrm>
            <a:off x="2434194" y="1132743"/>
            <a:ext cx="710964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rén</a:t>
            </a:r>
            <a:r>
              <a:rPr lang="en-GB" sz="40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shān</a:t>
            </a:r>
            <a:r>
              <a:rPr lang="en-GB" sz="40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 </a:t>
            </a:r>
            <a:r>
              <a:rPr lang="en-GB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rén</a:t>
            </a:r>
            <a:r>
              <a:rPr lang="en-GB" sz="40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  </a:t>
            </a:r>
            <a:r>
              <a:rPr lang="en-GB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hǎi</a:t>
            </a:r>
            <a:endParaRPr lang="en-GB" sz="40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  <a:p>
            <a:pPr algn="ctr"/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人     山    人    海 </a:t>
            </a:r>
            <a:endParaRPr lang="en-US" altLang="zh-CN" sz="4000" dirty="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algn="ctr"/>
            <a:r>
              <a:rPr kumimoji="1"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People mountain people sea!</a:t>
            </a:r>
            <a:endParaRPr lang="en-GB" sz="4000" dirty="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0019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338" y="435139"/>
            <a:ext cx="11359662" cy="1492132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Beijing Capital International Airport T3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3534" t="881" r="5042" b="10458"/>
          <a:stretch>
            <a:fillRect/>
          </a:stretch>
        </p:blipFill>
        <p:spPr>
          <a:xfrm>
            <a:off x="228599" y="1723132"/>
            <a:ext cx="6938792" cy="49168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Rectangle 5"/>
          <p:cNvSpPr/>
          <p:nvPr/>
        </p:nvSpPr>
        <p:spPr>
          <a:xfrm>
            <a:off x="7814387" y="1447492"/>
            <a:ext cx="3970175" cy="56311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Designed by a consortium of Netherlands Airport Consultants (NACO), UK Architect Foster and Partners and ARUP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Total area:  900000 square meters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3 years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Terminal 3 of the BCIA is currently the second-largest airport passenger terminal building in the world. Its title as the world's largest was surrendered on 14 October 2008 to Dubai International Airport's Terminal 3, which has 1,713,000 m2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901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945" y="391795"/>
            <a:ext cx="10515600" cy="1325563"/>
          </a:xfrm>
        </p:spPr>
        <p:txBody>
          <a:bodyPr>
            <a:noAutofit/>
          </a:bodyPr>
          <a:lstStyle/>
          <a:p>
            <a:r>
              <a:rPr 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Overlook: 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Pearls in Dragon Mouth</a:t>
            </a:r>
            <a:b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Dragon Body;      </a:t>
            </a:r>
            <a:b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Dragon scale </a:t>
            </a:r>
            <a:r>
              <a:rPr lang="zh-CN" alt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br>
              <a:rPr lang="zh-CN" alt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zh-CN" alt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altLang="zh-C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ragon Beard</a:t>
            </a:r>
            <a:br>
              <a:rPr lang="zh-CN" alt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zh-CN" alt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</a:t>
            </a:r>
            <a:r>
              <a:rPr lang="en-US" altLang="zh-CN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Keel</a:t>
            </a:r>
            <a:b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</a:br>
            <a:endParaRPr lang="zh-CN" alt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0955" y="2776855"/>
            <a:ext cx="5959475" cy="39751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8520" y="2773680"/>
            <a:ext cx="6082665" cy="39782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文本框 2"/>
          <p:cNvSpPr txBox="1"/>
          <p:nvPr/>
        </p:nvSpPr>
        <p:spPr>
          <a:xfrm>
            <a:off x="6844127" y="269715"/>
            <a:ext cx="498405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2400" dirty="0">
                <a:solidFill>
                  <a:schemeClr val="tx2"/>
                </a:solidFill>
                <a:sym typeface="+mn-ea"/>
              </a:rPr>
              <a:t>（</a:t>
            </a:r>
            <a:r>
              <a:rPr lang="en-US" altLang="zh-CN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Parking building</a:t>
            </a:r>
            <a:r>
              <a:rPr lang="zh-CN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）</a:t>
            </a:r>
            <a:r>
              <a:rPr 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;</a:t>
            </a:r>
          </a:p>
          <a:p>
            <a:pPr algn="l"/>
            <a:r>
              <a:rPr lang="zh-CN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（</a:t>
            </a:r>
            <a:r>
              <a:rPr lang="en-US" altLang="zh-CN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the main buildings</a:t>
            </a:r>
            <a:r>
              <a:rPr lang="zh-CN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）</a:t>
            </a:r>
            <a:r>
              <a:rPr 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  </a:t>
            </a:r>
            <a:br>
              <a:rPr 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</a:br>
            <a:r>
              <a:rPr lang="zh-CN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（</a:t>
            </a:r>
            <a:r>
              <a:rPr lang="en-US" altLang="zh-CN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triangular skylights</a:t>
            </a:r>
            <a:r>
              <a:rPr lang="zh-CN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）</a:t>
            </a:r>
            <a:br>
              <a:rPr lang="zh-CN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</a:br>
            <a:r>
              <a:rPr lang="zh-CN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（</a:t>
            </a:r>
            <a:r>
              <a:rPr lang="en-US" altLang="zh-CN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surrounding transport networks</a:t>
            </a:r>
            <a:r>
              <a:rPr lang="zh-CN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）</a:t>
            </a:r>
            <a:br>
              <a:rPr lang="zh-CN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</a:br>
            <a:r>
              <a:rPr lang="zh-CN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（</a:t>
            </a:r>
            <a:r>
              <a:rPr 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hyperbolic dome with arched roof</a:t>
            </a:r>
            <a:r>
              <a:rPr lang="zh-CN" alt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）</a:t>
            </a:r>
          </a:p>
        </p:txBody>
      </p:sp>
      <p:sp>
        <p:nvSpPr>
          <p:cNvPr id="4" name="燕尾形箭头 3"/>
          <p:cNvSpPr/>
          <p:nvPr/>
        </p:nvSpPr>
        <p:spPr>
          <a:xfrm>
            <a:off x="5484237" y="1200943"/>
            <a:ext cx="1263015" cy="75565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燕尾形箭头 5"/>
          <p:cNvSpPr/>
          <p:nvPr/>
        </p:nvSpPr>
        <p:spPr>
          <a:xfrm>
            <a:off x="5484237" y="857885"/>
            <a:ext cx="1263015" cy="75565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燕尾形箭头 6"/>
          <p:cNvSpPr/>
          <p:nvPr/>
        </p:nvSpPr>
        <p:spPr>
          <a:xfrm>
            <a:off x="5484237" y="1573055"/>
            <a:ext cx="1263015" cy="75565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80835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33873" y="443932"/>
            <a:ext cx="10178322" cy="1492132"/>
          </a:xfrm>
        </p:spPr>
        <p:txBody>
          <a:bodyPr>
            <a:normAutofit/>
          </a:bodyPr>
          <a:lstStyle/>
          <a:p>
            <a:r>
              <a:rPr lang="zh-CN" altLang="en-US" sz="4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Facilities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65234" y="1128395"/>
            <a:ext cx="10515600" cy="6252845"/>
          </a:xfrm>
        </p:spPr>
        <p:txBody>
          <a:bodyPr>
            <a:normAutofit/>
          </a:bodyPr>
          <a:lstStyle/>
          <a:p>
            <a:endParaRPr lang="zh-CN" altLang="en-US" dirty="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T3 food-service area is called a "global kitchen," where 72 stores provide food ranging from formal dishes to fast food, from Chinese to western, and from bakery goods to ice cream. Airport officials have promised that</a:t>
            </a:r>
          </a:p>
          <a:p>
            <a:r>
              <a:rPr lang="zh-CN" alt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people who buy products at the airport will find the same prices in central Beijing.</a:t>
            </a:r>
          </a:p>
          <a:p>
            <a:endParaRPr lang="zh-CN" alt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zh-CN" alt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zh-CN" alt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addition to food and beverage areas, there is a 16,200 m2 (174,000 sq ft) domestic retail area, a 12,600 m2 (136,000 sq ft) duty-free-store area and a nearly 7,200 m2 (78,000 sq ft) convenience-service area, which includes banks, business centres, Internet services and more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87731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172547" y="1521070"/>
            <a:ext cx="10178322" cy="3593591"/>
          </a:xfrm>
        </p:spPr>
        <p:txBody>
          <a:bodyPr/>
          <a:lstStyle/>
          <a:p>
            <a:r>
              <a:rPr lang="en-US" altLang="zh-CN" sz="44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The video will show you everything</a:t>
            </a:r>
            <a:r>
              <a:rPr lang="zh-CN" altLang="en-US" sz="44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！</a:t>
            </a:r>
          </a:p>
          <a:p>
            <a:endParaRPr lang="zh-CN" alt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Watch carefully~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228599" y="184638"/>
            <a:ext cx="5926016" cy="76924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transportation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079630" y="4745329"/>
            <a:ext cx="3240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dirty="0">
                <a:hlinkClick r:id="rId2"/>
              </a:rPr>
              <a:t>https://youtu.be/NvCNDlhUvZA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399107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8896" y="3710353"/>
            <a:ext cx="10515600" cy="720970"/>
          </a:xfrm>
        </p:spPr>
        <p:txBody>
          <a:bodyPr>
            <a:normAutofit/>
          </a:bodyPr>
          <a:lstStyle/>
          <a:p>
            <a:r>
              <a:rPr lang="zh-CN" altLang="en-US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飞     机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altLang="zh-CN" sz="3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Plane</a:t>
            </a:r>
            <a:r>
              <a:rPr lang="zh-CN" altLang="en-US" sz="3200" dirty="0">
                <a:solidFill>
                  <a:schemeClr val="tx1"/>
                </a:solidFill>
              </a:rPr>
              <a:t>）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55295" y="1292469"/>
            <a:ext cx="6235700" cy="379158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/>
          <p:cNvSpPr txBox="1"/>
          <p:nvPr/>
        </p:nvSpPr>
        <p:spPr>
          <a:xfrm>
            <a:off x="1198896" y="2803540"/>
            <a:ext cx="24416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fēi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jī</a:t>
            </a:r>
            <a:endParaRPr lang="en-GB" sz="4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4933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4128" y="556902"/>
            <a:ext cx="10913110" cy="2203450"/>
          </a:xfrm>
        </p:spPr>
        <p:txBody>
          <a:bodyPr>
            <a:normAutofit fontScale="90000"/>
          </a:bodyPr>
          <a:lstStyle/>
          <a:p>
            <a:br>
              <a:rPr lang="en-US" altLang="zh-CN" dirty="0"/>
            </a:br>
            <a:br>
              <a:rPr lang="en-US" altLang="zh-CN" dirty="0"/>
            </a:br>
            <a:r>
              <a:rPr lang="en-US" altLang="zh-CN" dirty="0"/>
              <a:t>  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zh-CN" altLang="en-US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（飞 ）   机     场</a:t>
            </a:r>
            <a:br>
              <a:rPr lang="en-US" altLang="zh-CN" dirty="0"/>
            </a:br>
            <a:br>
              <a:rPr lang="en-US" altLang="zh-CN" dirty="0"/>
            </a:br>
            <a:r>
              <a:rPr lang="zh-CN" altLang="en-US" dirty="0">
                <a:solidFill>
                  <a:schemeClr val="tx1"/>
                </a:solidFill>
              </a:rPr>
              <a:t>（</a:t>
            </a:r>
            <a:r>
              <a:rPr lang="en-US" altLang="zh-C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Airport</a:t>
            </a:r>
            <a:r>
              <a:rPr lang="zh-CN" altLang="en-US" dirty="0">
                <a:solidFill>
                  <a:schemeClr val="tx1"/>
                </a:solidFill>
              </a:rPr>
              <a:t>）</a:t>
            </a:r>
            <a:br>
              <a:rPr lang="en-US" altLang="zh-CN" dirty="0"/>
            </a:br>
            <a:r>
              <a:rPr lang="en-US" altLang="zh-CN" dirty="0"/>
              <a:t>                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4128" y="4682331"/>
            <a:ext cx="10515600" cy="4351338"/>
          </a:xfrm>
        </p:spPr>
        <p:txBody>
          <a:bodyPr/>
          <a:lstStyle/>
          <a:p>
            <a:endParaRPr lang="en-US" altLang="zh-CN" dirty="0"/>
          </a:p>
          <a:p>
            <a:endParaRPr lang="en-US" altLang="zh-CN" dirty="0"/>
          </a:p>
          <a:p>
            <a:endParaRPr lang="zh-CN" altLang="en-US" dirty="0"/>
          </a:p>
          <a:p>
            <a:endParaRPr lang="zh-CN" altLang="en-US" dirty="0"/>
          </a:p>
          <a:p>
            <a:endParaRPr lang="zh-CN" altLang="en-US" dirty="0"/>
          </a:p>
          <a:p>
            <a:endParaRPr lang="zh-CN" alt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5285" y="1266092"/>
            <a:ext cx="6024443" cy="37657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/>
          <p:cNvSpPr txBox="1"/>
          <p:nvPr/>
        </p:nvSpPr>
        <p:spPr>
          <a:xfrm>
            <a:off x="266570" y="1273907"/>
            <a:ext cx="48862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fēi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)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jī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chǎng</a:t>
            </a:r>
            <a:endParaRPr lang="en-GB" sz="4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71330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17684" y="1674855"/>
            <a:ext cx="12001500" cy="1492132"/>
          </a:xfrm>
        </p:spPr>
        <p:txBody>
          <a:bodyPr>
            <a:normAutofit/>
          </a:bodyPr>
          <a:lstStyle/>
          <a:p>
            <a:r>
              <a:rPr kumimoji="1" lang="en-US" altLang="zh-CN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Drive or walk on the right side of the road</a:t>
            </a:r>
            <a:endParaRPr kumimoji="1" lang="zh-CN" altLang="en-US" sz="4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9608" y="2995245"/>
            <a:ext cx="5052646" cy="35202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099" y="2995245"/>
            <a:ext cx="5516015" cy="35202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Rounded Rectangle 4"/>
          <p:cNvSpPr/>
          <p:nvPr/>
        </p:nvSpPr>
        <p:spPr>
          <a:xfrm>
            <a:off x="222098" y="316522"/>
            <a:ext cx="5926016" cy="76924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transportation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3572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kumimoji="1" lang="en-US" altLang="zh-C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take a taxi in the airport?</a:t>
            </a:r>
            <a:endParaRPr kumimoji="1" lang="zh-CN" alt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682" y="1125174"/>
            <a:ext cx="4820309" cy="2875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80"/>
          <a:stretch/>
        </p:blipFill>
        <p:spPr>
          <a:xfrm>
            <a:off x="1076798" y="1125175"/>
            <a:ext cx="4574615" cy="28753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3888" y="4158385"/>
            <a:ext cx="4497525" cy="26204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62"/>
          <a:stretch/>
        </p:blipFill>
        <p:spPr>
          <a:xfrm>
            <a:off x="5932682" y="4158385"/>
            <a:ext cx="4908234" cy="26204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433199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2752" y="4037362"/>
            <a:ext cx="4156651" cy="24601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7680" y="901126"/>
            <a:ext cx="3484215" cy="256360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4214" y="901125"/>
            <a:ext cx="3418140" cy="256360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extBox 3"/>
          <p:cNvSpPr txBox="1"/>
          <p:nvPr/>
        </p:nvSpPr>
        <p:spPr>
          <a:xfrm>
            <a:off x="689705" y="1802723"/>
            <a:ext cx="331372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latin typeface="楷体" panose="02010609060101010101" pitchFamily="49" charset="-122"/>
                <a:ea typeface="楷体" panose="02010609060101010101" pitchFamily="49" charset="-122"/>
                <a:cs typeface="+mj-cs"/>
              </a:rPr>
              <a:t>出  租  车</a:t>
            </a:r>
            <a:endParaRPr lang="en-GB" sz="4600" cap="all" spc="200" dirty="0">
              <a:latin typeface="楷体" panose="02010609060101010101" pitchFamily="49" charset="-122"/>
              <a:ea typeface="楷体" panose="02010609060101010101" pitchFamily="49" charset="-122"/>
              <a:cs typeface="+mj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424352" y="3537439"/>
            <a:ext cx="205697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latin typeface="楷体" panose="02010609060101010101" pitchFamily="49" charset="-122"/>
                <a:ea typeface="楷体" panose="02010609060101010101" pitchFamily="49" charset="-122"/>
                <a:cs typeface="+mj-cs"/>
              </a:rPr>
              <a:t>的  士</a:t>
            </a:r>
            <a:endParaRPr lang="en-GB" sz="4600" cap="all" spc="200" dirty="0">
              <a:latin typeface="楷体" panose="02010609060101010101" pitchFamily="49" charset="-122"/>
              <a:ea typeface="楷体" panose="02010609060101010101" pitchFamily="49" charset="-122"/>
              <a:cs typeface="+mj-c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13845" y="1195754"/>
            <a:ext cx="38523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chū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zū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chē</a:t>
            </a:r>
            <a:endParaRPr lang="en-GB" sz="4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482245" y="2919598"/>
            <a:ext cx="24416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dī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shì</a:t>
            </a:r>
            <a:endParaRPr lang="en-GB" sz="4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19906" y="4643442"/>
            <a:ext cx="2881751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（</a:t>
            </a:r>
            <a:r>
              <a:rPr lang="en-US" altLang="zh-CN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Taxi</a:t>
            </a:r>
            <a:r>
              <a:rPr lang="zh-CN" altLang="en-US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）</a:t>
            </a:r>
            <a:endParaRPr lang="en-GB" sz="4600" cap="all" spc="200" dirty="0">
              <a:solidFill>
                <a:schemeClr val="tx2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2889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53801" y="143528"/>
            <a:ext cx="10178322" cy="1492132"/>
          </a:xfrm>
        </p:spPr>
        <p:txBody>
          <a:bodyPr/>
          <a:lstStyle/>
          <a:p>
            <a:pPr algn="ctr"/>
            <a:r>
              <a:rPr kumimoji="1" lang="en-US" altLang="zh-C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take subway in Beijing</a:t>
            </a:r>
            <a:endParaRPr kumimoji="1" lang="zh-CN" alt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687803" y="6190646"/>
            <a:ext cx="5253318" cy="869577"/>
          </a:xfrm>
        </p:spPr>
        <p:txBody>
          <a:bodyPr/>
          <a:lstStyle/>
          <a:p>
            <a:r>
              <a:rPr kumimoji="1" lang="en-US" altLang="zh-CN" dirty="0">
                <a:hlinkClick r:id="rId3"/>
              </a:rPr>
              <a:t>https://youtu.be/8R6mTLKOEcc</a:t>
            </a:r>
            <a:endParaRPr kumimoji="1" lang="zh-CN" altLang="en-US" dirty="0"/>
          </a:p>
        </p:txBody>
      </p:sp>
      <p:sp>
        <p:nvSpPr>
          <p:cNvPr id="4" name="文本框 3"/>
          <p:cNvSpPr txBox="1"/>
          <p:nvPr/>
        </p:nvSpPr>
        <p:spPr>
          <a:xfrm>
            <a:off x="1165240" y="889594"/>
            <a:ext cx="79787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kumimoji="1" lang="en-US" altLang="zh-CN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Don’t eat and drink on the subway!</a:t>
            </a:r>
            <a:endParaRPr kumimoji="1" lang="zh-CN" alt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3904" y="1535925"/>
            <a:ext cx="7658116" cy="4554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3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Metro/subway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990119"/>
          </a:xfrm>
        </p:spPr>
        <p:txBody>
          <a:bodyPr>
            <a:normAutofit lnSpcReduction="10000"/>
          </a:bodyPr>
          <a:lstStyle/>
          <a:p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the </a:t>
            </a:r>
            <a:r>
              <a:rPr lang="en-US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baidu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map or other map app to find where is the metro and which station you are going to.</a:t>
            </a:r>
          </a:p>
          <a:p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18 metro lines and more than 334 operating station which covers 11 districts in Beijing.</a:t>
            </a:r>
          </a:p>
          <a:p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a card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 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swipe the card and get in 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don’t take the wrong direction</a:t>
            </a:r>
          </a:p>
          <a:p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card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still not suggested) 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 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buy the tickets </a:t>
            </a:r>
          </a:p>
          <a:p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</a:t>
            </a:r>
            <a:r>
              <a:rPr lang="en-US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Rmb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+ extra km 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divide 8.5</a:t>
            </a:r>
            <a:r>
              <a:rPr lang="zh-CN" alt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！！！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）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612325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4342" y="188469"/>
            <a:ext cx="4104045" cy="28767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044" y="249777"/>
            <a:ext cx="3783796" cy="275409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TextBox 6"/>
          <p:cNvSpPr txBox="1"/>
          <p:nvPr/>
        </p:nvSpPr>
        <p:spPr>
          <a:xfrm>
            <a:off x="1776918" y="4604067"/>
            <a:ext cx="205697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latin typeface="楷体" panose="02010609060101010101" pitchFamily="49" charset="-122"/>
                <a:ea typeface="楷体" panose="02010609060101010101" pitchFamily="49" charset="-122"/>
                <a:cs typeface="+mj-cs"/>
              </a:rPr>
              <a:t>地  铁</a:t>
            </a:r>
            <a:endParaRPr lang="en-GB" sz="4600" cap="all" spc="200" dirty="0">
              <a:latin typeface="楷体" panose="02010609060101010101" pitchFamily="49" charset="-122"/>
              <a:ea typeface="楷体" panose="02010609060101010101" pitchFamily="49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843175" y="3689862"/>
            <a:ext cx="27238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dì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tiě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19905" y="5549050"/>
            <a:ext cx="3608680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（</a:t>
            </a:r>
            <a:r>
              <a:rPr lang="en-US" altLang="zh-CN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METRO</a:t>
            </a:r>
            <a:r>
              <a:rPr lang="zh-CN" altLang="en-US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）</a:t>
            </a:r>
            <a:endParaRPr lang="en-GB" sz="4600" cap="all" spc="200" dirty="0">
              <a:solidFill>
                <a:schemeClr val="tx2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cxnSp>
        <p:nvCxnSpPr>
          <p:cNvPr id="10" name="直接箭头连接符 7"/>
          <p:cNvCxnSpPr/>
          <p:nvPr/>
        </p:nvCxnSpPr>
        <p:spPr>
          <a:xfrm>
            <a:off x="4066044" y="5035403"/>
            <a:ext cx="1604010" cy="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6290302" y="4748831"/>
            <a:ext cx="363432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latin typeface="楷体" panose="02010609060101010101" pitchFamily="49" charset="-122"/>
                <a:ea typeface="楷体" panose="02010609060101010101" pitchFamily="49" charset="-122"/>
                <a:cs typeface="+mj-cs"/>
              </a:rPr>
              <a:t>地  铁   站</a:t>
            </a:r>
            <a:endParaRPr lang="en-GB" sz="4600" cap="all" spc="200" dirty="0">
              <a:latin typeface="楷体" panose="02010609060101010101" pitchFamily="49" charset="-122"/>
              <a:ea typeface="楷体" panose="02010609060101010101" pitchFamily="49" charset="-122"/>
              <a:cs typeface="+mj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317761" y="3834626"/>
            <a:ext cx="41344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dì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tiě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zhàn</a:t>
            </a:r>
            <a:endParaRPr lang="en-GB" sz="4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884982" y="5549050"/>
            <a:ext cx="6375015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（</a:t>
            </a:r>
            <a:r>
              <a:rPr lang="en-US" altLang="zh-CN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METRO station</a:t>
            </a:r>
            <a:r>
              <a:rPr lang="zh-CN" altLang="en-US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）</a:t>
            </a:r>
            <a:endParaRPr lang="en-GB" sz="4600" cap="all" spc="200" dirty="0">
              <a:solidFill>
                <a:schemeClr val="tx2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95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take train in </a:t>
            </a:r>
            <a:r>
              <a:rPr lang="en-US" altLang="zh-CN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beijing</a:t>
            </a:r>
            <a:endParaRPr lang="en-US" altLang="zh-C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89965" y="1866900"/>
            <a:ext cx="10983595" cy="435165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Beijing--Shanghai  </a:t>
            </a:r>
          </a:p>
          <a:p>
            <a:pPr marL="0" indent="0">
              <a:buNone/>
            </a:pP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Distance: 1216.3km </a:t>
            </a:r>
          </a:p>
          <a:p>
            <a:pPr marL="0" indent="0">
              <a:buNone/>
            </a:pP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4h30min</a:t>
            </a:r>
          </a:p>
          <a:p>
            <a:pPr marL="0" indent="0">
              <a:buNone/>
            </a:pP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550RMB</a:t>
            </a:r>
          </a:p>
          <a:p>
            <a:pPr marL="0" indent="0">
              <a:buNone/>
            </a:pPr>
            <a:r>
              <a:rPr lang="zh-CN" alt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63.8GBP</a:t>
            </a:r>
            <a:r>
              <a:rPr lang="zh-CN" alt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）</a:t>
            </a:r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Normal Train 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：（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seat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）</a:t>
            </a:r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10-15hours</a:t>
            </a:r>
          </a:p>
          <a:p>
            <a:pPr marL="0" indent="0">
              <a:buNone/>
            </a:pP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177RMB</a:t>
            </a:r>
            <a:endParaRPr lang="en-US" altLang="zh-CN" sz="2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zh-CN" alt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20GBP</a:t>
            </a:r>
            <a:r>
              <a:rPr lang="zh-CN" altLang="en-US" sz="2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）</a:t>
            </a:r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altLang="zh-CN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768" y="1560829"/>
            <a:ext cx="3866417" cy="257828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6745" y="1374139"/>
            <a:ext cx="2972435" cy="34772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6" name="直接箭头连接符 5"/>
          <p:cNvCxnSpPr/>
          <p:nvPr/>
        </p:nvCxnSpPr>
        <p:spPr>
          <a:xfrm flipH="1">
            <a:off x="9934257" y="1560829"/>
            <a:ext cx="20955" cy="3290570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右弧形箭头 7"/>
          <p:cNvSpPr/>
          <p:nvPr/>
        </p:nvSpPr>
        <p:spPr>
          <a:xfrm>
            <a:off x="10488295" y="4351020"/>
            <a:ext cx="730885" cy="121666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9424035" y="5571490"/>
            <a:ext cx="19048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Around 900 km</a:t>
            </a:r>
          </a:p>
        </p:txBody>
      </p:sp>
      <p:sp>
        <p:nvSpPr>
          <p:cNvPr id="11" name="内容占位符 2"/>
          <p:cNvSpPr txBox="1">
            <a:spLocks/>
          </p:cNvSpPr>
          <p:nvPr/>
        </p:nvSpPr>
        <p:spPr>
          <a:xfrm>
            <a:off x="4398034" y="5580003"/>
            <a:ext cx="5536223" cy="11327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hlinkClick r:id="rId5"/>
              </a:rPr>
              <a:t>https://youtu.be/0BpF7ekqbO8</a:t>
            </a:r>
            <a:endParaRPr kumimoji="1" lang="en-US" altLang="zh-CN"/>
          </a:p>
          <a:p>
            <a:r>
              <a:rPr kumimoji="1" lang="en-US" altLang="zh-CN">
                <a:hlinkClick r:id="rId6"/>
              </a:rPr>
              <a:t>https://youtu.be/bevyDn4ivsQ</a:t>
            </a:r>
            <a:endParaRPr kumimoji="1" lang="zh-CN" alt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2092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8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9" grpId="0"/>
      <p:bldP spid="11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直接箭头连接符 7"/>
          <p:cNvCxnSpPr/>
          <p:nvPr/>
        </p:nvCxnSpPr>
        <p:spPr>
          <a:xfrm>
            <a:off x="3929672" y="4432641"/>
            <a:ext cx="1604010" cy="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图片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0993" y="123093"/>
            <a:ext cx="4727326" cy="29102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TextBox 10"/>
          <p:cNvSpPr txBox="1"/>
          <p:nvPr/>
        </p:nvSpPr>
        <p:spPr>
          <a:xfrm>
            <a:off x="1701231" y="3993455"/>
            <a:ext cx="205697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latin typeface="楷体" panose="02010609060101010101" pitchFamily="49" charset="-122"/>
                <a:ea typeface="楷体" panose="02010609060101010101" pitchFamily="49" charset="-122"/>
                <a:cs typeface="+mj-cs"/>
              </a:rPr>
              <a:t>火  车</a:t>
            </a:r>
            <a:endParaRPr lang="en-GB" sz="4600" cap="all" spc="200" dirty="0">
              <a:latin typeface="楷体" panose="02010609060101010101" pitchFamily="49" charset="-122"/>
              <a:ea typeface="楷体" panose="02010609060101010101" pitchFamily="49" charset="-122"/>
              <a:cs typeface="+mj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630880" y="4084309"/>
            <a:ext cx="363432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latin typeface="楷体" panose="02010609060101010101" pitchFamily="49" charset="-122"/>
                <a:ea typeface="楷体" panose="02010609060101010101" pitchFamily="49" charset="-122"/>
                <a:cs typeface="+mj-cs"/>
              </a:rPr>
              <a:t>火  车   站</a:t>
            </a:r>
            <a:endParaRPr lang="en-GB" sz="4600" cap="all" spc="200" dirty="0">
              <a:latin typeface="楷体" panose="02010609060101010101" pitchFamily="49" charset="-122"/>
              <a:ea typeface="楷体" panose="02010609060101010101" pitchFamily="49" charset="-122"/>
              <a:cs typeface="+mj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584523" y="3224014"/>
            <a:ext cx="27238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huǒ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chē</a:t>
            </a:r>
            <a:endParaRPr lang="en-GB" sz="4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415728" y="3407865"/>
            <a:ext cx="46987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huǒ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chē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zhàn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019906" y="4643442"/>
            <a:ext cx="3347391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（</a:t>
            </a:r>
            <a:r>
              <a:rPr lang="en-US" altLang="zh-CN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train</a:t>
            </a:r>
            <a:r>
              <a:rPr lang="zh-CN" altLang="en-US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）</a:t>
            </a:r>
            <a:endParaRPr lang="en-GB" sz="4600" cap="all" spc="200" dirty="0">
              <a:solidFill>
                <a:schemeClr val="tx2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970583" y="4645308"/>
            <a:ext cx="6113725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（</a:t>
            </a:r>
            <a:r>
              <a:rPr lang="en-US" altLang="zh-CN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train station</a:t>
            </a:r>
            <a:r>
              <a:rPr lang="zh-CN" altLang="en-US" sz="46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）</a:t>
            </a:r>
            <a:endParaRPr lang="en-GB" sz="4600" cap="all" spc="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130945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974480" y="2058035"/>
            <a:ext cx="3462807" cy="47705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D+</a:t>
            </a:r>
          </a:p>
          <a:p>
            <a:pPr algn="l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2.200km/h--level</a:t>
            </a:r>
          </a:p>
          <a:p>
            <a:pPr algn="l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3.more than 1000 train numbers</a:t>
            </a:r>
          </a:p>
          <a:p>
            <a:pPr algn="l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4.runnung on ballasted track</a:t>
            </a:r>
          </a:p>
          <a:p>
            <a:pPr algn="l"/>
            <a:endParaRPr lang="en-US" altLang="zh-CN" dirty="0"/>
          </a:p>
          <a:p>
            <a:pPr algn="l"/>
            <a:endParaRPr lang="en-US" altLang="zh-CN" dirty="0"/>
          </a:p>
          <a:p>
            <a:pPr algn="l"/>
            <a:endParaRPr lang="en-US" altLang="zh-CN" dirty="0"/>
          </a:p>
          <a:p>
            <a:pPr algn="l"/>
            <a:endParaRPr lang="en-US" altLang="zh-CN" dirty="0"/>
          </a:p>
          <a:p>
            <a:pPr algn="l"/>
            <a:endParaRPr lang="en-US" altLang="zh-CN" dirty="0"/>
          </a:p>
          <a:p>
            <a:pPr algn="l"/>
            <a:endParaRPr lang="en-US" altLang="zh-CN" dirty="0"/>
          </a:p>
          <a:p>
            <a:pPr algn="l"/>
            <a:endParaRPr lang="en-US" altLang="zh-CN" dirty="0"/>
          </a:p>
          <a:p>
            <a:pPr algn="l"/>
            <a:endParaRPr lang="en-US" altLang="zh-CN" dirty="0"/>
          </a:p>
          <a:p>
            <a:pPr algn="l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1.G+</a:t>
            </a:r>
          </a:p>
          <a:p>
            <a:pPr algn="l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2.300km/h --level</a:t>
            </a:r>
          </a:p>
          <a:p>
            <a:pPr algn="l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3.more than 500 train numbers</a:t>
            </a:r>
          </a:p>
          <a:p>
            <a:pPr algn="l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ballast less track</a:t>
            </a:r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图片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2325" y="70728"/>
            <a:ext cx="3258771" cy="21725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图片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4484" y="2351427"/>
            <a:ext cx="3452827" cy="218648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图片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9830" y="4603331"/>
            <a:ext cx="3249299" cy="21334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TextBox 10"/>
          <p:cNvSpPr txBox="1"/>
          <p:nvPr/>
        </p:nvSpPr>
        <p:spPr>
          <a:xfrm>
            <a:off x="341434" y="1086257"/>
            <a:ext cx="2377574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动   车</a:t>
            </a:r>
            <a:endParaRPr lang="en-GB" sz="4600" cap="all" spc="200" dirty="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82871" y="4461631"/>
            <a:ext cx="205697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latin typeface="楷体" panose="02010609060101010101" pitchFamily="49" charset="-122"/>
                <a:ea typeface="楷体" panose="02010609060101010101" pitchFamily="49" charset="-122"/>
                <a:cs typeface="+mj-cs"/>
              </a:rPr>
              <a:t>高  铁</a:t>
            </a:r>
            <a:endParaRPr lang="en-GB" sz="4600" cap="all" spc="200" dirty="0">
              <a:latin typeface="楷体" panose="02010609060101010101" pitchFamily="49" charset="-122"/>
              <a:ea typeface="楷体" panose="02010609060101010101" pitchFamily="49" charset="-122"/>
              <a:cs typeface="+mj-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41434" y="415498"/>
            <a:ext cx="30059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dòng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chē</a:t>
            </a:r>
            <a:endParaRPr lang="en-GB" sz="4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41434" y="3602796"/>
            <a:ext cx="30059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gāo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tiě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046107" y="4461630"/>
            <a:ext cx="6531275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（</a:t>
            </a:r>
            <a:r>
              <a:rPr lang="en-US" altLang="zh-CN" sz="40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high-speed train</a:t>
            </a:r>
            <a:r>
              <a:rPr lang="zh-CN" altLang="en-US" sz="46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）</a:t>
            </a:r>
            <a:endParaRPr lang="en-GB" sz="4600" cap="all" spc="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119391" y="1156985"/>
            <a:ext cx="5361404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（</a:t>
            </a:r>
            <a:r>
              <a:rPr lang="en-US" altLang="zh-CN" sz="40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Bullet Train</a:t>
            </a:r>
            <a:r>
              <a:rPr lang="zh-CN" altLang="en-US" sz="46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）</a:t>
            </a:r>
            <a:endParaRPr lang="en-GB" sz="4600" cap="all" spc="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00630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5735" y="365125"/>
            <a:ext cx="5474970" cy="16427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3680" y="66675"/>
            <a:ext cx="3769360" cy="67043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文本框 5"/>
          <p:cNvSpPr txBox="1"/>
          <p:nvPr/>
        </p:nvSpPr>
        <p:spPr>
          <a:xfrm>
            <a:off x="1205865" y="2867660"/>
            <a:ext cx="345376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 tickets</a:t>
            </a:r>
          </a:p>
          <a:p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Coach/ Boat tickets</a:t>
            </a:r>
          </a:p>
          <a:p>
            <a:endParaRPr lang="en-US" altLang="zh-CN" sz="32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45407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take Bus in Beijing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7500" lnSpcReduction="10000"/>
          </a:bodyPr>
          <a:lstStyle/>
          <a:p>
            <a:pPr marL="0" indent="0">
              <a:buNone/>
            </a:pP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 stations are everywhere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your Bus No and Your Destination.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BAIDU MAP)</a:t>
            </a:r>
          </a:p>
          <a:p>
            <a:pPr marL="0" indent="0">
              <a:buNone/>
            </a:pPr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China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， 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don't do any greetings to the driver or ask the driver  to stop the bus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 driver will stop at every station .Just wait for your bus and get on when it stops.</a:t>
            </a:r>
          </a:p>
          <a:p>
            <a:pPr marL="0" indent="0">
              <a:buNone/>
            </a:pPr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Suggestions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Buy a city bus card  (2RMB+extra km) =</a:t>
            </a:r>
          </a:p>
          <a:p>
            <a:pPr marL="0" indent="0">
              <a:buNone/>
            </a:pPr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case you </a:t>
            </a:r>
            <a:r>
              <a:rPr lang="en-US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dont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have changes</a:t>
            </a:r>
            <a:r>
              <a:rPr lang="zh-CN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；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the bus card can also be used to pay  for metro fee and even some vendor machine. )</a:t>
            </a:r>
            <a:endParaRPr lang="zh-CN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536180" y="4082796"/>
            <a:ext cx="4655820" cy="101473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altLang="zh-CN" sz="6000" b="1" dirty="0">
                <a:blipFill>
                  <a:blip r:embed="rId3"/>
                  <a:stretch>
                    <a:fillRect/>
                  </a:stretch>
                </a:blip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0.23 Pound</a:t>
            </a:r>
            <a:r>
              <a:rPr lang="zh-CN" altLang="en-US" sz="6000" b="1" dirty="0">
                <a:blipFill>
                  <a:blip r:embed="rId3"/>
                  <a:stretch>
                    <a:fillRect/>
                  </a:stretch>
                </a:blip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！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920202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内容占位符 16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25094" y="864528"/>
            <a:ext cx="2889446" cy="225495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9771" y="370791"/>
            <a:ext cx="3063240" cy="4084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TextBox 10"/>
          <p:cNvSpPr txBox="1"/>
          <p:nvPr/>
        </p:nvSpPr>
        <p:spPr>
          <a:xfrm>
            <a:off x="205215" y="5224552"/>
            <a:ext cx="4275529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latin typeface="楷体" panose="02010609060101010101" pitchFamily="49" charset="-122"/>
                <a:ea typeface="楷体" panose="02010609060101010101" pitchFamily="49" charset="-122"/>
                <a:cs typeface="+mj-cs"/>
              </a:rPr>
              <a:t>公    交   车</a:t>
            </a:r>
            <a:endParaRPr lang="en-GB" sz="4600" cap="all" spc="200" dirty="0">
              <a:latin typeface="楷体" panose="02010609060101010101" pitchFamily="49" charset="-122"/>
              <a:ea typeface="楷体" panose="02010609060101010101" pitchFamily="49" charset="-122"/>
              <a:cs typeface="+mj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230837" y="5139702"/>
            <a:ext cx="5852884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latin typeface="楷体" panose="02010609060101010101" pitchFamily="49" charset="-122"/>
                <a:ea typeface="楷体" panose="02010609060101010101" pitchFamily="49" charset="-122"/>
                <a:cs typeface="+mj-cs"/>
              </a:rPr>
              <a:t>公    交   车   站</a:t>
            </a:r>
            <a:endParaRPr lang="en-GB" sz="4600" cap="all" spc="200" dirty="0">
              <a:latin typeface="楷体" panose="02010609060101010101" pitchFamily="49" charset="-122"/>
              <a:ea typeface="楷体" panose="02010609060101010101" pitchFamily="49" charset="-122"/>
              <a:cs typeface="+mj-c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8218" y="4234581"/>
            <a:ext cx="46987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gōng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jiāo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chē</a:t>
            </a:r>
            <a:endParaRPr lang="en-GB" sz="4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961887" y="4243218"/>
            <a:ext cx="63914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gōng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jiāo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chē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zhàn</a:t>
            </a:r>
            <a:endParaRPr lang="en-GB" sz="4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27460" y="5937171"/>
            <a:ext cx="2640466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（</a:t>
            </a:r>
            <a:r>
              <a:rPr lang="en-US" altLang="zh-CN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Bus</a:t>
            </a:r>
            <a:r>
              <a:rPr lang="zh-CN" altLang="en-US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）</a:t>
            </a:r>
            <a:endParaRPr lang="en-GB" sz="4600" cap="all" spc="200" dirty="0">
              <a:solidFill>
                <a:schemeClr val="tx2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961887" y="5926834"/>
            <a:ext cx="5406801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（</a:t>
            </a:r>
            <a:r>
              <a:rPr lang="en-US" altLang="zh-CN" sz="46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Bus station</a:t>
            </a:r>
            <a:r>
              <a:rPr lang="zh-CN" altLang="en-US" sz="4600" cap="all" spc="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）</a:t>
            </a:r>
            <a:endParaRPr lang="en-GB" sz="4600" cap="all" spc="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07821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Shared Bike ---</a:t>
            </a:r>
            <a:r>
              <a:rPr lang="en-US" altLang="zh-CN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ofo</a:t>
            </a:r>
            <a:r>
              <a:rPr lang="en-US" altLang="zh-C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altLang="zh-CN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etc</a:t>
            </a:r>
            <a:endParaRPr lang="en-US" altLang="zh-C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66495" y="2958449"/>
            <a:ext cx="3819048" cy="22857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5184" y="1673176"/>
            <a:ext cx="1525905" cy="146240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865" y="3651885"/>
            <a:ext cx="4515485" cy="31064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TextBox 6"/>
          <p:cNvSpPr txBox="1"/>
          <p:nvPr/>
        </p:nvSpPr>
        <p:spPr>
          <a:xfrm>
            <a:off x="6441300" y="2379494"/>
            <a:ext cx="5532284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4600" cap="all" spc="200" dirty="0">
                <a:latin typeface="楷体" panose="02010609060101010101" pitchFamily="49" charset="-122"/>
                <a:ea typeface="楷体" panose="02010609060101010101" pitchFamily="49" charset="-122"/>
                <a:cs typeface="+mj-cs"/>
              </a:rPr>
              <a:t>共   享    单  车</a:t>
            </a:r>
            <a:endParaRPr lang="en-GB" sz="4600" cap="all" spc="200" dirty="0">
              <a:latin typeface="楷体" panose="02010609060101010101" pitchFamily="49" charset="-122"/>
              <a:ea typeface="楷体" panose="02010609060101010101" pitchFamily="49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892432" y="1634937"/>
            <a:ext cx="63914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gòng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xiǎng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dān</a:t>
            </a:r>
            <a:r>
              <a:rPr lang="en-GB" sz="44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chē</a:t>
            </a:r>
            <a:endParaRPr lang="en-GB" sz="4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529972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get to your destination</a:t>
            </a:r>
            <a:r>
              <a:rPr lang="en-US" altLang="zh-CN" dirty="0"/>
              <a:t>.</a:t>
            </a:r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26223" y="1805622"/>
            <a:ext cx="2286000" cy="2286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文本框 4"/>
          <p:cNvSpPr txBox="1"/>
          <p:nvPr/>
        </p:nvSpPr>
        <p:spPr>
          <a:xfrm>
            <a:off x="2036462" y="4580988"/>
            <a:ext cx="1906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baidu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map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1080" y="1140217"/>
            <a:ext cx="3009053" cy="535202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923773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EE1037E-ADA6-4FC4-B503-2BAE59ACF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678" y="2682934"/>
            <a:ext cx="9028570" cy="1449228"/>
          </a:xfrm>
        </p:spPr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Words and expression</a:t>
            </a:r>
            <a:endParaRPr lang="zh-CN" alt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86993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239453" y="667385"/>
            <a:ext cx="5711825" cy="5522913"/>
          </a:xfrm>
        </p:spPr>
      </p:pic>
      <p:sp>
        <p:nvSpPr>
          <p:cNvPr id="5" name="文本框 4"/>
          <p:cNvSpPr txBox="1"/>
          <p:nvPr/>
        </p:nvSpPr>
        <p:spPr>
          <a:xfrm>
            <a:off x="7124581" y="932011"/>
            <a:ext cx="1296987" cy="922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 eaLnBrk="1" hangingPunct="1"/>
            <a:r>
              <a:rPr lang="zh-CN" altLang="en-US" sz="54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上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522085" y="147320"/>
            <a:ext cx="2191626" cy="101566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/>
          <a:p>
            <a:pPr eaLnBrk="1" hangingPunct="1"/>
            <a:r>
              <a:rPr lang="zh-CN" altLang="en-US" sz="60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shànɡ</a:t>
            </a:r>
            <a:r>
              <a:rPr lang="zh-CN" altLang="en-US" sz="60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en-US" sz="3600" dirty="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439920" y="5516880"/>
            <a:ext cx="1083310" cy="9220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eaLnBrk="1" hangingPunct="1"/>
            <a:r>
              <a:rPr lang="zh-CN" altLang="en-US" sz="54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下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4439920" y="4791105"/>
            <a:ext cx="1317625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eaLnBrk="1" hangingPunct="1"/>
            <a:r>
              <a:rPr lang="en-US" altLang="zh-CN" sz="3200" dirty="0" err="1">
                <a:latin typeface="楷体" panose="02010609060101010101" pitchFamily="49" charset="-122"/>
                <a:ea typeface="楷体" panose="02010609060101010101" pitchFamily="49" charset="-122"/>
              </a:rPr>
              <a:t>xià</a:t>
            </a:r>
            <a:r>
              <a:rPr lang="zh-CN" altLang="en-US" sz="60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en-US" sz="3600" dirty="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173605" y="3383915"/>
            <a:ext cx="1296988" cy="922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 eaLnBrk="1" hangingPunct="1"/>
            <a:r>
              <a:rPr lang="zh-CN" altLang="en-US" sz="54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左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2043430" y="2394268"/>
            <a:ext cx="1600118" cy="101566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/>
          <a:p>
            <a:pPr eaLnBrk="1" hangingPunct="1"/>
            <a:r>
              <a:rPr lang="zh-CN" altLang="en-US" sz="32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zuǒ</a:t>
            </a:r>
            <a:r>
              <a:rPr lang="zh-CN" altLang="en-US" sz="60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en-US" sz="3600" dirty="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8783638" y="3241358"/>
            <a:ext cx="1295400" cy="922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 eaLnBrk="1" hangingPunct="1"/>
            <a:r>
              <a:rPr lang="zh-CN" altLang="en-US" sz="5400" b="1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右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8651875" y="2545080"/>
            <a:ext cx="1600118" cy="101566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/>
          <a:p>
            <a:pPr eaLnBrk="1" hangingPunct="1"/>
            <a:r>
              <a:rPr lang="zh-CN" altLang="en-US" sz="32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yòu</a:t>
            </a:r>
            <a:r>
              <a:rPr lang="zh-CN" altLang="en-US" sz="60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en-US" sz="3600" dirty="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483577" y="281355"/>
            <a:ext cx="2083777" cy="8806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Words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51303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rcRect t="17491" b="9691"/>
          <a:stretch>
            <a:fillRect/>
          </a:stretch>
        </p:blipFill>
        <p:spPr>
          <a:xfrm>
            <a:off x="1969135" y="1861820"/>
            <a:ext cx="3192145" cy="31337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文本框 7"/>
          <p:cNvSpPr txBox="1"/>
          <p:nvPr/>
        </p:nvSpPr>
        <p:spPr>
          <a:xfrm>
            <a:off x="6657975" y="3478461"/>
            <a:ext cx="25641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 dirty="0">
                <a:latin typeface="楷体" panose="02010609060101010101" pitchFamily="49" charset="-122"/>
                <a:ea typeface="楷体" panose="02010609060101010101" pitchFamily="49" charset="-122"/>
              </a:rPr>
              <a:t>上 面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6347460" y="2690495"/>
            <a:ext cx="2787015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en-US" altLang="zh-CN" sz="3200" dirty="0" err="1">
                <a:latin typeface="楷体" panose="02010609060101010101" pitchFamily="49" charset="-122"/>
                <a:ea typeface="楷体" panose="02010609060101010101" pitchFamily="49" charset="-122"/>
              </a:rPr>
              <a:t>shàng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200" dirty="0" err="1">
                <a:latin typeface="楷体" panose="02010609060101010101" pitchFamily="49" charset="-122"/>
                <a:ea typeface="楷体" panose="02010609060101010101" pitchFamily="49" charset="-122"/>
              </a:rPr>
              <a:t>miàn</a:t>
            </a:r>
            <a:r>
              <a:rPr lang="zh-CN" altLang="en-US" sz="60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endParaRPr lang="zh-CN" altLang="en-US" sz="3600" dirty="0">
              <a:solidFill>
                <a:srgbClr val="FF0000"/>
              </a:solidFill>
              <a:latin typeface="Arial" panose="020B0604020202020204" pitchFamily="34" charset="0"/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483577" y="281355"/>
            <a:ext cx="2083777" cy="8806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Words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315543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图片 11"/>
          <p:cNvPicPr>
            <a:picLocks noChangeAspect="1"/>
          </p:cNvPicPr>
          <p:nvPr/>
        </p:nvPicPr>
        <p:blipFill>
          <a:blip r:embed="rId2"/>
          <a:srcRect l="20002" t="4572" r="17602" b="21337"/>
          <a:stretch>
            <a:fillRect/>
          </a:stretch>
        </p:blipFill>
        <p:spPr>
          <a:xfrm>
            <a:off x="1617345" y="1656080"/>
            <a:ext cx="4273550" cy="35464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" name="文本框 9"/>
          <p:cNvSpPr txBox="1"/>
          <p:nvPr/>
        </p:nvSpPr>
        <p:spPr>
          <a:xfrm>
            <a:off x="7974721" y="4279225"/>
            <a:ext cx="19039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 dirty="0">
                <a:latin typeface="楷体" panose="02010609060101010101" pitchFamily="49" charset="-122"/>
                <a:ea typeface="楷体" panose="02010609060101010101" pitchFamily="49" charset="-122"/>
              </a:rPr>
              <a:t>下 面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7674708" y="3333506"/>
            <a:ext cx="2743199" cy="1200329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en-US" altLang="zh-CN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xià</a:t>
            </a:r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miàn</a:t>
            </a:r>
            <a:r>
              <a:rPr lang="zh-CN" altLang="en-US" sz="7200" b="1" dirty="0">
                <a:solidFill>
                  <a:srgbClr val="FF0000"/>
                </a:solidFill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endParaRPr lang="zh-CN" altLang="en-US" sz="4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95654" y="328100"/>
            <a:ext cx="2083777" cy="8806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Words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317901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内容占位符 4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046220" y="1077595"/>
            <a:ext cx="4099560" cy="4099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4341" name="文本框 6"/>
          <p:cNvSpPr txBox="1"/>
          <p:nvPr/>
        </p:nvSpPr>
        <p:spPr>
          <a:xfrm>
            <a:off x="1183958" y="2294573"/>
            <a:ext cx="2879314" cy="646331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/>
          <a:p>
            <a:pPr eaLnBrk="1" hangingPunct="1"/>
            <a:r>
              <a:rPr lang="zh-CN" altLang="en-US" sz="32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qián miàn</a:t>
            </a:r>
            <a:r>
              <a:rPr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</a:p>
        </p:txBody>
      </p:sp>
      <p:sp>
        <p:nvSpPr>
          <p:cNvPr id="14340" name="文本框 5"/>
          <p:cNvSpPr txBox="1"/>
          <p:nvPr/>
        </p:nvSpPr>
        <p:spPr>
          <a:xfrm>
            <a:off x="1473835" y="2838450"/>
            <a:ext cx="1996196" cy="9233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eaLnBrk="1" hangingPunct="1"/>
            <a:r>
              <a:rPr lang="zh-CN" altLang="en-US" sz="5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前 面</a:t>
            </a:r>
          </a:p>
        </p:txBody>
      </p:sp>
      <p:sp>
        <p:nvSpPr>
          <p:cNvPr id="14342" name="文本框 7"/>
          <p:cNvSpPr txBox="1"/>
          <p:nvPr/>
        </p:nvSpPr>
        <p:spPr>
          <a:xfrm>
            <a:off x="8898841" y="2981766"/>
            <a:ext cx="2051050" cy="922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/>
          <a:p>
            <a:pPr eaLnBrk="1" hangingPunct="1"/>
            <a:r>
              <a:rPr lang="zh-CN" altLang="en-US" sz="5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后 面</a:t>
            </a:r>
          </a:p>
        </p:txBody>
      </p:sp>
      <p:sp>
        <p:nvSpPr>
          <p:cNvPr id="14343" name="文本框 8"/>
          <p:cNvSpPr txBox="1"/>
          <p:nvPr/>
        </p:nvSpPr>
        <p:spPr>
          <a:xfrm>
            <a:off x="8538479" y="2294573"/>
            <a:ext cx="2904962" cy="646331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/>
          <a:p>
            <a:pPr eaLnBrk="1" hangingPunct="1"/>
            <a:r>
              <a:rPr lang="zh-CN" altLang="en-US" sz="32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hòu miàn</a:t>
            </a:r>
            <a:r>
              <a:rPr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83577" y="281355"/>
            <a:ext cx="2083777" cy="8806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Words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230728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1" grpId="0"/>
      <p:bldP spid="14340" grpId="0"/>
      <p:bldP spid="14342" grpId="0"/>
      <p:bldP spid="1434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620" y="2052955"/>
            <a:ext cx="3844925" cy="2865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3" name="文本框 12"/>
          <p:cNvSpPr txBox="1"/>
          <p:nvPr/>
        </p:nvSpPr>
        <p:spPr>
          <a:xfrm>
            <a:off x="7528560" y="4211320"/>
            <a:ext cx="22015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左 边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7528560" y="3485515"/>
            <a:ext cx="2607994" cy="64633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zuǒbiān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endParaRPr lang="zh-CN" altLang="en-US" sz="36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83577" y="281355"/>
            <a:ext cx="2083777" cy="8806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600" dirty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Words</a:t>
            </a:r>
            <a:endParaRPr lang="en-GB" sz="3600" dirty="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155863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2"/>
          <a:srcRect l="-1280" t="6281" r="1280" b="12562"/>
          <a:stretch>
            <a:fillRect/>
          </a:stretch>
        </p:blipFill>
        <p:spPr>
          <a:xfrm>
            <a:off x="1840865" y="2027555"/>
            <a:ext cx="4147185" cy="32010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3" name="文本框 12"/>
          <p:cNvSpPr txBox="1"/>
          <p:nvPr/>
        </p:nvSpPr>
        <p:spPr>
          <a:xfrm>
            <a:off x="7405698" y="4340615"/>
            <a:ext cx="171640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右边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7033846" y="3694284"/>
            <a:ext cx="2460110" cy="646331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yòubi</a:t>
            </a:r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ā</a:t>
            </a:r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n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endParaRPr lang="zh-CN" altLang="en-US" sz="36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83577" y="281355"/>
            <a:ext cx="2083777" cy="8806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Words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839879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rcRect b="9334"/>
          <a:stretch>
            <a:fillRect/>
          </a:stretch>
        </p:blipFill>
        <p:spPr>
          <a:xfrm>
            <a:off x="3969385" y="829945"/>
            <a:ext cx="3891280" cy="457390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内容占位符 6"/>
          <p:cNvPicPr>
            <a:picLocks noGrp="1" noChangeAspect="1"/>
          </p:cNvPicPr>
          <p:nvPr>
            <p:ph idx="1"/>
          </p:nvPr>
        </p:nvPicPr>
        <p:blipFill>
          <a:blip r:embed="rId3"/>
          <a:srcRect l="2624" t="6752" r="70249" b="51852"/>
          <a:stretch>
            <a:fillRect/>
          </a:stretch>
        </p:blipFill>
        <p:spPr>
          <a:xfrm>
            <a:off x="721995" y="1160780"/>
            <a:ext cx="1260475" cy="140144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7860665" y="1767840"/>
            <a:ext cx="157035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>
                <a:latin typeface="楷体" panose="02010609060101010101" pitchFamily="49" charset="-122"/>
                <a:ea typeface="楷体" panose="02010609060101010101" pitchFamily="49" charset="-122"/>
              </a:rPr>
              <a:t>上面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7744142" y="1311275"/>
            <a:ext cx="2787015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zh-CN" altLang="en-US" sz="3200" b="1" dirty="0">
                <a:solidFill>
                  <a:srgbClr val="FF0000"/>
                </a:solidFill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shàngmiàn</a:t>
            </a:r>
            <a:r>
              <a:rPr lang="zh-CN" altLang="en-US" sz="3200" b="1" dirty="0">
                <a:solidFill>
                  <a:srgbClr val="FF0000"/>
                </a:solidFill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endParaRPr lang="zh-CN" altLang="en-US" sz="3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7347585" y="5229225"/>
            <a:ext cx="157035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>
                <a:latin typeface="楷体" panose="02010609060101010101" pitchFamily="49" charset="-122"/>
                <a:ea typeface="楷体" panose="02010609060101010101" pitchFamily="49" charset="-122"/>
              </a:rPr>
              <a:t>下面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7414822" y="4405332"/>
            <a:ext cx="2180004" cy="1015663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xiàmiàn</a:t>
            </a:r>
            <a:r>
              <a:rPr lang="zh-CN" altLang="en-US" sz="6000" b="1" dirty="0"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endParaRPr lang="zh-CN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916305" y="4307205"/>
            <a:ext cx="32766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>
                <a:latin typeface="楷体" panose="02010609060101010101" pitchFamily="49" charset="-122"/>
                <a:ea typeface="楷体" panose="02010609060101010101" pitchFamily="49" charset="-122"/>
              </a:rPr>
              <a:t>左边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622935" y="3473450"/>
            <a:ext cx="2787015" cy="1014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zh-CN" altLang="en-US" sz="6000" b="1" dirty="0">
                <a:solidFill>
                  <a:srgbClr val="FF0000"/>
                </a:solidFill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zuǒbi</a:t>
            </a:r>
            <a:r>
              <a:rPr lang="en-US" altLang="zh-CN" sz="3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ān</a:t>
            </a:r>
            <a:endParaRPr lang="zh-CN" altLang="en-US" sz="3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9137650" y="3708400"/>
            <a:ext cx="31369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5400">
                <a:latin typeface="楷体" panose="02010609060101010101" pitchFamily="49" charset="-122"/>
                <a:ea typeface="楷体" panose="02010609060101010101" pitchFamily="49" charset="-122"/>
              </a:rPr>
              <a:t>右边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8983443" y="2966085"/>
            <a:ext cx="2787015" cy="10147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/>
          <a:p>
            <a:pPr algn="l" eaLnBrk="1" hangingPunct="1"/>
            <a:r>
              <a:rPr lang="zh-CN" altLang="en-US" sz="6000" b="1" dirty="0">
                <a:solidFill>
                  <a:srgbClr val="FF0000"/>
                </a:solidFill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yòu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biān</a:t>
            </a:r>
            <a:r>
              <a:rPr lang="zh-CN" altLang="en-US" sz="6000" b="1" dirty="0">
                <a:solidFill>
                  <a:srgbClr val="FF0000"/>
                </a:solidFill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endParaRPr lang="zh-CN" altLang="en-US" sz="36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483577" y="281355"/>
            <a:ext cx="2083777" cy="8806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Words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442919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000 0.000000 L 0.006250 -0.013333 L 0.015000 -0.026667 L 0.020000 -0.037778 L 0.026250 -0.042222 L 0.031250 -0.053333 L 0.038750 -0.057778 L 0.047500 -0.062222 L 0.055000 -0.071111 L 0.061250 -0.077778 L 0.068750 -0.080000 L 0.075000 -0.084444 L 0.082500 -0.088889 L 0.088750 -0.091111 L 0.095000 -0.093333 L 0.101250 -0.093333 L 0.107500 -0.093333 L 0.113750 -0.093333 L 0.120000 -0.093333 L 0.126250 -0.093333 L 0.132500 -0.091111 L 0.138750 -0.086667 L 0.148750 -0.080000 L 0.155000 -0.075556 L 0.162500 -0.073333 L 0.168750 -0.071111 L 0.175000 -0.068889 L 0.181250 -0.064444 L 0.187500 -0.064444 L 0.193750 -0.064444 L 0.200000 -0.064444 L 0.208750 -0.066667 L 0.215000 -0.068889 L 0.221250 -0.073333 L 0.227500 -0.080000 L 0.233750 -0.086667 L 0.237500 -0.097778 L 0.243750 -0.102222 L 0.250000 -0.102222 L 0.256250 -0.100000 L 0.265000 -0.100000 L 0.271250 -0.100000 L 0.277500 -0.093333 L 0.280000 -0.082222 L 0.285000 -0.071111 L 0.285000 -0.060000 L 0.291250 -0.046667 L 0.297500 -0.037778 L 0.303750 -0.031111 L 0.310000 -0.022222 L 0.316250 -0.022222 L 0.323750 -0.022222 L 0.331250 -0.022222 L 0.338750 -0.024444 L 0.345000 -0.035556 L 0.347500 -0.046667 L 0.351250 -0.057778 L 0.357500 -0.062222 L 0.363750 -0.062222 L 0.370000 -0.062222 L 0.376250 -0.057778 L 0.385000 -0.046667 L 0.391250 -0.035556 L 0.397500 -0.026667 L 0.402500 -0.015556 L 0.403750 -0.004444 L 0.408750 0.011111 L 0.410000 0.024444 L 0.412500 0.035556 L 0.420000 0.044444 L 0.427500 0.044444 L 0.436250 0.044444 L 0.443750 0.044444 L 0.451250 0.044444 L 0.457500 0.044444 L 0.463750 0.035556 L 0.470000 0.028889 L 0.478750 0.024444 L 0.481250 0.035556 L 0.477500 0.046667 L 0.473750 0.062222 L 0.467500 0.071111 L 0.465000 0.082222 L 0.458750 0.091111 L 0.452500 0.097778 L 0.446250 0.102222 L 0.440000 0.104444 L 0.432500 0.106667 L 0.426250 0.108889 " pathEditMode="relative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0000 0.000000 L -0.043750 -0.002222 L -0.037500 -0.002222 L -0.031250 0.000000 L -0.025000 0.008889 L -0.020000 0.020000 L -0.013750 0.026667 L -0.010000 0.040000 L -0.002500 0.053333 L 0.002500 0.064444 L 0.007500 0.075556 L 0.015000 0.091111 L 0.021250 0.104444 L 0.028750 0.111111 L 0.033750 0.122222 L 0.040000 0.128889 L 0.047500 0.128889 L 0.056250 0.131111 L 0.063750 0.131111 L 0.072500 0.131111 L 0.080000 0.133333 L 0.087500 0.140000 L 0.100000 0.144444 L 0.106250 0.155556 L 0.112500 0.162222 L 0.115000 0.173333 L 0.117500 0.184444 L 0.120000 0.195556 L 0.121250 0.211111 L 0.125000 0.226667 L 0.127500 0.237778 L 0.135000 0.260000 L 0.141250 0.271111 L 0.148750 0.282222 L 0.155000 0.291111 L 0.161250 0.293333 L 0.167500 0.295556 L 0.173750 0.297778 L 0.182500 0.297778 L 0.188750 0.297778 L 0.195000 0.297778 L 0.201250 0.297778 L 0.207500 0.297778 L 0.213750 0.297778 L 0.222500 0.308889 L 0.230000 0.317778 L 0.236250 0.331111 L 0.242500 0.344444 L 0.248750 0.357778 L 0.255000 0.368889 L 0.262500 0.375556 L 0.268750 0.380000 L 0.277500 0.382222 L 0.285000 0.382222 L 0.293750 0.382222 L 0.301250 0.382222 L 0.307500 0.382222 L 0.313750 0.373333 L 0.320000 0.377778 L 0.326250 0.388889 L 0.332500 0.395556 L 0.336250 0.406667 L 0.338750 0.417778 L 0.343750 0.428889 L 0.350000 0.440000 L 0.356250 0.448889 L 0.363750 0.455556 L 0.370000 0.457778 L 0.376250 0.462222 " pathEditMode="relative" rAng="0" ptsTypes="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00" y="2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000 0.000000 L 0.000000 0.011111 L -0.001250 0.022222 L -0.001250 0.033333 L -0.002500 0.046667 L 0.000000 0.060000 L 0.003750 0.071111 L 0.010000 0.080000 L 0.017500 0.088889 L 0.023750 0.102222 L 0.030000 0.113333 L 0.037500 0.124444 L 0.041250 0.135556 L 0.041250 0.146667 L 0.043750 0.157778 L 0.050000 0.171111 L 0.055000 0.182222 L 0.061250 0.184444 L 0.067500 0.188889 L 0.073750 0.191111 L 0.080000 0.191111 L 0.086250 0.191111 L 0.092500 0.195556 L 0.098750 0.204444 L 0.105000 0.215556 L 0.111250 0.222222 L 0.110000 0.211111 L 0.110000 0.200000 L 0.110000 0.188889 L 0.103750 0.180000 L 0.097500 0.177778 L 0.091250 0.177778 L 0.083750 0.177778 L 0.076250 0.182222 L 0.070000 0.184444 L 0.063750 0.188889 " pathEditMode="relative" ptsTypes="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000 0.000000 L 0.007500 -0.002222 L 0.013750 -0.002222 L 0.021250 -0.002222 L 0.027500 -0.002222 L 0.033750 -0.002222 L 0.040000 -0.002222 L 0.047500 -0.002222 L 0.056250 -0.002222 L 0.065000 -0.002222 L 0.073750 -0.002222 L 0.081250 -0.002222 L 0.088750 -0.002222 L 0.097500 -0.002222 L 0.105000 -0.002222 L 0.111250 -0.002222 L 0.120000 -0.002222 L 0.131250 0.004444 L 0.142500 0.008889 L 0.148750 0.011111 L 0.157500 0.015556 L 0.168750 0.020000 L 0.181250 0.026667 L 0.188750 0.031111 L 0.195000 0.033333 L 0.206250 0.042222 L 0.215000 0.048889 L 0.223750 0.051111 L 0.235000 0.057778 L 0.243750 0.062222 L 0.250000 0.068889 L 0.256250 0.073333 L 0.263750 0.075556 L 0.271250 0.082222 L 0.277500 0.084444 L 0.283750 0.091111 L 0.291250 0.095556 L 0.300000 0.102222 L 0.306250 0.104444 L 0.317500 0.108889 L 0.327500 0.108889 L 0.335000 0.108889 L 0.341250 0.108889 L 0.348750 0.108889 L 0.356250 0.108889 L 0.366250 0.108889 L 0.372500 0.108889 L 0.380000 0.108889 L 0.386250 0.108889 L 0.392500 0.106667 L 0.398750 0.106667 L 0.406250 0.106667 L 0.413750 0.106667 L 0.420000 0.106667 L 0.427500 0.106667 L 0.436250 0.106667 L 0.447500 0.108889 L 0.455000 0.113333 L 0.461250 0.113333 L 0.468750 0.113333 L 0.475000 0.113333 L 0.481250 0.113333 L 0.488750 0.120000 L 0.496250 0.124444 L 0.502500 0.131111 L 0.511250 0.140000 L 0.517500 0.148889 L 0.525000 0.155556 L 0.531250 0.160000 L 0.535000 0.171111 L 0.540000 0.182222 L 0.543750 0.193333 L 0.548750 0.204444 L 0.550000 0.215556 L 0.551250 0.226667 L 0.552500 0.240000 L 0.558750 0.248889 L 0.565000 0.257778 L 0.571250 0.266667 L 0.578750 0.271111 L 0.585000 0.271111 L 0.588750 0.257778 L 0.590000 0.246667 L 0.583750 0.240000 L 0.577500 0.240000 L 0.570000 0.240000 L 0.563750 0.242222 L 0.557500 0.248889 L 0.552500 0.260000 L 0.551250 0.271111 L 0.557500 0.280000 L 0.563750 0.280000 L 0.571250 0.280000 " pathEditMode="relative" ptsTypes="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6" grpId="0"/>
      <p:bldP spid="17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20323" y="316229"/>
            <a:ext cx="10811901" cy="6226175"/>
          </a:xfrm>
        </p:spPr>
        <p:txBody>
          <a:bodyPr>
            <a:normAutofit fontScale="92500" lnSpcReduction="20000"/>
          </a:bodyPr>
          <a:lstStyle/>
          <a:p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 the order with </a:t>
            </a:r>
          </a:p>
          <a:p>
            <a:pPr marL="0" indent="0">
              <a:buNone/>
            </a:pPr>
            <a:endParaRPr lang="zh-CN" altLang="en-US" dirty="0"/>
          </a:p>
          <a:p>
            <a:endParaRPr lang="zh-CN" altLang="en-US" dirty="0"/>
          </a:p>
          <a:p>
            <a:endParaRPr lang="zh-CN" altLang="en-US" dirty="0"/>
          </a:p>
          <a:p>
            <a:endParaRPr lang="zh-CN" altLang="en-US" dirty="0"/>
          </a:p>
          <a:p>
            <a:endParaRPr lang="zh-CN" altLang="en-US" dirty="0"/>
          </a:p>
          <a:p>
            <a:r>
              <a:rPr lang="zh-CN" altLang="en-US" dirty="0"/>
              <a:t> </a:t>
            </a:r>
          </a:p>
          <a:p>
            <a:endParaRPr lang="zh-CN" altLang="en-US" dirty="0"/>
          </a:p>
          <a:p>
            <a:endParaRPr lang="zh-CN" altLang="en-US" dirty="0"/>
          </a:p>
          <a:p>
            <a:endParaRPr lang="zh-CN" altLang="en-US" dirty="0"/>
          </a:p>
          <a:p>
            <a:endParaRPr lang="zh-CN" altLang="en-US" dirty="0"/>
          </a:p>
          <a:p>
            <a:endParaRPr lang="en-US" altLang="zh-CN" sz="2800" dirty="0"/>
          </a:p>
          <a:p>
            <a:endParaRPr lang="en-US" altLang="zh-CN" sz="2800" dirty="0"/>
          </a:p>
          <a:p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ask someone to draw the eyes</a:t>
            </a:r>
            <a:r>
              <a:rPr lang="zh-CN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ears</a:t>
            </a:r>
            <a:r>
              <a:rPr lang="zh-CN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nose and mouth and hair on the face.</a:t>
            </a:r>
            <a:endParaRPr lang="zh-CN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内容占位符 3"/>
          <p:cNvPicPr>
            <a:picLocks noGrp="1"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991360" y="2507615"/>
            <a:ext cx="2174240" cy="210312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2319020" y="1431290"/>
            <a:ext cx="244169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3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shàngmiàn</a:t>
            </a:r>
            <a:endParaRPr lang="en-US" altLang="zh-CN" sz="3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  <a:p>
            <a:pPr algn="l"/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上面</a:t>
            </a:r>
            <a:r>
              <a:rPr lang="zh-CN" altLang="en-US" sz="3200" dirty="0">
                <a:latin typeface="Arial" panose="020B0604020202020204" pitchFamily="34" charset="0"/>
                <a:ea typeface="楷体" panose="02010609060101010101" pitchFamily="49" charset="-122"/>
                <a:cs typeface="Arial" panose="020B0604020202020204" pitchFamily="34" charset="0"/>
              </a:rPr>
              <a:t>（</a:t>
            </a:r>
            <a:r>
              <a:rPr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up</a:t>
            </a:r>
            <a:r>
              <a:rPr lang="zh-CN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）</a:t>
            </a:r>
            <a:endParaRPr lang="en-US" altLang="zh-CN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320290" y="4610735"/>
            <a:ext cx="232788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x</a:t>
            </a: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iàmiàn</a:t>
            </a:r>
          </a:p>
          <a:p>
            <a:pPr algn="l"/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下面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en-US" altLang="zh-CN" sz="3200" dirty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down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)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554355" y="2891155"/>
            <a:ext cx="203132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z</a:t>
            </a: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uǒbiān</a:t>
            </a:r>
          </a:p>
          <a:p>
            <a:pPr algn="l"/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 左边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4313555" y="3085465"/>
            <a:ext cx="203132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y</a:t>
            </a: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òubiān</a:t>
            </a:r>
          </a:p>
          <a:p>
            <a:pPr algn="l"/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  右边</a:t>
            </a:r>
          </a:p>
        </p:txBody>
      </p:sp>
    </p:spTree>
    <p:extLst>
      <p:ext uri="{BB962C8B-B14F-4D97-AF65-F5344CB8AC3E}">
        <p14:creationId xmlns:p14="http://schemas.microsoft.com/office/powerpoint/2010/main" val="35920823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内容占位符 3"/>
          <p:cNvPicPr>
            <a:picLocks noGrp="1"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520315" y="817880"/>
            <a:ext cx="5327650" cy="5491480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932508" y="2960858"/>
            <a:ext cx="203132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z</a:t>
            </a: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uǒbiān</a:t>
            </a:r>
          </a:p>
          <a:p>
            <a:pPr algn="l"/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左边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7677785" y="2792095"/>
            <a:ext cx="203132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y</a:t>
            </a: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òubiān</a:t>
            </a:r>
          </a:p>
          <a:p>
            <a:pPr algn="l"/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右边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4655185" y="5868670"/>
            <a:ext cx="203132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h</a:t>
            </a: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òumiàn</a:t>
            </a:r>
          </a:p>
          <a:p>
            <a:pPr algn="l"/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后面</a:t>
            </a:r>
          </a:p>
        </p:txBody>
      </p:sp>
      <p:pic>
        <p:nvPicPr>
          <p:cNvPr id="14338" name="内容占位符 4"/>
          <p:cNvPicPr>
            <a:picLocks noGrp="1" noChangeAspect="1"/>
          </p:cNvPicPr>
          <p:nvPr>
            <p:ph idx="1"/>
          </p:nvPr>
        </p:nvPicPr>
        <p:blipFill>
          <a:blip r:embed="rId4"/>
          <a:srcRect l="50105" t="-7134" r="5635" b="29805"/>
          <a:stretch>
            <a:fillRect/>
          </a:stretch>
        </p:blipFill>
        <p:spPr>
          <a:xfrm>
            <a:off x="4391025" y="1845310"/>
            <a:ext cx="1586230" cy="27711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1" name="圆角矩形标注 20"/>
          <p:cNvSpPr/>
          <p:nvPr/>
        </p:nvSpPr>
        <p:spPr>
          <a:xfrm>
            <a:off x="8428990" y="237490"/>
            <a:ext cx="3152775" cy="1915795"/>
          </a:xfrm>
          <a:prstGeom prst="wedgeRoundRectCallout">
            <a:avLst/>
          </a:prstGeom>
          <a:noFill/>
          <a:ln w="57150"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2" name="标题 1"/>
          <p:cNvSpPr>
            <a:spLocks noGrp="1"/>
          </p:cNvSpPr>
          <p:nvPr/>
        </p:nvSpPr>
        <p:spPr>
          <a:xfrm>
            <a:off x="9047480" y="588645"/>
            <a:ext cx="3002280" cy="121285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 fontScale="6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y</a:t>
            </a:r>
            <a:r>
              <a:rPr lang="en-GB" altLang="zh-CN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ì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diǎn diǎn </a:t>
            </a:r>
          </a:p>
          <a:p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 一  点 点</a:t>
            </a:r>
            <a:b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</a:b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800" dirty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a little bit</a:t>
            </a:r>
            <a:r>
              <a:rPr lang="zh-CN" altLang="en-US" dirty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）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83577" y="281355"/>
            <a:ext cx="2851294" cy="8806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zh-CN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Touch my Pen</a:t>
            </a:r>
          </a:p>
        </p:txBody>
      </p:sp>
      <p:sp>
        <p:nvSpPr>
          <p:cNvPr id="13" name="文本框 15"/>
          <p:cNvSpPr txBox="1"/>
          <p:nvPr/>
        </p:nvSpPr>
        <p:spPr>
          <a:xfrm>
            <a:off x="5172387" y="117852"/>
            <a:ext cx="244169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qiánmiàn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</a:p>
          <a:p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前面</a:t>
            </a:r>
          </a:p>
        </p:txBody>
      </p:sp>
    </p:spTree>
    <p:extLst>
      <p:ext uri="{BB962C8B-B14F-4D97-AF65-F5344CB8AC3E}">
        <p14:creationId xmlns:p14="http://schemas.microsoft.com/office/powerpoint/2010/main" val="2485549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bldLvl="0" animBg="1"/>
      <p:bldP spid="2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51678" y="764931"/>
            <a:ext cx="10178322" cy="1109586"/>
          </a:xfrm>
        </p:spPr>
        <p:txBody>
          <a:bodyPr>
            <a:normAutofit/>
          </a:bodyPr>
          <a:lstStyle/>
          <a:p>
            <a:pPr algn="ctr"/>
            <a:r>
              <a:rPr kumimoji="1" lang="zh-CN" altLang="en-US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北京联合大学</a:t>
            </a:r>
            <a:br>
              <a:rPr kumimoji="1" lang="en-US" altLang="zh-CN" dirty="0"/>
            </a:br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Beijing Union University</a:t>
            </a:r>
            <a:endParaRPr kumimoji="1" lang="zh-CN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2600" y="1935284"/>
            <a:ext cx="6350000" cy="4241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130" y="1935284"/>
            <a:ext cx="3175000" cy="31623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4143130" y="193432"/>
            <a:ext cx="7109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Běijīng</a:t>
            </a:r>
            <a:r>
              <a:rPr lang="en-GB" sz="40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Liánhé</a:t>
            </a:r>
            <a:r>
              <a:rPr lang="en-GB" sz="40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Dàxué</a:t>
            </a:r>
            <a:r>
              <a:rPr lang="en-GB" sz="40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9814046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DA2F2A53-D828-49CD-AC75-4B69861C12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1557" y="2421996"/>
            <a:ext cx="4791586" cy="318858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6465DE18-3FAE-4FB2-B8AC-091E35A20C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1492" y="2421995"/>
            <a:ext cx="4800879" cy="31885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2">
            <a:extLst>
              <a:ext uri="{FF2B5EF4-FFF2-40B4-BE49-F238E27FC236}">
                <a16:creationId xmlns:a16="http://schemas.microsoft.com/office/drawing/2014/main" id="{B89B21A9-C24A-477D-877F-F7742C95B7FB}"/>
              </a:ext>
            </a:extLst>
          </p:cNvPr>
          <p:cNvSpPr txBox="1"/>
          <p:nvPr/>
        </p:nvSpPr>
        <p:spPr>
          <a:xfrm>
            <a:off x="4892924" y="216010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ɡùɡōnɡ</a:t>
            </a:r>
            <a:endParaRPr lang="en-GB" sz="40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3CEE4C3B-D272-45B6-B4B0-5694CF6825E4}"/>
              </a:ext>
            </a:extLst>
          </p:cNvPr>
          <p:cNvSpPr txBox="1"/>
          <p:nvPr/>
        </p:nvSpPr>
        <p:spPr>
          <a:xfrm>
            <a:off x="3803083" y="878230"/>
            <a:ext cx="4006225" cy="11849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4600" dirty="0">
                <a:latin typeface="楷体" panose="02010609060101010101" pitchFamily="49" charset="-122"/>
                <a:ea typeface="楷体" panose="02010609060101010101" pitchFamily="49" charset="-122"/>
              </a:rPr>
              <a:t>故宫</a:t>
            </a:r>
            <a:endParaRPr lang="en-US" altLang="zh-CN" sz="46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en-US" altLang="zh-CN" sz="25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THE FORBIDDEN CITY</a:t>
            </a:r>
            <a:endParaRPr lang="zh-CN" altLang="en-US" sz="2500" cap="all" spc="200" dirty="0">
              <a:solidFill>
                <a:schemeClr val="tx2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93869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7DDF0934-80BE-43DF-912E-E81DA872F3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3378" y="2609026"/>
            <a:ext cx="4498800" cy="33839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8EF9E6D0-3E47-4200-BC82-50F5845DEC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0367" y="2609026"/>
            <a:ext cx="5075944" cy="33839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285CC744-A3DE-484E-9ACF-2AFF69EB26D7}"/>
              </a:ext>
            </a:extLst>
          </p:cNvPr>
          <p:cNvSpPr txBox="1"/>
          <p:nvPr/>
        </p:nvSpPr>
        <p:spPr>
          <a:xfrm>
            <a:off x="4495530" y="929215"/>
            <a:ext cx="3200941" cy="11849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4600" dirty="0">
                <a:latin typeface="楷体" panose="02010609060101010101" pitchFamily="49" charset="-122"/>
                <a:ea typeface="楷体" panose="02010609060101010101" pitchFamily="49" charset="-122"/>
              </a:rPr>
              <a:t>颐和园</a:t>
            </a:r>
            <a:endParaRPr lang="en-US" altLang="zh-CN" sz="46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en-US" altLang="zh-CN" sz="25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SUMMER PALACE</a:t>
            </a:r>
            <a:endParaRPr lang="zh-CN" altLang="en-US" sz="2500" cap="all" spc="200" dirty="0">
              <a:solidFill>
                <a:schemeClr val="tx2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7" name="TextBox 2">
            <a:extLst>
              <a:ext uri="{FF2B5EF4-FFF2-40B4-BE49-F238E27FC236}">
                <a16:creationId xmlns:a16="http://schemas.microsoft.com/office/drawing/2014/main" id="{C9C12749-CAD2-4CB3-B3D2-8967F3F98DD4}"/>
              </a:ext>
            </a:extLst>
          </p:cNvPr>
          <p:cNvSpPr txBox="1"/>
          <p:nvPr/>
        </p:nvSpPr>
        <p:spPr>
          <a:xfrm>
            <a:off x="4892924" y="216010"/>
            <a:ext cx="30059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Yíhéyuán</a:t>
            </a:r>
            <a:endParaRPr lang="en-GB" sz="40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786270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>
            <a:extLst>
              <a:ext uri="{FF2B5EF4-FFF2-40B4-BE49-F238E27FC236}">
                <a16:creationId xmlns:a16="http://schemas.microsoft.com/office/drawing/2014/main" id="{285CC744-A3DE-484E-9ACF-2AFF69EB26D7}"/>
              </a:ext>
            </a:extLst>
          </p:cNvPr>
          <p:cNvSpPr txBox="1"/>
          <p:nvPr/>
        </p:nvSpPr>
        <p:spPr>
          <a:xfrm>
            <a:off x="3523159" y="876948"/>
            <a:ext cx="4674678" cy="11849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4600" dirty="0">
                <a:latin typeface="楷体" panose="02010609060101010101" pitchFamily="49" charset="-122"/>
                <a:ea typeface="楷体" panose="02010609060101010101" pitchFamily="49" charset="-122"/>
              </a:rPr>
              <a:t>恭王府</a:t>
            </a:r>
            <a:endParaRPr lang="en-US" altLang="zh-CN" sz="46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en-US" altLang="zh-CN" sz="25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Prince Gong's Mansion</a:t>
            </a:r>
            <a:endParaRPr lang="zh-CN" altLang="en-US" sz="2500" cap="all" spc="200" dirty="0">
              <a:solidFill>
                <a:schemeClr val="tx2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7" name="TextBox 2">
            <a:extLst>
              <a:ext uri="{FF2B5EF4-FFF2-40B4-BE49-F238E27FC236}">
                <a16:creationId xmlns:a16="http://schemas.microsoft.com/office/drawing/2014/main" id="{C9C12749-CAD2-4CB3-B3D2-8967F3F98DD4}"/>
              </a:ext>
            </a:extLst>
          </p:cNvPr>
          <p:cNvSpPr txBox="1"/>
          <p:nvPr/>
        </p:nvSpPr>
        <p:spPr>
          <a:xfrm>
            <a:off x="4370345" y="249436"/>
            <a:ext cx="35189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ɡōnɡwánɡfǔ</a:t>
            </a:r>
            <a:endParaRPr lang="en-GB" sz="40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0C296667-742A-418F-A338-225E39D05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14" y="2607733"/>
            <a:ext cx="5700889" cy="360115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81598D02-EF2A-4360-B452-3AFA16BB25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3562" y="2607733"/>
            <a:ext cx="4762500" cy="35718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035632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>
            <a:extLst>
              <a:ext uri="{FF2B5EF4-FFF2-40B4-BE49-F238E27FC236}">
                <a16:creationId xmlns:a16="http://schemas.microsoft.com/office/drawing/2014/main" id="{285CC744-A3DE-484E-9ACF-2AFF69EB26D7}"/>
              </a:ext>
            </a:extLst>
          </p:cNvPr>
          <p:cNvSpPr txBox="1"/>
          <p:nvPr/>
        </p:nvSpPr>
        <p:spPr>
          <a:xfrm>
            <a:off x="3542876" y="876948"/>
            <a:ext cx="4635243" cy="11849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4600" dirty="0">
                <a:latin typeface="楷体" panose="02010609060101010101" pitchFamily="49" charset="-122"/>
                <a:ea typeface="楷体" panose="02010609060101010101" pitchFamily="49" charset="-122"/>
              </a:rPr>
              <a:t>王府井</a:t>
            </a:r>
            <a:endParaRPr lang="en-US" altLang="zh-CN" sz="46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en-US" altLang="zh-CN" sz="25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Prince's Mansion Well</a:t>
            </a:r>
            <a:endParaRPr lang="zh-CN" altLang="en-US" sz="2500" cap="all" spc="200" dirty="0">
              <a:solidFill>
                <a:schemeClr val="tx2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7" name="TextBox 2">
            <a:extLst>
              <a:ext uri="{FF2B5EF4-FFF2-40B4-BE49-F238E27FC236}">
                <a16:creationId xmlns:a16="http://schemas.microsoft.com/office/drawing/2014/main" id="{C9C12749-CAD2-4CB3-B3D2-8967F3F98DD4}"/>
              </a:ext>
            </a:extLst>
          </p:cNvPr>
          <p:cNvSpPr txBox="1"/>
          <p:nvPr/>
        </p:nvSpPr>
        <p:spPr>
          <a:xfrm>
            <a:off x="4101041" y="268603"/>
            <a:ext cx="35189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wánɡfǔjǐnɡ</a:t>
            </a:r>
            <a:endParaRPr lang="en-GB" sz="40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58863953-DC1B-404D-9560-FD6DDB1955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5848" y="2602617"/>
            <a:ext cx="5267325" cy="32788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4B3DAAA6-45B0-415A-AA6F-FA568AE525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6782" y="2602617"/>
            <a:ext cx="5267325" cy="32987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09901626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>
            <a:extLst>
              <a:ext uri="{FF2B5EF4-FFF2-40B4-BE49-F238E27FC236}">
                <a16:creationId xmlns:a16="http://schemas.microsoft.com/office/drawing/2014/main" id="{285CC744-A3DE-484E-9ACF-2AFF69EB26D7}"/>
              </a:ext>
            </a:extLst>
          </p:cNvPr>
          <p:cNvSpPr txBox="1"/>
          <p:nvPr/>
        </p:nvSpPr>
        <p:spPr>
          <a:xfrm>
            <a:off x="3052228" y="876948"/>
            <a:ext cx="5616539" cy="11849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zh-CN" altLang="en-US" sz="4600" dirty="0">
                <a:latin typeface="楷体" panose="02010609060101010101" pitchFamily="49" charset="-122"/>
                <a:ea typeface="楷体" panose="02010609060101010101" pitchFamily="49" charset="-122"/>
              </a:rPr>
              <a:t>西单</a:t>
            </a:r>
            <a:endParaRPr lang="en-US" altLang="zh-CN" sz="46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/>
            <a:r>
              <a:rPr lang="en-US" altLang="zh-CN" sz="2500" cap="all" spc="200" dirty="0" err="1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Xidan</a:t>
            </a:r>
            <a:r>
              <a:rPr lang="en-US" altLang="zh-CN" sz="2500" cap="all" spc="200" dirty="0">
                <a:solidFill>
                  <a:schemeClr val="tx2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commercial district</a:t>
            </a:r>
            <a:endParaRPr lang="zh-CN" altLang="en-US" sz="2500" cap="all" spc="200" dirty="0">
              <a:solidFill>
                <a:schemeClr val="tx2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7" name="TextBox 2">
            <a:extLst>
              <a:ext uri="{FF2B5EF4-FFF2-40B4-BE49-F238E27FC236}">
                <a16:creationId xmlns:a16="http://schemas.microsoft.com/office/drawing/2014/main" id="{C9C12749-CAD2-4CB3-B3D2-8967F3F98DD4}"/>
              </a:ext>
            </a:extLst>
          </p:cNvPr>
          <p:cNvSpPr txBox="1"/>
          <p:nvPr/>
        </p:nvSpPr>
        <p:spPr>
          <a:xfrm>
            <a:off x="5140588" y="268603"/>
            <a:ext cx="19800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xīdān</a:t>
            </a:r>
            <a:endParaRPr lang="en-GB" sz="40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B78EBD43-514E-4CAD-85AB-C7294A90EE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9" y="2528711"/>
            <a:ext cx="5700889" cy="345234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07B2B4CD-B7D7-4765-BC43-3ECFE6257D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622" y="2590152"/>
            <a:ext cx="5095875" cy="33909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4504615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51678" y="1182485"/>
            <a:ext cx="10178322" cy="786992"/>
          </a:xfrm>
        </p:spPr>
        <p:txBody>
          <a:bodyPr>
            <a:normAutofit/>
          </a:bodyPr>
          <a:lstStyle/>
          <a:p>
            <a:r>
              <a:rPr kumimoji="1" lang="zh-CN" altLang="en-US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去</a:t>
            </a:r>
            <a:r>
              <a:rPr kumimoji="1" lang="zh-CN" altLang="en-US" dirty="0"/>
              <a:t>  </a:t>
            </a:r>
            <a:r>
              <a:rPr kumimoji="1" lang="en-US" altLang="zh-CN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 to</a:t>
            </a:r>
            <a:endParaRPr kumimoji="1" lang="zh-CN" alt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                                                     </a:t>
            </a:r>
            <a:r>
              <a:rPr lang="en-US" altLang="zh-CN" sz="4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q</a:t>
            </a:r>
            <a:r>
              <a:rPr lang="it-IT" altLang="zh-CN" sz="46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ù</a:t>
            </a:r>
          </a:p>
          <a:p>
            <a:pPr marL="0" indent="0">
              <a:buNone/>
            </a:pPr>
            <a:r>
              <a:rPr kumimoji="1" lang="zh-CN" altLang="en-US" sz="4500" dirty="0"/>
              <a:t>                                     </a:t>
            </a:r>
            <a:r>
              <a:rPr kumimoji="1" lang="zh-CN" altLang="en-US" sz="45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去</a:t>
            </a:r>
            <a:r>
              <a:rPr kumimoji="1" lang="en-US" altLang="zh-CN" sz="5100" dirty="0"/>
              <a:t>+</a:t>
            </a:r>
            <a:r>
              <a:rPr kumimoji="1" lang="en-US" altLang="zh-CN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place</a:t>
            </a:r>
            <a:endParaRPr kumimoji="1"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3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charset="0"/>
              </a:rPr>
              <a:t>q</a:t>
            </a:r>
            <a:r>
              <a:rPr lang="it-IT" altLang="zh-CN" sz="3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charset="0"/>
              </a:rPr>
              <a:t>ù zhōngguó</a:t>
            </a:r>
            <a:endParaRPr lang="zh-CN" altLang="en-US" sz="38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Arial" charset="0"/>
            </a:endParaRPr>
          </a:p>
          <a:p>
            <a:r>
              <a:rPr kumimoji="1" lang="zh-CN" altLang="en-US" sz="40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去中国</a:t>
            </a:r>
            <a:r>
              <a:rPr kumimoji="1" lang="en-US" altLang="zh-CN" sz="40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kumimoji="1" lang="en-US" altLang="zh-CN" sz="290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go to China</a:t>
            </a:r>
            <a:endParaRPr kumimoji="1" lang="zh-CN" altLang="en-US" sz="2900" dirty="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r>
              <a:rPr lang="en-US" altLang="zh-CN" sz="3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q</a:t>
            </a:r>
            <a:r>
              <a:rPr lang="it-IT" altLang="zh-CN" sz="3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ù gùɡōnɡ</a:t>
            </a:r>
          </a:p>
          <a:p>
            <a:r>
              <a:rPr kumimoji="1" lang="zh-CN" altLang="en-US" sz="40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去故宫</a:t>
            </a:r>
            <a:r>
              <a:rPr kumimoji="1" lang="en-US" altLang="zh-CN" sz="290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go to the Forbidden City</a:t>
            </a:r>
            <a:endParaRPr kumimoji="1" lang="zh-CN" altLang="en-US" sz="2900" dirty="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r>
              <a:rPr lang="en-US" altLang="zh-CN" sz="3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q</a:t>
            </a:r>
            <a:r>
              <a:rPr lang="it-IT" altLang="zh-CN" sz="3800" dirty="0" err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ù</a:t>
            </a:r>
            <a:r>
              <a:rPr lang="it-IT" altLang="zh-CN" sz="3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it-IT" altLang="zh-CN" sz="3800" dirty="0" err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Běijīng</a:t>
            </a:r>
            <a:r>
              <a:rPr lang="it-IT" altLang="zh-CN" sz="3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it-IT" altLang="zh-CN" sz="3800" dirty="0" err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Liánhé</a:t>
            </a:r>
            <a:r>
              <a:rPr lang="it-IT" altLang="zh-CN" sz="3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it-IT" altLang="zh-CN" sz="3800" dirty="0" err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Dàxué</a:t>
            </a:r>
            <a:endParaRPr kumimoji="1" lang="zh-CN" altLang="en-US" sz="38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  <a:p>
            <a:r>
              <a:rPr kumimoji="1" lang="zh-CN" altLang="en-US" sz="40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去北京联合大学</a:t>
            </a:r>
            <a:r>
              <a:rPr kumimoji="1" lang="en-US" altLang="zh-CN" sz="40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kumimoji="1" lang="en-US" altLang="zh-CN" sz="2900" dirty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go to Beijing Union University</a:t>
            </a:r>
            <a:endParaRPr kumimoji="1" lang="zh-CN" altLang="en-US" dirty="0">
              <a:solidFill>
                <a:schemeClr val="tx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251678" y="316337"/>
            <a:ext cx="954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qù</a:t>
            </a:r>
            <a:endParaRPr lang="en-GB" sz="40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ABB38F38-115A-4D75-9467-171DC80924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9066" y="173527"/>
            <a:ext cx="2342622" cy="17013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1DC2D86-6662-47DA-AE00-2C9BD89037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9011" y="143172"/>
            <a:ext cx="2342622" cy="17621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BD1D2446-AEA3-4B0D-A8FE-73F13FAC2B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69011" y="2578304"/>
            <a:ext cx="2342622" cy="17013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0B650323-58DF-4EBB-8422-79A9CC0604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2142" y="2578304"/>
            <a:ext cx="2342622" cy="17013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1ACCED18-E34E-4BD8-9C1B-7721B86B2E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2140" y="4694942"/>
            <a:ext cx="2556869" cy="17013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文本框 9">
            <a:extLst>
              <a:ext uri="{FF2B5EF4-FFF2-40B4-BE49-F238E27FC236}">
                <a16:creationId xmlns:a16="http://schemas.microsoft.com/office/drawing/2014/main" id="{84BCB8E4-98FA-4AE2-AF14-7CF9D7AB4D43}"/>
              </a:ext>
            </a:extLst>
          </p:cNvPr>
          <p:cNvSpPr txBox="1"/>
          <p:nvPr/>
        </p:nvSpPr>
        <p:spPr>
          <a:xfrm>
            <a:off x="10047267" y="4279696"/>
            <a:ext cx="2185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gōnɡwánɡfǔ</a:t>
            </a:r>
            <a:endParaRPr lang="zh-CN" altLang="en-US" sz="2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6254685B-BE37-4C2C-BB13-A14A60FB6727}"/>
              </a:ext>
            </a:extLst>
          </p:cNvPr>
          <p:cNvSpPr txBox="1"/>
          <p:nvPr/>
        </p:nvSpPr>
        <p:spPr>
          <a:xfrm>
            <a:off x="7995887" y="6396335"/>
            <a:ext cx="1261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xīdān</a:t>
            </a:r>
            <a:endParaRPr lang="zh-CN" altLang="en-US" sz="2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B5BE5261-F25A-478C-8B82-748E57D49124}"/>
              </a:ext>
            </a:extLst>
          </p:cNvPr>
          <p:cNvSpPr txBox="1"/>
          <p:nvPr/>
        </p:nvSpPr>
        <p:spPr>
          <a:xfrm>
            <a:off x="7628798" y="4205738"/>
            <a:ext cx="2185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wánɡfǔjǐnɡ</a:t>
            </a:r>
            <a:endParaRPr lang="zh-CN" altLang="en-US" sz="2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82151D15-B29A-4F2B-8B30-473291C98F3B}"/>
              </a:ext>
            </a:extLst>
          </p:cNvPr>
          <p:cNvSpPr txBox="1"/>
          <p:nvPr/>
        </p:nvSpPr>
        <p:spPr>
          <a:xfrm>
            <a:off x="10184636" y="2010956"/>
            <a:ext cx="1877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yíhéyuán</a:t>
            </a:r>
            <a:endParaRPr lang="zh-CN" altLang="en-US" sz="2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1C56041E-8F16-4AF1-ACE8-47E4DE5F7097}"/>
              </a:ext>
            </a:extLst>
          </p:cNvPr>
          <p:cNvSpPr txBox="1"/>
          <p:nvPr/>
        </p:nvSpPr>
        <p:spPr>
          <a:xfrm>
            <a:off x="7836379" y="1979649"/>
            <a:ext cx="1415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400" dirty="0" err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gùɡōnɡ</a:t>
            </a:r>
            <a:endParaRPr lang="zh-CN" altLang="en-US" sz="2400" dirty="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6689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want / I need</a:t>
            </a:r>
            <a:br>
              <a:rPr lang="en-US" altLang="zh-CN" dirty="0"/>
            </a:br>
            <a:r>
              <a:rPr lang="en-US" altLang="zh-CN" dirty="0"/>
              <a:t>                                     </a:t>
            </a:r>
            <a:r>
              <a:rPr lang="zh-CN" altLang="en-US" dirty="0">
                <a:solidFill>
                  <a:schemeClr val="tx1"/>
                </a:solidFill>
              </a:rPr>
              <a:t>我要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818177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 err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wǒ</a:t>
            </a:r>
            <a:r>
              <a:rPr lang="en-GB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yào</a:t>
            </a: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altLang="zh-CN" dirty="0"/>
              <a:t>   </a:t>
            </a:r>
            <a:r>
              <a:rPr lang="zh-CN" altLang="en-US" dirty="0">
                <a:solidFill>
                  <a:schemeClr val="tx1"/>
                </a:solidFill>
              </a:rPr>
              <a:t>我要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alt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Sentence Patern</a:t>
            </a:r>
            <a:r>
              <a:rPr lang="zh-CN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 </a:t>
            </a:r>
            <a:r>
              <a:rPr lang="en-US" alt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want/need  to go to +(place</a:t>
            </a:r>
            <a:r>
              <a:rPr lang="en-US" altLang="en-GB" dirty="0"/>
              <a:t>)   =  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我要去</a:t>
            </a:r>
            <a:r>
              <a:rPr lang="en-US" altLang="zh-CN" dirty="0"/>
              <a:t>+</a:t>
            </a:r>
            <a:r>
              <a:rPr lang="zh-CN" altLang="en-US" dirty="0"/>
              <a:t>（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place</a:t>
            </a:r>
            <a:r>
              <a:rPr lang="zh-CN" altLang="en-US" dirty="0"/>
              <a:t>）</a:t>
            </a:r>
            <a:endParaRPr lang="en-US" altLang="zh-CN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4513811" y="723207"/>
            <a:ext cx="64839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3048000" y="2274570"/>
            <a:ext cx="9075420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    </a:t>
            </a:r>
            <a:r>
              <a:rPr lang="en-US" sz="28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jīchǎng</a:t>
            </a:r>
          </a:p>
          <a:p>
            <a:r>
              <a:rPr lang="zh-CN" altLang="en-US" sz="2400" dirty="0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去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机场                      </a:t>
            </a: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</a:t>
            </a:r>
            <a:r>
              <a:rPr lang="en-US" altLang="en-GB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want/need</a:t>
            </a: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go to the airport.</a:t>
            </a:r>
          </a:p>
          <a:p>
            <a:endParaRPr lang="en-US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GB" altLang="zh-CN" sz="2800" dirty="0" err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g</a:t>
            </a:r>
            <a:r>
              <a:rPr lang="en-GB" sz="2800" dirty="0" err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ùɡōnɡ</a:t>
            </a:r>
            <a:r>
              <a:rPr lang="en-GB" sz="2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</a:t>
            </a: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I </a:t>
            </a:r>
            <a:r>
              <a:rPr lang="en-US" altLang="en-GB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want/need</a:t>
            </a: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to go to the Forbidden City.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zh-CN" altLang="en-US" sz="2400" dirty="0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去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故宫</a:t>
            </a:r>
            <a:endParaRPr lang="en-US" altLang="zh-CN" sz="2400" dirty="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endParaRPr lang="en-US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GB" altLang="zh-CN" sz="2800" dirty="0" err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B</a:t>
            </a:r>
            <a:r>
              <a:rPr lang="en-GB" sz="2800" dirty="0" err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ěijīng</a:t>
            </a:r>
            <a:r>
              <a:rPr lang="en-GB" sz="28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liánhé</a:t>
            </a:r>
            <a:r>
              <a:rPr lang="en-GB" sz="28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dàxué</a:t>
            </a:r>
            <a:endParaRPr lang="en-US" altLang="zh-CN" sz="2800" dirty="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r>
              <a:rPr lang="zh-CN" altLang="en-US" sz="2400" dirty="0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去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北京联合大学  </a:t>
            </a:r>
            <a:r>
              <a:rPr lang="zh-CN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BUU</a:t>
            </a:r>
            <a:r>
              <a:rPr lang="zh-CN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）           </a:t>
            </a: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</a:t>
            </a:r>
            <a:r>
              <a:rPr lang="en-US" altLang="en-GB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want/need</a:t>
            </a: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go to BUU.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1812175" y="2344189"/>
            <a:ext cx="1371600" cy="5153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1596044" y="2410691"/>
            <a:ext cx="1562792" cy="16043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1562793" y="2477193"/>
            <a:ext cx="1421476" cy="269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6340839" y="428833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wǒ</a:t>
            </a:r>
            <a:r>
              <a:rPr lang="en-GB" sz="40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yào</a:t>
            </a:r>
            <a:endParaRPr lang="en-GB" sz="40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0739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>
            <a:spLocks noGrp="1"/>
          </p:cNvSpPr>
          <p:nvPr>
            <p:ph type="title"/>
          </p:nvPr>
        </p:nvSpPr>
        <p:spPr>
          <a:xfrm>
            <a:off x="334622" y="5711912"/>
            <a:ext cx="10515600" cy="810407"/>
          </a:xfrm>
        </p:spPr>
        <p:txBody>
          <a:bodyPr>
            <a:normAutofit fontScale="90000"/>
          </a:bodyPr>
          <a:lstStyle/>
          <a:p>
            <a:pPr algn="ctr"/>
            <a:r>
              <a:rPr kumimoji="1" lang="zh-CN" altLang="en-US" sz="4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多少钱</a:t>
            </a:r>
            <a:r>
              <a:rPr kumimoji="1" lang="zh-CN" altLang="en-US" sz="4800" dirty="0">
                <a:solidFill>
                  <a:schemeClr val="tx1"/>
                </a:solidFill>
              </a:rPr>
              <a:t>？</a:t>
            </a:r>
            <a:r>
              <a:rPr kumimoji="1" lang="en-US" altLang="zh-CN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much?</a:t>
            </a:r>
            <a:endParaRPr kumimoji="1" lang="zh-CN" alt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06187" y="265766"/>
            <a:ext cx="11189677" cy="179163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it-IT" altLang="zh-CN" dirty="0"/>
              <a:t>                                                </a:t>
            </a:r>
            <a:r>
              <a:rPr lang="it-IT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charset="0"/>
              </a:rPr>
              <a:t>Wǒ yào qù Běijīng Liánhé Dàxué</a:t>
            </a:r>
            <a:r>
              <a:rPr lang="zh-CN" altLang="en-US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 charset="0"/>
              </a:rPr>
              <a:t>。</a:t>
            </a:r>
          </a:p>
          <a:p>
            <a:pPr marL="0" indent="0" algn="ctr">
              <a:buNone/>
            </a:pPr>
            <a:r>
              <a:rPr kumimoji="1" lang="zh-CN" altLang="en-US" sz="4000" dirty="0"/>
              <a:t>         </a:t>
            </a:r>
            <a:r>
              <a:rPr kumimoji="1" lang="zh-CN" altLang="en-US" sz="4400" dirty="0">
                <a:solidFill>
                  <a:schemeClr val="tx1"/>
                </a:solidFill>
              </a:rPr>
              <a:t>我要去北京联合大学</a:t>
            </a:r>
            <a:r>
              <a:rPr kumimoji="1" lang="zh-CN" altLang="en-US" sz="4400" dirty="0"/>
              <a:t>。</a:t>
            </a:r>
            <a:endParaRPr kumimoji="1" lang="en-US" altLang="zh-CN" sz="4400" dirty="0"/>
          </a:p>
          <a:p>
            <a:pPr marL="0" indent="0" algn="ctr">
              <a:buNone/>
            </a:pPr>
            <a:r>
              <a:rPr kumimoji="1" lang="zh-CN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</a:t>
            </a:r>
            <a:r>
              <a:rPr kumimoji="1"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want</a:t>
            </a:r>
            <a:r>
              <a:rPr kumimoji="1" lang="zh-CN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1"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go to Beijing Union University.</a:t>
            </a:r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kumimoji="1" lang="zh-CN" altLang="en-US" dirty="0"/>
          </a:p>
        </p:txBody>
      </p:sp>
      <p:sp>
        <p:nvSpPr>
          <p:cNvPr id="2" name="文本框 1"/>
          <p:cNvSpPr txBox="1"/>
          <p:nvPr/>
        </p:nvSpPr>
        <p:spPr>
          <a:xfrm>
            <a:off x="3021795" y="2866188"/>
            <a:ext cx="44240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latin typeface="楷体" panose="02010609060101010101" pitchFamily="49" charset="-122"/>
                <a:ea typeface="楷体" panose="02010609060101010101" pitchFamily="49" charset="-122"/>
                <a:cs typeface="Arial" charset="0"/>
              </a:rPr>
              <a:t>d</a:t>
            </a:r>
            <a:r>
              <a:rPr lang="hr-HR" altLang="zh-CN" sz="2800" dirty="0">
                <a:latin typeface="楷体" panose="02010609060101010101" pitchFamily="49" charset="-122"/>
                <a:ea typeface="楷体" panose="02010609060101010101" pitchFamily="49" charset="-122"/>
                <a:cs typeface="Arial" charset="0"/>
              </a:rPr>
              <a:t>ǎbiǎo</a:t>
            </a:r>
          </a:p>
          <a:p>
            <a:pPr algn="ctr"/>
            <a:r>
              <a:rPr kumimoji="1" lang="zh-CN" altLang="en-US" sz="4400" dirty="0"/>
              <a:t>      </a:t>
            </a:r>
            <a:r>
              <a:rPr kumimoji="1" lang="zh-CN" altLang="en-US" sz="4400" dirty="0">
                <a:latin typeface="楷体" panose="02010609060101010101" pitchFamily="49" charset="-122"/>
                <a:ea typeface="楷体" panose="02010609060101010101" pitchFamily="49" charset="-122"/>
              </a:rPr>
              <a:t>打表</a:t>
            </a:r>
            <a:r>
              <a:rPr kumimoji="1" lang="zh-CN" altLang="en-US" dirty="0"/>
              <a:t> </a:t>
            </a:r>
            <a:r>
              <a:rPr kumimoji="1"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meter</a:t>
            </a:r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9706" y="2057400"/>
            <a:ext cx="5023224" cy="2817906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105" y="2057400"/>
            <a:ext cx="3962401" cy="284572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74022" y="5154955"/>
            <a:ext cx="3262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s-ES_tradnl" altLang="zh-CN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duōshǎo qián</a:t>
            </a:r>
            <a:endParaRPr lang="en-GB" sz="3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5398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  <p:bldP spid="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54962" y="921075"/>
            <a:ext cx="10178322" cy="1492132"/>
          </a:xfrm>
        </p:spPr>
        <p:txBody>
          <a:bodyPr>
            <a:normAutofit/>
          </a:bodyPr>
          <a:lstStyle/>
          <a:p>
            <a:r>
              <a:rPr kumimoji="1" lang="zh-CN" altLang="en-US" dirty="0"/>
              <a:t>          </a:t>
            </a:r>
            <a:r>
              <a:rPr kumimoji="1" lang="zh-CN" altLang="en-US" dirty="0">
                <a:solidFill>
                  <a:schemeClr val="tx1"/>
                </a:solidFill>
              </a:rPr>
              <a:t>请给我发票，谢谢。</a:t>
            </a:r>
            <a:br>
              <a:rPr kumimoji="1" lang="en-US" altLang="zh-CN" dirty="0"/>
            </a:br>
            <a:r>
              <a:rPr kumimoji="1" lang="en-US" altLang="zh-CN" dirty="0"/>
              <a:t>        </a:t>
            </a:r>
            <a:r>
              <a:rPr lang="en-US" altLang="zh-CN" sz="2200" dirty="0">
                <a:solidFill>
                  <a:schemeClr val="tx1"/>
                </a:solidFill>
                <a:latin typeface="Times New Roman" panose="02020603050405020304" pitchFamily="18" charset="0"/>
                <a:ea typeface="Arial" charset="0"/>
                <a:cs typeface="Times New Roman" panose="02020603050405020304" pitchFamily="18" charset="0"/>
              </a:rPr>
              <a:t>Please give me an invoice, thank you</a:t>
            </a:r>
            <a:r>
              <a:rPr lang="zh-CN" altLang="en-US" sz="2200" dirty="0">
                <a:solidFill>
                  <a:schemeClr val="tx1"/>
                </a:solidFill>
                <a:latin typeface="Times New Roman" panose="02020603050405020304" pitchFamily="18" charset="0"/>
                <a:ea typeface="Arial" charset="0"/>
                <a:cs typeface="Times New Roman" panose="02020603050405020304" pitchFamily="18" charset="0"/>
              </a:rPr>
              <a:t>。</a:t>
            </a:r>
            <a:endParaRPr kumimoji="1" lang="zh-CN" altLang="en-US" sz="2200" dirty="0">
              <a:solidFill>
                <a:schemeClr val="tx1"/>
              </a:solidFill>
              <a:latin typeface="Times New Roman" panose="02020603050405020304" pitchFamily="18" charset="0"/>
              <a:ea typeface="Arial" charset="0"/>
              <a:cs typeface="Times New Roman" panose="02020603050405020304" pitchFamily="18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0113" y="2413207"/>
            <a:ext cx="6467895" cy="42849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/>
          <p:cNvSpPr txBox="1"/>
          <p:nvPr/>
        </p:nvSpPr>
        <p:spPr>
          <a:xfrm>
            <a:off x="2560113" y="220036"/>
            <a:ext cx="78021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Qǐng</a:t>
            </a:r>
            <a:r>
              <a:rPr lang="fr-FR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fr-FR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gěi</a:t>
            </a:r>
            <a:r>
              <a:rPr lang="fr-FR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fr-FR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wǒ</a:t>
            </a:r>
            <a:r>
              <a:rPr lang="fr-FR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fr-FR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fāpiào</a:t>
            </a:r>
            <a:r>
              <a:rPr lang="fr-FR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, </a:t>
            </a:r>
            <a:r>
              <a:rPr lang="fr-FR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xièxie</a:t>
            </a:r>
            <a:r>
              <a:rPr lang="fr-FR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.</a:t>
            </a:r>
            <a:endParaRPr lang="en-GB" sz="3600" dirty="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36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表格 5">
            <a:extLst>
              <a:ext uri="{FF2B5EF4-FFF2-40B4-BE49-F238E27FC236}">
                <a16:creationId xmlns:a16="http://schemas.microsoft.com/office/drawing/2014/main" id="{641A29F4-9B85-44AB-ACAB-084C9601F3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7065582"/>
              </p:ext>
            </p:extLst>
          </p:nvPr>
        </p:nvGraphicFramePr>
        <p:xfrm>
          <a:off x="16932" y="40343"/>
          <a:ext cx="12043888" cy="6934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63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04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246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31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8191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4912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5783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14366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032273">
                  <a:extLst>
                    <a:ext uri="{9D8B030D-6E8A-4147-A177-3AD203B41FA5}">
                      <a16:colId xmlns:a16="http://schemas.microsoft.com/office/drawing/2014/main" val="2165970378"/>
                    </a:ext>
                  </a:extLst>
                </a:gridCol>
                <a:gridCol w="894682">
                  <a:extLst>
                    <a:ext uri="{9D8B030D-6E8A-4147-A177-3AD203B41FA5}">
                      <a16:colId xmlns:a16="http://schemas.microsoft.com/office/drawing/2014/main" val="2913116652"/>
                    </a:ext>
                  </a:extLst>
                </a:gridCol>
                <a:gridCol w="884395">
                  <a:extLst>
                    <a:ext uri="{9D8B030D-6E8A-4147-A177-3AD203B41FA5}">
                      <a16:colId xmlns:a16="http://schemas.microsoft.com/office/drawing/2014/main" val="4271391904"/>
                    </a:ext>
                  </a:extLst>
                </a:gridCol>
                <a:gridCol w="975436">
                  <a:extLst>
                    <a:ext uri="{9D8B030D-6E8A-4147-A177-3AD203B41FA5}">
                      <a16:colId xmlns:a16="http://schemas.microsoft.com/office/drawing/2014/main" val="3131149614"/>
                    </a:ext>
                  </a:extLst>
                </a:gridCol>
              </a:tblGrid>
              <a:tr h="547631">
                <a:tc>
                  <a:txBody>
                    <a:bodyPr/>
                    <a:lstStyle/>
                    <a:p>
                      <a:endParaRPr lang="zh-CN" altLang="en-US" sz="2400" dirty="0">
                        <a:solidFill>
                          <a:schemeClr val="bg1"/>
                        </a:solidFill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sh</a:t>
                      </a:r>
                      <a:endParaRPr lang="zh-CN" altLang="en-US" sz="2400" dirty="0">
                        <a:solidFill>
                          <a:srgbClr val="0000FF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m</a:t>
                      </a:r>
                      <a:endParaRPr lang="zh-CN" altLang="en-US" sz="2400" dirty="0">
                        <a:solidFill>
                          <a:srgbClr val="0000FF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x</a:t>
                      </a:r>
                      <a:endParaRPr lang="zh-CN" altLang="en-US" sz="2400" dirty="0">
                        <a:solidFill>
                          <a:srgbClr val="0000FF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q</a:t>
                      </a:r>
                      <a:endParaRPr lang="zh-CN" altLang="en-US" sz="2400" dirty="0">
                        <a:solidFill>
                          <a:srgbClr val="0000FF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h</a:t>
                      </a:r>
                      <a:endParaRPr lang="zh-CN" altLang="en-US" sz="2400" dirty="0">
                        <a:solidFill>
                          <a:srgbClr val="0000FF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>
                          <a:solidFill>
                            <a:srgbClr val="0000FF"/>
                          </a:solidFill>
                        </a:rPr>
                        <a:t>z</a:t>
                      </a:r>
                      <a:endParaRPr lang="zh-CN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>
                          <a:solidFill>
                            <a:srgbClr val="0000FF"/>
                          </a:solidFill>
                        </a:rPr>
                        <a:t>y</a:t>
                      </a:r>
                      <a:endParaRPr lang="zh-CN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>
                          <a:solidFill>
                            <a:srgbClr val="0000FF"/>
                          </a:solidFill>
                        </a:rPr>
                        <a:t>b</a:t>
                      </a:r>
                      <a:endParaRPr lang="zh-CN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>
                          <a:solidFill>
                            <a:srgbClr val="0000FF"/>
                          </a:solidFill>
                        </a:rPr>
                        <a:t>j</a:t>
                      </a:r>
                      <a:endParaRPr lang="zh-CN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>
                          <a:solidFill>
                            <a:srgbClr val="0000FF"/>
                          </a:solidFill>
                        </a:rPr>
                        <a:t>l</a:t>
                      </a:r>
                      <a:endParaRPr lang="zh-CN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>
                          <a:solidFill>
                            <a:srgbClr val="0000FF"/>
                          </a:solidFill>
                        </a:rPr>
                        <a:t>d</a:t>
                      </a:r>
                      <a:endParaRPr lang="zh-CN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8084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ang</a:t>
                      </a:r>
                      <a:endParaRPr lang="zh-CN" altLang="en-US" sz="20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sh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cs typeface="Arial" charset="0"/>
                        </a:rPr>
                        <a:t>m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cs typeface="Arial" charset="0"/>
                        </a:rPr>
                        <a:t>ang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h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z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y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b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l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d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9867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ia</a:t>
                      </a:r>
                      <a:endParaRPr lang="zh-CN" altLang="en-US" sz="20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x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ia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q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ia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j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ia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l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ia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d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ia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4689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uo</a:t>
                      </a:r>
                      <a:endParaRPr lang="zh-CN" altLang="en-US" sz="20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sh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uo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h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uo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z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uo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l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uo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d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uo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2337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ou</a:t>
                      </a:r>
                      <a:endParaRPr lang="zh-CN" altLang="en-US" sz="20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sh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ou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m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ou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h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ou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z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ou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l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ou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d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ou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8807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ian</a:t>
                      </a:r>
                      <a:endParaRPr lang="zh-CN" altLang="en-US" sz="20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m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iao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x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ian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q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ian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b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iao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j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iao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l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iao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d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iao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14689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+mn-ea"/>
                          <a:cs typeface="Arial" charset="0"/>
                        </a:rPr>
                        <a:t>ü</a:t>
                      </a:r>
                      <a:endParaRPr lang="en-US" altLang="zh-CN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x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u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q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u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j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u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l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+mn-ea"/>
                          <a:cs typeface="Arial" charset="0"/>
                        </a:rPr>
                        <a:t>ü</a:t>
                      </a:r>
                      <a:endParaRPr lang="en-US" altLang="zh-CN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30541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ao</a:t>
                      </a:r>
                      <a:endParaRPr lang="zh-CN" altLang="en-US" sz="20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cs typeface="Arial" charset="0"/>
                        </a:rPr>
                        <a:t>sh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cs typeface="Arial" charset="0"/>
                        </a:rPr>
                        <a:t>ao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m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h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z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y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b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l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d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ao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9985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ei</a:t>
                      </a:r>
                      <a:endParaRPr lang="zh-CN" altLang="en-US" sz="20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cs typeface="Arial" charset="0"/>
                        </a:rPr>
                        <a:t>sh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cs typeface="Arial" charset="0"/>
                        </a:rPr>
                        <a:t>ei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m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ei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h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ei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z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ei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b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ei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l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ei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d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ei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3557070837"/>
                  </a:ext>
                </a:extLst>
              </a:tr>
              <a:tr h="592337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ing</a:t>
                      </a:r>
                      <a:endParaRPr lang="zh-CN" altLang="en-US" sz="20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m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cs typeface="Arial" charset="0"/>
                        </a:rPr>
                        <a:t>x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cs typeface="Arial" charset="0"/>
                        </a:rPr>
                        <a:t>ing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q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y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b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j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l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d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ing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102553219"/>
                  </a:ext>
                </a:extLst>
              </a:tr>
              <a:tr h="547632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e</a:t>
                      </a:r>
                      <a:endParaRPr lang="zh-CN" altLang="en-US" sz="20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cs typeface="Arial" charset="0"/>
                        </a:rPr>
                        <a:t>sh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cs typeface="Arial" charset="0"/>
                        </a:rPr>
                        <a:t>e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m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e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h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e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z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e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y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e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l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e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d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e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3050974698"/>
                  </a:ext>
                </a:extLst>
              </a:tr>
              <a:tr h="56105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+mn-ea"/>
                          <a:cs typeface="Arial" charset="0"/>
                        </a:rPr>
                        <a:t>üe</a:t>
                      </a:r>
                      <a:endParaRPr lang="en-US" altLang="zh-CN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cs typeface="Arial" charset="0"/>
                        </a:rPr>
                        <a:t>x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cs typeface="Arial" charset="0"/>
                        </a:rPr>
                        <a:t>ue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q</a:t>
                      </a:r>
                      <a:r>
                        <a:rPr lang="en-US" altLang="zh-CN" sz="2000" kern="1200" dirty="0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ue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kern="1200" dirty="0" err="1">
                          <a:solidFill>
                            <a:srgbClr val="0000FF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j</a:t>
                      </a:r>
                      <a:r>
                        <a:rPr lang="en-US" altLang="zh-CN" sz="2000" kern="1200" dirty="0" err="1">
                          <a:solidFill>
                            <a:srgbClr val="FF0000"/>
                          </a:solidFill>
                          <a:latin typeface="Arial" charset="0"/>
                          <a:ea typeface="Arial" charset="0"/>
                          <a:cs typeface="Arial" charset="0"/>
                        </a:rPr>
                        <a:t>ue</a:t>
                      </a:r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kern="1200" dirty="0">
                        <a:solidFill>
                          <a:srgbClr val="FF0000"/>
                        </a:solidFill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34056661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426729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038313" y="475119"/>
            <a:ext cx="422904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600" dirty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Initials</a:t>
            </a:r>
            <a:r>
              <a:rPr lang="zh-CN" altLang="en-US" sz="6600" dirty="0"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en-US" altLang="zh-CN" sz="6600" dirty="0" err="1">
                <a:latin typeface="楷体" panose="02010609060101010101" pitchFamily="49" charset="-122"/>
                <a:ea typeface="楷体" panose="02010609060101010101" pitchFamily="49" charset="-122"/>
              </a:rPr>
              <a:t>sh</a:t>
            </a:r>
            <a:endParaRPr lang="en-US" altLang="zh-CN" sz="66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06782" y="2699972"/>
            <a:ext cx="141577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9600" dirty="0" err="1">
                <a:latin typeface="楷体" panose="02010609060101010101" pitchFamily="49" charset="-122"/>
                <a:ea typeface="楷体" panose="02010609060101010101" pitchFamily="49" charset="-122"/>
              </a:rPr>
              <a:t>sh</a:t>
            </a:r>
            <a:endParaRPr lang="en-US" altLang="zh-CN" sz="96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4" name="直接箭头连接符 3"/>
          <p:cNvCxnSpPr/>
          <p:nvPr/>
        </p:nvCxnSpPr>
        <p:spPr>
          <a:xfrm flipV="1">
            <a:off x="1537860" y="2280663"/>
            <a:ext cx="1990725" cy="8953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3008564" y="1617735"/>
            <a:ext cx="15696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7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ang</a:t>
            </a:r>
          </a:p>
        </p:txBody>
      </p:sp>
      <p:cxnSp>
        <p:nvCxnSpPr>
          <p:cNvPr id="6" name="直接箭头连接符 5"/>
          <p:cNvCxnSpPr/>
          <p:nvPr/>
        </p:nvCxnSpPr>
        <p:spPr>
          <a:xfrm flipV="1">
            <a:off x="4222326" y="2258344"/>
            <a:ext cx="1641475" cy="260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5746752" y="1356360"/>
            <a:ext cx="2723823" cy="184665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CN" sz="6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shànɡ</a:t>
            </a:r>
            <a:endParaRPr lang="en-US" altLang="zh-CN" sz="66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  <a:p>
            <a:r>
              <a:rPr lang="zh-CN" altLang="en-US" sz="4800" dirty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ea"/>
              </a:rPr>
              <a:t> 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上</a:t>
            </a:r>
          </a:p>
        </p:txBody>
      </p:sp>
      <p:cxnSp>
        <p:nvCxnSpPr>
          <p:cNvPr id="8" name="直接箭头连接符 7"/>
          <p:cNvCxnSpPr/>
          <p:nvPr/>
        </p:nvCxnSpPr>
        <p:spPr>
          <a:xfrm>
            <a:off x="1510565" y="4445583"/>
            <a:ext cx="1864995" cy="15259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箭头连接符 9"/>
          <p:cNvCxnSpPr/>
          <p:nvPr/>
        </p:nvCxnSpPr>
        <p:spPr>
          <a:xfrm flipV="1">
            <a:off x="4319689" y="5945453"/>
            <a:ext cx="1641475" cy="260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/>
        </p:nvSpPr>
        <p:spPr>
          <a:xfrm>
            <a:off x="6281995" y="771585"/>
            <a:ext cx="5792774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shānɡ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sháng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shǎnɡ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shànɡ</a:t>
            </a:r>
            <a:endParaRPr lang="zh-CN" altLang="en-US" sz="3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281995" y="4269632"/>
            <a:ext cx="54938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shāo</a:t>
            </a:r>
            <a:r>
              <a:rPr lang="en-US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sháo</a:t>
            </a:r>
            <a:r>
              <a:rPr lang="en-US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shǎo</a:t>
            </a:r>
            <a:r>
              <a:rPr lang="en-US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shào</a:t>
            </a:r>
            <a:endParaRPr lang="en-US" altLang="zh-CN" sz="36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2E869BF4-0EB4-4D3F-A2E9-2CF7CE25B388}"/>
              </a:ext>
            </a:extLst>
          </p:cNvPr>
          <p:cNvSpPr txBox="1"/>
          <p:nvPr/>
        </p:nvSpPr>
        <p:spPr>
          <a:xfrm>
            <a:off x="3150237" y="5182552"/>
            <a:ext cx="11079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ao</a:t>
            </a:r>
            <a:endParaRPr lang="en-US" altLang="zh-CN" sz="7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ED088A6C-82A8-4706-8D4C-09AA6921F012}"/>
              </a:ext>
            </a:extLst>
          </p:cNvPr>
          <p:cNvSpPr txBox="1"/>
          <p:nvPr/>
        </p:nvSpPr>
        <p:spPr>
          <a:xfrm>
            <a:off x="5961164" y="4859386"/>
            <a:ext cx="2300630" cy="184665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CN" sz="6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shǎo</a:t>
            </a:r>
            <a:endParaRPr lang="en-US" altLang="zh-CN" sz="66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  <a:p>
            <a:r>
              <a:rPr lang="zh-CN" altLang="en-US" sz="4800" dirty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ea"/>
              </a:rPr>
              <a:t> 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少</a:t>
            </a:r>
          </a:p>
        </p:txBody>
      </p:sp>
    </p:spTree>
    <p:extLst>
      <p:ext uri="{BB962C8B-B14F-4D97-AF65-F5344CB8AC3E}">
        <p14:creationId xmlns:p14="http://schemas.microsoft.com/office/powerpoint/2010/main" val="170261067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038313" y="475119"/>
            <a:ext cx="58610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600" dirty="0">
                <a:latin typeface="楷体" panose="02010609060101010101" pitchFamily="49" charset="-122"/>
                <a:ea typeface="楷体" panose="02010609060101010101" pitchFamily="49" charset="-122"/>
              </a:rPr>
              <a:t>Initials</a:t>
            </a:r>
            <a:r>
              <a:rPr lang="zh-CN" altLang="en-US" sz="6600" dirty="0"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en-US" altLang="zh-CN" sz="6600" dirty="0">
                <a:latin typeface="楷体" panose="02010609060101010101" pitchFamily="49" charset="-122"/>
                <a:ea typeface="楷体" panose="02010609060101010101" pitchFamily="49" charset="-122"/>
              </a:rPr>
              <a:t>x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06782" y="2699972"/>
            <a:ext cx="9690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600" dirty="0">
                <a:latin typeface="楷体" panose="02010609060101010101" pitchFamily="49" charset="-122"/>
                <a:ea typeface="楷体" panose="02010609060101010101" pitchFamily="49" charset="-122"/>
              </a:rPr>
              <a:t>x</a:t>
            </a:r>
          </a:p>
        </p:txBody>
      </p:sp>
      <p:cxnSp>
        <p:nvCxnSpPr>
          <p:cNvPr id="4" name="直接箭头连接符 3"/>
          <p:cNvCxnSpPr>
            <a:cxnSpLocks/>
          </p:cNvCxnSpPr>
          <p:nvPr/>
        </p:nvCxnSpPr>
        <p:spPr>
          <a:xfrm flipV="1">
            <a:off x="1537860" y="2280664"/>
            <a:ext cx="1990725" cy="8953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3008564" y="1617735"/>
            <a:ext cx="1341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ia</a:t>
            </a:r>
            <a:endParaRPr lang="en-US" altLang="zh-CN" sz="7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cxnSp>
        <p:nvCxnSpPr>
          <p:cNvPr id="6" name="直接箭头连接符 5"/>
          <p:cNvCxnSpPr>
            <a:cxnSpLocks/>
          </p:cNvCxnSpPr>
          <p:nvPr/>
        </p:nvCxnSpPr>
        <p:spPr>
          <a:xfrm flipV="1">
            <a:off x="4222326" y="2244979"/>
            <a:ext cx="1987839" cy="394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5746752" y="1356360"/>
            <a:ext cx="2273591" cy="184665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6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xià</a:t>
            </a:r>
            <a:endParaRPr lang="en-US" altLang="zh-CN" sz="66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  <a:p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 下</a:t>
            </a:r>
          </a:p>
        </p:txBody>
      </p:sp>
      <p:cxnSp>
        <p:nvCxnSpPr>
          <p:cNvPr id="8" name="直接箭头连接符 7"/>
          <p:cNvCxnSpPr>
            <a:cxnSpLocks/>
          </p:cNvCxnSpPr>
          <p:nvPr/>
        </p:nvCxnSpPr>
        <p:spPr>
          <a:xfrm>
            <a:off x="1510565" y="4445583"/>
            <a:ext cx="1864995" cy="15259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箭头连接符 9"/>
          <p:cNvCxnSpPr>
            <a:cxnSpLocks/>
          </p:cNvCxnSpPr>
          <p:nvPr/>
        </p:nvCxnSpPr>
        <p:spPr>
          <a:xfrm flipV="1">
            <a:off x="4319689" y="5932088"/>
            <a:ext cx="1987839" cy="394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/>
        </p:nvSpPr>
        <p:spPr>
          <a:xfrm>
            <a:off x="7462881" y="788708"/>
            <a:ext cx="4954233" cy="70788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40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xiā</a:t>
            </a:r>
            <a:r>
              <a:rPr lang="en-US" altLang="zh-CN" sz="40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40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xiá</a:t>
            </a:r>
            <a:r>
              <a:rPr lang="en-US" altLang="zh-CN" sz="40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40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xi</a:t>
            </a:r>
            <a:r>
              <a:rPr lang="en-US" altLang="zh-CN" sz="4000" dirty="0" err="1">
                <a:latin typeface="Arial" panose="020B0604020202020204" pitchFamily="34" charset="0"/>
                <a:cs typeface="Arial" panose="020B0604020202020204" pitchFamily="34" charset="0"/>
              </a:rPr>
              <a:t>ǎ</a:t>
            </a:r>
            <a:r>
              <a:rPr lang="en-US" altLang="zh-CN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40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xià</a:t>
            </a:r>
            <a:endParaRPr lang="zh-CN" altLang="en-US" sz="40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7297968" y="4305261"/>
            <a:ext cx="55348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xuē</a:t>
            </a:r>
            <a:r>
              <a:rPr lang="en-US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xué</a:t>
            </a:r>
            <a:r>
              <a:rPr lang="en-US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xuě</a:t>
            </a:r>
            <a:r>
              <a:rPr lang="en-US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xué</a:t>
            </a:r>
            <a:endParaRPr lang="en-US" altLang="zh-CN" sz="36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2E869BF4-0EB4-4D3F-A2E9-2CF7CE25B388}"/>
              </a:ext>
            </a:extLst>
          </p:cNvPr>
          <p:cNvSpPr txBox="1"/>
          <p:nvPr/>
        </p:nvSpPr>
        <p:spPr>
          <a:xfrm>
            <a:off x="3150237" y="5182552"/>
            <a:ext cx="18203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cs typeface="Arial" charset="0"/>
              </a:rPr>
              <a:t>ü</a:t>
            </a:r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e</a:t>
            </a:r>
            <a:endParaRPr lang="en-US" altLang="zh-CN" sz="7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ED088A6C-82A8-4706-8D4C-09AA6921F012}"/>
              </a:ext>
            </a:extLst>
          </p:cNvPr>
          <p:cNvSpPr txBox="1"/>
          <p:nvPr/>
        </p:nvSpPr>
        <p:spPr>
          <a:xfrm>
            <a:off x="5961164" y="4859386"/>
            <a:ext cx="2185214" cy="184665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CN" sz="6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xué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 </a:t>
            </a:r>
            <a:endParaRPr lang="en-US" altLang="zh-CN" sz="48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  <a:p>
            <a:r>
              <a:rPr lang="zh-CN" altLang="en-US" sz="4800" dirty="0"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ea"/>
              </a:rPr>
              <a:t>学</a:t>
            </a:r>
          </a:p>
        </p:txBody>
      </p:sp>
    </p:spTree>
    <p:extLst>
      <p:ext uri="{BB962C8B-B14F-4D97-AF65-F5344CB8AC3E}">
        <p14:creationId xmlns:p14="http://schemas.microsoft.com/office/powerpoint/2010/main" val="15922762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038313" y="475119"/>
            <a:ext cx="55842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600" dirty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Initials</a:t>
            </a:r>
            <a:r>
              <a:rPr lang="zh-CN" altLang="en-US" sz="6600" dirty="0"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en-US" altLang="zh-CN" sz="6600" dirty="0">
                <a:latin typeface="楷体" panose="02010609060101010101" pitchFamily="49" charset="-122"/>
                <a:ea typeface="楷体" panose="02010609060101010101" pitchFamily="49" charset="-122"/>
              </a:rPr>
              <a:t>q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06782" y="2699972"/>
            <a:ext cx="92330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600" dirty="0">
                <a:latin typeface="楷体" panose="02010609060101010101" pitchFamily="49" charset="-122"/>
                <a:ea typeface="楷体" panose="02010609060101010101" pitchFamily="49" charset="-122"/>
              </a:rPr>
              <a:t>q</a:t>
            </a:r>
          </a:p>
        </p:txBody>
      </p:sp>
      <p:cxnSp>
        <p:nvCxnSpPr>
          <p:cNvPr id="4" name="直接箭头连接符 3"/>
          <p:cNvCxnSpPr>
            <a:cxnSpLocks/>
          </p:cNvCxnSpPr>
          <p:nvPr/>
        </p:nvCxnSpPr>
        <p:spPr>
          <a:xfrm flipV="1">
            <a:off x="1537860" y="2280664"/>
            <a:ext cx="1990725" cy="8953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3008563" y="1617735"/>
            <a:ext cx="18110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ian</a:t>
            </a:r>
            <a:endParaRPr lang="en-US" altLang="zh-CN" sz="7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cxnSp>
        <p:nvCxnSpPr>
          <p:cNvPr id="6" name="直接箭头连接符 5"/>
          <p:cNvCxnSpPr>
            <a:cxnSpLocks/>
          </p:cNvCxnSpPr>
          <p:nvPr/>
        </p:nvCxnSpPr>
        <p:spPr>
          <a:xfrm flipV="1">
            <a:off x="4222326" y="2245326"/>
            <a:ext cx="1893959" cy="390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5805253" y="1279181"/>
            <a:ext cx="2210605" cy="153888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5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qián</a:t>
            </a:r>
            <a:endParaRPr lang="en-US" altLang="zh-CN" sz="5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  <a:p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 前</a:t>
            </a:r>
          </a:p>
        </p:txBody>
      </p:sp>
      <p:cxnSp>
        <p:nvCxnSpPr>
          <p:cNvPr id="8" name="直接箭头连接符 7"/>
          <p:cNvCxnSpPr>
            <a:cxnSpLocks/>
          </p:cNvCxnSpPr>
          <p:nvPr/>
        </p:nvCxnSpPr>
        <p:spPr>
          <a:xfrm>
            <a:off x="1510565" y="4445583"/>
            <a:ext cx="1864995" cy="15259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箭头连接符 9"/>
          <p:cNvCxnSpPr>
            <a:cxnSpLocks/>
          </p:cNvCxnSpPr>
          <p:nvPr/>
        </p:nvCxnSpPr>
        <p:spPr>
          <a:xfrm flipV="1">
            <a:off x="4319689" y="5932435"/>
            <a:ext cx="1893959" cy="390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/>
        </p:nvSpPr>
        <p:spPr>
          <a:xfrm>
            <a:off x="7462881" y="788708"/>
            <a:ext cx="4954233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qiān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qián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qiǎn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qiàn</a:t>
            </a:r>
            <a:endParaRPr lang="zh-CN" altLang="en-US" sz="3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2E869BF4-0EB4-4D3F-A2E9-2CF7CE25B388}"/>
              </a:ext>
            </a:extLst>
          </p:cNvPr>
          <p:cNvSpPr txBox="1"/>
          <p:nvPr/>
        </p:nvSpPr>
        <p:spPr>
          <a:xfrm>
            <a:off x="3150237" y="5182552"/>
            <a:ext cx="17343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cs typeface="Arial" charset="0"/>
              </a:rPr>
              <a:t>ing</a:t>
            </a:r>
            <a:endParaRPr lang="en-US" altLang="zh-CN" sz="7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ED088A6C-82A8-4706-8D4C-09AA6921F012}"/>
              </a:ext>
            </a:extLst>
          </p:cNvPr>
          <p:cNvSpPr txBox="1"/>
          <p:nvPr/>
        </p:nvSpPr>
        <p:spPr>
          <a:xfrm>
            <a:off x="5961164" y="4951592"/>
            <a:ext cx="2506536" cy="153888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5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qǐnɡ</a:t>
            </a:r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 </a:t>
            </a:r>
            <a:endParaRPr lang="en-US" altLang="zh-CN" sz="40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  <a:p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请</a:t>
            </a:r>
          </a:p>
        </p:txBody>
      </p:sp>
      <p:cxnSp>
        <p:nvCxnSpPr>
          <p:cNvPr id="14" name="直接箭头连接符 13">
            <a:extLst>
              <a:ext uri="{FF2B5EF4-FFF2-40B4-BE49-F238E27FC236}">
                <a16:creationId xmlns:a16="http://schemas.microsoft.com/office/drawing/2014/main" id="{D70B85BA-A112-4D36-9BCE-A83C42F076B2}"/>
              </a:ext>
            </a:extLst>
          </p:cNvPr>
          <p:cNvCxnSpPr>
            <a:cxnSpLocks/>
          </p:cNvCxnSpPr>
          <p:nvPr/>
        </p:nvCxnSpPr>
        <p:spPr>
          <a:xfrm flipV="1">
            <a:off x="1537859" y="3799639"/>
            <a:ext cx="1860386" cy="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>
            <a:extLst>
              <a:ext uri="{FF2B5EF4-FFF2-40B4-BE49-F238E27FC236}">
                <a16:creationId xmlns:a16="http://schemas.microsoft.com/office/drawing/2014/main" id="{D3DCD0E9-460E-4A84-9335-A6ABF293606F}"/>
              </a:ext>
            </a:extLst>
          </p:cNvPr>
          <p:cNvSpPr txBox="1"/>
          <p:nvPr/>
        </p:nvSpPr>
        <p:spPr>
          <a:xfrm>
            <a:off x="3226623" y="3245254"/>
            <a:ext cx="12784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>
                <a:latin typeface="楷体" panose="02010609060101010101" pitchFamily="49" charset="-122"/>
                <a:ea typeface="楷体" panose="02010609060101010101" pitchFamily="49" charset="-122"/>
                <a:cs typeface="Arial" charset="0"/>
              </a:rPr>
              <a:t>ü</a:t>
            </a:r>
            <a:endParaRPr lang="en-US" altLang="zh-CN" sz="7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FE54E070-CC4D-410B-9AD9-8B3C2F31BCF0}"/>
              </a:ext>
            </a:extLst>
          </p:cNvPr>
          <p:cNvSpPr txBox="1"/>
          <p:nvPr/>
        </p:nvSpPr>
        <p:spPr>
          <a:xfrm>
            <a:off x="5883208" y="2939052"/>
            <a:ext cx="1411591" cy="153888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5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qù</a:t>
            </a:r>
            <a:endParaRPr lang="en-US" altLang="zh-CN" sz="5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  <a:p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 去</a:t>
            </a:r>
          </a:p>
        </p:txBody>
      </p:sp>
      <p:cxnSp>
        <p:nvCxnSpPr>
          <p:cNvPr id="20" name="直接箭头连接符 19">
            <a:extLst>
              <a:ext uri="{FF2B5EF4-FFF2-40B4-BE49-F238E27FC236}">
                <a16:creationId xmlns:a16="http://schemas.microsoft.com/office/drawing/2014/main" id="{DA1F683F-4EA5-47FE-9C14-03C0918A1B83}"/>
              </a:ext>
            </a:extLst>
          </p:cNvPr>
          <p:cNvCxnSpPr>
            <a:cxnSpLocks/>
          </p:cNvCxnSpPr>
          <p:nvPr/>
        </p:nvCxnSpPr>
        <p:spPr>
          <a:xfrm flipV="1">
            <a:off x="4222325" y="3851336"/>
            <a:ext cx="1893959" cy="390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20">
            <a:extLst>
              <a:ext uri="{FF2B5EF4-FFF2-40B4-BE49-F238E27FC236}">
                <a16:creationId xmlns:a16="http://schemas.microsoft.com/office/drawing/2014/main" id="{3C4B1D82-8F60-45CD-854A-B29EB840CB25}"/>
              </a:ext>
            </a:extLst>
          </p:cNvPr>
          <p:cNvSpPr txBox="1"/>
          <p:nvPr/>
        </p:nvSpPr>
        <p:spPr>
          <a:xfrm>
            <a:off x="7297969" y="3191270"/>
            <a:ext cx="4954233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qū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qú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qǔ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qù</a:t>
            </a:r>
            <a:endParaRPr lang="zh-CN" altLang="en-US" sz="3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031920CF-4755-46AA-941D-C58FB7B61D59}"/>
              </a:ext>
            </a:extLst>
          </p:cNvPr>
          <p:cNvSpPr txBox="1"/>
          <p:nvPr/>
        </p:nvSpPr>
        <p:spPr>
          <a:xfrm>
            <a:off x="7297969" y="4477935"/>
            <a:ext cx="4954233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qīnɡ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qínɡ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qǐnɡ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qìnɡ</a:t>
            </a:r>
            <a:endParaRPr lang="zh-CN" altLang="en-US" sz="3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199681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038312" y="475119"/>
            <a:ext cx="57855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600" dirty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Initials</a:t>
            </a:r>
            <a:r>
              <a:rPr lang="zh-CN" altLang="en-US" sz="6600" dirty="0"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en-US" altLang="zh-CN" sz="6600" dirty="0">
                <a:latin typeface="楷体" panose="02010609060101010101" pitchFamily="49" charset="-122"/>
                <a:ea typeface="楷体" panose="02010609060101010101" pitchFamily="49" charset="-122"/>
              </a:rPr>
              <a:t>b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06782" y="2699972"/>
            <a:ext cx="9565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600" dirty="0">
                <a:latin typeface="楷体" panose="02010609060101010101" pitchFamily="49" charset="-122"/>
                <a:ea typeface="楷体" panose="02010609060101010101" pitchFamily="49" charset="-122"/>
              </a:rPr>
              <a:t>b</a:t>
            </a:r>
          </a:p>
        </p:txBody>
      </p:sp>
      <p:cxnSp>
        <p:nvCxnSpPr>
          <p:cNvPr id="4" name="直接箭头连接符 3"/>
          <p:cNvCxnSpPr>
            <a:cxnSpLocks/>
          </p:cNvCxnSpPr>
          <p:nvPr/>
        </p:nvCxnSpPr>
        <p:spPr>
          <a:xfrm flipV="1">
            <a:off x="1537860" y="2280664"/>
            <a:ext cx="1990725" cy="8953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3008564" y="1617735"/>
            <a:ext cx="18763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ian</a:t>
            </a:r>
            <a:endParaRPr lang="en-US" altLang="zh-CN" sz="7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cxnSp>
        <p:nvCxnSpPr>
          <p:cNvPr id="6" name="直接箭头连接符 5"/>
          <p:cNvCxnSpPr>
            <a:cxnSpLocks/>
          </p:cNvCxnSpPr>
          <p:nvPr/>
        </p:nvCxnSpPr>
        <p:spPr>
          <a:xfrm flipV="1">
            <a:off x="4222326" y="2245326"/>
            <a:ext cx="1962234" cy="390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5746752" y="1356360"/>
            <a:ext cx="2290295" cy="153888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5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biān</a:t>
            </a:r>
            <a:endParaRPr lang="en-US" altLang="zh-CN" sz="5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  <a:p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 边</a:t>
            </a:r>
          </a:p>
        </p:txBody>
      </p:sp>
      <p:cxnSp>
        <p:nvCxnSpPr>
          <p:cNvPr id="8" name="直接箭头连接符 7"/>
          <p:cNvCxnSpPr>
            <a:cxnSpLocks/>
          </p:cNvCxnSpPr>
          <p:nvPr/>
        </p:nvCxnSpPr>
        <p:spPr>
          <a:xfrm>
            <a:off x="1510565" y="4445583"/>
            <a:ext cx="1864995" cy="15259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箭头连接符 9"/>
          <p:cNvCxnSpPr>
            <a:cxnSpLocks/>
          </p:cNvCxnSpPr>
          <p:nvPr/>
        </p:nvCxnSpPr>
        <p:spPr>
          <a:xfrm flipV="1">
            <a:off x="4319689" y="5932435"/>
            <a:ext cx="1962234" cy="390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/>
        </p:nvSpPr>
        <p:spPr>
          <a:xfrm>
            <a:off x="7237767" y="765525"/>
            <a:ext cx="4954233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6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biān</a:t>
            </a:r>
            <a:r>
              <a:rPr lang="en-US" altLang="zh-CN" sz="36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bián</a:t>
            </a:r>
            <a:r>
              <a:rPr lang="en-US" altLang="zh-CN" sz="36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bi</a:t>
            </a:r>
            <a:r>
              <a:rPr lang="en-US" altLang="zh-CN" sz="3600" dirty="0" err="1">
                <a:latin typeface="Arial" panose="020B0604020202020204" pitchFamily="34" charset="0"/>
                <a:cs typeface="Arial" panose="020B0604020202020204" pitchFamily="34" charset="0"/>
              </a:rPr>
              <a:t>ǎn</a:t>
            </a:r>
            <a:r>
              <a:rPr lang="en-US" altLang="zh-CN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biàn</a:t>
            </a:r>
            <a:endParaRPr lang="zh-CN" altLang="en-US" sz="36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2E869BF4-0EB4-4D3F-A2E9-2CF7CE25B388}"/>
              </a:ext>
            </a:extLst>
          </p:cNvPr>
          <p:cNvSpPr txBox="1"/>
          <p:nvPr/>
        </p:nvSpPr>
        <p:spPr>
          <a:xfrm>
            <a:off x="3150236" y="5182552"/>
            <a:ext cx="17969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cs typeface="Arial" charset="0"/>
              </a:rPr>
              <a:t>iao</a:t>
            </a:r>
            <a:endParaRPr lang="en-US" altLang="zh-CN" sz="7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cxnSp>
        <p:nvCxnSpPr>
          <p:cNvPr id="14" name="直接箭头连接符 13">
            <a:extLst>
              <a:ext uri="{FF2B5EF4-FFF2-40B4-BE49-F238E27FC236}">
                <a16:creationId xmlns:a16="http://schemas.microsoft.com/office/drawing/2014/main" id="{F4855566-4A89-4032-A871-2412F37CE7DD}"/>
              </a:ext>
            </a:extLst>
          </p:cNvPr>
          <p:cNvCxnSpPr>
            <a:cxnSpLocks/>
          </p:cNvCxnSpPr>
          <p:nvPr/>
        </p:nvCxnSpPr>
        <p:spPr>
          <a:xfrm>
            <a:off x="1510565" y="3829387"/>
            <a:ext cx="1790722" cy="143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>
            <a:extLst>
              <a:ext uri="{FF2B5EF4-FFF2-40B4-BE49-F238E27FC236}">
                <a16:creationId xmlns:a16="http://schemas.microsoft.com/office/drawing/2014/main" id="{3CF42E5D-2531-4CFA-84C3-1464311657EA}"/>
              </a:ext>
            </a:extLst>
          </p:cNvPr>
          <p:cNvSpPr txBox="1"/>
          <p:nvPr/>
        </p:nvSpPr>
        <p:spPr>
          <a:xfrm>
            <a:off x="3108711" y="3203019"/>
            <a:ext cx="13245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ei</a:t>
            </a:r>
            <a:endParaRPr lang="en-US" altLang="zh-CN" sz="7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cxnSp>
        <p:nvCxnSpPr>
          <p:cNvPr id="19" name="直接箭头连接符 18">
            <a:extLst>
              <a:ext uri="{FF2B5EF4-FFF2-40B4-BE49-F238E27FC236}">
                <a16:creationId xmlns:a16="http://schemas.microsoft.com/office/drawing/2014/main" id="{3DF92EE3-B19A-448A-93B6-97265E073798}"/>
              </a:ext>
            </a:extLst>
          </p:cNvPr>
          <p:cNvCxnSpPr>
            <a:cxnSpLocks/>
          </p:cNvCxnSpPr>
          <p:nvPr/>
        </p:nvCxnSpPr>
        <p:spPr>
          <a:xfrm flipV="1">
            <a:off x="4222325" y="3812906"/>
            <a:ext cx="1962234" cy="390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文本框 19">
            <a:extLst>
              <a:ext uri="{FF2B5EF4-FFF2-40B4-BE49-F238E27FC236}">
                <a16:creationId xmlns:a16="http://schemas.microsoft.com/office/drawing/2014/main" id="{9C8115CB-C5EC-4767-A2C9-F1486E3C1605}"/>
              </a:ext>
            </a:extLst>
          </p:cNvPr>
          <p:cNvSpPr txBox="1"/>
          <p:nvPr/>
        </p:nvSpPr>
        <p:spPr>
          <a:xfrm>
            <a:off x="5961164" y="2939052"/>
            <a:ext cx="1876386" cy="153888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5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běi</a:t>
            </a:r>
            <a:endParaRPr lang="en-US" altLang="zh-CN" sz="5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  <a:p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 北</a:t>
            </a: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D28FDEFC-E92A-46EF-84DA-994324B33768}"/>
              </a:ext>
            </a:extLst>
          </p:cNvPr>
          <p:cNvSpPr txBox="1"/>
          <p:nvPr/>
        </p:nvSpPr>
        <p:spPr>
          <a:xfrm>
            <a:off x="5961164" y="5013274"/>
            <a:ext cx="2290295" cy="153888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54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biǎo</a:t>
            </a:r>
            <a:endParaRPr lang="en-US" altLang="zh-CN" sz="54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  <a:p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 表</a:t>
            </a:r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E06AF9D2-4954-4440-B876-3E967B1DA617}"/>
              </a:ext>
            </a:extLst>
          </p:cNvPr>
          <p:cNvSpPr txBox="1"/>
          <p:nvPr/>
        </p:nvSpPr>
        <p:spPr>
          <a:xfrm>
            <a:off x="7267961" y="2939052"/>
            <a:ext cx="4954233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6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bēi</a:t>
            </a:r>
            <a:r>
              <a:rPr lang="en-US" altLang="zh-CN" sz="36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béi</a:t>
            </a:r>
            <a:r>
              <a:rPr lang="en-US" altLang="zh-CN" sz="36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běi</a:t>
            </a:r>
            <a:r>
              <a:rPr lang="en-US" altLang="zh-CN" sz="36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bèi</a:t>
            </a:r>
            <a:endParaRPr lang="zh-CN" altLang="en-US" sz="36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ABFDD9A1-C583-424B-BB83-58EE1CC2F1E3}"/>
              </a:ext>
            </a:extLst>
          </p:cNvPr>
          <p:cNvSpPr txBox="1"/>
          <p:nvPr/>
        </p:nvSpPr>
        <p:spPr>
          <a:xfrm>
            <a:off x="7453880" y="4885369"/>
            <a:ext cx="4954233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6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biāo</a:t>
            </a:r>
            <a:r>
              <a:rPr lang="en-US" altLang="zh-CN" sz="36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biáo</a:t>
            </a:r>
            <a:r>
              <a:rPr lang="en-US" altLang="zh-CN" sz="36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bi</a:t>
            </a:r>
            <a:r>
              <a:rPr lang="en-US" altLang="zh-CN" sz="3600" dirty="0" err="1">
                <a:latin typeface="Arial" panose="020B0604020202020204" pitchFamily="34" charset="0"/>
                <a:cs typeface="Arial" panose="020B0604020202020204" pitchFamily="34" charset="0"/>
              </a:rPr>
              <a:t>ǎo</a:t>
            </a:r>
            <a:r>
              <a:rPr lang="en-US" altLang="zh-CN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biào</a:t>
            </a:r>
            <a:endParaRPr lang="zh-CN" altLang="en-US" sz="36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450642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038313" y="475119"/>
            <a:ext cx="380585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6600" dirty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Initials</a:t>
            </a:r>
            <a:r>
              <a:rPr lang="zh-CN" altLang="en-US" sz="6600" dirty="0"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r>
              <a:rPr lang="en-US" altLang="zh-CN" sz="6600" dirty="0">
                <a:latin typeface="楷体" panose="02010609060101010101" pitchFamily="49" charset="-122"/>
                <a:ea typeface="楷体" panose="02010609060101010101" pitchFamily="49" charset="-122"/>
              </a:rPr>
              <a:t>y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806782" y="2699972"/>
            <a:ext cx="80021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9600" dirty="0">
                <a:latin typeface="楷体" panose="02010609060101010101" pitchFamily="49" charset="-122"/>
                <a:ea typeface="楷体" panose="02010609060101010101" pitchFamily="49" charset="-122"/>
              </a:rPr>
              <a:t>y</a:t>
            </a:r>
          </a:p>
        </p:txBody>
      </p:sp>
      <p:cxnSp>
        <p:nvCxnSpPr>
          <p:cNvPr id="4" name="直接箭头连接符 3"/>
          <p:cNvCxnSpPr/>
          <p:nvPr/>
        </p:nvCxnSpPr>
        <p:spPr>
          <a:xfrm flipV="1">
            <a:off x="1537860" y="2280663"/>
            <a:ext cx="1990725" cy="8953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3008564" y="1617735"/>
            <a:ext cx="11079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ou</a:t>
            </a:r>
            <a:endParaRPr lang="en-US" altLang="zh-CN" sz="7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cxnSp>
        <p:nvCxnSpPr>
          <p:cNvPr id="6" name="直接箭头连接符 5"/>
          <p:cNvCxnSpPr/>
          <p:nvPr/>
        </p:nvCxnSpPr>
        <p:spPr>
          <a:xfrm flipV="1">
            <a:off x="4222326" y="2258344"/>
            <a:ext cx="1641475" cy="260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5746752" y="1356360"/>
            <a:ext cx="1877437" cy="184665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CN" sz="6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yòu</a:t>
            </a:r>
            <a:endParaRPr lang="en-US" altLang="zh-CN" sz="66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  <a:p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 右</a:t>
            </a:r>
          </a:p>
        </p:txBody>
      </p:sp>
      <p:cxnSp>
        <p:nvCxnSpPr>
          <p:cNvPr id="8" name="直接箭头连接符 7"/>
          <p:cNvCxnSpPr/>
          <p:nvPr/>
        </p:nvCxnSpPr>
        <p:spPr>
          <a:xfrm>
            <a:off x="1510565" y="4445583"/>
            <a:ext cx="1864995" cy="15259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箭头连接符 9"/>
          <p:cNvCxnSpPr/>
          <p:nvPr/>
        </p:nvCxnSpPr>
        <p:spPr>
          <a:xfrm flipV="1">
            <a:off x="4319689" y="5945453"/>
            <a:ext cx="1641475" cy="260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/>
        </p:nvSpPr>
        <p:spPr>
          <a:xfrm>
            <a:off x="7462881" y="788708"/>
            <a:ext cx="4954233" cy="132343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br>
              <a:rPr lang="en-US" altLang="zh-CN" sz="40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altLang="zh-CN" sz="40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yōu</a:t>
            </a:r>
            <a:r>
              <a:rPr lang="en-US" altLang="zh-CN" sz="40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40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yóu</a:t>
            </a:r>
            <a:r>
              <a:rPr lang="en-US" altLang="zh-CN" sz="40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40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yǒu</a:t>
            </a:r>
            <a:r>
              <a:rPr lang="en-US" altLang="zh-CN" sz="40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40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yòu</a:t>
            </a:r>
            <a:endParaRPr lang="zh-CN" altLang="en-US" sz="40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7297969" y="4305261"/>
            <a:ext cx="45704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yāo</a:t>
            </a:r>
            <a:r>
              <a:rPr lang="en-US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yáo</a:t>
            </a:r>
            <a:r>
              <a:rPr lang="en-US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yǎo</a:t>
            </a:r>
            <a:r>
              <a:rPr lang="en-US" altLang="zh-CN" sz="36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 </a:t>
            </a:r>
            <a:r>
              <a:rPr lang="en-US" altLang="zh-CN" sz="3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yào</a:t>
            </a:r>
            <a:endParaRPr lang="en-US" altLang="zh-CN" sz="36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2E869BF4-0EB4-4D3F-A2E9-2CF7CE25B388}"/>
              </a:ext>
            </a:extLst>
          </p:cNvPr>
          <p:cNvSpPr txBox="1"/>
          <p:nvPr/>
        </p:nvSpPr>
        <p:spPr>
          <a:xfrm>
            <a:off x="3150237" y="5182552"/>
            <a:ext cx="1503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cs typeface="Arial" charset="0"/>
              </a:rPr>
              <a:t>ao</a:t>
            </a:r>
            <a:endParaRPr lang="en-US" altLang="zh-CN" sz="7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ED088A6C-82A8-4706-8D4C-09AA6921F012}"/>
              </a:ext>
            </a:extLst>
          </p:cNvPr>
          <p:cNvSpPr txBox="1"/>
          <p:nvPr/>
        </p:nvSpPr>
        <p:spPr>
          <a:xfrm>
            <a:off x="5961164" y="4859386"/>
            <a:ext cx="2185214" cy="1846659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r>
              <a:rPr lang="en-US" altLang="zh-CN" sz="66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yào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 </a:t>
            </a:r>
            <a:endParaRPr lang="en-US" altLang="zh-CN" sz="48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  <a:sym typeface="+mn-ea"/>
            </a:endParaRPr>
          </a:p>
          <a:p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要</a:t>
            </a:r>
          </a:p>
        </p:txBody>
      </p:sp>
    </p:spTree>
    <p:extLst>
      <p:ext uri="{BB962C8B-B14F-4D97-AF65-F5344CB8AC3E}">
        <p14:creationId xmlns:p14="http://schemas.microsoft.com/office/powerpoint/2010/main" val="409880966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547371" y="-21590"/>
            <a:ext cx="46698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Final</a:t>
            </a:r>
            <a:r>
              <a:rPr lang="zh-CN" alt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：</a:t>
            </a:r>
            <a:r>
              <a:rPr lang="zh-CN" altLang="en-US" sz="7200" dirty="0">
                <a:solidFill>
                  <a:srgbClr val="FF0000"/>
                </a:solidFill>
              </a:rPr>
              <a:t> </a:t>
            </a:r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</a:rPr>
              <a:t>ian</a:t>
            </a:r>
            <a:endParaRPr lang="en-US" altLang="zh-CN" sz="7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297884" y="2368077"/>
            <a:ext cx="2396810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1500" dirty="0" err="1">
                <a:latin typeface="楷体" panose="02010609060101010101" pitchFamily="49" charset="-122"/>
                <a:ea typeface="楷体" panose="02010609060101010101" pitchFamily="49" charset="-122"/>
              </a:rPr>
              <a:t>ian</a:t>
            </a:r>
            <a:endParaRPr lang="en-US" altLang="zh-CN" sz="115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5" name="直接箭头连接符 4"/>
          <p:cNvCxnSpPr/>
          <p:nvPr/>
        </p:nvCxnSpPr>
        <p:spPr>
          <a:xfrm flipH="1" flipV="1">
            <a:off x="1711326" y="1797686"/>
            <a:ext cx="1814831" cy="10394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1124850" y="784441"/>
            <a:ext cx="922047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1500" dirty="0">
                <a:latin typeface="楷体" panose="02010609060101010101" pitchFamily="49" charset="-122"/>
                <a:ea typeface="楷体" panose="02010609060101010101" pitchFamily="49" charset="-122"/>
              </a:rPr>
              <a:t>l</a:t>
            </a:r>
          </a:p>
        </p:txBody>
      </p:sp>
      <p:cxnSp>
        <p:nvCxnSpPr>
          <p:cNvPr id="7" name="直接箭头连接符 6"/>
          <p:cNvCxnSpPr/>
          <p:nvPr/>
        </p:nvCxnSpPr>
        <p:spPr>
          <a:xfrm flipV="1">
            <a:off x="6052821" y="3479166"/>
            <a:ext cx="17145" cy="171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文本框 9"/>
          <p:cNvSpPr txBox="1"/>
          <p:nvPr/>
        </p:nvSpPr>
        <p:spPr>
          <a:xfrm>
            <a:off x="5780391" y="-61331"/>
            <a:ext cx="2614905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lián</a:t>
            </a:r>
            <a:r>
              <a:rPr lang="zh-CN" altLang="en-US" sz="4800" dirty="0">
                <a:sym typeface="+mn-ea"/>
              </a:rPr>
              <a:t>   联</a:t>
            </a:r>
            <a:endParaRPr lang="en-US" altLang="zh-CN" sz="4800" dirty="0">
              <a:sym typeface="+mn-ea"/>
            </a:endParaRPr>
          </a:p>
          <a:p>
            <a:r>
              <a:rPr lang="zh-CN" altLang="en-US" sz="2400" dirty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 </a:t>
            </a:r>
          </a:p>
        </p:txBody>
      </p:sp>
      <p:cxnSp>
        <p:nvCxnSpPr>
          <p:cNvPr id="13" name="直接连接符 12"/>
          <p:cNvCxnSpPr/>
          <p:nvPr/>
        </p:nvCxnSpPr>
        <p:spPr>
          <a:xfrm flipH="1">
            <a:off x="5036244" y="1573170"/>
            <a:ext cx="1063057" cy="13969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15"/>
          <p:cNvCxnSpPr/>
          <p:nvPr/>
        </p:nvCxnSpPr>
        <p:spPr>
          <a:xfrm flipH="1">
            <a:off x="2197384" y="3878581"/>
            <a:ext cx="1634208" cy="15975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/>
          <p:cNvSpPr txBox="1"/>
          <p:nvPr/>
        </p:nvSpPr>
        <p:spPr>
          <a:xfrm>
            <a:off x="1307965" y="4584909"/>
            <a:ext cx="922047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1500" dirty="0">
                <a:latin typeface="楷体" panose="02010609060101010101" pitchFamily="49" charset="-122"/>
                <a:ea typeface="楷体" panose="02010609060101010101" pitchFamily="49" charset="-122"/>
              </a:rPr>
              <a:t>b</a:t>
            </a:r>
            <a:endParaRPr lang="en-US" altLang="zh-CN" sz="199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19" name="直接连接符 18"/>
          <p:cNvCxnSpPr/>
          <p:nvPr/>
        </p:nvCxnSpPr>
        <p:spPr>
          <a:xfrm>
            <a:off x="4840023" y="3832219"/>
            <a:ext cx="1602688" cy="11691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箭头连接符 13">
            <a:extLst>
              <a:ext uri="{FF2B5EF4-FFF2-40B4-BE49-F238E27FC236}">
                <a16:creationId xmlns:a16="http://schemas.microsoft.com/office/drawing/2014/main" id="{AF778518-21FF-437A-A2F6-F184E223283B}"/>
              </a:ext>
            </a:extLst>
          </p:cNvPr>
          <p:cNvCxnSpPr>
            <a:cxnSpLocks/>
          </p:cNvCxnSpPr>
          <p:nvPr/>
        </p:nvCxnSpPr>
        <p:spPr>
          <a:xfrm flipH="1" flipV="1">
            <a:off x="1933094" y="3624366"/>
            <a:ext cx="1612397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箭头连接符 20">
            <a:extLst>
              <a:ext uri="{FF2B5EF4-FFF2-40B4-BE49-F238E27FC236}">
                <a16:creationId xmlns:a16="http://schemas.microsoft.com/office/drawing/2014/main" id="{FE6223FD-0234-4DDC-8C12-AACD401253A2}"/>
              </a:ext>
            </a:extLst>
          </p:cNvPr>
          <p:cNvCxnSpPr>
            <a:cxnSpLocks/>
          </p:cNvCxnSpPr>
          <p:nvPr/>
        </p:nvCxnSpPr>
        <p:spPr>
          <a:xfrm flipH="1" flipV="1">
            <a:off x="5780391" y="3479166"/>
            <a:ext cx="770880" cy="85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本框 21">
            <a:extLst>
              <a:ext uri="{FF2B5EF4-FFF2-40B4-BE49-F238E27FC236}">
                <a16:creationId xmlns:a16="http://schemas.microsoft.com/office/drawing/2014/main" id="{1AD41E65-1A18-48C8-AF40-B3E49BFC630A}"/>
              </a:ext>
            </a:extLst>
          </p:cNvPr>
          <p:cNvSpPr txBox="1"/>
          <p:nvPr/>
        </p:nvSpPr>
        <p:spPr>
          <a:xfrm>
            <a:off x="885161" y="2684675"/>
            <a:ext cx="922047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1500" dirty="0">
                <a:latin typeface="楷体" panose="02010609060101010101" pitchFamily="49" charset="-122"/>
                <a:ea typeface="楷体" panose="02010609060101010101" pitchFamily="49" charset="-122"/>
              </a:rPr>
              <a:t>m</a:t>
            </a:r>
          </a:p>
        </p:txBody>
      </p:sp>
      <p:sp>
        <p:nvSpPr>
          <p:cNvPr id="23" name="文本框 22">
            <a:extLst>
              <a:ext uri="{FF2B5EF4-FFF2-40B4-BE49-F238E27FC236}">
                <a16:creationId xmlns:a16="http://schemas.microsoft.com/office/drawing/2014/main" id="{57CE4EFE-14AD-4329-8848-E2B5EA6711BB}"/>
              </a:ext>
            </a:extLst>
          </p:cNvPr>
          <p:cNvSpPr txBox="1"/>
          <p:nvPr/>
        </p:nvSpPr>
        <p:spPr>
          <a:xfrm>
            <a:off x="6471688" y="948326"/>
            <a:ext cx="2529865" cy="35394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80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miàn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面</a:t>
            </a:r>
            <a:endParaRPr lang="en-US" altLang="zh-CN" sz="480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</a:p>
        </p:txBody>
      </p:sp>
      <p:sp>
        <p:nvSpPr>
          <p:cNvPr id="24" name="文本框 23">
            <a:extLst>
              <a:ext uri="{FF2B5EF4-FFF2-40B4-BE49-F238E27FC236}">
                <a16:creationId xmlns:a16="http://schemas.microsoft.com/office/drawing/2014/main" id="{6F0F00C6-DD88-4052-8DBC-EB175A371625}"/>
              </a:ext>
            </a:extLst>
          </p:cNvPr>
          <p:cNvSpPr txBox="1"/>
          <p:nvPr/>
        </p:nvSpPr>
        <p:spPr>
          <a:xfrm>
            <a:off x="5478585" y="4155573"/>
            <a:ext cx="3025119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biān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边</a:t>
            </a:r>
            <a:endParaRPr lang="en-US" altLang="zh-CN" sz="480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E9B8D0D9-8F1E-4CCA-9329-0084540BCC29}"/>
              </a:ext>
            </a:extLst>
          </p:cNvPr>
          <p:cNvSpPr txBox="1"/>
          <p:nvPr/>
        </p:nvSpPr>
        <p:spPr>
          <a:xfrm>
            <a:off x="7983742" y="886351"/>
            <a:ext cx="4954233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liān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lián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li</a:t>
            </a:r>
            <a:r>
              <a:rPr lang="en-US" altLang="zh-CN" sz="3200" dirty="0" err="1">
                <a:latin typeface="Arial" panose="020B0604020202020204" pitchFamily="34" charset="0"/>
                <a:cs typeface="Arial" panose="020B0604020202020204" pitchFamily="34" charset="0"/>
              </a:rPr>
              <a:t>ǎn</a:t>
            </a:r>
            <a:r>
              <a:rPr lang="en-US" altLang="zh-CN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liàn</a:t>
            </a:r>
            <a:endParaRPr lang="zh-CN" altLang="en-US" sz="3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26" name="文本框 25">
            <a:extLst>
              <a:ext uri="{FF2B5EF4-FFF2-40B4-BE49-F238E27FC236}">
                <a16:creationId xmlns:a16="http://schemas.microsoft.com/office/drawing/2014/main" id="{A657B608-78F2-4895-8A26-577B2480BB43}"/>
              </a:ext>
            </a:extLst>
          </p:cNvPr>
          <p:cNvSpPr txBox="1"/>
          <p:nvPr/>
        </p:nvSpPr>
        <p:spPr>
          <a:xfrm>
            <a:off x="7788732" y="3293806"/>
            <a:ext cx="4954233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miān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mián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</a:t>
            </a:r>
            <a:r>
              <a:rPr lang="en-US" altLang="zh-CN" sz="3200" dirty="0" err="1">
                <a:latin typeface="Arial" panose="020B0604020202020204" pitchFamily="34" charset="0"/>
                <a:cs typeface="Arial" panose="020B0604020202020204" pitchFamily="34" charset="0"/>
              </a:rPr>
              <a:t>ǎn</a:t>
            </a:r>
            <a:r>
              <a:rPr lang="en-US" altLang="zh-CN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miàn</a:t>
            </a:r>
            <a:endParaRPr lang="zh-CN" altLang="en-US" sz="3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F3C26A43-046F-4F96-98F3-BD351A011084}"/>
              </a:ext>
            </a:extLst>
          </p:cNvPr>
          <p:cNvSpPr txBox="1"/>
          <p:nvPr/>
        </p:nvSpPr>
        <p:spPr>
          <a:xfrm>
            <a:off x="7830863" y="5309735"/>
            <a:ext cx="4954233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biān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bián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bi</a:t>
            </a:r>
            <a:r>
              <a:rPr lang="en-US" altLang="zh-CN" sz="3200" dirty="0" err="1">
                <a:latin typeface="Arial" panose="020B0604020202020204" pitchFamily="34" charset="0"/>
                <a:cs typeface="Arial" panose="020B0604020202020204" pitchFamily="34" charset="0"/>
              </a:rPr>
              <a:t>ǎn</a:t>
            </a:r>
            <a:r>
              <a:rPr lang="en-US" altLang="zh-CN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biàn</a:t>
            </a:r>
            <a:endParaRPr lang="zh-CN" altLang="en-US" sz="3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808567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547371" y="-21590"/>
            <a:ext cx="51365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Final</a:t>
            </a:r>
            <a:r>
              <a:rPr lang="zh-CN" altLang="en-US" sz="7200" dirty="0">
                <a:latin typeface="楷体" panose="02010609060101010101" pitchFamily="49" charset="-122"/>
                <a:ea typeface="楷体" panose="02010609060101010101" pitchFamily="49" charset="-122"/>
              </a:rPr>
              <a:t>： </a:t>
            </a:r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</a:rPr>
              <a:t>ou</a:t>
            </a:r>
            <a:endParaRPr lang="en-US" altLang="zh-CN" sz="7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297884" y="2368077"/>
            <a:ext cx="1775292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500" dirty="0" err="1">
                <a:latin typeface="楷体" panose="02010609060101010101" pitchFamily="49" charset="-122"/>
                <a:ea typeface="楷体" panose="02010609060101010101" pitchFamily="49" charset="-122"/>
              </a:rPr>
              <a:t>ou</a:t>
            </a:r>
            <a:endParaRPr lang="en-US" altLang="zh-CN" sz="115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5" name="直接箭头连接符 4"/>
          <p:cNvCxnSpPr>
            <a:cxnSpLocks/>
          </p:cNvCxnSpPr>
          <p:nvPr/>
        </p:nvCxnSpPr>
        <p:spPr>
          <a:xfrm flipH="1" flipV="1">
            <a:off x="1711327" y="1797687"/>
            <a:ext cx="1814831" cy="10394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1124850" y="784441"/>
            <a:ext cx="986425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500" dirty="0">
                <a:latin typeface="楷体" panose="02010609060101010101" pitchFamily="49" charset="-122"/>
                <a:ea typeface="楷体" panose="02010609060101010101" pitchFamily="49" charset="-122"/>
              </a:rPr>
              <a:t>h</a:t>
            </a:r>
          </a:p>
        </p:txBody>
      </p:sp>
      <p:cxnSp>
        <p:nvCxnSpPr>
          <p:cNvPr id="7" name="直接箭头连接符 6"/>
          <p:cNvCxnSpPr>
            <a:cxnSpLocks/>
          </p:cNvCxnSpPr>
          <p:nvPr/>
        </p:nvCxnSpPr>
        <p:spPr>
          <a:xfrm flipV="1">
            <a:off x="6052821" y="3470593"/>
            <a:ext cx="18342" cy="257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文本框 9"/>
          <p:cNvSpPr txBox="1"/>
          <p:nvPr/>
        </p:nvSpPr>
        <p:spPr>
          <a:xfrm>
            <a:off x="6402996" y="-61331"/>
            <a:ext cx="2131404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hòu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</a:t>
            </a:r>
            <a:endParaRPr lang="en-US" altLang="zh-CN" sz="480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后</a:t>
            </a:r>
            <a:endParaRPr lang="en-US" altLang="zh-CN" sz="480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</a:p>
        </p:txBody>
      </p:sp>
      <p:cxnSp>
        <p:nvCxnSpPr>
          <p:cNvPr id="13" name="直接连接符 12"/>
          <p:cNvCxnSpPr>
            <a:cxnSpLocks/>
          </p:cNvCxnSpPr>
          <p:nvPr/>
        </p:nvCxnSpPr>
        <p:spPr>
          <a:xfrm flipH="1">
            <a:off x="5036245" y="1573170"/>
            <a:ext cx="1063057" cy="13969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15"/>
          <p:cNvCxnSpPr>
            <a:cxnSpLocks/>
          </p:cNvCxnSpPr>
          <p:nvPr/>
        </p:nvCxnSpPr>
        <p:spPr>
          <a:xfrm flipH="1">
            <a:off x="2197384" y="3878581"/>
            <a:ext cx="1634208" cy="15975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/>
          <p:cNvSpPr txBox="1"/>
          <p:nvPr/>
        </p:nvSpPr>
        <p:spPr>
          <a:xfrm>
            <a:off x="1307965" y="4584909"/>
            <a:ext cx="986425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500" dirty="0">
                <a:latin typeface="楷体" panose="02010609060101010101" pitchFamily="49" charset="-122"/>
                <a:ea typeface="楷体" panose="02010609060101010101" pitchFamily="49" charset="-122"/>
              </a:rPr>
              <a:t>y</a:t>
            </a:r>
            <a:endParaRPr lang="en-US" altLang="zh-CN" sz="199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19" name="直接连接符 18"/>
          <p:cNvCxnSpPr>
            <a:cxnSpLocks/>
          </p:cNvCxnSpPr>
          <p:nvPr/>
        </p:nvCxnSpPr>
        <p:spPr>
          <a:xfrm>
            <a:off x="4840023" y="3832219"/>
            <a:ext cx="1602688" cy="11691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文本框 23">
            <a:extLst>
              <a:ext uri="{FF2B5EF4-FFF2-40B4-BE49-F238E27FC236}">
                <a16:creationId xmlns:a16="http://schemas.microsoft.com/office/drawing/2014/main" id="{6F0F00C6-DD88-4052-8DBC-EB175A371625}"/>
              </a:ext>
            </a:extLst>
          </p:cNvPr>
          <p:cNvSpPr txBox="1"/>
          <p:nvPr/>
        </p:nvSpPr>
        <p:spPr>
          <a:xfrm>
            <a:off x="6511404" y="4155573"/>
            <a:ext cx="2131404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yòu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右</a:t>
            </a:r>
            <a:endParaRPr lang="en-US" altLang="zh-CN" sz="480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E9B8D0D9-8F1E-4CCA-9329-0084540BCC29}"/>
              </a:ext>
            </a:extLst>
          </p:cNvPr>
          <p:cNvSpPr txBox="1"/>
          <p:nvPr/>
        </p:nvSpPr>
        <p:spPr>
          <a:xfrm>
            <a:off x="8022819" y="988395"/>
            <a:ext cx="4954233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hōu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hòu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hǒu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hòu</a:t>
            </a:r>
            <a:endParaRPr lang="zh-CN" altLang="en-US" sz="3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DCD92706-AA7E-4050-AABE-A9286B411738}"/>
              </a:ext>
            </a:extLst>
          </p:cNvPr>
          <p:cNvSpPr txBox="1"/>
          <p:nvPr/>
        </p:nvSpPr>
        <p:spPr>
          <a:xfrm>
            <a:off x="7922233" y="5309735"/>
            <a:ext cx="4954233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yōu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yòu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yǒu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yòu</a:t>
            </a:r>
            <a:endParaRPr lang="zh-CN" altLang="en-US" sz="3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36964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33546" y="-21590"/>
            <a:ext cx="53151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Final</a:t>
            </a:r>
            <a:r>
              <a:rPr lang="zh-CN" altLang="en-US" sz="7200" dirty="0">
                <a:latin typeface="楷体" panose="02010609060101010101" pitchFamily="49" charset="-122"/>
                <a:ea typeface="楷体" panose="02010609060101010101" pitchFamily="49" charset="-122"/>
              </a:rPr>
              <a:t>： </a:t>
            </a:r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</a:rPr>
              <a:t>ei</a:t>
            </a:r>
            <a:endParaRPr lang="en-US" altLang="zh-CN" sz="72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502176" y="2317433"/>
            <a:ext cx="1837017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500" dirty="0" err="1">
                <a:latin typeface="楷体" panose="02010609060101010101" pitchFamily="49" charset="-122"/>
                <a:ea typeface="楷体" panose="02010609060101010101" pitchFamily="49" charset="-122"/>
              </a:rPr>
              <a:t>ei</a:t>
            </a:r>
            <a:endParaRPr lang="en-US" altLang="zh-CN" sz="115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5" name="直接箭头连接符 4"/>
          <p:cNvCxnSpPr>
            <a:cxnSpLocks/>
          </p:cNvCxnSpPr>
          <p:nvPr/>
        </p:nvCxnSpPr>
        <p:spPr>
          <a:xfrm flipH="1" flipV="1">
            <a:off x="1711327" y="1797687"/>
            <a:ext cx="1814831" cy="10394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1026176" y="784441"/>
            <a:ext cx="1020722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500" dirty="0">
                <a:latin typeface="楷体" panose="02010609060101010101" pitchFamily="49" charset="-122"/>
                <a:ea typeface="楷体" panose="02010609060101010101" pitchFamily="49" charset="-122"/>
              </a:rPr>
              <a:t>b</a:t>
            </a:r>
          </a:p>
        </p:txBody>
      </p:sp>
      <p:cxnSp>
        <p:nvCxnSpPr>
          <p:cNvPr id="7" name="直接箭头连接符 6"/>
          <p:cNvCxnSpPr>
            <a:cxnSpLocks/>
          </p:cNvCxnSpPr>
          <p:nvPr/>
        </p:nvCxnSpPr>
        <p:spPr>
          <a:xfrm>
            <a:off x="6050986" y="3470593"/>
            <a:ext cx="18980" cy="85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文本框 9"/>
          <p:cNvSpPr txBox="1"/>
          <p:nvPr/>
        </p:nvSpPr>
        <p:spPr>
          <a:xfrm>
            <a:off x="6189785" y="-61331"/>
            <a:ext cx="2205511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běi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北</a:t>
            </a:r>
            <a:endParaRPr lang="en-US" altLang="zh-CN" sz="480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</a:p>
        </p:txBody>
      </p:sp>
      <p:cxnSp>
        <p:nvCxnSpPr>
          <p:cNvPr id="13" name="直接连接符 12"/>
          <p:cNvCxnSpPr>
            <a:cxnSpLocks/>
          </p:cNvCxnSpPr>
          <p:nvPr/>
        </p:nvCxnSpPr>
        <p:spPr>
          <a:xfrm flipH="1">
            <a:off x="5036245" y="1573170"/>
            <a:ext cx="1063057" cy="13969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15"/>
          <p:cNvCxnSpPr>
            <a:cxnSpLocks/>
          </p:cNvCxnSpPr>
          <p:nvPr/>
        </p:nvCxnSpPr>
        <p:spPr>
          <a:xfrm flipH="1">
            <a:off x="2197384" y="3878581"/>
            <a:ext cx="1634208" cy="15975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/>
          <p:cNvSpPr txBox="1"/>
          <p:nvPr/>
        </p:nvSpPr>
        <p:spPr>
          <a:xfrm>
            <a:off x="1209291" y="4584909"/>
            <a:ext cx="1020722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5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g</a:t>
            </a:r>
            <a:endParaRPr lang="en-US" altLang="zh-CN" sz="199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cxnSp>
        <p:nvCxnSpPr>
          <p:cNvPr id="19" name="直接连接符 18"/>
          <p:cNvCxnSpPr>
            <a:cxnSpLocks/>
          </p:cNvCxnSpPr>
          <p:nvPr/>
        </p:nvCxnSpPr>
        <p:spPr>
          <a:xfrm>
            <a:off x="4840023" y="3832219"/>
            <a:ext cx="1602688" cy="11691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文本框 23">
            <a:extLst>
              <a:ext uri="{FF2B5EF4-FFF2-40B4-BE49-F238E27FC236}">
                <a16:creationId xmlns:a16="http://schemas.microsoft.com/office/drawing/2014/main" id="{6F0F00C6-DD88-4052-8DBC-EB175A371625}"/>
              </a:ext>
            </a:extLst>
          </p:cNvPr>
          <p:cNvSpPr txBox="1"/>
          <p:nvPr/>
        </p:nvSpPr>
        <p:spPr>
          <a:xfrm>
            <a:off x="6298193" y="4155573"/>
            <a:ext cx="2205511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ɡěi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给</a:t>
            </a:r>
            <a:endParaRPr lang="en-US" altLang="zh-CN" sz="480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E9B8D0D9-8F1E-4CCA-9329-0084540BCC29}"/>
              </a:ext>
            </a:extLst>
          </p:cNvPr>
          <p:cNvSpPr txBox="1"/>
          <p:nvPr/>
        </p:nvSpPr>
        <p:spPr>
          <a:xfrm>
            <a:off x="7983742" y="629115"/>
            <a:ext cx="4954233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bēi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béi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běi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bèi</a:t>
            </a:r>
            <a:endParaRPr lang="zh-CN" altLang="en-US" sz="3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C0F4CE7C-3823-4037-824A-28012A81C0F4}"/>
              </a:ext>
            </a:extLst>
          </p:cNvPr>
          <p:cNvSpPr txBox="1"/>
          <p:nvPr/>
        </p:nvSpPr>
        <p:spPr>
          <a:xfrm>
            <a:off x="8163630" y="4671543"/>
            <a:ext cx="4954233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gēi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géi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gěi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gèi</a:t>
            </a:r>
            <a:endParaRPr lang="zh-CN" altLang="en-US" sz="3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272336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1099000" y="-21590"/>
            <a:ext cx="75356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Final</a:t>
            </a:r>
            <a:r>
              <a:rPr lang="zh-CN" altLang="en-US" sz="7200" dirty="0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： </a:t>
            </a:r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ing</a:t>
            </a:r>
            <a:endParaRPr lang="en-US" altLang="zh-CN" sz="72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620304" y="2358913"/>
            <a:ext cx="3431803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5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</a:rPr>
              <a:t>ing</a:t>
            </a:r>
            <a:endParaRPr lang="en-US" altLang="zh-CN" sz="11500" dirty="0">
              <a:latin typeface="楷体" panose="02010609060101010101" pitchFamily="49" charset="-122"/>
              <a:ea typeface="楷体" panose="02010609060101010101" pitchFamily="49" charset="-122"/>
              <a:cs typeface="Arial" panose="020B0604020202020204" pitchFamily="34" charset="0"/>
            </a:endParaRPr>
          </a:p>
        </p:txBody>
      </p:sp>
      <p:cxnSp>
        <p:nvCxnSpPr>
          <p:cNvPr id="5" name="直接箭头连接符 4"/>
          <p:cNvCxnSpPr>
            <a:cxnSpLocks/>
          </p:cNvCxnSpPr>
          <p:nvPr/>
        </p:nvCxnSpPr>
        <p:spPr>
          <a:xfrm flipH="1" flipV="1">
            <a:off x="1711328" y="1797688"/>
            <a:ext cx="1814831" cy="10394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1221493" y="784441"/>
            <a:ext cx="132020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500" dirty="0">
                <a:latin typeface="楷体" panose="02010609060101010101" pitchFamily="49" charset="-122"/>
                <a:ea typeface="楷体" panose="02010609060101010101" pitchFamily="49" charset="-122"/>
              </a:rPr>
              <a:t>q</a:t>
            </a:r>
          </a:p>
        </p:txBody>
      </p:sp>
      <p:cxnSp>
        <p:nvCxnSpPr>
          <p:cNvPr id="7" name="直接箭头连接符 6"/>
          <p:cNvCxnSpPr>
            <a:cxnSpLocks/>
          </p:cNvCxnSpPr>
          <p:nvPr/>
        </p:nvCxnSpPr>
        <p:spPr>
          <a:xfrm flipH="1" flipV="1">
            <a:off x="6069966" y="3479167"/>
            <a:ext cx="9201" cy="42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文本框 9"/>
          <p:cNvSpPr txBox="1"/>
          <p:nvPr/>
        </p:nvSpPr>
        <p:spPr>
          <a:xfrm>
            <a:off x="6611814" y="-61331"/>
            <a:ext cx="2852617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qǐnɡ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请</a:t>
            </a:r>
            <a:endParaRPr lang="en-US" altLang="zh-CN" sz="480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</a:p>
        </p:txBody>
      </p:sp>
      <p:cxnSp>
        <p:nvCxnSpPr>
          <p:cNvPr id="13" name="直接连接符 12"/>
          <p:cNvCxnSpPr>
            <a:cxnSpLocks/>
          </p:cNvCxnSpPr>
          <p:nvPr/>
        </p:nvCxnSpPr>
        <p:spPr>
          <a:xfrm flipH="1">
            <a:off x="5036246" y="1573170"/>
            <a:ext cx="1063057" cy="13969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15"/>
          <p:cNvCxnSpPr>
            <a:cxnSpLocks/>
          </p:cNvCxnSpPr>
          <p:nvPr/>
        </p:nvCxnSpPr>
        <p:spPr>
          <a:xfrm flipH="1">
            <a:off x="2197384" y="3878581"/>
            <a:ext cx="1634208" cy="15975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/>
          <p:cNvSpPr txBox="1"/>
          <p:nvPr/>
        </p:nvSpPr>
        <p:spPr>
          <a:xfrm>
            <a:off x="1404608" y="4584909"/>
            <a:ext cx="132020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1500" dirty="0">
                <a:latin typeface="楷体" panose="02010609060101010101" pitchFamily="49" charset="-122"/>
                <a:ea typeface="楷体" panose="02010609060101010101" pitchFamily="49" charset="-122"/>
              </a:rPr>
              <a:t>j</a:t>
            </a:r>
            <a:endParaRPr lang="en-US" altLang="zh-CN" sz="199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19" name="直接连接符 18"/>
          <p:cNvCxnSpPr>
            <a:cxnSpLocks/>
          </p:cNvCxnSpPr>
          <p:nvPr/>
        </p:nvCxnSpPr>
        <p:spPr>
          <a:xfrm>
            <a:off x="4840023" y="3832219"/>
            <a:ext cx="1602688" cy="11691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文本框 23">
            <a:extLst>
              <a:ext uri="{FF2B5EF4-FFF2-40B4-BE49-F238E27FC236}">
                <a16:creationId xmlns:a16="http://schemas.microsoft.com/office/drawing/2014/main" id="{6F0F00C6-DD88-4052-8DBC-EB175A371625}"/>
              </a:ext>
            </a:extLst>
          </p:cNvPr>
          <p:cNvSpPr txBox="1"/>
          <p:nvPr/>
        </p:nvSpPr>
        <p:spPr>
          <a:xfrm>
            <a:off x="6720222" y="4155573"/>
            <a:ext cx="2852617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7200" dirty="0" err="1">
                <a:latin typeface="楷体" panose="02010609060101010101" pitchFamily="49" charset="-122"/>
                <a:ea typeface="楷体" panose="02010609060101010101" pitchFamily="49" charset="-122"/>
                <a:cs typeface="Arial" panose="020B0604020202020204" pitchFamily="34" charset="0"/>
                <a:sym typeface="+mn-ea"/>
              </a:rPr>
              <a:t>jīnɡ</a:t>
            </a:r>
            <a:r>
              <a:rPr lang="zh-CN" altLang="en-US" sz="48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京</a:t>
            </a:r>
            <a:endParaRPr lang="en-US" altLang="zh-CN" sz="4800" dirty="0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E9B8D0D9-8F1E-4CCA-9329-0084540BCC29}"/>
              </a:ext>
            </a:extLst>
          </p:cNvPr>
          <p:cNvSpPr txBox="1"/>
          <p:nvPr/>
        </p:nvSpPr>
        <p:spPr>
          <a:xfrm>
            <a:off x="7634290" y="1212911"/>
            <a:ext cx="4954233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qīnɡ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qínɡ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qǐnɡ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qìnɡ</a:t>
            </a:r>
            <a:endParaRPr lang="zh-CN" altLang="en-US" sz="3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7111280A-FE42-4CB2-B5DD-9E0388C49958}"/>
              </a:ext>
            </a:extLst>
          </p:cNvPr>
          <p:cNvSpPr txBox="1"/>
          <p:nvPr/>
        </p:nvSpPr>
        <p:spPr>
          <a:xfrm>
            <a:off x="7856138" y="5352701"/>
            <a:ext cx="4954233" cy="5847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jīnɡ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jínɡ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jǐnɡ</a:t>
            </a:r>
            <a:r>
              <a:rPr lang="en-US" altLang="zh-CN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jìnɡ</a:t>
            </a:r>
            <a:endParaRPr lang="zh-CN" altLang="en-US" sz="3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695007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184553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747</TotalTime>
  <Words>1329</Words>
  <Application>Microsoft Office PowerPoint</Application>
  <PresentationFormat>宽屏</PresentationFormat>
  <Paragraphs>456</Paragraphs>
  <Slides>52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52</vt:i4>
      </vt:variant>
    </vt:vector>
  </HeadingPairs>
  <TitlesOfParts>
    <vt:vector size="60" baseType="lpstr">
      <vt:lpstr>楷体</vt:lpstr>
      <vt:lpstr>宋体</vt:lpstr>
      <vt:lpstr>Arial</vt:lpstr>
      <vt:lpstr>Calibri</vt:lpstr>
      <vt:lpstr>Times New Roman</vt:lpstr>
      <vt:lpstr>Trebuchet MS</vt:lpstr>
      <vt:lpstr>Wingdings 3</vt:lpstr>
      <vt:lpstr>Facet</vt:lpstr>
      <vt:lpstr>生存汉语 Survival Chinese</vt:lpstr>
      <vt:lpstr>PowerPoint 演示文稿</vt:lpstr>
      <vt:lpstr>Beijing Capital International Airport T3</vt:lpstr>
      <vt:lpstr>Overlook: Pearls in Dragon Mouth                     Dragon Body;                           Dragon scale ；                     Dragon Beard                     Keel </vt:lpstr>
      <vt:lpstr>Facilities</vt:lpstr>
      <vt:lpstr>PowerPoint 演示文稿</vt:lpstr>
      <vt:lpstr>飞     机（Plane）</vt:lpstr>
      <vt:lpstr>      （飞 ）   机     场  （Airport）                 </vt:lpstr>
      <vt:lpstr>Drive or walk on the right side of the road</vt:lpstr>
      <vt:lpstr>How to take a taxi in the airport?</vt:lpstr>
      <vt:lpstr>PowerPoint 演示文稿</vt:lpstr>
      <vt:lpstr>How to take subway in Beijing</vt:lpstr>
      <vt:lpstr>Metro/subway</vt:lpstr>
      <vt:lpstr>PowerPoint 演示文稿</vt:lpstr>
      <vt:lpstr>How to take train in beijing</vt:lpstr>
      <vt:lpstr>PowerPoint 演示文稿</vt:lpstr>
      <vt:lpstr>PowerPoint 演示文稿</vt:lpstr>
      <vt:lpstr>PowerPoint 演示文稿</vt:lpstr>
      <vt:lpstr>How to take Bus in Beijing</vt:lpstr>
      <vt:lpstr>PowerPoint 演示文稿</vt:lpstr>
      <vt:lpstr>Shared Bike ---ofo and etc</vt:lpstr>
      <vt:lpstr>How to get to your destination.</vt:lpstr>
      <vt:lpstr>Words and expression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北京联合大学 Beijing Union University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去  go to</vt:lpstr>
      <vt:lpstr>I want / I need                                      我要</vt:lpstr>
      <vt:lpstr>多少钱？How much?</vt:lpstr>
      <vt:lpstr>          请给我发票，谢谢。         Please give me an invoice, thank you。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4 Public transportation</dc:title>
  <dc:creator>Ju Wang</dc:creator>
  <cp:lastModifiedBy>越 栾</cp:lastModifiedBy>
  <cp:revision>76</cp:revision>
  <dcterms:created xsi:type="dcterms:W3CDTF">2019-02-12T10:06:25Z</dcterms:created>
  <dcterms:modified xsi:type="dcterms:W3CDTF">2019-10-28T18:25:12Z</dcterms:modified>
</cp:coreProperties>
</file>