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89" r:id="rId2"/>
    <p:sldId id="257" r:id="rId3"/>
    <p:sldId id="288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67" r:id="rId28"/>
    <p:sldId id="283" r:id="rId29"/>
    <p:sldId id="284" r:id="rId30"/>
    <p:sldId id="286" r:id="rId31"/>
    <p:sldId id="287" r:id="rId32"/>
    <p:sldId id="268" r:id="rId33"/>
  </p:sldIdLst>
  <p:sldSz cx="9144000" cy="6858000" type="screen4x3"/>
  <p:notesSz cx="7086600" cy="9372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Relationship Id="rId9" Type="http://schemas.openxmlformats.org/officeDocument/2006/relationships/image" Target="../media/image34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13" Type="http://schemas.openxmlformats.org/officeDocument/2006/relationships/image" Target="../media/image47.wmf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12" Type="http://schemas.openxmlformats.org/officeDocument/2006/relationships/image" Target="../media/image46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Relationship Id="rId6" Type="http://schemas.openxmlformats.org/officeDocument/2006/relationships/image" Target="../media/image40.wmf"/><Relationship Id="rId11" Type="http://schemas.openxmlformats.org/officeDocument/2006/relationships/image" Target="../media/image45.wmf"/><Relationship Id="rId5" Type="http://schemas.openxmlformats.org/officeDocument/2006/relationships/image" Target="../media/image39.wmf"/><Relationship Id="rId10" Type="http://schemas.openxmlformats.org/officeDocument/2006/relationships/image" Target="../media/image44.wmf"/><Relationship Id="rId4" Type="http://schemas.openxmlformats.org/officeDocument/2006/relationships/image" Target="../media/image38.wmf"/><Relationship Id="rId9" Type="http://schemas.openxmlformats.org/officeDocument/2006/relationships/image" Target="../media/image43.wmf"/><Relationship Id="rId14" Type="http://schemas.openxmlformats.org/officeDocument/2006/relationships/image" Target="../media/image48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wmf"/><Relationship Id="rId7" Type="http://schemas.openxmlformats.org/officeDocument/2006/relationships/image" Target="../media/image53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52.wmf"/><Relationship Id="rId11" Type="http://schemas.openxmlformats.org/officeDocument/2006/relationships/image" Target="../media/image57.wmf"/><Relationship Id="rId5" Type="http://schemas.openxmlformats.org/officeDocument/2006/relationships/image" Target="../media/image51.wmf"/><Relationship Id="rId10" Type="http://schemas.openxmlformats.org/officeDocument/2006/relationships/image" Target="../media/image56.wmf"/><Relationship Id="rId4" Type="http://schemas.openxmlformats.org/officeDocument/2006/relationships/image" Target="../media/image50.wmf"/><Relationship Id="rId9" Type="http://schemas.openxmlformats.org/officeDocument/2006/relationships/image" Target="../media/image55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65.wmf"/><Relationship Id="rId3" Type="http://schemas.openxmlformats.org/officeDocument/2006/relationships/image" Target="../media/image60.wmf"/><Relationship Id="rId7" Type="http://schemas.openxmlformats.org/officeDocument/2006/relationships/image" Target="../media/image64.wmf"/><Relationship Id="rId2" Type="http://schemas.openxmlformats.org/officeDocument/2006/relationships/image" Target="../media/image59.wmf"/><Relationship Id="rId1" Type="http://schemas.openxmlformats.org/officeDocument/2006/relationships/image" Target="../media/image58.wmf"/><Relationship Id="rId6" Type="http://schemas.openxmlformats.org/officeDocument/2006/relationships/image" Target="../media/image63.wmf"/><Relationship Id="rId5" Type="http://schemas.openxmlformats.org/officeDocument/2006/relationships/image" Target="../media/image62.wmf"/><Relationship Id="rId4" Type="http://schemas.openxmlformats.org/officeDocument/2006/relationships/image" Target="../media/image61.wmf"/><Relationship Id="rId9" Type="http://schemas.openxmlformats.org/officeDocument/2006/relationships/image" Target="../media/image6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7" Type="http://schemas.openxmlformats.org/officeDocument/2006/relationships/image" Target="../media/image70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69.wmf"/><Relationship Id="rId5" Type="http://schemas.openxmlformats.org/officeDocument/2006/relationships/image" Target="../media/image51.wmf"/><Relationship Id="rId4" Type="http://schemas.openxmlformats.org/officeDocument/2006/relationships/image" Target="../media/image68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4" Type="http://schemas.openxmlformats.org/officeDocument/2006/relationships/image" Target="../media/image74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75.wmf"/><Relationship Id="rId1" Type="http://schemas.openxmlformats.org/officeDocument/2006/relationships/image" Target="../media/image51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7.wmf"/><Relationship Id="rId1" Type="http://schemas.openxmlformats.org/officeDocument/2006/relationships/image" Target="../media/image76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0.wmf"/><Relationship Id="rId2" Type="http://schemas.openxmlformats.org/officeDocument/2006/relationships/image" Target="../media/image79.wmf"/><Relationship Id="rId1" Type="http://schemas.openxmlformats.org/officeDocument/2006/relationships/image" Target="../media/image78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3.wmf"/><Relationship Id="rId2" Type="http://schemas.openxmlformats.org/officeDocument/2006/relationships/image" Target="../media/image82.wmf"/><Relationship Id="rId1" Type="http://schemas.openxmlformats.org/officeDocument/2006/relationships/image" Target="../media/image81.wmf"/><Relationship Id="rId6" Type="http://schemas.openxmlformats.org/officeDocument/2006/relationships/image" Target="../media/image86.wmf"/><Relationship Id="rId5" Type="http://schemas.openxmlformats.org/officeDocument/2006/relationships/image" Target="../media/image85.wmf"/><Relationship Id="rId4" Type="http://schemas.openxmlformats.org/officeDocument/2006/relationships/image" Target="../media/image84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9.wmf"/><Relationship Id="rId7" Type="http://schemas.openxmlformats.org/officeDocument/2006/relationships/image" Target="../media/image93.wmf"/><Relationship Id="rId2" Type="http://schemas.openxmlformats.org/officeDocument/2006/relationships/image" Target="../media/image88.wmf"/><Relationship Id="rId1" Type="http://schemas.openxmlformats.org/officeDocument/2006/relationships/image" Target="../media/image87.wmf"/><Relationship Id="rId6" Type="http://schemas.openxmlformats.org/officeDocument/2006/relationships/image" Target="../media/image92.wmf"/><Relationship Id="rId5" Type="http://schemas.openxmlformats.org/officeDocument/2006/relationships/image" Target="../media/image91.wmf"/><Relationship Id="rId4" Type="http://schemas.openxmlformats.org/officeDocument/2006/relationships/image" Target="../media/image90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96.wmf"/><Relationship Id="rId2" Type="http://schemas.openxmlformats.org/officeDocument/2006/relationships/image" Target="../media/image95.wmf"/><Relationship Id="rId1" Type="http://schemas.openxmlformats.org/officeDocument/2006/relationships/image" Target="../media/image9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1410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r">
              <a:defRPr sz="1200"/>
            </a:lvl1pPr>
          </a:lstStyle>
          <a:p>
            <a:fld id="{6A989735-F003-4594-85E2-FEA09FBE1081}" type="datetimeFigureOut">
              <a:rPr lang="en-GB" smtClean="0"/>
              <a:t>24/09/2014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1410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r">
              <a:defRPr sz="1200"/>
            </a:lvl1pPr>
          </a:lstStyle>
          <a:p>
            <a:fld id="{53927333-C1F7-4B8E-9641-4AD2D8C2B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0678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1410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703263"/>
            <a:ext cx="4686300" cy="3514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046" tIns="47023" rIns="94046" bIns="4702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8660" y="4451985"/>
            <a:ext cx="5669280" cy="4217670"/>
          </a:xfrm>
          <a:prstGeom prst="rect">
            <a:avLst/>
          </a:prstGeom>
        </p:spPr>
        <p:txBody>
          <a:bodyPr vert="horz" lIns="94046" tIns="47023" rIns="94046" bIns="47023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1410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036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9/24/2014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jpeg"/><Relationship Id="rId5" Type="http://schemas.openxmlformats.org/officeDocument/2006/relationships/image" Target="../media/image9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jpeg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5.wmf"/><Relationship Id="rId11" Type="http://schemas.openxmlformats.org/officeDocument/2006/relationships/image" Target="../media/image4.jpeg"/><Relationship Id="rId5" Type="http://schemas.openxmlformats.org/officeDocument/2006/relationships/oleObject" Target="../embeddings/oleObject4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6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image" Target="../media/image23.wmf"/><Relationship Id="rId18" Type="http://schemas.openxmlformats.org/officeDocument/2006/relationships/image" Target="../media/image4.jpeg"/><Relationship Id="rId3" Type="http://schemas.openxmlformats.org/officeDocument/2006/relationships/image" Target="../media/image18.png"/><Relationship Id="rId7" Type="http://schemas.openxmlformats.org/officeDocument/2006/relationships/image" Target="../media/image20.wmf"/><Relationship Id="rId12" Type="http://schemas.openxmlformats.org/officeDocument/2006/relationships/oleObject" Target="../embeddings/oleObject11.bin"/><Relationship Id="rId17" Type="http://schemas.openxmlformats.org/officeDocument/2006/relationships/image" Target="../media/image25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3.bin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11" Type="http://schemas.openxmlformats.org/officeDocument/2006/relationships/image" Target="../media/image22.wmf"/><Relationship Id="rId5" Type="http://schemas.openxmlformats.org/officeDocument/2006/relationships/image" Target="../media/image19.wmf"/><Relationship Id="rId15" Type="http://schemas.openxmlformats.org/officeDocument/2006/relationships/image" Target="../media/image24.wmf"/><Relationship Id="rId10" Type="http://schemas.openxmlformats.org/officeDocument/2006/relationships/oleObject" Target="../embeddings/oleObject10.bin"/><Relationship Id="rId4" Type="http://schemas.openxmlformats.org/officeDocument/2006/relationships/oleObject" Target="../embeddings/oleObject7.bin"/><Relationship Id="rId9" Type="http://schemas.openxmlformats.org/officeDocument/2006/relationships/image" Target="../media/image21.wmf"/><Relationship Id="rId14" Type="http://schemas.openxmlformats.org/officeDocument/2006/relationships/oleObject" Target="../embeddings/oleObject12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oleObject" Target="../embeddings/oleObject19.bin"/><Relationship Id="rId18" Type="http://schemas.openxmlformats.org/officeDocument/2006/relationships/image" Target="../media/image33.wmf"/><Relationship Id="rId3" Type="http://schemas.openxmlformats.org/officeDocument/2006/relationships/oleObject" Target="../embeddings/oleObject14.bin"/><Relationship Id="rId21" Type="http://schemas.openxmlformats.org/officeDocument/2006/relationships/image" Target="../media/image4.jpeg"/><Relationship Id="rId7" Type="http://schemas.openxmlformats.org/officeDocument/2006/relationships/oleObject" Target="../embeddings/oleObject16.bin"/><Relationship Id="rId12" Type="http://schemas.openxmlformats.org/officeDocument/2006/relationships/image" Target="../media/image30.wmf"/><Relationship Id="rId17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2.wmf"/><Relationship Id="rId20" Type="http://schemas.openxmlformats.org/officeDocument/2006/relationships/image" Target="../media/image34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27.wmf"/><Relationship Id="rId11" Type="http://schemas.openxmlformats.org/officeDocument/2006/relationships/oleObject" Target="../embeddings/oleObject18.bin"/><Relationship Id="rId5" Type="http://schemas.openxmlformats.org/officeDocument/2006/relationships/oleObject" Target="../embeddings/oleObject15.bin"/><Relationship Id="rId15" Type="http://schemas.openxmlformats.org/officeDocument/2006/relationships/oleObject" Target="../embeddings/oleObject20.bin"/><Relationship Id="rId10" Type="http://schemas.openxmlformats.org/officeDocument/2006/relationships/image" Target="../media/image29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26.wmf"/><Relationship Id="rId9" Type="http://schemas.openxmlformats.org/officeDocument/2006/relationships/oleObject" Target="../embeddings/oleObject17.bin"/><Relationship Id="rId14" Type="http://schemas.openxmlformats.org/officeDocument/2006/relationships/image" Target="../media/image31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13" Type="http://schemas.openxmlformats.org/officeDocument/2006/relationships/oleObject" Target="../embeddings/oleObject28.bin"/><Relationship Id="rId18" Type="http://schemas.openxmlformats.org/officeDocument/2006/relationships/image" Target="../media/image42.wmf"/><Relationship Id="rId26" Type="http://schemas.openxmlformats.org/officeDocument/2006/relationships/image" Target="../media/image46.wmf"/><Relationship Id="rId3" Type="http://schemas.openxmlformats.org/officeDocument/2006/relationships/oleObject" Target="../embeddings/oleObject23.bin"/><Relationship Id="rId21" Type="http://schemas.openxmlformats.org/officeDocument/2006/relationships/oleObject" Target="../embeddings/oleObject32.bin"/><Relationship Id="rId7" Type="http://schemas.openxmlformats.org/officeDocument/2006/relationships/oleObject" Target="../embeddings/oleObject25.bin"/><Relationship Id="rId12" Type="http://schemas.openxmlformats.org/officeDocument/2006/relationships/image" Target="../media/image39.wmf"/><Relationship Id="rId17" Type="http://schemas.openxmlformats.org/officeDocument/2006/relationships/oleObject" Target="../embeddings/oleObject30.bin"/><Relationship Id="rId25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1.wmf"/><Relationship Id="rId20" Type="http://schemas.openxmlformats.org/officeDocument/2006/relationships/image" Target="../media/image43.wmf"/><Relationship Id="rId29" Type="http://schemas.openxmlformats.org/officeDocument/2006/relationships/oleObject" Target="../embeddings/oleObject36.bin"/><Relationship Id="rId1" Type="http://schemas.openxmlformats.org/officeDocument/2006/relationships/vmlDrawing" Target="../drawings/vmlDrawing6.vml"/><Relationship Id="rId6" Type="http://schemas.openxmlformats.org/officeDocument/2006/relationships/image" Target="../media/image36.wmf"/><Relationship Id="rId11" Type="http://schemas.openxmlformats.org/officeDocument/2006/relationships/oleObject" Target="../embeddings/oleObject27.bin"/><Relationship Id="rId24" Type="http://schemas.openxmlformats.org/officeDocument/2006/relationships/image" Target="../media/image45.wmf"/><Relationship Id="rId5" Type="http://schemas.openxmlformats.org/officeDocument/2006/relationships/oleObject" Target="../embeddings/oleObject24.bin"/><Relationship Id="rId15" Type="http://schemas.openxmlformats.org/officeDocument/2006/relationships/oleObject" Target="../embeddings/oleObject29.bin"/><Relationship Id="rId23" Type="http://schemas.openxmlformats.org/officeDocument/2006/relationships/oleObject" Target="../embeddings/oleObject33.bin"/><Relationship Id="rId28" Type="http://schemas.openxmlformats.org/officeDocument/2006/relationships/image" Target="../media/image47.wmf"/><Relationship Id="rId10" Type="http://schemas.openxmlformats.org/officeDocument/2006/relationships/image" Target="../media/image38.wmf"/><Relationship Id="rId19" Type="http://schemas.openxmlformats.org/officeDocument/2006/relationships/oleObject" Target="../embeddings/oleObject31.bin"/><Relationship Id="rId31" Type="http://schemas.openxmlformats.org/officeDocument/2006/relationships/image" Target="../media/image4.jpeg"/><Relationship Id="rId4" Type="http://schemas.openxmlformats.org/officeDocument/2006/relationships/image" Target="../media/image35.wmf"/><Relationship Id="rId9" Type="http://schemas.openxmlformats.org/officeDocument/2006/relationships/oleObject" Target="../embeddings/oleObject26.bin"/><Relationship Id="rId14" Type="http://schemas.openxmlformats.org/officeDocument/2006/relationships/image" Target="../media/image40.wmf"/><Relationship Id="rId22" Type="http://schemas.openxmlformats.org/officeDocument/2006/relationships/image" Target="../media/image44.wmf"/><Relationship Id="rId27" Type="http://schemas.openxmlformats.org/officeDocument/2006/relationships/oleObject" Target="../embeddings/oleObject35.bin"/><Relationship Id="rId30" Type="http://schemas.openxmlformats.org/officeDocument/2006/relationships/image" Target="../media/image48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13" Type="http://schemas.openxmlformats.org/officeDocument/2006/relationships/oleObject" Target="../embeddings/oleObject42.bin"/><Relationship Id="rId18" Type="http://schemas.openxmlformats.org/officeDocument/2006/relationships/image" Target="../media/image54.wmf"/><Relationship Id="rId3" Type="http://schemas.openxmlformats.org/officeDocument/2006/relationships/oleObject" Target="../embeddings/oleObject37.bin"/><Relationship Id="rId21" Type="http://schemas.openxmlformats.org/officeDocument/2006/relationships/oleObject" Target="../embeddings/oleObject46.bin"/><Relationship Id="rId7" Type="http://schemas.openxmlformats.org/officeDocument/2006/relationships/oleObject" Target="../embeddings/oleObject39.bin"/><Relationship Id="rId12" Type="http://schemas.openxmlformats.org/officeDocument/2006/relationships/image" Target="../media/image51.wmf"/><Relationship Id="rId17" Type="http://schemas.openxmlformats.org/officeDocument/2006/relationships/oleObject" Target="../embeddings/oleObject44.bin"/><Relationship Id="rId25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3.wmf"/><Relationship Id="rId20" Type="http://schemas.openxmlformats.org/officeDocument/2006/relationships/image" Target="../media/image55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41.bin"/><Relationship Id="rId24" Type="http://schemas.openxmlformats.org/officeDocument/2006/relationships/image" Target="../media/image57.wmf"/><Relationship Id="rId5" Type="http://schemas.openxmlformats.org/officeDocument/2006/relationships/oleObject" Target="../embeddings/oleObject38.bin"/><Relationship Id="rId15" Type="http://schemas.openxmlformats.org/officeDocument/2006/relationships/oleObject" Target="../embeddings/oleObject43.bin"/><Relationship Id="rId23" Type="http://schemas.openxmlformats.org/officeDocument/2006/relationships/oleObject" Target="../embeddings/oleObject47.bin"/><Relationship Id="rId10" Type="http://schemas.openxmlformats.org/officeDocument/2006/relationships/image" Target="../media/image50.wmf"/><Relationship Id="rId19" Type="http://schemas.openxmlformats.org/officeDocument/2006/relationships/oleObject" Target="../embeddings/oleObject45.bin"/><Relationship Id="rId4" Type="http://schemas.openxmlformats.org/officeDocument/2006/relationships/image" Target="../media/image37.wmf"/><Relationship Id="rId9" Type="http://schemas.openxmlformats.org/officeDocument/2006/relationships/oleObject" Target="../embeddings/oleObject40.bin"/><Relationship Id="rId14" Type="http://schemas.openxmlformats.org/officeDocument/2006/relationships/image" Target="../media/image52.wmf"/><Relationship Id="rId22" Type="http://schemas.openxmlformats.org/officeDocument/2006/relationships/image" Target="../media/image56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13" Type="http://schemas.openxmlformats.org/officeDocument/2006/relationships/oleObject" Target="../embeddings/oleObject53.bin"/><Relationship Id="rId18" Type="http://schemas.openxmlformats.org/officeDocument/2006/relationships/image" Target="../media/image65.wmf"/><Relationship Id="rId3" Type="http://schemas.openxmlformats.org/officeDocument/2006/relationships/oleObject" Target="../embeddings/oleObject48.bin"/><Relationship Id="rId21" Type="http://schemas.openxmlformats.org/officeDocument/2006/relationships/image" Target="../media/image4.jpeg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62.wmf"/><Relationship Id="rId17" Type="http://schemas.openxmlformats.org/officeDocument/2006/relationships/oleObject" Target="../embeddings/oleObject5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64.wmf"/><Relationship Id="rId20" Type="http://schemas.openxmlformats.org/officeDocument/2006/relationships/image" Target="../media/image66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59.wmf"/><Relationship Id="rId11" Type="http://schemas.openxmlformats.org/officeDocument/2006/relationships/oleObject" Target="../embeddings/oleObject52.bin"/><Relationship Id="rId5" Type="http://schemas.openxmlformats.org/officeDocument/2006/relationships/oleObject" Target="../embeddings/oleObject49.bin"/><Relationship Id="rId15" Type="http://schemas.openxmlformats.org/officeDocument/2006/relationships/oleObject" Target="../embeddings/oleObject54.bin"/><Relationship Id="rId10" Type="http://schemas.openxmlformats.org/officeDocument/2006/relationships/image" Target="../media/image61.wmf"/><Relationship Id="rId19" Type="http://schemas.openxmlformats.org/officeDocument/2006/relationships/oleObject" Target="../embeddings/oleObject56.bin"/><Relationship Id="rId4" Type="http://schemas.openxmlformats.org/officeDocument/2006/relationships/image" Target="../media/image58.wmf"/><Relationship Id="rId9" Type="http://schemas.openxmlformats.org/officeDocument/2006/relationships/oleObject" Target="../embeddings/oleObject51.bin"/><Relationship Id="rId14" Type="http://schemas.openxmlformats.org/officeDocument/2006/relationships/image" Target="../media/image63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wmf"/><Relationship Id="rId13" Type="http://schemas.openxmlformats.org/officeDocument/2006/relationships/oleObject" Target="../embeddings/oleObject62.bin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59.bin"/><Relationship Id="rId12" Type="http://schemas.openxmlformats.org/officeDocument/2006/relationships/image" Target="../media/image51.wmf"/><Relationship Id="rId1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70.wmf"/><Relationship Id="rId1" Type="http://schemas.openxmlformats.org/officeDocument/2006/relationships/vmlDrawing" Target="../drawings/vmlDrawing9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61.bin"/><Relationship Id="rId5" Type="http://schemas.openxmlformats.org/officeDocument/2006/relationships/oleObject" Target="../embeddings/oleObject58.bin"/><Relationship Id="rId15" Type="http://schemas.openxmlformats.org/officeDocument/2006/relationships/oleObject" Target="../embeddings/oleObject63.bin"/><Relationship Id="rId10" Type="http://schemas.openxmlformats.org/officeDocument/2006/relationships/image" Target="../media/image68.wmf"/><Relationship Id="rId4" Type="http://schemas.openxmlformats.org/officeDocument/2006/relationships/image" Target="../media/image37.wmf"/><Relationship Id="rId9" Type="http://schemas.openxmlformats.org/officeDocument/2006/relationships/oleObject" Target="../embeddings/oleObject60.bin"/><Relationship Id="rId14" Type="http://schemas.openxmlformats.org/officeDocument/2006/relationships/image" Target="../media/image69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3" Type="http://schemas.openxmlformats.org/officeDocument/2006/relationships/oleObject" Target="../embeddings/oleObject64.bin"/><Relationship Id="rId7" Type="http://schemas.openxmlformats.org/officeDocument/2006/relationships/oleObject" Target="../embeddings/oleObject6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72.wmf"/><Relationship Id="rId11" Type="http://schemas.openxmlformats.org/officeDocument/2006/relationships/image" Target="../media/image4.jpeg"/><Relationship Id="rId5" Type="http://schemas.openxmlformats.org/officeDocument/2006/relationships/oleObject" Target="../embeddings/oleObject65.bin"/><Relationship Id="rId10" Type="http://schemas.openxmlformats.org/officeDocument/2006/relationships/image" Target="../media/image74.wmf"/><Relationship Id="rId4" Type="http://schemas.openxmlformats.org/officeDocument/2006/relationships/image" Target="../media/image71.wmf"/><Relationship Id="rId9" Type="http://schemas.openxmlformats.org/officeDocument/2006/relationships/oleObject" Target="../embeddings/oleObject67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oleObject" Target="../embeddings/oleObject68.bin"/><Relationship Id="rId7" Type="http://schemas.openxmlformats.org/officeDocument/2006/relationships/oleObject" Target="../embeddings/oleObject7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69.bin"/><Relationship Id="rId4" Type="http://schemas.openxmlformats.org/officeDocument/2006/relationships/image" Target="../media/image51.wmf"/><Relationship Id="rId9" Type="http://schemas.openxmlformats.org/officeDocument/2006/relationships/image" Target="../media/image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1.bin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77.wmf"/><Relationship Id="rId5" Type="http://schemas.openxmlformats.org/officeDocument/2006/relationships/oleObject" Target="../embeddings/oleObject72.bin"/><Relationship Id="rId4" Type="http://schemas.openxmlformats.org/officeDocument/2006/relationships/image" Target="../media/image76.w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wmf"/><Relationship Id="rId3" Type="http://schemas.openxmlformats.org/officeDocument/2006/relationships/oleObject" Target="../embeddings/oleObject73.bin"/><Relationship Id="rId7" Type="http://schemas.openxmlformats.org/officeDocument/2006/relationships/oleObject" Target="../embeddings/oleObject7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79.wmf"/><Relationship Id="rId5" Type="http://schemas.openxmlformats.org/officeDocument/2006/relationships/oleObject" Target="../embeddings/oleObject74.bin"/><Relationship Id="rId4" Type="http://schemas.openxmlformats.org/officeDocument/2006/relationships/image" Target="../media/image78.wmf"/><Relationship Id="rId9" Type="http://schemas.openxmlformats.org/officeDocument/2006/relationships/image" Target="../media/image4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wmf"/><Relationship Id="rId13" Type="http://schemas.openxmlformats.org/officeDocument/2006/relationships/oleObject" Target="../embeddings/oleObject81.bin"/><Relationship Id="rId3" Type="http://schemas.openxmlformats.org/officeDocument/2006/relationships/oleObject" Target="../embeddings/oleObject76.bin"/><Relationship Id="rId7" Type="http://schemas.openxmlformats.org/officeDocument/2006/relationships/oleObject" Target="../embeddings/oleObject78.bin"/><Relationship Id="rId12" Type="http://schemas.openxmlformats.org/officeDocument/2006/relationships/image" Target="../media/image8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82.wmf"/><Relationship Id="rId11" Type="http://schemas.openxmlformats.org/officeDocument/2006/relationships/oleObject" Target="../embeddings/oleObject80.bin"/><Relationship Id="rId5" Type="http://schemas.openxmlformats.org/officeDocument/2006/relationships/oleObject" Target="../embeddings/oleObject77.bin"/><Relationship Id="rId15" Type="http://schemas.openxmlformats.org/officeDocument/2006/relationships/image" Target="../media/image4.jpeg"/><Relationship Id="rId10" Type="http://schemas.openxmlformats.org/officeDocument/2006/relationships/image" Target="../media/image84.wmf"/><Relationship Id="rId4" Type="http://schemas.openxmlformats.org/officeDocument/2006/relationships/image" Target="../media/image81.wmf"/><Relationship Id="rId9" Type="http://schemas.openxmlformats.org/officeDocument/2006/relationships/oleObject" Target="../embeddings/oleObject79.bin"/><Relationship Id="rId14" Type="http://schemas.openxmlformats.org/officeDocument/2006/relationships/image" Target="../media/image86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wmf"/><Relationship Id="rId13" Type="http://schemas.openxmlformats.org/officeDocument/2006/relationships/oleObject" Target="../embeddings/oleObject87.bin"/><Relationship Id="rId3" Type="http://schemas.openxmlformats.org/officeDocument/2006/relationships/oleObject" Target="../embeddings/oleObject82.bin"/><Relationship Id="rId7" Type="http://schemas.openxmlformats.org/officeDocument/2006/relationships/oleObject" Target="../embeddings/oleObject84.bin"/><Relationship Id="rId12" Type="http://schemas.openxmlformats.org/officeDocument/2006/relationships/image" Target="../media/image91.wmf"/><Relationship Id="rId1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93.wmf"/><Relationship Id="rId1" Type="http://schemas.openxmlformats.org/officeDocument/2006/relationships/vmlDrawing" Target="../drawings/vmlDrawing15.vml"/><Relationship Id="rId6" Type="http://schemas.openxmlformats.org/officeDocument/2006/relationships/image" Target="../media/image88.wmf"/><Relationship Id="rId11" Type="http://schemas.openxmlformats.org/officeDocument/2006/relationships/oleObject" Target="../embeddings/oleObject86.bin"/><Relationship Id="rId5" Type="http://schemas.openxmlformats.org/officeDocument/2006/relationships/oleObject" Target="../embeddings/oleObject83.bin"/><Relationship Id="rId15" Type="http://schemas.openxmlformats.org/officeDocument/2006/relationships/oleObject" Target="../embeddings/oleObject88.bin"/><Relationship Id="rId10" Type="http://schemas.openxmlformats.org/officeDocument/2006/relationships/image" Target="../media/image90.wmf"/><Relationship Id="rId4" Type="http://schemas.openxmlformats.org/officeDocument/2006/relationships/image" Target="../media/image87.wmf"/><Relationship Id="rId9" Type="http://schemas.openxmlformats.org/officeDocument/2006/relationships/oleObject" Target="../embeddings/oleObject85.bin"/><Relationship Id="rId14" Type="http://schemas.openxmlformats.org/officeDocument/2006/relationships/image" Target="../media/image92.wm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1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9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90.bin"/><Relationship Id="rId5" Type="http://schemas.openxmlformats.org/officeDocument/2006/relationships/image" Target="../media/image94.wmf"/><Relationship Id="rId10" Type="http://schemas.openxmlformats.org/officeDocument/2006/relationships/image" Target="../media/image4.jpeg"/><Relationship Id="rId4" Type="http://schemas.openxmlformats.org/officeDocument/2006/relationships/oleObject" Target="../embeddings/oleObject89.bin"/><Relationship Id="rId9" Type="http://schemas.openxmlformats.org/officeDocument/2006/relationships/image" Target="../media/image9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16632"/>
            <a:ext cx="2160240" cy="8670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53944" y="4633972"/>
            <a:ext cx="37186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</a:t>
            </a:r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 </a:t>
            </a:r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– </a:t>
            </a:r>
            <a:r>
              <a:rPr lang="en-US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Beltdrives</a:t>
            </a:r>
            <a:endParaRPr lang="en-US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1924" name="Picture 4" descr="http://upload.wikimedia.org/wikipedia/commons/4/42/Keilriemen-V-Bel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5313"/>
            <a:ext cx="2545803" cy="239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08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857224" y="3991954"/>
            <a:ext cx="7920880" cy="1080120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Next topic - you need to bring a protractor!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82946" name="Picture 2" descr="http://www.mathsteacher.com.au/year7/ch08_angles/01_ang/Image1033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564904"/>
            <a:ext cx="3333750" cy="1724025"/>
          </a:xfrm>
          <a:prstGeom prst="rect">
            <a:avLst/>
          </a:prstGeom>
          <a:noFill/>
        </p:spPr>
      </p:pic>
      <p:pic>
        <p:nvPicPr>
          <p:cNvPr id="82948" name="Picture 4" descr="http://www.geo-dome.co.uk/forum/uploaded_files/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852936"/>
            <a:ext cx="3600400" cy="3673878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Belt Drives - 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6264696" cy="5112568"/>
          </a:xfrm>
        </p:spPr>
        <p:txBody>
          <a:bodyPr>
            <a:normAutofit fontScale="92500"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/>
              <a:t>Pulley drive systems depend on friction to enable the belt to grip the wheel and pull it around with it. </a:t>
            </a:r>
          </a:p>
          <a:p>
            <a:endParaRPr lang="en-GB" sz="2400" dirty="0" smtClean="0"/>
          </a:p>
          <a:p>
            <a:r>
              <a:rPr lang="en-GB" sz="2400" dirty="0" smtClean="0"/>
              <a:t>To enable this, the belt must be tensioned, even when the wheels are stationary. (unlike positive chain drive systems) </a:t>
            </a:r>
          </a:p>
          <a:p>
            <a:endParaRPr lang="en-GB" sz="2400" dirty="0" smtClean="0"/>
          </a:p>
          <a:p>
            <a:r>
              <a:rPr lang="en-GB" sz="2400" dirty="0" smtClean="0"/>
              <a:t>Pulley drives are most often used to produce speed reduction between a motor and the machine being driven.</a:t>
            </a:r>
          </a:p>
          <a:p>
            <a:endParaRPr lang="en-GB" sz="2400" dirty="0" smtClean="0"/>
          </a:p>
          <a:p>
            <a:r>
              <a:rPr lang="en-GB" sz="2400" dirty="0" smtClean="0"/>
              <a:t>Examples: motor driving an air compressor, timing belt.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124" name="Picture 4" descr="http://t0.gstatic.com/images?q=tbn:ANd9GcTjCKjeBrYcS7QZL_G0YRPmfsWKWAT63fDRvzkQ4Kbp9ZNNrPh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365104"/>
            <a:ext cx="2169740" cy="1285497"/>
          </a:xfrm>
          <a:prstGeom prst="rect">
            <a:avLst/>
          </a:prstGeom>
          <a:noFill/>
        </p:spPr>
      </p:pic>
      <p:pic>
        <p:nvPicPr>
          <p:cNvPr id="5126" name="Picture 6" descr="http://t1.gstatic.com/images?q=tbn:ANd9GcRemAEs3McZUwhuHJq2ibLgUB-ABM2ONkqGxNCTkwmXsKKu2-z0l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3225" y="2132857"/>
            <a:ext cx="1888329" cy="1512168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2214554"/>
            <a:ext cx="584624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Relationship between wheel speeds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872442" cy="619604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When two wheels are connected by a pulley belt, the tangential velocity must be the same on both and be the same as the velocity of the belt.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Velocity of belt = v m/s                                        Thus v = </a:t>
            </a:r>
            <a:r>
              <a:rPr lang="el-GR" sz="2400" dirty="0" smtClean="0"/>
              <a:t>π</a:t>
            </a:r>
            <a:r>
              <a:rPr lang="en-GB" sz="2400" dirty="0" smtClean="0"/>
              <a:t>ND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Since this is the same on both wheels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786446" y="5643578"/>
          <a:ext cx="1357322" cy="9381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Equation" r:id="rId4" imgW="647419" imgH="444307" progId="Equation.3">
                  <p:embed/>
                </p:oleObj>
              </mc:Choice>
              <mc:Fallback>
                <p:oleObj name="Equation" r:id="rId4" imgW="647419" imgH="444307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86446" y="5643578"/>
                        <a:ext cx="1357322" cy="9381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" name="Straight Arrow Connector 8"/>
          <p:cNvCxnSpPr/>
          <p:nvPr/>
        </p:nvCxnSpPr>
        <p:spPr>
          <a:xfrm>
            <a:off x="3857620" y="5072074"/>
            <a:ext cx="228601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929198"/>
            <a:ext cx="3800504" cy="1811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Belt Tension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801004" cy="369571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Imagine that the belt is initially tensioned by stretching the centre distance between the wheels</a:t>
            </a:r>
          </a:p>
          <a:p>
            <a:endParaRPr lang="en-GB" sz="2400" dirty="0" smtClean="0"/>
          </a:p>
          <a:p>
            <a:r>
              <a:rPr lang="en-GB" sz="2400" dirty="0" smtClean="0"/>
              <a:t>The tension in the belt will be the same along its whole length and equal to F. </a:t>
            </a:r>
          </a:p>
          <a:p>
            <a:endParaRPr lang="en-GB" sz="2400" dirty="0" smtClean="0"/>
          </a:p>
          <a:p>
            <a:r>
              <a:rPr lang="en-GB" sz="2400" dirty="0" smtClean="0"/>
              <a:t>When transmitting power, the driven wheel will be reluctant to turn and the driving wheel has to pull it and exert a torque on it. </a:t>
            </a:r>
          </a:p>
          <a:p>
            <a:endParaRPr lang="en-GB" sz="2400" dirty="0" smtClean="0"/>
          </a:p>
          <a:p>
            <a:r>
              <a:rPr lang="en-GB" sz="2400" dirty="0" smtClean="0"/>
              <a:t>Consequently the tension in the side pulling will increase to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but the tension in the other side will decrease to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Belt Tension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 The increase in tension on the tight side of the belt is equal to the decrease on the slack side so the sum of the tensions remains constant.</a:t>
            </a:r>
          </a:p>
          <a:p>
            <a:pPr>
              <a:buNone/>
            </a:pPr>
            <a:r>
              <a:rPr lang="en-GB" sz="2000" dirty="0" smtClean="0"/>
              <a:t>				F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F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= constant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400" dirty="0" smtClean="0"/>
              <a:t>When stationary both were equal to F so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2400" dirty="0" smtClean="0"/>
              <a:t>			         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F + F = 2F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So when the wheel is transmitting power </a:t>
            </a:r>
          </a:p>
          <a:p>
            <a:pPr>
              <a:buNone/>
            </a:pPr>
            <a:r>
              <a:rPr lang="en-GB" sz="2400" dirty="0" smtClean="0"/>
              <a:t>			</a:t>
            </a:r>
          </a:p>
          <a:p>
            <a:pPr>
              <a:buNone/>
            </a:pPr>
            <a:r>
              <a:rPr lang="en-GB" sz="2400" dirty="0" smtClean="0"/>
              <a:t>			  	   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2F</a:t>
            </a:r>
          </a:p>
          <a:p>
            <a:pPr>
              <a:buNone/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Transmitted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Mechanical power may be defined as 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Power = Force x velocity    (Watts).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In this case we have one force pulling in opposition to the other so the net power transmitted is 	</a:t>
            </a:r>
          </a:p>
          <a:p>
            <a:pPr>
              <a:buNone/>
            </a:pPr>
            <a:r>
              <a:rPr lang="en-GB" sz="2400" b="1" dirty="0" smtClean="0"/>
              <a:t>			          P = v(F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pPr>
              <a:buNone/>
            </a:pPr>
            <a:r>
              <a:rPr lang="en-GB" sz="2400" dirty="0" smtClean="0"/>
              <a:t>	Since v = </a:t>
            </a:r>
            <a:r>
              <a:rPr lang="el-GR" sz="2400" dirty="0" smtClean="0"/>
              <a:t>π</a:t>
            </a:r>
            <a:r>
              <a:rPr lang="en-GB" sz="2400" dirty="0" smtClean="0"/>
              <a:t>ND 	</a:t>
            </a:r>
          </a:p>
          <a:p>
            <a:pPr>
              <a:buNone/>
            </a:pPr>
            <a:r>
              <a:rPr lang="en-GB" sz="2400" b="1" dirty="0" smtClean="0"/>
              <a:t>			          P = </a:t>
            </a:r>
            <a:r>
              <a:rPr lang="el-GR" sz="2400" dirty="0" smtClean="0"/>
              <a:t>π </a:t>
            </a:r>
            <a:r>
              <a:rPr lang="en-GB" sz="2400" b="1" dirty="0" smtClean="0"/>
              <a:t>ND(F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Consider a pulley wheel with a belt passing around it as shown.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 In order for the belt to produce a torque on the wheel, there must be tension in both ends.</a:t>
            </a:r>
          </a:p>
          <a:p>
            <a:endParaRPr lang="en-GB" sz="2400" dirty="0" smtClean="0"/>
          </a:p>
          <a:p>
            <a:r>
              <a:rPr lang="en-GB" sz="2400" dirty="0" smtClean="0"/>
              <a:t> If this was not so, the belt would not be pressed against the wheel and it would slip on the wheel. </a:t>
            </a:r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143116"/>
            <a:ext cx="26479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For a belt to produce torque on the wheel, the force in one end must be greater than the force in the other end, otherwise the net torque is zero.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2928934"/>
            <a:ext cx="4143404" cy="271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 fontScale="92500" lnSpcReduction="10000"/>
          </a:bodyPr>
          <a:lstStyle/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By resolving forces on an elemental section of the belt, the following equation may be derived which relates the tensions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and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with the coefficient of friction,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/>
              <a:t> and angle of lap </a:t>
            </a:r>
            <a:r>
              <a:rPr lang="el-GR" sz="2400" dirty="0" smtClean="0">
                <a:latin typeface="Arial"/>
                <a:cs typeface="Arial"/>
              </a:rPr>
              <a:t>θ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It follows that if a belt transmits power between two unequal pulleys, the pulley with the smallest angle of lap will slip first. (Smallest pulley)</a:t>
            </a: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52229" name="Object 5"/>
          <p:cNvGraphicFramePr>
            <a:graphicFrameLocks noChangeAspect="1"/>
          </p:cNvGraphicFramePr>
          <p:nvPr/>
        </p:nvGraphicFramePr>
        <p:xfrm>
          <a:off x="4071934" y="4786322"/>
          <a:ext cx="1144588" cy="91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0" name="Equation" r:id="rId3" imgW="545760" imgH="431640" progId="Equation.3">
                  <p:embed/>
                </p:oleObj>
              </mc:Choice>
              <mc:Fallback>
                <p:oleObj name="Equation" r:id="rId3" imgW="54576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71934" y="4786322"/>
                        <a:ext cx="1144588" cy="912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22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571612"/>
            <a:ext cx="2963863" cy="200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Remembering that</a:t>
            </a:r>
          </a:p>
          <a:p>
            <a:pPr>
              <a:buNone/>
            </a:pPr>
            <a:r>
              <a:rPr lang="en-GB" sz="2400" b="1" dirty="0" smtClean="0"/>
              <a:t>				P = v(F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</a:p>
          <a:p>
            <a:r>
              <a:rPr lang="en-GB" sz="2400" dirty="0" smtClean="0"/>
              <a:t>And combining with,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We can define the following formula for the maximum power which can be transmitted.</a:t>
            </a:r>
          </a:p>
          <a:p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57347" name="Object 3"/>
          <p:cNvGraphicFramePr>
            <a:graphicFrameLocks noChangeAspect="1"/>
          </p:cNvGraphicFramePr>
          <p:nvPr/>
        </p:nvGraphicFramePr>
        <p:xfrm>
          <a:off x="2357422" y="2928934"/>
          <a:ext cx="1144587" cy="91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1" name="Equation" r:id="rId3" imgW="545760" imgH="431640" progId="Equation.3">
                  <p:embed/>
                </p:oleObj>
              </mc:Choice>
              <mc:Fallback>
                <p:oleObj name="Equation" r:id="rId3" imgW="54576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2928934"/>
                        <a:ext cx="1144587" cy="912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48" name="Object 4"/>
          <p:cNvGraphicFramePr>
            <a:graphicFrameLocks noChangeAspect="1"/>
          </p:cNvGraphicFramePr>
          <p:nvPr/>
        </p:nvGraphicFramePr>
        <p:xfrm>
          <a:off x="2344738" y="5811860"/>
          <a:ext cx="4313237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2" name="Equation" r:id="rId5" imgW="2057400" imgH="393480" progId="Equation.3">
                  <p:embed/>
                </p:oleObj>
              </mc:Choice>
              <mc:Fallback>
                <p:oleObj name="Equation" r:id="rId5" imgW="20574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44738" y="5811860"/>
                        <a:ext cx="4313237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49" name="Object 5"/>
          <p:cNvGraphicFramePr>
            <a:graphicFrameLocks noChangeAspect="1"/>
          </p:cNvGraphicFramePr>
          <p:nvPr/>
        </p:nvGraphicFramePr>
        <p:xfrm>
          <a:off x="5345113" y="2857496"/>
          <a:ext cx="1171575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3" name="Equation" r:id="rId7" imgW="558720" imgH="393480" progId="Equation.3">
                  <p:embed/>
                </p:oleObj>
              </mc:Choice>
              <mc:Fallback>
                <p:oleObj name="Equation" r:id="rId7" imgW="5587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45113" y="2857496"/>
                        <a:ext cx="1171575" cy="833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50" name="Object 6"/>
          <p:cNvGraphicFramePr>
            <a:graphicFrameLocks noChangeAspect="1"/>
          </p:cNvGraphicFramePr>
          <p:nvPr/>
        </p:nvGraphicFramePr>
        <p:xfrm>
          <a:off x="2397125" y="4883166"/>
          <a:ext cx="4232275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4" name="Equation" r:id="rId9" imgW="2019240" imgH="393480" progId="Equation.3">
                  <p:embed/>
                </p:oleObj>
              </mc:Choice>
              <mc:Fallback>
                <p:oleObj name="Equation" r:id="rId9" imgW="20192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97125" y="4883166"/>
                        <a:ext cx="4232275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rope is hung over a stationary drum as shown with weights on each end. The rope is just on the point of slipping. What is the coefficient of friction?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04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786058"/>
            <a:ext cx="2214578" cy="2786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4729170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Angle of lap = </a:t>
            </a:r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180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radians</a:t>
            </a:r>
          </a:p>
          <a:p>
            <a:endParaRPr lang="en-GB" sz="2400" dirty="0" smtClean="0"/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400 N and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100 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071678"/>
            <a:ext cx="2214578" cy="2786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42" name="Object 2"/>
          <p:cNvGraphicFramePr>
            <a:graphicFrameLocks noChangeAspect="1"/>
          </p:cNvGraphicFramePr>
          <p:nvPr/>
        </p:nvGraphicFramePr>
        <p:xfrm>
          <a:off x="2335203" y="3214686"/>
          <a:ext cx="879475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0" name="Equation" r:id="rId4" imgW="419040" imgH="393480" progId="Equation.3">
                  <p:embed/>
                </p:oleObj>
              </mc:Choice>
              <mc:Fallback>
                <p:oleObj name="Equation" r:id="rId4" imgW="4190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5203" y="3214686"/>
                        <a:ext cx="879475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3" name="Object 3"/>
          <p:cNvGraphicFramePr>
            <a:graphicFrameLocks noChangeAspect="1"/>
          </p:cNvGraphicFramePr>
          <p:nvPr/>
        </p:nvGraphicFramePr>
        <p:xfrm>
          <a:off x="1071538" y="3214686"/>
          <a:ext cx="1171575" cy="91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1" name="Equation" r:id="rId6" imgW="558720" imgH="431640" progId="Equation.3">
                  <p:embed/>
                </p:oleObj>
              </mc:Choice>
              <mc:Fallback>
                <p:oleObj name="Equation" r:id="rId6" imgW="55872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1538" y="3214686"/>
                        <a:ext cx="1171575" cy="912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4" name="Object 4"/>
          <p:cNvGraphicFramePr>
            <a:graphicFrameLocks noChangeAspect="1"/>
          </p:cNvGraphicFramePr>
          <p:nvPr/>
        </p:nvGraphicFramePr>
        <p:xfrm>
          <a:off x="3351208" y="3429000"/>
          <a:ext cx="506412" cy="34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2" name="Equation" r:id="rId8" imgW="241200" imgH="164880" progId="Equation.3">
                  <p:embed/>
                </p:oleObj>
              </mc:Choice>
              <mc:Fallback>
                <p:oleObj name="Equation" r:id="rId8" imgW="241200" imgH="1648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1208" y="3429000"/>
                        <a:ext cx="506412" cy="349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5" name="Object 5"/>
          <p:cNvGraphicFramePr>
            <a:graphicFrameLocks noChangeAspect="1"/>
          </p:cNvGraphicFramePr>
          <p:nvPr/>
        </p:nvGraphicFramePr>
        <p:xfrm>
          <a:off x="1071538" y="4500570"/>
          <a:ext cx="1277937" cy="430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3" name="Equation" r:id="rId10" imgW="609480" imgH="203040" progId="Equation.3">
                  <p:embed/>
                </p:oleObj>
              </mc:Choice>
              <mc:Fallback>
                <p:oleObj name="Equation" r:id="rId10" imgW="60948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1538" y="4500570"/>
                        <a:ext cx="1277937" cy="430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6" name="Object 6"/>
          <p:cNvGraphicFramePr>
            <a:graphicFrameLocks noChangeAspect="1"/>
          </p:cNvGraphicFramePr>
          <p:nvPr/>
        </p:nvGraphicFramePr>
        <p:xfrm>
          <a:off x="2357422" y="4500570"/>
          <a:ext cx="1038225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4" name="Equation" r:id="rId12" imgW="495000" imgH="177480" progId="Equation.3">
                  <p:embed/>
                </p:oleObj>
              </mc:Choice>
              <mc:Fallback>
                <p:oleObj name="Equation" r:id="rId12" imgW="49500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4500570"/>
                        <a:ext cx="1038225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8" name="Object 8"/>
          <p:cNvGraphicFramePr>
            <a:graphicFrameLocks noChangeAspect="1"/>
          </p:cNvGraphicFramePr>
          <p:nvPr/>
        </p:nvGraphicFramePr>
        <p:xfrm>
          <a:off x="1000100" y="5286388"/>
          <a:ext cx="1357312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5" name="Equation" r:id="rId14" imgW="647640" imgH="393480" progId="Equation.3">
                  <p:embed/>
                </p:oleObj>
              </mc:Choice>
              <mc:Fallback>
                <p:oleObj name="Equation" r:id="rId14" imgW="64764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00" y="5286388"/>
                        <a:ext cx="1357312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49" name="Object 9"/>
          <p:cNvGraphicFramePr>
            <a:graphicFrameLocks noChangeAspect="1"/>
          </p:cNvGraphicFramePr>
          <p:nvPr/>
        </p:nvGraphicFramePr>
        <p:xfrm>
          <a:off x="2428860" y="5500702"/>
          <a:ext cx="1038225" cy="376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6" name="Equation" r:id="rId16" imgW="495000" imgH="177480" progId="Equation.3">
                  <p:embed/>
                </p:oleObj>
              </mc:Choice>
              <mc:Fallback>
                <p:oleObj name="Equation" r:id="rId16" imgW="495000" imgH="177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60" y="5500702"/>
                        <a:ext cx="1038225" cy="376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" name="Picture 12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. Calculate the number of times a belt must be wrapped around a post in order for a force of  100 N to hold a force of 20 </a:t>
            </a:r>
            <a:r>
              <a:rPr lang="en-GB" sz="2400" dirty="0" err="1" smtClean="0"/>
              <a:t>kN.</a:t>
            </a:r>
            <a:r>
              <a:rPr lang="en-GB" sz="2400" dirty="0" smtClean="0"/>
              <a:t> </a:t>
            </a:r>
          </a:p>
          <a:p>
            <a:endParaRPr lang="en-GB" sz="2400" dirty="0" smtClean="0"/>
          </a:p>
          <a:p>
            <a:r>
              <a:rPr lang="en-GB" sz="2400" dirty="0" smtClean="0"/>
              <a:t>The coefficient of friction is 0.3.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Note you must calculate </a:t>
            </a:r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which will be in radians and convert to turns  by dividing the answer by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F1 = 20000 N</a:t>
            </a:r>
          </a:p>
          <a:p>
            <a:r>
              <a:rPr lang="en-GB" sz="2400" dirty="0" smtClean="0"/>
              <a:t>F2 = 100 N</a:t>
            </a:r>
          </a:p>
          <a:p>
            <a:r>
              <a:rPr lang="en-GB" sz="2400" dirty="0" smtClean="0">
                <a:latin typeface="Arial"/>
                <a:cs typeface="Arial"/>
              </a:rPr>
              <a:t>μ</a:t>
            </a:r>
            <a:r>
              <a:rPr lang="en-GB" sz="2400" dirty="0" smtClean="0"/>
              <a:t>. = 0.3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2466" name="Object 2"/>
          <p:cNvGraphicFramePr>
            <a:graphicFrameLocks noChangeAspect="1"/>
          </p:cNvGraphicFramePr>
          <p:nvPr/>
        </p:nvGraphicFramePr>
        <p:xfrm>
          <a:off x="1214414" y="3143248"/>
          <a:ext cx="1171575" cy="91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5" name="Equation" r:id="rId3" imgW="558720" imgH="431640" progId="Equation.3">
                  <p:embed/>
                </p:oleObj>
              </mc:Choice>
              <mc:Fallback>
                <p:oleObj name="Equation" r:id="rId3" imgW="5587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3143248"/>
                        <a:ext cx="1171575" cy="912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7" name="Object 3"/>
          <p:cNvGraphicFramePr>
            <a:graphicFrameLocks noChangeAspect="1"/>
          </p:cNvGraphicFramePr>
          <p:nvPr/>
        </p:nvGraphicFramePr>
        <p:xfrm>
          <a:off x="2500298" y="3143248"/>
          <a:ext cx="1198563" cy="833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6" name="Equation" r:id="rId5" imgW="571320" imgH="393480" progId="Equation.3">
                  <p:embed/>
                </p:oleObj>
              </mc:Choice>
              <mc:Fallback>
                <p:oleObj name="Equation" r:id="rId5" imgW="5713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0298" y="3143248"/>
                        <a:ext cx="1198563" cy="833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8" name="Object 4"/>
          <p:cNvGraphicFramePr>
            <a:graphicFrameLocks noChangeAspect="1"/>
          </p:cNvGraphicFramePr>
          <p:nvPr/>
        </p:nvGraphicFramePr>
        <p:xfrm>
          <a:off x="3844925" y="3371850"/>
          <a:ext cx="825500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7" name="Equation" r:id="rId7" imgW="393480" imgH="177480" progId="Equation.3">
                  <p:embed/>
                </p:oleObj>
              </mc:Choice>
              <mc:Fallback>
                <p:oleObj name="Equation" r:id="rId7" imgW="39348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4925" y="3371850"/>
                        <a:ext cx="825500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9" name="Object 5"/>
          <p:cNvGraphicFramePr>
            <a:graphicFrameLocks noChangeAspect="1"/>
          </p:cNvGraphicFramePr>
          <p:nvPr/>
        </p:nvGraphicFramePr>
        <p:xfrm>
          <a:off x="1214414" y="4214818"/>
          <a:ext cx="1598612" cy="430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8" name="Equation" r:id="rId9" imgW="761760" imgH="203040" progId="Equation.3">
                  <p:embed/>
                </p:oleObj>
              </mc:Choice>
              <mc:Fallback>
                <p:oleObj name="Equation" r:id="rId9" imgW="76176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4214818"/>
                        <a:ext cx="1598612" cy="4302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1214414" y="4857760"/>
          <a:ext cx="1438275" cy="88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9" name="Equation" r:id="rId11" imgW="685800" imgH="419040" progId="Equation.3">
                  <p:embed/>
                </p:oleObj>
              </mc:Choice>
              <mc:Fallback>
                <p:oleObj name="Equation" r:id="rId11" imgW="68580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4857760"/>
                        <a:ext cx="1438275" cy="887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2714612" y="4857760"/>
          <a:ext cx="1119187" cy="833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0" name="Equation" r:id="rId13" imgW="533160" imgH="393480" progId="Equation.3">
                  <p:embed/>
                </p:oleObj>
              </mc:Choice>
              <mc:Fallback>
                <p:oleObj name="Equation" r:id="rId13" imgW="53316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4612" y="4857760"/>
                        <a:ext cx="1119187" cy="833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3857620" y="5070490"/>
          <a:ext cx="2184400" cy="430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1" name="Equation" r:id="rId15" imgW="1041120" imgH="203040" progId="Equation.3">
                  <p:embed/>
                </p:oleObj>
              </mc:Choice>
              <mc:Fallback>
                <p:oleObj name="Equation" r:id="rId15" imgW="104112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0" y="5070490"/>
                        <a:ext cx="2184400" cy="4302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3" name="Object 9"/>
          <p:cNvGraphicFramePr>
            <a:graphicFrameLocks noChangeAspect="1"/>
          </p:cNvGraphicFramePr>
          <p:nvPr/>
        </p:nvGraphicFramePr>
        <p:xfrm>
          <a:off x="1123950" y="5857892"/>
          <a:ext cx="1331913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2" name="Equation" r:id="rId17" imgW="634680" imgH="393480" progId="Equation.3">
                  <p:embed/>
                </p:oleObj>
              </mc:Choice>
              <mc:Fallback>
                <p:oleObj name="Equation" r:id="rId17" imgW="6346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3950" y="5857892"/>
                        <a:ext cx="1331913" cy="833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4" name="Object 10"/>
          <p:cNvGraphicFramePr>
            <a:graphicFrameLocks noChangeAspect="1"/>
          </p:cNvGraphicFramePr>
          <p:nvPr/>
        </p:nvGraphicFramePr>
        <p:xfrm>
          <a:off x="2568575" y="6072206"/>
          <a:ext cx="1625600" cy="430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3" name="Equation" r:id="rId19" imgW="774360" imgH="203040" progId="Equation.3">
                  <p:embed/>
                </p:oleObj>
              </mc:Choice>
              <mc:Fallback>
                <p:oleObj name="Equation" r:id="rId19" imgW="774360" imgH="203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8575" y="6072206"/>
                        <a:ext cx="1625600" cy="430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Picture 1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is tensioned to 800 N whilst stationary. Initial tension in each side of belt is 800 N.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tensions in both sides of the belt given that the wheel  is 200 mm diameter and  2 kW of power are being transmitted at 300 rev/min. 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69104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Initially;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800N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3499" name="Object 11"/>
          <p:cNvGraphicFramePr>
            <a:graphicFrameLocks noChangeAspect="1"/>
          </p:cNvGraphicFramePr>
          <p:nvPr/>
        </p:nvGraphicFramePr>
        <p:xfrm>
          <a:off x="1357290" y="2044694"/>
          <a:ext cx="2503488" cy="455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7" name="Equation" r:id="rId3" imgW="1193760" imgH="215640" progId="Equation.3">
                  <p:embed/>
                </p:oleObj>
              </mc:Choice>
              <mc:Fallback>
                <p:oleObj name="Equation" r:id="rId3" imgW="119376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7290" y="2044694"/>
                        <a:ext cx="2503488" cy="455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1" name="Object 13"/>
          <p:cNvGraphicFramePr>
            <a:graphicFrameLocks noChangeAspect="1"/>
          </p:cNvGraphicFramePr>
          <p:nvPr/>
        </p:nvGraphicFramePr>
        <p:xfrm>
          <a:off x="4003654" y="2044694"/>
          <a:ext cx="33020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8" name="Equation" r:id="rId5" imgW="1574640" imgH="203040" progId="Equation.3">
                  <p:embed/>
                </p:oleObj>
              </mc:Choice>
              <mc:Fallback>
                <p:oleObj name="Equation" r:id="rId5" imgW="157464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3654" y="2044694"/>
                        <a:ext cx="33020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3" name="Object 15"/>
          <p:cNvGraphicFramePr>
            <a:graphicFrameLocks noChangeAspect="1"/>
          </p:cNvGraphicFramePr>
          <p:nvPr/>
        </p:nvGraphicFramePr>
        <p:xfrm>
          <a:off x="1309671" y="2992436"/>
          <a:ext cx="904875" cy="293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9" name="Equation" r:id="rId7" imgW="431640" imgH="139680" progId="Equation.3">
                  <p:embed/>
                </p:oleObj>
              </mc:Choice>
              <mc:Fallback>
                <p:oleObj name="Equation" r:id="rId7" imgW="431640" imgH="1396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09671" y="2992436"/>
                        <a:ext cx="904875" cy="293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4" name="Object 16"/>
          <p:cNvGraphicFramePr>
            <a:graphicFrameLocks noChangeAspect="1"/>
          </p:cNvGraphicFramePr>
          <p:nvPr/>
        </p:nvGraphicFramePr>
        <p:xfrm>
          <a:off x="2212967" y="2714620"/>
          <a:ext cx="1144587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0" name="Equation" r:id="rId9" imgW="545760" imgH="393480" progId="Equation.3">
                  <p:embed/>
                </p:oleObj>
              </mc:Choice>
              <mc:Fallback>
                <p:oleObj name="Equation" r:id="rId9" imgW="54576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2967" y="2714620"/>
                        <a:ext cx="1144587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5" name="Object 17"/>
          <p:cNvGraphicFramePr>
            <a:graphicFrameLocks noChangeAspect="1"/>
          </p:cNvGraphicFramePr>
          <p:nvPr/>
        </p:nvGraphicFramePr>
        <p:xfrm>
          <a:off x="3428992" y="2714620"/>
          <a:ext cx="1862137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1" name="Equation" r:id="rId11" imgW="888840" imgH="393480" progId="Equation.3">
                  <p:embed/>
                </p:oleObj>
              </mc:Choice>
              <mc:Fallback>
                <p:oleObj name="Equation" r:id="rId11" imgW="88884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8992" y="2714620"/>
                        <a:ext cx="1862137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6" name="Object 18"/>
          <p:cNvGraphicFramePr>
            <a:graphicFrameLocks noChangeAspect="1"/>
          </p:cNvGraphicFramePr>
          <p:nvPr/>
        </p:nvGraphicFramePr>
        <p:xfrm>
          <a:off x="5291129" y="2914645"/>
          <a:ext cx="11969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2" name="Equation" r:id="rId13" imgW="571320" imgH="203040" progId="Equation.3">
                  <p:embed/>
                </p:oleObj>
              </mc:Choice>
              <mc:Fallback>
                <p:oleObj name="Equation" r:id="rId13" imgW="571320" imgH="20304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1129" y="2914645"/>
                        <a:ext cx="11969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08" name="Object 20"/>
          <p:cNvGraphicFramePr>
            <a:graphicFrameLocks noChangeAspect="1"/>
          </p:cNvGraphicFramePr>
          <p:nvPr/>
        </p:nvGraphicFramePr>
        <p:xfrm>
          <a:off x="1285852" y="3714752"/>
          <a:ext cx="1863725" cy="455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3" name="Equation" r:id="rId15" imgW="888840" imgH="215640" progId="Equation.3">
                  <p:embed/>
                </p:oleObj>
              </mc:Choice>
              <mc:Fallback>
                <p:oleObj name="Equation" r:id="rId15" imgW="888840" imgH="21564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52" y="3714752"/>
                        <a:ext cx="1863725" cy="455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0" name="Object 22"/>
          <p:cNvGraphicFramePr>
            <a:graphicFrameLocks noChangeAspect="1"/>
          </p:cNvGraphicFramePr>
          <p:nvPr/>
        </p:nvGraphicFramePr>
        <p:xfrm>
          <a:off x="1285852" y="4286256"/>
          <a:ext cx="1784350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4" name="Equation" r:id="rId17" imgW="850680" imgH="393480" progId="Equation.3">
                  <p:embed/>
                </p:oleObj>
              </mc:Choice>
              <mc:Fallback>
                <p:oleObj name="Equation" r:id="rId17" imgW="850680" imgH="3934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52" y="4286256"/>
                        <a:ext cx="1784350" cy="830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1" name="Object 23"/>
          <p:cNvGraphicFramePr>
            <a:graphicFrameLocks noChangeAspect="1"/>
          </p:cNvGraphicFramePr>
          <p:nvPr/>
        </p:nvGraphicFramePr>
        <p:xfrm>
          <a:off x="3071802" y="4286256"/>
          <a:ext cx="1039812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5" name="Equation" r:id="rId19" imgW="495000" imgH="393480" progId="Equation.3">
                  <p:embed/>
                </p:oleObj>
              </mc:Choice>
              <mc:Fallback>
                <p:oleObj name="Equation" r:id="rId19" imgW="495000" imgH="39348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802" y="4286256"/>
                        <a:ext cx="1039812" cy="830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2" name="Object 24"/>
          <p:cNvGraphicFramePr>
            <a:graphicFrameLocks noChangeAspect="1"/>
          </p:cNvGraphicFramePr>
          <p:nvPr/>
        </p:nvGraphicFramePr>
        <p:xfrm>
          <a:off x="4237038" y="4500563"/>
          <a:ext cx="1304925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6" name="Equation" r:id="rId21" imgW="622080" imgH="177480" progId="Equation.3">
                  <p:embed/>
                </p:oleObj>
              </mc:Choice>
              <mc:Fallback>
                <p:oleObj name="Equation" r:id="rId21" imgW="622080" imgH="17748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37038" y="4500563"/>
                        <a:ext cx="1304925" cy="374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ct 22"/>
          <p:cNvGraphicFramePr>
            <a:graphicFrameLocks noChangeAspect="1"/>
          </p:cNvGraphicFramePr>
          <p:nvPr/>
        </p:nvGraphicFramePr>
        <p:xfrm>
          <a:off x="1377950" y="5214938"/>
          <a:ext cx="2211388" cy="455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7" name="Equation" r:id="rId23" imgW="1054080" imgH="215640" progId="Equation.3">
                  <p:embed/>
                </p:oleObj>
              </mc:Choice>
              <mc:Fallback>
                <p:oleObj name="Equation" r:id="rId23" imgW="1054080" imgH="215640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7950" y="5214938"/>
                        <a:ext cx="2211388" cy="455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4" name="Object 22"/>
          <p:cNvGraphicFramePr>
            <a:graphicFrameLocks noChangeAspect="1"/>
          </p:cNvGraphicFramePr>
          <p:nvPr/>
        </p:nvGraphicFramePr>
        <p:xfrm>
          <a:off x="1379538" y="5902325"/>
          <a:ext cx="2874962" cy="45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8" name="Equation" r:id="rId25" imgW="1371600" imgH="215640" progId="Equation.3">
                  <p:embed/>
                </p:oleObj>
              </mc:Choice>
              <mc:Fallback>
                <p:oleObj name="Equation" r:id="rId25" imgW="1371600" imgH="215640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9538" y="5902325"/>
                        <a:ext cx="2874962" cy="4556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5" name="Object 22"/>
          <p:cNvGraphicFramePr>
            <a:graphicFrameLocks noChangeAspect="1"/>
          </p:cNvGraphicFramePr>
          <p:nvPr/>
        </p:nvGraphicFramePr>
        <p:xfrm>
          <a:off x="6564313" y="5545138"/>
          <a:ext cx="1890712" cy="455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29" name="Equation" r:id="rId27" imgW="901440" imgH="215640" progId="Equation.3">
                  <p:embed/>
                </p:oleObj>
              </mc:Choice>
              <mc:Fallback>
                <p:oleObj name="Equation" r:id="rId27" imgW="901440" imgH="215640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64313" y="5545138"/>
                        <a:ext cx="1890712" cy="455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516" name="Object 22"/>
          <p:cNvGraphicFramePr>
            <a:graphicFrameLocks noChangeAspect="1"/>
          </p:cNvGraphicFramePr>
          <p:nvPr/>
        </p:nvGraphicFramePr>
        <p:xfrm>
          <a:off x="6648450" y="6072188"/>
          <a:ext cx="1809750" cy="455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0" name="Equation" r:id="rId29" imgW="863280" imgH="215640" progId="Equation.3">
                  <p:embed/>
                </p:oleObj>
              </mc:Choice>
              <mc:Fallback>
                <p:oleObj name="Equation" r:id="rId29" imgW="863280" imgH="215640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8450" y="6072188"/>
                        <a:ext cx="1809750" cy="455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9" name="Picture 18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wheel is 100 mm diameter and transmits 1.5 kW of power at 360 rev/min. The maximum belt tension is 1200 N at this point.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initial tension applied to the stationary belts.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 = 1500W</a:t>
            </a:r>
          </a:p>
          <a:p>
            <a:r>
              <a:rPr lang="en-GB" sz="2400" dirty="0" smtClean="0"/>
              <a:t>r =0.05m </a:t>
            </a:r>
          </a:p>
          <a:p>
            <a:r>
              <a:rPr lang="en-GB" sz="2400" dirty="0" smtClean="0"/>
              <a:t>N=360 rpm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=1200N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4514" name="Object 2"/>
          <p:cNvGraphicFramePr>
            <a:graphicFrameLocks noChangeAspect="1"/>
          </p:cNvGraphicFramePr>
          <p:nvPr/>
        </p:nvGraphicFramePr>
        <p:xfrm>
          <a:off x="1785918" y="3357562"/>
          <a:ext cx="904875" cy="293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6" name="Equation" r:id="rId3" imgW="431640" imgH="139680" progId="Equation.3">
                  <p:embed/>
                </p:oleObj>
              </mc:Choice>
              <mc:Fallback>
                <p:oleObj name="Equation" r:id="rId3" imgW="431640" imgH="1396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18" y="3357562"/>
                        <a:ext cx="904875" cy="2936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5" name="Object 3"/>
          <p:cNvGraphicFramePr>
            <a:graphicFrameLocks noChangeAspect="1"/>
          </p:cNvGraphicFramePr>
          <p:nvPr/>
        </p:nvGraphicFramePr>
        <p:xfrm>
          <a:off x="2714612" y="3071810"/>
          <a:ext cx="1144588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7" name="Equation" r:id="rId5" imgW="545760" imgH="393480" progId="Equation.3">
                  <p:embed/>
                </p:oleObj>
              </mc:Choice>
              <mc:Fallback>
                <p:oleObj name="Equation" r:id="rId5" imgW="5457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4612" y="3071810"/>
                        <a:ext cx="1144588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6" name="Object 4"/>
          <p:cNvGraphicFramePr>
            <a:graphicFrameLocks noChangeAspect="1"/>
          </p:cNvGraphicFramePr>
          <p:nvPr/>
        </p:nvGraphicFramePr>
        <p:xfrm>
          <a:off x="3879860" y="3071813"/>
          <a:ext cx="2049462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8" name="Equation" r:id="rId7" imgW="977760" imgH="393480" progId="Equation.3">
                  <p:embed/>
                </p:oleObj>
              </mc:Choice>
              <mc:Fallback>
                <p:oleObj name="Equation" r:id="rId7" imgW="9777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79860" y="3071813"/>
                        <a:ext cx="2049462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7" name="Object 5"/>
          <p:cNvGraphicFramePr>
            <a:graphicFrameLocks noChangeAspect="1"/>
          </p:cNvGraphicFramePr>
          <p:nvPr/>
        </p:nvGraphicFramePr>
        <p:xfrm>
          <a:off x="5922983" y="3286125"/>
          <a:ext cx="1649413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9" name="Equation" r:id="rId9" imgW="787320" imgH="203040" progId="Equation.3">
                  <p:embed/>
                </p:oleObj>
              </mc:Choice>
              <mc:Fallback>
                <p:oleObj name="Equation" r:id="rId9" imgW="78732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22983" y="3286125"/>
                        <a:ext cx="1649413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8" name="Object 6"/>
          <p:cNvGraphicFramePr>
            <a:graphicFrameLocks noChangeAspect="1"/>
          </p:cNvGraphicFramePr>
          <p:nvPr/>
        </p:nvGraphicFramePr>
        <p:xfrm>
          <a:off x="1246188" y="4000504"/>
          <a:ext cx="186531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0" name="Equation" r:id="rId11" imgW="888840" imgH="215640" progId="Equation.3">
                  <p:embed/>
                </p:oleObj>
              </mc:Choice>
              <mc:Fallback>
                <p:oleObj name="Equation" r:id="rId11" imgW="88884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6188" y="4000504"/>
                        <a:ext cx="186531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0" name="Object 8"/>
          <p:cNvGraphicFramePr>
            <a:graphicFrameLocks noChangeAspect="1"/>
          </p:cNvGraphicFramePr>
          <p:nvPr/>
        </p:nvGraphicFramePr>
        <p:xfrm>
          <a:off x="1142976" y="4572008"/>
          <a:ext cx="1571625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1" name="Equation" r:id="rId13" imgW="749160" imgH="393480" progId="Equation.3">
                  <p:embed/>
                </p:oleObj>
              </mc:Choice>
              <mc:Fallback>
                <p:oleObj name="Equation" r:id="rId13" imgW="7491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4572008"/>
                        <a:ext cx="1571625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1" name="Object 9"/>
          <p:cNvGraphicFramePr>
            <a:graphicFrameLocks noChangeAspect="1"/>
          </p:cNvGraphicFramePr>
          <p:nvPr/>
        </p:nvGraphicFramePr>
        <p:xfrm>
          <a:off x="2786050" y="4572008"/>
          <a:ext cx="1971675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2" name="Equation" r:id="rId15" imgW="939600" imgH="393480" progId="Equation.3">
                  <p:embed/>
                </p:oleObj>
              </mc:Choice>
              <mc:Fallback>
                <p:oleObj name="Equation" r:id="rId15" imgW="939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4572008"/>
                        <a:ext cx="1971675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2" name="Object 10"/>
          <p:cNvGraphicFramePr>
            <a:graphicFrameLocks noChangeAspect="1"/>
          </p:cNvGraphicFramePr>
          <p:nvPr/>
        </p:nvGraphicFramePr>
        <p:xfrm>
          <a:off x="4786314" y="4786322"/>
          <a:ext cx="1331913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3" name="Equation" r:id="rId17" imgW="634680" imgH="177480" progId="Equation.3">
                  <p:embed/>
                </p:oleObj>
              </mc:Choice>
              <mc:Fallback>
                <p:oleObj name="Equation" r:id="rId17" imgW="63468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314" y="4786322"/>
                        <a:ext cx="1331913" cy="373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3" name="Object 11"/>
          <p:cNvGraphicFramePr>
            <a:graphicFrameLocks noChangeAspect="1"/>
          </p:cNvGraphicFramePr>
          <p:nvPr/>
        </p:nvGraphicFramePr>
        <p:xfrm>
          <a:off x="1142976" y="5572140"/>
          <a:ext cx="4341813" cy="452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4" name="Equation" r:id="rId19" imgW="2070000" imgH="215640" progId="Equation.3">
                  <p:embed/>
                </p:oleObj>
              </mc:Choice>
              <mc:Fallback>
                <p:oleObj name="Equation" r:id="rId19" imgW="20700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5572140"/>
                        <a:ext cx="4341813" cy="452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4" name="Object 12"/>
          <p:cNvGraphicFramePr>
            <a:graphicFrameLocks noChangeAspect="1"/>
          </p:cNvGraphicFramePr>
          <p:nvPr/>
        </p:nvGraphicFramePr>
        <p:xfrm>
          <a:off x="5857884" y="5786454"/>
          <a:ext cx="1597025" cy="825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5" name="Equation" r:id="rId21" imgW="761760" imgH="393480" progId="Equation.3">
                  <p:embed/>
                </p:oleObj>
              </mc:Choice>
              <mc:Fallback>
                <p:oleObj name="Equation" r:id="rId21" imgW="76176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57884" y="5786454"/>
                        <a:ext cx="1597025" cy="825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5" name="Object 13"/>
          <p:cNvGraphicFramePr>
            <a:graphicFrameLocks noChangeAspect="1"/>
          </p:cNvGraphicFramePr>
          <p:nvPr/>
        </p:nvGraphicFramePr>
        <p:xfrm>
          <a:off x="7500958" y="5984895"/>
          <a:ext cx="1304925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6" name="Equation" r:id="rId23" imgW="622080" imgH="177480" progId="Equation.3">
                  <p:embed/>
                </p:oleObj>
              </mc:Choice>
              <mc:Fallback>
                <p:oleObj name="Equation" r:id="rId23" imgW="622080" imgH="177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00958" y="5984895"/>
                        <a:ext cx="1304925" cy="373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1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tension in a pulley belt is 30 N when stationary.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tension in each side and the power transmitted when the belt is on the point of slipping on the smaller wheel.</a:t>
            </a:r>
          </a:p>
          <a:p>
            <a:endParaRPr lang="en-GB" sz="2400" dirty="0" smtClean="0"/>
          </a:p>
          <a:p>
            <a:r>
              <a:rPr lang="en-GB" sz="2400" dirty="0" smtClean="0"/>
              <a:t> The smaller wheel is 300 mm diameter and the coefficient of friction is 0.4. The angle of lap is 160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. The wheel speed is 1420 rev/min.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F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=F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=30 N when stationary. </a:t>
            </a:r>
          </a:p>
          <a:p>
            <a:r>
              <a:rPr lang="en-GB" sz="1800" dirty="0" smtClean="0"/>
              <a:t>r = 0.15m</a:t>
            </a:r>
          </a:p>
          <a:p>
            <a:r>
              <a:rPr lang="en-GB" sz="1800" dirty="0" smtClean="0"/>
              <a:t>N = 1420 rpm</a:t>
            </a:r>
          </a:p>
          <a:p>
            <a:r>
              <a:rPr lang="en-GB" sz="1800" dirty="0" smtClean="0">
                <a:latin typeface="Arial"/>
                <a:cs typeface="Arial"/>
              </a:rPr>
              <a:t>μ </a:t>
            </a:r>
            <a:r>
              <a:rPr lang="en-GB" sz="1800" dirty="0" smtClean="0"/>
              <a:t>= 0.4</a:t>
            </a:r>
          </a:p>
          <a:p>
            <a:r>
              <a:rPr lang="en-GB" sz="1800" dirty="0" smtClean="0">
                <a:latin typeface="Arial"/>
                <a:cs typeface="Arial"/>
              </a:rPr>
              <a:t>θ</a:t>
            </a:r>
            <a:r>
              <a:rPr lang="en-GB" sz="1800" dirty="0" smtClean="0"/>
              <a:t> = 160 degrees </a:t>
            </a:r>
            <a:r>
              <a:rPr lang="en-GB" sz="1800" dirty="0" smtClean="0">
                <a:sym typeface="Wingdings" pitchFamily="2" charset="2"/>
              </a:rPr>
              <a:t> 160 x </a:t>
            </a:r>
            <a:r>
              <a:rPr lang="el-GR" sz="1800" dirty="0" smtClean="0">
                <a:sym typeface="Wingdings" pitchFamily="2" charset="2"/>
              </a:rPr>
              <a:t>π</a:t>
            </a:r>
            <a:r>
              <a:rPr lang="en-GB" sz="1800" dirty="0" smtClean="0">
                <a:sym typeface="Wingdings" pitchFamily="2" charset="2"/>
              </a:rPr>
              <a:t>/180 = 2.793 </a:t>
            </a:r>
            <a:r>
              <a:rPr lang="en-GB" sz="1800" dirty="0" err="1" smtClean="0">
                <a:sym typeface="Wingdings" pitchFamily="2" charset="2"/>
              </a:rPr>
              <a:t>rad</a:t>
            </a:r>
            <a:endParaRPr lang="en-GB" sz="18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5537" name="Object 1"/>
          <p:cNvGraphicFramePr>
            <a:graphicFrameLocks noChangeAspect="1"/>
          </p:cNvGraphicFramePr>
          <p:nvPr/>
        </p:nvGraphicFramePr>
        <p:xfrm>
          <a:off x="1071538" y="3357562"/>
          <a:ext cx="1099499" cy="9098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8" name="Equation" r:id="rId3" imgW="520560" imgH="431640" progId="Equation.3">
                  <p:embed/>
                </p:oleObj>
              </mc:Choice>
              <mc:Fallback>
                <p:oleObj name="Equation" r:id="rId3" imgW="520560" imgH="4316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1538" y="3357562"/>
                        <a:ext cx="1099499" cy="9098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39" name="Object 3"/>
          <p:cNvGraphicFramePr>
            <a:graphicFrameLocks noChangeAspect="1"/>
          </p:cNvGraphicFramePr>
          <p:nvPr/>
        </p:nvGraphicFramePr>
        <p:xfrm>
          <a:off x="2143109" y="3500439"/>
          <a:ext cx="1258252" cy="4292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9" name="Equation" r:id="rId5" imgW="596880" imgH="203040" progId="Equation.3">
                  <p:embed/>
                </p:oleObj>
              </mc:Choice>
              <mc:Fallback>
                <p:oleObj name="Equation" r:id="rId5" imgW="5968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9" y="3500439"/>
                        <a:ext cx="1258252" cy="42921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3286115" y="3571877"/>
          <a:ext cx="1071571" cy="3748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0" name="Equation" r:id="rId7" imgW="507960" imgH="177480" progId="Equation.3">
                  <p:embed/>
                </p:oleObj>
              </mc:Choice>
              <mc:Fallback>
                <p:oleObj name="Equation" r:id="rId7" imgW="50796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5" y="3571877"/>
                        <a:ext cx="1071571" cy="3748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5541" name="Object 5"/>
          <p:cNvGraphicFramePr>
            <a:graphicFrameLocks noChangeAspect="1"/>
          </p:cNvGraphicFramePr>
          <p:nvPr/>
        </p:nvGraphicFramePr>
        <p:xfrm>
          <a:off x="1151986" y="5572145"/>
          <a:ext cx="2491320" cy="785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1" name="Equation" r:id="rId9" imgW="1244520" imgH="393480" progId="Equation.3">
                  <p:embed/>
                </p:oleObj>
              </mc:Choice>
              <mc:Fallback>
                <p:oleObj name="Equation" r:id="rId9" imgW="12445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1986" y="5572145"/>
                        <a:ext cx="2491320" cy="785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3" name="Object 7"/>
          <p:cNvGraphicFramePr>
            <a:graphicFrameLocks noChangeAspect="1"/>
          </p:cNvGraphicFramePr>
          <p:nvPr/>
        </p:nvGraphicFramePr>
        <p:xfrm>
          <a:off x="1122349" y="4429132"/>
          <a:ext cx="1520825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2" name="Equation" r:id="rId11" imgW="761760" imgH="215640" progId="Equation.3">
                  <p:embed/>
                </p:oleObj>
              </mc:Choice>
              <mc:Fallback>
                <p:oleObj name="Equation" r:id="rId11" imgW="76176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2349" y="4429132"/>
                        <a:ext cx="1520825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4" name="Object 8"/>
          <p:cNvGraphicFramePr>
            <a:graphicFrameLocks noChangeAspect="1"/>
          </p:cNvGraphicFramePr>
          <p:nvPr/>
        </p:nvGraphicFramePr>
        <p:xfrm>
          <a:off x="2643174" y="4429132"/>
          <a:ext cx="2003425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3" name="Equation" r:id="rId13" imgW="1002960" imgH="215640" progId="Equation.3">
                  <p:embed/>
                </p:oleObj>
              </mc:Choice>
              <mc:Fallback>
                <p:oleObj name="Equation" r:id="rId13" imgW="100296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3174" y="4429132"/>
                        <a:ext cx="2003425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5" name="Object 9"/>
          <p:cNvGraphicFramePr>
            <a:graphicFrameLocks noChangeAspect="1"/>
          </p:cNvGraphicFramePr>
          <p:nvPr/>
        </p:nvGraphicFramePr>
        <p:xfrm>
          <a:off x="4500562" y="4425960"/>
          <a:ext cx="217963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4" name="Equation" r:id="rId15" imgW="1091880" imgH="215640" progId="Equation.3">
                  <p:embed/>
                </p:oleObj>
              </mc:Choice>
              <mc:Fallback>
                <p:oleObj name="Equation" r:id="rId15" imgW="109188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00562" y="4425960"/>
                        <a:ext cx="2179637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6" name="Object 10"/>
          <p:cNvGraphicFramePr>
            <a:graphicFrameLocks noChangeAspect="1"/>
          </p:cNvGraphicFramePr>
          <p:nvPr/>
        </p:nvGraphicFramePr>
        <p:xfrm>
          <a:off x="4559300" y="1357313"/>
          <a:ext cx="2028825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5" name="Equation" r:id="rId17" imgW="1015920" imgH="215640" progId="Equation.3">
                  <p:embed/>
                </p:oleObj>
              </mc:Choice>
              <mc:Fallback>
                <p:oleObj name="Equation" r:id="rId17" imgW="101592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59300" y="1357313"/>
                        <a:ext cx="2028825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7" name="Object 11"/>
          <p:cNvGraphicFramePr>
            <a:graphicFrameLocks noChangeAspect="1"/>
          </p:cNvGraphicFramePr>
          <p:nvPr/>
        </p:nvGraphicFramePr>
        <p:xfrm>
          <a:off x="1151986" y="5068907"/>
          <a:ext cx="1419225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6" name="Equation" r:id="rId19" imgW="711000" imgH="215640" progId="Equation.3">
                  <p:embed/>
                </p:oleObj>
              </mc:Choice>
              <mc:Fallback>
                <p:oleObj name="Equation" r:id="rId19" imgW="7110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1986" y="5068907"/>
                        <a:ext cx="1419225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15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F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= 45.2 N</a:t>
            </a:r>
          </a:p>
          <a:p>
            <a:r>
              <a:rPr lang="en-GB" sz="1800" dirty="0" smtClean="0"/>
              <a:t>F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= 14.8 N</a:t>
            </a:r>
          </a:p>
          <a:p>
            <a:r>
              <a:rPr lang="en-GB" sz="1800" dirty="0" smtClean="0"/>
              <a:t>r = 0.15m</a:t>
            </a:r>
          </a:p>
          <a:p>
            <a:r>
              <a:rPr lang="en-GB" sz="1800" dirty="0" smtClean="0"/>
              <a:t>N = 1420 rpm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2715" name="Object 11"/>
          <p:cNvGraphicFramePr>
            <a:graphicFrameLocks noChangeAspect="1"/>
          </p:cNvGraphicFramePr>
          <p:nvPr/>
        </p:nvGraphicFramePr>
        <p:xfrm>
          <a:off x="1506545" y="3214686"/>
          <a:ext cx="904875" cy="293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2" name="Equation" r:id="rId3" imgW="431640" imgH="139680" progId="Equation.3">
                  <p:embed/>
                </p:oleObj>
              </mc:Choice>
              <mc:Fallback>
                <p:oleObj name="Equation" r:id="rId3" imgW="431640" imgH="1396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6545" y="3214686"/>
                        <a:ext cx="904875" cy="2936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16" name="Object 12"/>
          <p:cNvGraphicFramePr>
            <a:graphicFrameLocks noChangeAspect="1"/>
          </p:cNvGraphicFramePr>
          <p:nvPr/>
        </p:nvGraphicFramePr>
        <p:xfrm>
          <a:off x="2435232" y="2928936"/>
          <a:ext cx="1144588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3" name="Equation" r:id="rId5" imgW="545760" imgH="393480" progId="Equation.3">
                  <p:embed/>
                </p:oleObj>
              </mc:Choice>
              <mc:Fallback>
                <p:oleObj name="Equation" r:id="rId5" imgW="54576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5232" y="2928936"/>
                        <a:ext cx="1144588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17" name="Object 13"/>
          <p:cNvGraphicFramePr>
            <a:graphicFrameLocks noChangeAspect="1"/>
          </p:cNvGraphicFramePr>
          <p:nvPr/>
        </p:nvGraphicFramePr>
        <p:xfrm>
          <a:off x="3603633" y="2928938"/>
          <a:ext cx="21828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4" name="Equation" r:id="rId7" imgW="1041120" imgH="393480" progId="Equation.3">
                  <p:embed/>
                </p:oleObj>
              </mc:Choice>
              <mc:Fallback>
                <p:oleObj name="Equation" r:id="rId7" imgW="104112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3633" y="2928938"/>
                        <a:ext cx="2182813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18" name="Object 14"/>
          <p:cNvGraphicFramePr>
            <a:graphicFrameLocks noChangeAspect="1"/>
          </p:cNvGraphicFramePr>
          <p:nvPr/>
        </p:nvGraphicFramePr>
        <p:xfrm>
          <a:off x="5832475" y="3143250"/>
          <a:ext cx="15430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5" name="Equation" r:id="rId9" imgW="736560" imgH="203040" progId="Equation.3">
                  <p:embed/>
                </p:oleObj>
              </mc:Choice>
              <mc:Fallback>
                <p:oleObj name="Equation" r:id="rId9" imgW="736560" imgH="203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2475" y="3143250"/>
                        <a:ext cx="154305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19" name="Object 15"/>
          <p:cNvGraphicFramePr>
            <a:graphicFrameLocks noChangeAspect="1"/>
          </p:cNvGraphicFramePr>
          <p:nvPr/>
        </p:nvGraphicFramePr>
        <p:xfrm>
          <a:off x="1428728" y="4000504"/>
          <a:ext cx="186531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6" name="Equation" r:id="rId11" imgW="888840" imgH="215640" progId="Equation.3">
                  <p:embed/>
                </p:oleObj>
              </mc:Choice>
              <mc:Fallback>
                <p:oleObj name="Equation" r:id="rId11" imgW="88884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4000504"/>
                        <a:ext cx="186531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20" name="Object 16"/>
          <p:cNvGraphicFramePr>
            <a:graphicFrameLocks noChangeAspect="1"/>
          </p:cNvGraphicFramePr>
          <p:nvPr/>
        </p:nvGraphicFramePr>
        <p:xfrm>
          <a:off x="3286116" y="4000504"/>
          <a:ext cx="2717800" cy="427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7" name="Equation" r:id="rId13" imgW="1295280" imgH="203040" progId="Equation.3">
                  <p:embed/>
                </p:oleObj>
              </mc:Choice>
              <mc:Fallback>
                <p:oleObj name="Equation" r:id="rId13" imgW="1295280" imgH="2030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4000504"/>
                        <a:ext cx="2717800" cy="427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21" name="Object 17"/>
          <p:cNvGraphicFramePr>
            <a:graphicFrameLocks noChangeAspect="1"/>
          </p:cNvGraphicFramePr>
          <p:nvPr/>
        </p:nvGraphicFramePr>
        <p:xfrm>
          <a:off x="6000760" y="4000504"/>
          <a:ext cx="1173162" cy="427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8" name="Equation" r:id="rId15" imgW="558720" imgH="203040" progId="Equation.3">
                  <p:embed/>
                </p:oleObj>
              </mc:Choice>
              <mc:Fallback>
                <p:oleObj name="Equation" r:id="rId15" imgW="558720" imgH="20304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0760" y="4000504"/>
                        <a:ext cx="1173162" cy="427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Picture 13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belt drive must transmit 10 kW of power at 3000 rev/min.</a:t>
            </a:r>
          </a:p>
          <a:p>
            <a:endParaRPr lang="en-GB" sz="2400" dirty="0" smtClean="0"/>
          </a:p>
          <a:p>
            <a:r>
              <a:rPr lang="en-GB" sz="2400" dirty="0" smtClean="0"/>
              <a:t> The wheel is 200 mm diameter and the coefficient of friction is 0.35. The lap angle is 150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. The  initial belt tension must not exceed 50 N.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minimum number of belts required.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v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ND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x (3000/60) x 0.2 = 31.416 m/s</a:t>
            </a:r>
          </a:p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(150/180)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2.618 </a:t>
            </a:r>
            <a:r>
              <a:rPr lang="en-GB" sz="2400" dirty="0" err="1" smtClean="0"/>
              <a:t>rad</a:t>
            </a:r>
            <a:r>
              <a:rPr lang="en-GB" sz="2400" dirty="0" smtClean="0"/>
              <a:t>	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50 N when stationary  (F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100 N)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Tension in belts.    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37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3729" name="Object 1"/>
          <p:cNvGraphicFramePr>
            <a:graphicFrameLocks noChangeAspect="1"/>
          </p:cNvGraphicFramePr>
          <p:nvPr/>
        </p:nvGraphicFramePr>
        <p:xfrm>
          <a:off x="1142976" y="3786190"/>
          <a:ext cx="2590800" cy="739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4" name="Equation" r:id="rId3" imgW="1511280" imgH="431640" progId="Equation.3">
                  <p:embed/>
                </p:oleObj>
              </mc:Choice>
              <mc:Fallback>
                <p:oleObj name="Equation" r:id="rId3" imgW="1511280" imgH="4316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3786190"/>
                        <a:ext cx="2590800" cy="739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1" name="Object 3"/>
          <p:cNvGraphicFramePr>
            <a:graphicFrameLocks noChangeAspect="1"/>
          </p:cNvGraphicFramePr>
          <p:nvPr/>
        </p:nvGraphicFramePr>
        <p:xfrm>
          <a:off x="1142976" y="4643446"/>
          <a:ext cx="3919537" cy="369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5" name="Equation" r:id="rId5" imgW="2286000" imgH="215640" progId="Equation.3">
                  <p:embed/>
                </p:oleObj>
              </mc:Choice>
              <mc:Fallback>
                <p:oleObj name="Equation" r:id="rId5" imgW="228600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4643446"/>
                        <a:ext cx="3919537" cy="369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2" name="Object 4"/>
          <p:cNvGraphicFramePr>
            <a:graphicFrameLocks noChangeAspect="1"/>
          </p:cNvGraphicFramePr>
          <p:nvPr/>
        </p:nvGraphicFramePr>
        <p:xfrm>
          <a:off x="1142976" y="5214950"/>
          <a:ext cx="1371600" cy="369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6" name="Equation" r:id="rId7" imgW="799920" imgH="215640" progId="Equation.3">
                  <p:embed/>
                </p:oleObj>
              </mc:Choice>
              <mc:Fallback>
                <p:oleObj name="Equation" r:id="rId7" imgW="79992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5214950"/>
                        <a:ext cx="1371600" cy="369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1142976" y="5715016"/>
          <a:ext cx="2306637" cy="67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7" name="Equation" r:id="rId9" imgW="1346040" imgH="393480" progId="Equation.3">
                  <p:embed/>
                </p:oleObj>
              </mc:Choice>
              <mc:Fallback>
                <p:oleObj name="Equation" r:id="rId9" imgW="13460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2976" y="5715016"/>
                        <a:ext cx="2306637" cy="673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v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ND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x (3000/60) x 0.2 = 31.416 m/s</a:t>
            </a:r>
          </a:p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(150/180)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2.618 </a:t>
            </a:r>
            <a:r>
              <a:rPr lang="en-GB" sz="2400" dirty="0" err="1" smtClean="0"/>
              <a:t>rad</a:t>
            </a:r>
            <a:r>
              <a:rPr lang="en-GB" sz="2400" dirty="0" smtClean="0"/>
              <a:t>	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71.42 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28.56 N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Power per belt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Number of belts required = 10000/1346 = 7.42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Therefore 8 belts are required.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37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5782" name="Object 6"/>
          <p:cNvGraphicFramePr>
            <a:graphicFrameLocks noChangeAspect="1"/>
          </p:cNvGraphicFramePr>
          <p:nvPr/>
        </p:nvGraphicFramePr>
        <p:xfrm>
          <a:off x="1785918" y="4214818"/>
          <a:ext cx="1865313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5" name="Equation" r:id="rId3" imgW="888840" imgH="215640" progId="Equation.3">
                  <p:embed/>
                </p:oleObj>
              </mc:Choice>
              <mc:Fallback>
                <p:oleObj name="Equation" r:id="rId3" imgW="88884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18" y="4214818"/>
                        <a:ext cx="1865313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783" name="Object 7"/>
          <p:cNvGraphicFramePr>
            <a:graphicFrameLocks noChangeAspect="1"/>
          </p:cNvGraphicFramePr>
          <p:nvPr/>
        </p:nvGraphicFramePr>
        <p:xfrm>
          <a:off x="3643306" y="4214818"/>
          <a:ext cx="3409950" cy="4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6" name="Equation" r:id="rId5" imgW="1625400" imgH="203040" progId="Equation.3">
                  <p:embed/>
                </p:oleObj>
              </mc:Choice>
              <mc:Fallback>
                <p:oleObj name="Equation" r:id="rId5" imgW="162540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4214818"/>
                        <a:ext cx="3409950" cy="4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784" name="Object 8"/>
          <p:cNvGraphicFramePr>
            <a:graphicFrameLocks noChangeAspect="1"/>
          </p:cNvGraphicFramePr>
          <p:nvPr/>
        </p:nvGraphicFramePr>
        <p:xfrm>
          <a:off x="7072330" y="4216408"/>
          <a:ext cx="1173163" cy="4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7" name="Equation" r:id="rId7" imgW="558720" imgH="203040" progId="Equation.3">
                  <p:embed/>
                </p:oleObj>
              </mc:Choice>
              <mc:Fallback>
                <p:oleObj name="Equation" r:id="rId7" imgW="55872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30" y="4216408"/>
                        <a:ext cx="1173163" cy="4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 of centrifugal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Every belt has its own mass.</a:t>
            </a:r>
          </a:p>
          <a:p>
            <a:endParaRPr lang="en-GB" sz="2400" dirty="0" smtClean="0"/>
          </a:p>
          <a:p>
            <a:r>
              <a:rPr lang="en-GB" sz="2400" dirty="0" smtClean="0"/>
              <a:t>As the belt passes over a pulley, each element is subjected to a centrifugal force which increases the tension in the belt by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dirty="0" smtClean="0"/>
              <a:t>. M is mass per unit length.</a:t>
            </a:r>
          </a:p>
          <a:p>
            <a:pPr>
              <a:buNone/>
            </a:pPr>
            <a:r>
              <a:rPr lang="en-GB" sz="2400" dirty="0" smtClean="0"/>
              <a:t>				   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dirty="0" smtClean="0"/>
              <a:t> = mv</a:t>
            </a:r>
            <a:r>
              <a:rPr lang="en-GB" sz="2400" baseline="30000" dirty="0" smtClean="0"/>
              <a:t>2</a:t>
            </a:r>
          </a:p>
          <a:p>
            <a:endParaRPr lang="en-GB" sz="2400" dirty="0" smtClean="0"/>
          </a:p>
          <a:p>
            <a:r>
              <a:rPr lang="en-GB" sz="2400" dirty="0" smtClean="0"/>
              <a:t>The equations therefore become;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For maximum power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baseline="-25000" dirty="0" smtClean="0"/>
              <a:t> </a:t>
            </a:r>
            <a:r>
              <a:rPr lang="en-GB" sz="2400" dirty="0" smtClean="0"/>
              <a:t>= T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/3</a:t>
            </a:r>
            <a:endParaRPr lang="en-GB" sz="2400" baseline="-250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8374" name="Object 6"/>
          <p:cNvGraphicFramePr>
            <a:graphicFrameLocks noChangeAspect="1"/>
          </p:cNvGraphicFramePr>
          <p:nvPr/>
        </p:nvGraphicFramePr>
        <p:xfrm>
          <a:off x="5715008" y="4143380"/>
          <a:ext cx="1730375" cy="91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6" name="Equation" r:id="rId3" imgW="825480" imgH="431640" progId="Equation.3">
                  <p:embed/>
                </p:oleObj>
              </mc:Choice>
              <mc:Fallback>
                <p:oleObj name="Equation" r:id="rId3" imgW="825480" imgH="431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4143380"/>
                        <a:ext cx="1730375" cy="912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375" name="Object 7"/>
          <p:cNvGraphicFramePr>
            <a:graphicFrameLocks noChangeAspect="1"/>
          </p:cNvGraphicFramePr>
          <p:nvPr/>
        </p:nvGraphicFramePr>
        <p:xfrm>
          <a:off x="2000232" y="5214950"/>
          <a:ext cx="5138737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7" name="Equation" r:id="rId5" imgW="2450880" imgH="393480" progId="Equation.3">
                  <p:embed/>
                </p:oleObj>
              </mc:Choice>
              <mc:Fallback>
                <p:oleObj name="Equation" r:id="rId5" imgW="24508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0232" y="5214950"/>
                        <a:ext cx="5138737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system uses a flat belt of </a:t>
            </a:r>
            <a:r>
              <a:rPr lang="en-GB" sz="2400" dirty="0" err="1" smtClean="0"/>
              <a:t>c.s.a</a:t>
            </a:r>
            <a:r>
              <a:rPr lang="en-GB" sz="2400" dirty="0" smtClean="0"/>
              <a:t>. 400 mm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density 1200 kg/m3. The angle of lap is 170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on the smaller wheel. The coefficient of friction is 0.25. The maximum force allowed in the belt is 800 N. Calculate the power transmitted when the belt runs at 16 m/s when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a. centrifugal force is not included. </a:t>
            </a:r>
          </a:p>
          <a:p>
            <a:pPr>
              <a:buNone/>
            </a:pPr>
            <a:r>
              <a:rPr lang="en-GB" sz="2400" dirty="0" smtClean="0"/>
              <a:t>	b. centrifugal force is included. 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Calculate the initial tension in the belts. 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1214414" y="3382968"/>
          <a:ext cx="27686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6" name="Equation" r:id="rId3" imgW="1320480" imgH="393480" progId="Equation.3">
                  <p:embed/>
                </p:oleObj>
              </mc:Choice>
              <mc:Fallback>
                <p:oleObj name="Equation" r:id="rId3" imgW="13204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3382968"/>
                        <a:ext cx="27686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4000496" y="3382968"/>
          <a:ext cx="3275013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7" name="Equation" r:id="rId5" imgW="1562040" imgH="393480" progId="Equation.3">
                  <p:embed/>
                </p:oleObj>
              </mc:Choice>
              <mc:Fallback>
                <p:oleObj name="Equation" r:id="rId5" imgW="15620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0496" y="3382968"/>
                        <a:ext cx="3275013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5" name="Object 5"/>
          <p:cNvGraphicFramePr>
            <a:graphicFrameLocks noChangeAspect="1"/>
          </p:cNvGraphicFramePr>
          <p:nvPr/>
        </p:nvGraphicFramePr>
        <p:xfrm>
          <a:off x="1214414" y="4429132"/>
          <a:ext cx="1916113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8" name="Equation" r:id="rId7" imgW="914400" imgH="228600" progId="Equation.3">
                  <p:embed/>
                </p:oleObj>
              </mc:Choice>
              <mc:Fallback>
                <p:oleObj name="Equation" r:id="rId7" imgW="91440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4429132"/>
                        <a:ext cx="1916113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7830" name="Object 6"/>
          <p:cNvGraphicFramePr>
            <a:graphicFrameLocks noChangeAspect="1"/>
          </p:cNvGraphicFramePr>
          <p:nvPr/>
        </p:nvGraphicFramePr>
        <p:xfrm>
          <a:off x="714348" y="3429000"/>
          <a:ext cx="1357312" cy="50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6" name="Equation" r:id="rId3" imgW="647640" imgH="241200" progId="Equation.3">
                  <p:embed/>
                </p:oleObj>
              </mc:Choice>
              <mc:Fallback>
                <p:oleObj name="Equation" r:id="rId3" imgW="647640" imgH="2412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4348" y="3429000"/>
                        <a:ext cx="1357312" cy="509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1" name="Object 7"/>
          <p:cNvGraphicFramePr>
            <a:graphicFrameLocks noChangeAspect="1"/>
          </p:cNvGraphicFramePr>
          <p:nvPr/>
        </p:nvGraphicFramePr>
        <p:xfrm>
          <a:off x="2143108" y="3429000"/>
          <a:ext cx="3113087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7" name="Equation" r:id="rId5" imgW="1485720" imgH="203040" progId="Equation.3">
                  <p:embed/>
                </p:oleObj>
              </mc:Choice>
              <mc:Fallback>
                <p:oleObj name="Equation" r:id="rId5" imgW="148572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8" y="3429000"/>
                        <a:ext cx="3113087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2" name="Object 8"/>
          <p:cNvGraphicFramePr>
            <a:graphicFrameLocks noChangeAspect="1"/>
          </p:cNvGraphicFramePr>
          <p:nvPr/>
        </p:nvGraphicFramePr>
        <p:xfrm>
          <a:off x="5286380" y="3500438"/>
          <a:ext cx="1303338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8" name="Equation" r:id="rId7" imgW="622080" imgH="177480" progId="Equation.3">
                  <p:embed/>
                </p:oleObj>
              </mc:Choice>
              <mc:Fallback>
                <p:oleObj name="Equation" r:id="rId7" imgW="62208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6380" y="3500438"/>
                        <a:ext cx="1303338" cy="374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3" name="Object 9"/>
          <p:cNvGraphicFramePr>
            <a:graphicFrameLocks noChangeAspect="1"/>
          </p:cNvGraphicFramePr>
          <p:nvPr/>
        </p:nvGraphicFramePr>
        <p:xfrm>
          <a:off x="642910" y="4214818"/>
          <a:ext cx="3249612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9" name="Equation" r:id="rId9" imgW="1549080" imgH="393480" progId="Equation.3">
                  <p:embed/>
                </p:oleObj>
              </mc:Choice>
              <mc:Fallback>
                <p:oleObj name="Equation" r:id="rId9" imgW="15490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4214818"/>
                        <a:ext cx="3249612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4" name="Object 10"/>
          <p:cNvGraphicFramePr>
            <a:graphicFrameLocks noChangeAspect="1"/>
          </p:cNvGraphicFramePr>
          <p:nvPr/>
        </p:nvGraphicFramePr>
        <p:xfrm>
          <a:off x="3929058" y="4214818"/>
          <a:ext cx="4208463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40" name="Equation" r:id="rId11" imgW="2006280" imgH="393480" progId="Equation.3">
                  <p:embed/>
                </p:oleObj>
              </mc:Choice>
              <mc:Fallback>
                <p:oleObj name="Equation" r:id="rId11" imgW="20062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4214818"/>
                        <a:ext cx="4208463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5" name="Object 11"/>
          <p:cNvGraphicFramePr>
            <a:graphicFrameLocks noChangeAspect="1"/>
          </p:cNvGraphicFramePr>
          <p:nvPr/>
        </p:nvGraphicFramePr>
        <p:xfrm>
          <a:off x="642910" y="5143512"/>
          <a:ext cx="1917700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41" name="Equation" r:id="rId13" imgW="914400" imgH="228600" progId="Equation.3">
                  <p:embed/>
                </p:oleObj>
              </mc:Choice>
              <mc:Fallback>
                <p:oleObj name="Equation" r:id="rId13" imgW="91440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5143512"/>
                        <a:ext cx="1917700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0906" name="Object 10"/>
          <p:cNvGraphicFramePr>
            <a:graphicFrameLocks noChangeAspect="1"/>
          </p:cNvGraphicFramePr>
          <p:nvPr/>
        </p:nvGraphicFramePr>
        <p:xfrm>
          <a:off x="3500430" y="2928934"/>
          <a:ext cx="1730375" cy="91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3" name="Equation" r:id="rId3" imgW="825480" imgH="431640" progId="Equation.3">
                  <p:embed/>
                </p:oleObj>
              </mc:Choice>
              <mc:Fallback>
                <p:oleObj name="Equation" r:id="rId3" imgW="825480" imgH="431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430" y="2928934"/>
                        <a:ext cx="1730375" cy="912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7" name="Object 11"/>
          <p:cNvGraphicFramePr>
            <a:graphicFrameLocks noChangeAspect="1"/>
          </p:cNvGraphicFramePr>
          <p:nvPr/>
        </p:nvGraphicFramePr>
        <p:xfrm>
          <a:off x="1071538" y="4071942"/>
          <a:ext cx="2130425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4" name="Equation" r:id="rId5" imgW="1015920" imgH="393480" progId="Equation.3">
                  <p:embed/>
                </p:oleObj>
              </mc:Choice>
              <mc:Fallback>
                <p:oleObj name="Equation" r:id="rId5" imgW="101592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1538" y="4071942"/>
                        <a:ext cx="2130425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8" name="Object 12"/>
          <p:cNvGraphicFramePr>
            <a:graphicFrameLocks noChangeAspect="1"/>
          </p:cNvGraphicFramePr>
          <p:nvPr/>
        </p:nvGraphicFramePr>
        <p:xfrm>
          <a:off x="3286116" y="4025910"/>
          <a:ext cx="2795587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5" name="Equation" r:id="rId7" imgW="1333440" imgH="393480" progId="Equation.3">
                  <p:embed/>
                </p:oleObj>
              </mc:Choice>
              <mc:Fallback>
                <p:oleObj name="Equation" r:id="rId7" imgW="13334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4025910"/>
                        <a:ext cx="2795587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9" name="Object 13"/>
          <p:cNvGraphicFramePr>
            <a:graphicFrameLocks noChangeAspect="1"/>
          </p:cNvGraphicFramePr>
          <p:nvPr/>
        </p:nvGraphicFramePr>
        <p:xfrm>
          <a:off x="6143636" y="4214818"/>
          <a:ext cx="1331913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6" name="Equation" r:id="rId9" imgW="634680" imgH="177480" progId="Equation.3">
                  <p:embed/>
                </p:oleObj>
              </mc:Choice>
              <mc:Fallback>
                <p:oleObj name="Equation" r:id="rId9" imgW="634680" imgH="177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6" y="4214818"/>
                        <a:ext cx="1331913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10" name="Object 14"/>
          <p:cNvGraphicFramePr>
            <a:graphicFrameLocks noChangeAspect="1"/>
          </p:cNvGraphicFramePr>
          <p:nvPr/>
        </p:nvGraphicFramePr>
        <p:xfrm>
          <a:off x="708025" y="5357813"/>
          <a:ext cx="314325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7" name="Equation" r:id="rId11" imgW="1498320" imgH="393480" progId="Equation.3">
                  <p:embed/>
                </p:oleObj>
              </mc:Choice>
              <mc:Fallback>
                <p:oleObj name="Equation" r:id="rId11" imgW="149832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025" y="5357813"/>
                        <a:ext cx="314325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11" name="Object 15"/>
          <p:cNvGraphicFramePr>
            <a:graphicFrameLocks noChangeAspect="1"/>
          </p:cNvGraphicFramePr>
          <p:nvPr/>
        </p:nvGraphicFramePr>
        <p:xfrm>
          <a:off x="3857620" y="5357826"/>
          <a:ext cx="1865313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8" name="Equation" r:id="rId13" imgW="888840" imgH="393480" progId="Equation.3">
                  <p:embed/>
                </p:oleObj>
              </mc:Choice>
              <mc:Fallback>
                <p:oleObj name="Equation" r:id="rId13" imgW="888840" imgH="393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0" y="5357826"/>
                        <a:ext cx="1865313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12" name="Object 16"/>
          <p:cNvGraphicFramePr>
            <a:graphicFrameLocks noChangeAspect="1"/>
          </p:cNvGraphicFramePr>
          <p:nvPr/>
        </p:nvGraphicFramePr>
        <p:xfrm>
          <a:off x="5715008" y="5572140"/>
          <a:ext cx="1331913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19" name="Equation" r:id="rId15" imgW="634680" imgH="177480" progId="Equation.3">
                  <p:embed/>
                </p:oleObj>
              </mc:Choice>
              <mc:Fallback>
                <p:oleObj name="Equation" r:id="rId15" imgW="634680" imgH="177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5572140"/>
                        <a:ext cx="1331913" cy="374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 Belts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5157798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V-belt increases the reaction force between the surface of the belt and pulley.</a:t>
            </a:r>
          </a:p>
          <a:p>
            <a:endParaRPr lang="en-GB" sz="2400" dirty="0" smtClean="0"/>
          </a:p>
          <a:p>
            <a:r>
              <a:rPr lang="en-GB" sz="2400" dirty="0" smtClean="0"/>
              <a:t>This increase can be described by an effective increase in coefficient </a:t>
            </a:r>
            <a:r>
              <a:rPr lang="en-GB" sz="2400" smtClean="0"/>
              <a:t>of friction </a:t>
            </a:r>
            <a:r>
              <a:rPr lang="en-GB" sz="2400" dirty="0" smtClean="0"/>
              <a:t>from 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>
                <a:latin typeface="Arial"/>
                <a:cs typeface="Arial"/>
              </a:rPr>
              <a:t> </a:t>
            </a:r>
            <a:r>
              <a:rPr lang="en-GB" sz="2400" dirty="0" smtClean="0"/>
              <a:t>to 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>
                <a:latin typeface="Arial"/>
                <a:cs typeface="Arial"/>
              </a:rPr>
              <a:t>’,</a:t>
            </a:r>
            <a:r>
              <a:rPr lang="en-GB" sz="2400" dirty="0" smtClean="0"/>
              <a:t> where 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1857356" y="3857628"/>
          <a:ext cx="2874962" cy="88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399" name="Equation" r:id="rId4" imgW="1371600" imgH="419040" progId="Equation.3">
                  <p:embed/>
                </p:oleObj>
              </mc:Choice>
              <mc:Fallback>
                <p:oleObj name="Equation" r:id="rId4" imgW="137160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7356" y="3857628"/>
                        <a:ext cx="2874962" cy="887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7" name="Object 5"/>
          <p:cNvGraphicFramePr>
            <a:graphicFrameLocks noChangeAspect="1"/>
          </p:cNvGraphicFramePr>
          <p:nvPr/>
        </p:nvGraphicFramePr>
        <p:xfrm>
          <a:off x="2786050" y="4929198"/>
          <a:ext cx="1171575" cy="91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0" name="Equation" r:id="rId6" imgW="558720" imgH="431640" progId="Equation.3">
                  <p:embed/>
                </p:oleObj>
              </mc:Choice>
              <mc:Fallback>
                <p:oleObj name="Equation" r:id="rId6" imgW="55872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4929198"/>
                        <a:ext cx="1171575" cy="912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8" name="Object 6"/>
          <p:cNvGraphicFramePr>
            <a:graphicFrameLocks noChangeAspect="1"/>
          </p:cNvGraphicFramePr>
          <p:nvPr/>
        </p:nvGraphicFramePr>
        <p:xfrm>
          <a:off x="714348" y="5857892"/>
          <a:ext cx="5192712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1" name="Equation" r:id="rId8" imgW="2476440" imgH="393480" progId="Equation.3">
                  <p:embed/>
                </p:oleObj>
              </mc:Choice>
              <mc:Fallback>
                <p:oleObj name="Equation" r:id="rId8" imgW="24764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4348" y="5857892"/>
                        <a:ext cx="5192712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" name="TextBox 53"/>
          <p:cNvSpPr txBox="1"/>
          <p:nvPr/>
        </p:nvSpPr>
        <p:spPr>
          <a:xfrm>
            <a:off x="8572528" y="235743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Arial"/>
                <a:cs typeface="Arial"/>
              </a:rPr>
              <a:t>β</a:t>
            </a:r>
            <a:endParaRPr lang="en-GB" dirty="0"/>
          </a:p>
        </p:txBody>
      </p:sp>
      <p:grpSp>
        <p:nvGrpSpPr>
          <p:cNvPr id="59" name="Group 58"/>
          <p:cNvGrpSpPr/>
          <p:nvPr/>
        </p:nvGrpSpPr>
        <p:grpSpPr>
          <a:xfrm>
            <a:off x="5857884" y="1202280"/>
            <a:ext cx="4000528" cy="3941232"/>
            <a:chOff x="6072198" y="1202280"/>
            <a:chExt cx="4000528" cy="3941232"/>
          </a:xfrm>
        </p:grpSpPr>
        <p:grpSp>
          <p:nvGrpSpPr>
            <p:cNvPr id="13" name="Group 12"/>
            <p:cNvGrpSpPr/>
            <p:nvPr/>
          </p:nvGrpSpPr>
          <p:grpSpPr>
            <a:xfrm>
              <a:off x="6858016" y="2428868"/>
              <a:ext cx="1643074" cy="2714644"/>
              <a:chOff x="6715140" y="3714752"/>
              <a:chExt cx="1643074" cy="271464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15140" y="3714752"/>
                <a:ext cx="1643074" cy="271464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Trapezoid 9"/>
              <p:cNvSpPr/>
              <p:nvPr/>
            </p:nvSpPr>
            <p:spPr>
              <a:xfrm rot="10800000">
                <a:off x="6858016" y="3714752"/>
                <a:ext cx="1357322" cy="928694"/>
              </a:xfrm>
              <a:prstGeom prst="trapezoid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4" name="Trapezoid 13"/>
            <p:cNvSpPr/>
            <p:nvPr/>
          </p:nvSpPr>
          <p:spPr>
            <a:xfrm rot="10800000">
              <a:off x="7000892" y="2285992"/>
              <a:ext cx="1285884" cy="1000132"/>
            </a:xfrm>
            <a:prstGeom prst="trapezoid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0" name="Straight Arrow Connector 19"/>
            <p:cNvCxnSpPr>
              <a:endCxn id="14" idx="3"/>
            </p:cNvCxnSpPr>
            <p:nvPr/>
          </p:nvCxnSpPr>
          <p:spPr>
            <a:xfrm flipV="1">
              <a:off x="6357950" y="2786058"/>
              <a:ext cx="767958" cy="214314"/>
            </a:xfrm>
            <a:prstGeom prst="straightConnector1">
              <a:avLst/>
            </a:prstGeom>
            <a:ln w="22225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endCxn id="14" idx="1"/>
            </p:cNvCxnSpPr>
            <p:nvPr/>
          </p:nvCxnSpPr>
          <p:spPr>
            <a:xfrm rot="10800000">
              <a:off x="8161760" y="2786058"/>
              <a:ext cx="767959" cy="142876"/>
            </a:xfrm>
            <a:prstGeom prst="straightConnector1">
              <a:avLst/>
            </a:prstGeom>
            <a:ln w="22225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rot="5400000" flipH="1" flipV="1">
              <a:off x="7036611" y="2107397"/>
              <a:ext cx="1214446" cy="1588"/>
            </a:xfrm>
            <a:prstGeom prst="straightConnector1">
              <a:avLst/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>
              <a:stCxn id="14" idx="1"/>
            </p:cNvCxnSpPr>
            <p:nvPr/>
          </p:nvCxnSpPr>
          <p:spPr>
            <a:xfrm>
              <a:off x="8161759" y="2786058"/>
              <a:ext cx="76795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16200000" flipH="1">
              <a:off x="6000760" y="3286124"/>
              <a:ext cx="2643206" cy="642942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6679421" y="3250405"/>
              <a:ext cx="2571768" cy="642942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 rot="5400000" flipH="1" flipV="1">
              <a:off x="8644760" y="2999578"/>
              <a:ext cx="214314" cy="7302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/>
            <p:cNvCxnSpPr/>
            <p:nvPr/>
          </p:nvCxnSpPr>
          <p:spPr>
            <a:xfrm rot="16200000" flipH="1">
              <a:off x="8643966" y="2643182"/>
              <a:ext cx="214314" cy="7143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Arc 50"/>
            <p:cNvSpPr/>
            <p:nvPr/>
          </p:nvSpPr>
          <p:spPr>
            <a:xfrm>
              <a:off x="8786842" y="2786058"/>
              <a:ext cx="45719" cy="21431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Arc 51"/>
            <p:cNvSpPr/>
            <p:nvPr/>
          </p:nvSpPr>
          <p:spPr>
            <a:xfrm>
              <a:off x="7429520" y="3786190"/>
              <a:ext cx="428628" cy="142876"/>
            </a:xfrm>
            <a:prstGeom prst="arc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Arc 52"/>
            <p:cNvSpPr/>
            <p:nvPr/>
          </p:nvSpPr>
          <p:spPr>
            <a:xfrm rot="19844027">
              <a:off x="7141059" y="3898696"/>
              <a:ext cx="521735" cy="125140"/>
            </a:xfrm>
            <a:prstGeom prst="arc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7429520" y="3929066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2</a:t>
              </a:r>
              <a:r>
                <a:rPr lang="el-GR" dirty="0" smtClean="0">
                  <a:latin typeface="Arial"/>
                  <a:cs typeface="Arial"/>
                </a:rPr>
                <a:t>β</a:t>
              </a:r>
              <a:endParaRPr lang="en-GB" dirty="0"/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7500958" y="1202280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R</a:t>
              </a:r>
              <a:endParaRPr lang="en-GB" dirty="0"/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072198" y="2857496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N</a:t>
              </a:r>
              <a:endParaRPr lang="en-GB" dirty="0"/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8929718" y="2845354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N</a:t>
              </a:r>
              <a:endParaRPr lang="en-GB" dirty="0"/>
            </a:p>
          </p:txBody>
        </p:sp>
      </p:grpSp>
      <p:pic>
        <p:nvPicPr>
          <p:cNvPr id="29" name="Picture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553</TotalTime>
  <Words>1163</Words>
  <Application>Microsoft Office PowerPoint</Application>
  <PresentationFormat>On-screen Show (4:3)</PresentationFormat>
  <Paragraphs>256</Paragraphs>
  <Slides>32</Slides>
  <Notes>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Equity</vt:lpstr>
      <vt:lpstr>Equation</vt:lpstr>
      <vt:lpstr>PowerPoint Presentation</vt:lpstr>
      <vt:lpstr>Outcome 2</vt:lpstr>
      <vt:lpstr>Outcome 2</vt:lpstr>
      <vt:lpstr>Belt Drives - Introduction </vt:lpstr>
      <vt:lpstr>Relationship between wheel speeds</vt:lpstr>
      <vt:lpstr>Belt Tension</vt:lpstr>
      <vt:lpstr>Belt Tension</vt:lpstr>
      <vt:lpstr>Power Transmitted</vt:lpstr>
      <vt:lpstr>Friction and angle of lap</vt:lpstr>
      <vt:lpstr>Friction and angle of lap</vt:lpstr>
      <vt:lpstr>Friction and angle of lap</vt:lpstr>
      <vt:lpstr>Friction and angle of lap</vt:lpstr>
      <vt:lpstr>Example 1</vt:lpstr>
      <vt:lpstr>Example 1</vt:lpstr>
      <vt:lpstr>Example 2</vt:lpstr>
      <vt:lpstr>Example 2</vt:lpstr>
      <vt:lpstr>Example 3</vt:lpstr>
      <vt:lpstr>Example 3</vt:lpstr>
      <vt:lpstr>Example 4</vt:lpstr>
      <vt:lpstr>Example 4</vt:lpstr>
      <vt:lpstr>Example 5</vt:lpstr>
      <vt:lpstr>Example 5</vt:lpstr>
      <vt:lpstr>Example 5</vt:lpstr>
      <vt:lpstr>Example 6</vt:lpstr>
      <vt:lpstr>Example 6</vt:lpstr>
      <vt:lpstr>Example 6</vt:lpstr>
      <vt:lpstr>Effect of centrifugal force</vt:lpstr>
      <vt:lpstr>Example 7</vt:lpstr>
      <vt:lpstr>Example 7 a)</vt:lpstr>
      <vt:lpstr>Example 7 b)</vt:lpstr>
      <vt:lpstr>Example 7 b)</vt:lpstr>
      <vt:lpstr>V Belts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Tudor, Timothy</cp:lastModifiedBy>
  <cp:revision>66</cp:revision>
  <dcterms:created xsi:type="dcterms:W3CDTF">2010-12-21T08:45:19Z</dcterms:created>
  <dcterms:modified xsi:type="dcterms:W3CDTF">2014-09-24T14:09:00Z</dcterms:modified>
</cp:coreProperties>
</file>