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5623" autoAdjust="0"/>
  </p:normalViewPr>
  <p:slideViewPr>
    <p:cSldViewPr snapToGrid="0">
      <p:cViewPr varScale="1">
        <p:scale>
          <a:sx n="60" d="100"/>
          <a:sy n="60" d="100"/>
        </p:scale>
        <p:origin x="83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101062-A2E6-4700-8929-9B2D8F16DC44}" type="datetimeFigureOut">
              <a:rPr lang="en-US" smtClean="0"/>
              <a:t>11/11/2023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5FD9C-FB2C-4119-A8A9-5AC6E05CDB59}" type="slidenum">
              <a:rPr lang="en-US" smtClean="0"/>
              <a:t>‹#›</a:t>
            </a:fld>
            <a:endParaRPr lang="en-US"/>
          </a:p>
        </p:txBody>
      </p:sp>
    </p:spTree>
    <p:extLst>
      <p:ext uri="{BB962C8B-B14F-4D97-AF65-F5344CB8AC3E}">
        <p14:creationId xmlns:p14="http://schemas.microsoft.com/office/powerpoint/2010/main" val="1027500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Employee engagement is the psychological attachment and commitment individuals have to their jobs and company. Workers who are invested in their jobs are more likely to take pride in their work and be content in their careers. In a recent survey, there are 85 percent of housekeepers at a Hampton by Hilton hotel reported being very satisfied with their jobs (Hilton, 2023). The results of this heightened commitment are improved outputs. Employees are less likely to leave a company if they are enthusiastic about their work and feel valued. The visitors of Hampton by Hilton are more likely to receive stellar service from an engaged workforce. Besides, guest satisfaction and loyalty have increased as a result of the consistently high evaluations and testimonials appreciating the staff's warmth and attentiveness (Armstrong &amp; Taylor, 2020).</a:t>
            </a:r>
          </a:p>
        </p:txBody>
      </p:sp>
      <p:sp>
        <p:nvSpPr>
          <p:cNvPr id="4" name="Slide Number Placeholder 3"/>
          <p:cNvSpPr>
            <a:spLocks noGrp="1"/>
          </p:cNvSpPr>
          <p:nvPr>
            <p:ph type="sldNum" sz="quarter" idx="10"/>
          </p:nvPr>
        </p:nvSpPr>
        <p:spPr/>
        <p:txBody>
          <a:bodyPr/>
          <a:lstStyle/>
          <a:p>
            <a:fld id="{8735FD9C-FB2C-4119-A8A9-5AC6E05CDB59}" type="slidenum">
              <a:rPr lang="en-US" smtClean="0"/>
              <a:t>3</a:t>
            </a:fld>
            <a:endParaRPr lang="en-US"/>
          </a:p>
        </p:txBody>
      </p:sp>
    </p:spTree>
    <p:extLst>
      <p:ext uri="{BB962C8B-B14F-4D97-AF65-F5344CB8AC3E}">
        <p14:creationId xmlns:p14="http://schemas.microsoft.com/office/powerpoint/2010/main" val="2778152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Employee Engagement Model is a strategy that prioritizes these four factors to maximize employee engagement. For instance, empowering workers is paying attention to their opinions and responding to their suggestions and worries. Team meetings and feedback sessions are typical occurrences at Hampton by Hilton. It is essential that the organization maintains a culture of honesty and trust (</a:t>
            </a:r>
            <a:r>
              <a:rPr lang="en-US" dirty="0" err="1"/>
              <a:t>Zeithaml</a:t>
            </a:r>
            <a:r>
              <a:rPr lang="en-US" dirty="0"/>
              <a:t>, et al, 2017). Employees at Hampton by Hilton can have faith in their leadership because of the company's commitment to open communication. Rewards such as money and praise can go a long way. Employee of the Month awards, performance incentives, and advancement opportunities are just a few of the ways in which Hampton by Hilton recognizes and rewards hard work and dedication. Training and development initiatives for staff members aim to foster growth in knowledge and proficiency. In this way, Hampton by Hilton is committed to the development of its staff through a variety of training and education programs (Hilton, 2023).</a:t>
            </a:r>
          </a:p>
        </p:txBody>
      </p:sp>
      <p:sp>
        <p:nvSpPr>
          <p:cNvPr id="4" name="Slide Number Placeholder 3"/>
          <p:cNvSpPr>
            <a:spLocks noGrp="1"/>
          </p:cNvSpPr>
          <p:nvPr>
            <p:ph type="sldNum" sz="quarter" idx="10"/>
          </p:nvPr>
        </p:nvSpPr>
        <p:spPr/>
        <p:txBody>
          <a:bodyPr/>
          <a:lstStyle/>
          <a:p>
            <a:fld id="{8735FD9C-FB2C-4119-A8A9-5AC6E05CDB59}" type="slidenum">
              <a:rPr lang="en-US" smtClean="0"/>
              <a:t>4</a:t>
            </a:fld>
            <a:endParaRPr lang="en-US"/>
          </a:p>
        </p:txBody>
      </p:sp>
    </p:spTree>
    <p:extLst>
      <p:ext uri="{BB962C8B-B14F-4D97-AF65-F5344CB8AC3E}">
        <p14:creationId xmlns:p14="http://schemas.microsoft.com/office/powerpoint/2010/main" val="3994513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Members of the housekeeping staff are the authentic ambassadors of the Hampton by Hilton brand. Their commitment to upholding brand values is vital. Employees can use this room cleaning checklist to ensure they are maintaining the brand's high standards. It's a detailed manual that guarantees uniformity (Kotler, et al, 2018). There are quality controls and standards in place to ensure that every room at a Hampton by Hilton is spotless and comfortable. In this process, Hampton by Hilton creates several success stories and incident that improve its brand values in hospitality operation (Hilton, 2023). </a:t>
            </a:r>
          </a:p>
        </p:txBody>
      </p:sp>
      <p:sp>
        <p:nvSpPr>
          <p:cNvPr id="4" name="Slide Number Placeholder 3"/>
          <p:cNvSpPr>
            <a:spLocks noGrp="1"/>
          </p:cNvSpPr>
          <p:nvPr>
            <p:ph type="sldNum" sz="quarter" idx="10"/>
          </p:nvPr>
        </p:nvSpPr>
        <p:spPr/>
        <p:txBody>
          <a:bodyPr/>
          <a:lstStyle/>
          <a:p>
            <a:fld id="{8735FD9C-FB2C-4119-A8A9-5AC6E05CDB59}" type="slidenum">
              <a:rPr lang="en-US" smtClean="0"/>
              <a:t>5</a:t>
            </a:fld>
            <a:endParaRPr lang="en-US"/>
          </a:p>
        </p:txBody>
      </p:sp>
    </p:spTree>
    <p:extLst>
      <p:ext uri="{BB962C8B-B14F-4D97-AF65-F5344CB8AC3E}">
        <p14:creationId xmlns:p14="http://schemas.microsoft.com/office/powerpoint/2010/main" val="2759073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provides a high-level overview of the most important aspects of health and safety policies. It stresses the significance of staying alert and following safety procedures at all times while cleaning a room (Kotler &amp; Armstrong, 2018). It makes certain that employees at Hampton by Hilton are aware of the potential dangers they face and the need of taking precautions against them. It also stresses the need of reporting events and near-misses to keep the workplace safe at Hampton by Hilton (Hilton, 2023). </a:t>
            </a:r>
          </a:p>
        </p:txBody>
      </p:sp>
      <p:sp>
        <p:nvSpPr>
          <p:cNvPr id="4" name="Slide Number Placeholder 3"/>
          <p:cNvSpPr>
            <a:spLocks noGrp="1"/>
          </p:cNvSpPr>
          <p:nvPr>
            <p:ph type="sldNum" sz="quarter" idx="10"/>
          </p:nvPr>
        </p:nvSpPr>
        <p:spPr/>
        <p:txBody>
          <a:bodyPr/>
          <a:lstStyle/>
          <a:p>
            <a:fld id="{8735FD9C-FB2C-4119-A8A9-5AC6E05CDB59}" type="slidenum">
              <a:rPr lang="en-US" smtClean="0"/>
              <a:t>6</a:t>
            </a:fld>
            <a:endParaRPr lang="en-US"/>
          </a:p>
        </p:txBody>
      </p:sp>
    </p:spTree>
    <p:extLst>
      <p:ext uri="{BB962C8B-B14F-4D97-AF65-F5344CB8AC3E}">
        <p14:creationId xmlns:p14="http://schemas.microsoft.com/office/powerpoint/2010/main" val="345517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offers a summary of the room cleaning checklist as well as its significance in greater context. It highlights the thoroughness of the checklist, the specific cleaning techniques, as well as the significance of preserving quality and remaining in accordance with brand requirements. It also emphasizes the fact that the checklist incorporates safety precautions in order to produce an environment that is both safe and welcoming for guests (</a:t>
            </a:r>
            <a:r>
              <a:rPr lang="en-US" dirty="0" err="1"/>
              <a:t>Cherrington</a:t>
            </a:r>
            <a:r>
              <a:rPr lang="en-US" dirty="0"/>
              <a:t>, 2018).</a:t>
            </a:r>
          </a:p>
        </p:txBody>
      </p:sp>
      <p:sp>
        <p:nvSpPr>
          <p:cNvPr id="4" name="Slide Number Placeholder 3"/>
          <p:cNvSpPr>
            <a:spLocks noGrp="1"/>
          </p:cNvSpPr>
          <p:nvPr>
            <p:ph type="sldNum" sz="quarter" idx="10"/>
          </p:nvPr>
        </p:nvSpPr>
        <p:spPr/>
        <p:txBody>
          <a:bodyPr/>
          <a:lstStyle/>
          <a:p>
            <a:fld id="{8735FD9C-FB2C-4119-A8A9-5AC6E05CDB59}" type="slidenum">
              <a:rPr lang="en-US" smtClean="0"/>
              <a:t>7</a:t>
            </a:fld>
            <a:endParaRPr lang="en-US"/>
          </a:p>
        </p:txBody>
      </p:sp>
    </p:spTree>
    <p:extLst>
      <p:ext uri="{BB962C8B-B14F-4D97-AF65-F5344CB8AC3E}">
        <p14:creationId xmlns:p14="http://schemas.microsoft.com/office/powerpoint/2010/main" val="796810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underlines the significance of training and development opportunities for employees at Hampton by Hilton (Hilton, 2023). It underlines the notion that training is not a one-time event but rather a continuing activity, and that it plays an essential part in the success of employees and their level of job satisfaction. It explains the various ways in which employees and the company can benefit from cross-training and skill diversity. It emphasizes the organization's commitment to investing in staff development as a means of guaranteeing long-term success and quality in the company's operations (</a:t>
            </a:r>
            <a:r>
              <a:rPr lang="en-US" dirty="0" err="1"/>
              <a:t>Cascio</a:t>
            </a:r>
            <a:r>
              <a:rPr lang="en-US" dirty="0"/>
              <a:t>, 2018).</a:t>
            </a:r>
          </a:p>
        </p:txBody>
      </p:sp>
      <p:sp>
        <p:nvSpPr>
          <p:cNvPr id="4" name="Slide Number Placeholder 3"/>
          <p:cNvSpPr>
            <a:spLocks noGrp="1"/>
          </p:cNvSpPr>
          <p:nvPr>
            <p:ph type="sldNum" sz="quarter" idx="10"/>
          </p:nvPr>
        </p:nvSpPr>
        <p:spPr/>
        <p:txBody>
          <a:bodyPr/>
          <a:lstStyle/>
          <a:p>
            <a:fld id="{8735FD9C-FB2C-4119-A8A9-5AC6E05CDB59}" type="slidenum">
              <a:rPr lang="en-US" smtClean="0"/>
              <a:t>8</a:t>
            </a:fld>
            <a:endParaRPr lang="en-US"/>
          </a:p>
        </p:txBody>
      </p:sp>
    </p:spTree>
    <p:extLst>
      <p:ext uri="{BB962C8B-B14F-4D97-AF65-F5344CB8AC3E}">
        <p14:creationId xmlns:p14="http://schemas.microsoft.com/office/powerpoint/2010/main" val="3178161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importance of monitoring and receiving feedback as part of the performance management process is the primary topic of this slide. It places an emphasis on the regularity of performance reviews as well as the many feedback channels that are now in place to ensure that assessments are comprehensive (</a:t>
            </a:r>
            <a:r>
              <a:rPr lang="en-US" dirty="0" err="1"/>
              <a:t>Luthans</a:t>
            </a:r>
            <a:r>
              <a:rPr lang="en-US" dirty="0"/>
              <a:t>, et al, 2019). It provides a description of the approach that the company takes to manage performance issues, which includes support as well as remedial action when it is required. It emphasizes the significance of open communication and makes it abundantly evident that all members of the team have a say in the process and may make contributions to the enhancement of it (</a:t>
            </a:r>
            <a:r>
              <a:rPr lang="en-US" dirty="0" err="1"/>
              <a:t>DeCenzo</a:t>
            </a:r>
            <a:r>
              <a:rPr lang="en-US" dirty="0"/>
              <a:t>, et al, 2019).</a:t>
            </a:r>
          </a:p>
        </p:txBody>
      </p:sp>
      <p:sp>
        <p:nvSpPr>
          <p:cNvPr id="4" name="Slide Number Placeholder 3"/>
          <p:cNvSpPr>
            <a:spLocks noGrp="1"/>
          </p:cNvSpPr>
          <p:nvPr>
            <p:ph type="sldNum" sz="quarter" idx="10"/>
          </p:nvPr>
        </p:nvSpPr>
        <p:spPr/>
        <p:txBody>
          <a:bodyPr/>
          <a:lstStyle/>
          <a:p>
            <a:fld id="{8735FD9C-FB2C-4119-A8A9-5AC6E05CDB59}" type="slidenum">
              <a:rPr lang="en-US" smtClean="0"/>
              <a:t>9</a:t>
            </a:fld>
            <a:endParaRPr lang="en-US"/>
          </a:p>
        </p:txBody>
      </p:sp>
    </p:spTree>
    <p:extLst>
      <p:ext uri="{BB962C8B-B14F-4D97-AF65-F5344CB8AC3E}">
        <p14:creationId xmlns:p14="http://schemas.microsoft.com/office/powerpoint/2010/main" val="2605743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employees at Hampton by Hilton place a premium on rewarding and praising success. It has systems in place for recognizing and rewarding people who routinely go the extra mile. It offers its employees several benefits and perks (Hilton, 2023). Bonuses, gift cards, and other forms of monetary and non-monetary compensation for outstanding performance are all viable options. They hold monthly events to show their gratitude to their staff and honor their efforts. It emphasizes the importance of making the workplace a place where employees feel valued and respected, which has a beneficial effect on their motivation and dedication to their work (</a:t>
            </a:r>
            <a:r>
              <a:rPr lang="en-US" dirty="0" err="1"/>
              <a:t>Noe</a:t>
            </a:r>
            <a:r>
              <a:rPr lang="en-US" dirty="0"/>
              <a:t>, et al, 2019).</a:t>
            </a:r>
          </a:p>
        </p:txBody>
      </p:sp>
      <p:sp>
        <p:nvSpPr>
          <p:cNvPr id="4" name="Slide Number Placeholder 3"/>
          <p:cNvSpPr>
            <a:spLocks noGrp="1"/>
          </p:cNvSpPr>
          <p:nvPr>
            <p:ph type="sldNum" sz="quarter" idx="10"/>
          </p:nvPr>
        </p:nvSpPr>
        <p:spPr/>
        <p:txBody>
          <a:bodyPr/>
          <a:lstStyle/>
          <a:p>
            <a:fld id="{8735FD9C-FB2C-4119-A8A9-5AC6E05CDB59}" type="slidenum">
              <a:rPr lang="en-US" smtClean="0"/>
              <a:t>10</a:t>
            </a:fld>
            <a:endParaRPr lang="en-US"/>
          </a:p>
        </p:txBody>
      </p:sp>
    </p:spTree>
    <p:extLst>
      <p:ext uri="{BB962C8B-B14F-4D97-AF65-F5344CB8AC3E}">
        <p14:creationId xmlns:p14="http://schemas.microsoft.com/office/powerpoint/2010/main" val="1405898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11/11/2023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11/11/2023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4273502"/>
          </a:xfrm>
        </p:spPr>
        <p:txBody>
          <a:bodyPr>
            <a:normAutofit/>
          </a:bodyPr>
          <a:lstStyle/>
          <a:p>
            <a:pPr algn="ctr"/>
            <a:r>
              <a:rPr lang="en-US" sz="5400" dirty="0"/>
              <a:t>Room Cleaning Checklist Training Presentation</a:t>
            </a:r>
            <a:br>
              <a:rPr lang="en-US" dirty="0"/>
            </a:br>
            <a:r>
              <a:rPr lang="en-US" sz="2400" dirty="0"/>
              <a:t>Enhancing Employee Engagement, Brand Standards, and Safety Procedures</a:t>
            </a:r>
            <a:br>
              <a:rPr lang="en-US" dirty="0"/>
            </a:br>
            <a:br>
              <a:rPr lang="en-US" dirty="0"/>
            </a:br>
            <a:endParaRPr lang="en-US" dirty="0"/>
          </a:p>
        </p:txBody>
      </p:sp>
      <p:pic>
        <p:nvPicPr>
          <p:cNvPr id="4" name="Picture 3"/>
          <p:cNvPicPr>
            <a:picLocks noChangeAspect="1"/>
          </p:cNvPicPr>
          <p:nvPr/>
        </p:nvPicPr>
        <p:blipFill>
          <a:blip r:embed="rId2"/>
          <a:stretch>
            <a:fillRect/>
          </a:stretch>
        </p:blipFill>
        <p:spPr>
          <a:xfrm>
            <a:off x="4526026" y="4216226"/>
            <a:ext cx="2906870" cy="1810723"/>
          </a:xfrm>
          <a:prstGeom prst="rect">
            <a:avLst/>
          </a:prstGeom>
        </p:spPr>
      </p:pic>
      <p:sp>
        <p:nvSpPr>
          <p:cNvPr id="3" name="TextBox 2">
            <a:extLst>
              <a:ext uri="{FF2B5EF4-FFF2-40B4-BE49-F238E27FC236}">
                <a16:creationId xmlns:a16="http://schemas.microsoft.com/office/drawing/2014/main" id="{544985CC-C144-31B2-331A-D4D70301691C}"/>
              </a:ext>
            </a:extLst>
          </p:cNvPr>
          <p:cNvSpPr txBox="1"/>
          <p:nvPr/>
        </p:nvSpPr>
        <p:spPr>
          <a:xfrm>
            <a:off x="7620001" y="3768131"/>
            <a:ext cx="4186812" cy="3265715"/>
          </a:xfrm>
          <a:prstGeom prst="rect">
            <a:avLst/>
          </a:prstGeom>
          <a:noFill/>
        </p:spPr>
        <p:txBody>
          <a:bodyPr wrap="square" rtlCol="0">
            <a:spAutoFit/>
          </a:bodyPr>
          <a:lstStyle/>
          <a:p>
            <a:pPr algn="l"/>
            <a:endParaRPr lang="en-US" dirty="0"/>
          </a:p>
        </p:txBody>
      </p:sp>
      <p:sp>
        <p:nvSpPr>
          <p:cNvPr id="5" name="TextBox 4">
            <a:extLst>
              <a:ext uri="{FF2B5EF4-FFF2-40B4-BE49-F238E27FC236}">
                <a16:creationId xmlns:a16="http://schemas.microsoft.com/office/drawing/2014/main" id="{D036359E-0627-8BC5-1400-E6D09AF0E97C}"/>
              </a:ext>
            </a:extLst>
          </p:cNvPr>
          <p:cNvSpPr txBox="1"/>
          <p:nvPr/>
        </p:nvSpPr>
        <p:spPr>
          <a:xfrm flipV="1">
            <a:off x="7620001" y="4404527"/>
            <a:ext cx="3684395" cy="2453473"/>
          </a:xfrm>
          <a:prstGeom prst="rect">
            <a:avLst/>
          </a:prstGeom>
          <a:noFill/>
        </p:spPr>
        <p:txBody>
          <a:bodyPr wrap="square" rtlCol="0">
            <a:spAutoFit/>
          </a:bodyPr>
          <a:lstStyle/>
          <a:p>
            <a:pPr algn="l"/>
            <a:endParaRPr lang="en-US" dirty="0"/>
          </a:p>
        </p:txBody>
      </p:sp>
      <p:sp>
        <p:nvSpPr>
          <p:cNvPr id="6" name="TextBox 5">
            <a:extLst>
              <a:ext uri="{FF2B5EF4-FFF2-40B4-BE49-F238E27FC236}">
                <a16:creationId xmlns:a16="http://schemas.microsoft.com/office/drawing/2014/main" id="{98094F5C-510D-0048-7FFE-AFBA3DF9B942}"/>
              </a:ext>
            </a:extLst>
          </p:cNvPr>
          <p:cNvSpPr txBox="1"/>
          <p:nvPr/>
        </p:nvSpPr>
        <p:spPr>
          <a:xfrm>
            <a:off x="5181600" y="3506874"/>
            <a:ext cx="1828800" cy="1828800"/>
          </a:xfrm>
          <a:prstGeom prst="rect">
            <a:avLst/>
          </a:prstGeom>
          <a:noFill/>
        </p:spPr>
        <p:txBody>
          <a:bodyPr wrap="square" rtlCol="0">
            <a:spAutoFit/>
          </a:bodyPr>
          <a:lstStyle/>
          <a:p>
            <a:pPr algn="l"/>
            <a:endParaRPr lang="en-US" dirty="0"/>
          </a:p>
        </p:txBody>
      </p:sp>
      <p:sp>
        <p:nvSpPr>
          <p:cNvPr id="7" name="TextBox 6">
            <a:extLst>
              <a:ext uri="{FF2B5EF4-FFF2-40B4-BE49-F238E27FC236}">
                <a16:creationId xmlns:a16="http://schemas.microsoft.com/office/drawing/2014/main" id="{AB615DB4-B2A9-228D-9A84-F0B5CCB45BC5}"/>
              </a:ext>
            </a:extLst>
          </p:cNvPr>
          <p:cNvSpPr txBox="1"/>
          <p:nvPr/>
        </p:nvSpPr>
        <p:spPr>
          <a:xfrm flipH="1" flipV="1">
            <a:off x="7010399" y="4431322"/>
            <a:ext cx="4796413" cy="2016369"/>
          </a:xfrm>
          <a:prstGeom prst="rect">
            <a:avLst/>
          </a:prstGeom>
          <a:noFill/>
        </p:spPr>
        <p:txBody>
          <a:bodyPr wrap="square" rtlCol="0">
            <a:spAutoFit/>
          </a:bodyPr>
          <a:lstStyle/>
          <a:p>
            <a:pPr algn="l"/>
            <a:endParaRPr lang="en-US" dirty="0"/>
          </a:p>
        </p:txBody>
      </p:sp>
      <p:sp>
        <p:nvSpPr>
          <p:cNvPr id="8" name="TextBox 7">
            <a:extLst>
              <a:ext uri="{FF2B5EF4-FFF2-40B4-BE49-F238E27FC236}">
                <a16:creationId xmlns:a16="http://schemas.microsoft.com/office/drawing/2014/main" id="{6AE7AC67-BEF5-2DA7-69E1-63DE579D1C46}"/>
              </a:ext>
            </a:extLst>
          </p:cNvPr>
          <p:cNvSpPr txBox="1"/>
          <p:nvPr/>
        </p:nvSpPr>
        <p:spPr>
          <a:xfrm>
            <a:off x="7432896" y="3630070"/>
            <a:ext cx="4139456" cy="3571249"/>
          </a:xfrm>
          <a:prstGeom prst="rect">
            <a:avLst/>
          </a:prstGeom>
          <a:noFill/>
        </p:spPr>
        <p:txBody>
          <a:bodyPr wrap="square" rtlCol="0">
            <a:spAutoFit/>
          </a:bodyPr>
          <a:lstStyle/>
          <a:p>
            <a:pPr algn="l"/>
            <a:endParaRPr lang="en-US" dirty="0"/>
          </a:p>
        </p:txBody>
      </p:sp>
      <p:sp>
        <p:nvSpPr>
          <p:cNvPr id="10" name="TextBox 9">
            <a:extLst>
              <a:ext uri="{FF2B5EF4-FFF2-40B4-BE49-F238E27FC236}">
                <a16:creationId xmlns:a16="http://schemas.microsoft.com/office/drawing/2014/main" id="{1F93E3CB-9295-8C58-C071-A5B355B08A56}"/>
              </a:ext>
            </a:extLst>
          </p:cNvPr>
          <p:cNvSpPr txBox="1"/>
          <p:nvPr/>
        </p:nvSpPr>
        <p:spPr>
          <a:xfrm>
            <a:off x="8373626" y="4216226"/>
            <a:ext cx="3351126" cy="3137493"/>
          </a:xfrm>
          <a:prstGeom prst="rect">
            <a:avLst/>
          </a:prstGeom>
          <a:noFill/>
        </p:spPr>
        <p:txBody>
          <a:bodyPr wrap="square" rtlCol="0">
            <a:spAutoFit/>
          </a:bodyPr>
          <a:lstStyle/>
          <a:p>
            <a:pPr algn="l"/>
            <a:endParaRPr lang="en-US" dirty="0"/>
          </a:p>
        </p:txBody>
      </p:sp>
      <p:sp>
        <p:nvSpPr>
          <p:cNvPr id="12" name="TextBox 11">
            <a:extLst>
              <a:ext uri="{FF2B5EF4-FFF2-40B4-BE49-F238E27FC236}">
                <a16:creationId xmlns:a16="http://schemas.microsoft.com/office/drawing/2014/main" id="{6B670299-062C-22E2-6DC9-9E8F64675A5B}"/>
              </a:ext>
            </a:extLst>
          </p:cNvPr>
          <p:cNvSpPr txBox="1"/>
          <p:nvPr/>
        </p:nvSpPr>
        <p:spPr>
          <a:xfrm>
            <a:off x="8088470" y="4802382"/>
            <a:ext cx="3905447" cy="2093404"/>
          </a:xfrm>
          <a:prstGeom prst="rect">
            <a:avLst/>
          </a:prstGeom>
          <a:noFill/>
        </p:spPr>
        <p:txBody>
          <a:bodyPr wrap="square" rtlCol="0">
            <a:spAutoFit/>
          </a:bodyPr>
          <a:lstStyle/>
          <a:p>
            <a:pPr algn="l"/>
            <a:endParaRPr lang="en-US" dirty="0"/>
          </a:p>
        </p:txBody>
      </p:sp>
      <p:sp>
        <p:nvSpPr>
          <p:cNvPr id="14" name="TextBox 13">
            <a:extLst>
              <a:ext uri="{FF2B5EF4-FFF2-40B4-BE49-F238E27FC236}">
                <a16:creationId xmlns:a16="http://schemas.microsoft.com/office/drawing/2014/main" id="{30335946-5005-4C90-147E-04080DA94088}"/>
              </a:ext>
            </a:extLst>
          </p:cNvPr>
          <p:cNvSpPr txBox="1"/>
          <p:nvPr/>
        </p:nvSpPr>
        <p:spPr>
          <a:xfrm>
            <a:off x="7803314" y="5388538"/>
            <a:ext cx="3905447" cy="646331"/>
          </a:xfrm>
          <a:prstGeom prst="rect">
            <a:avLst/>
          </a:prstGeom>
          <a:noFill/>
        </p:spPr>
        <p:txBody>
          <a:bodyPr wrap="square" rtlCol="0">
            <a:spAutoFit/>
          </a:bodyPr>
          <a:lstStyle/>
          <a:p>
            <a:pPr algn="l"/>
            <a:r>
              <a:rPr lang="en-GB" dirty="0"/>
              <a:t>Student </a:t>
            </a:r>
            <a:r>
              <a:rPr lang="en-GB" dirty="0" err="1"/>
              <a:t>Name:Rasel</a:t>
            </a:r>
            <a:r>
              <a:rPr lang="en-GB" dirty="0"/>
              <a:t> Ahmed</a:t>
            </a:r>
          </a:p>
          <a:p>
            <a:pPr algn="l"/>
            <a:r>
              <a:rPr lang="en-GB"/>
              <a:t>Student ID:2233498</a:t>
            </a:r>
            <a:endParaRPr lang="en-US" dirty="0"/>
          </a:p>
        </p:txBody>
      </p:sp>
    </p:spTree>
    <p:extLst>
      <p:ext uri="{BB962C8B-B14F-4D97-AF65-F5344CB8AC3E}">
        <p14:creationId xmlns:p14="http://schemas.microsoft.com/office/powerpoint/2010/main" val="1585749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Content Placeholder 2"/>
          <p:cNvSpPr>
            <a:spLocks noGrp="1"/>
          </p:cNvSpPr>
          <p:nvPr>
            <p:ph idx="1"/>
          </p:nvPr>
        </p:nvSpPr>
        <p:spPr/>
        <p:txBody>
          <a:bodyPr>
            <a:normAutofit fontScale="92500" lnSpcReduction="10000"/>
          </a:bodyPr>
          <a:lstStyle/>
          <a:p>
            <a:r>
              <a:rPr lang="en-US" dirty="0"/>
              <a:t>Enhancing employee engagement, brand standards and safety process are the key functions for hospitality management in hotel operation. </a:t>
            </a:r>
          </a:p>
          <a:p>
            <a:r>
              <a:rPr lang="en-US" dirty="0"/>
              <a:t>Hampton by Hilton is the chosen hotel operation in this presentation.  </a:t>
            </a:r>
          </a:p>
          <a:p>
            <a:r>
              <a:rPr lang="en-US" dirty="0"/>
              <a:t>This presentation aims to promote employee engagement in our housekeeping team, maintain and boost brand standards to correspond with Hampton by Hilton, and enforce stringent safety protocols for guests and workers.</a:t>
            </a:r>
          </a:p>
          <a:p>
            <a:r>
              <a:rPr lang="en-US" dirty="0"/>
              <a:t>This presentation discusses Hampton by Hilton brand standards, staff engagement strategy, and hotel management safety.</a:t>
            </a:r>
          </a:p>
          <a:p>
            <a:endParaRPr lang="en-US" dirty="0"/>
          </a:p>
        </p:txBody>
      </p:sp>
    </p:spTree>
    <p:extLst>
      <p:ext uri="{BB962C8B-B14F-4D97-AF65-F5344CB8AC3E}">
        <p14:creationId xmlns:p14="http://schemas.microsoft.com/office/powerpoint/2010/main" val="3347083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Employee Engagement</a:t>
            </a:r>
          </a:p>
        </p:txBody>
      </p:sp>
      <p:sp>
        <p:nvSpPr>
          <p:cNvPr id="3" name="Content Placeholder 2"/>
          <p:cNvSpPr>
            <a:spLocks noGrp="1"/>
          </p:cNvSpPr>
          <p:nvPr>
            <p:ph idx="1"/>
          </p:nvPr>
        </p:nvSpPr>
        <p:spPr>
          <a:xfrm>
            <a:off x="1838529" y="2097088"/>
            <a:ext cx="9905999" cy="3541714"/>
          </a:xfrm>
        </p:spPr>
        <p:txBody>
          <a:bodyPr/>
          <a:lstStyle/>
          <a:p>
            <a:r>
              <a:rPr lang="en-US" dirty="0"/>
              <a:t>Increased Job Satisfaction</a:t>
            </a:r>
          </a:p>
          <a:p>
            <a:r>
              <a:rPr lang="en-US" dirty="0"/>
              <a:t>Higher Productivity</a:t>
            </a:r>
          </a:p>
          <a:p>
            <a:r>
              <a:rPr lang="en-US" dirty="0"/>
              <a:t>Lower Turnover Rates</a:t>
            </a:r>
          </a:p>
          <a:p>
            <a:r>
              <a:rPr lang="en-US" dirty="0"/>
              <a:t>Enhanced Guest Experiences</a:t>
            </a:r>
          </a:p>
          <a:p>
            <a:endParaRPr lang="en-US" dirty="0"/>
          </a:p>
        </p:txBody>
      </p:sp>
    </p:spTree>
    <p:extLst>
      <p:ext uri="{BB962C8B-B14F-4D97-AF65-F5344CB8AC3E}">
        <p14:creationId xmlns:p14="http://schemas.microsoft.com/office/powerpoint/2010/main" val="1913619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Employee Engagement Model</a:t>
            </a:r>
          </a:p>
        </p:txBody>
      </p:sp>
      <p:sp>
        <p:nvSpPr>
          <p:cNvPr id="3" name="Content Placeholder 2"/>
          <p:cNvSpPr>
            <a:spLocks noGrp="1"/>
          </p:cNvSpPr>
          <p:nvPr>
            <p:ph idx="1"/>
          </p:nvPr>
        </p:nvSpPr>
        <p:spPr>
          <a:xfrm>
            <a:off x="2055812" y="2228222"/>
            <a:ext cx="9905999" cy="3541714"/>
          </a:xfrm>
        </p:spPr>
        <p:txBody>
          <a:bodyPr/>
          <a:lstStyle/>
          <a:p>
            <a:r>
              <a:rPr lang="en-US" dirty="0"/>
              <a:t>Voice such as Listening of Employees</a:t>
            </a:r>
          </a:p>
          <a:p>
            <a:r>
              <a:rPr lang="en-US" dirty="0"/>
              <a:t>Integrity such as Trust</a:t>
            </a:r>
          </a:p>
          <a:p>
            <a:r>
              <a:rPr lang="en-US" dirty="0"/>
              <a:t>Motivation such as Rewards </a:t>
            </a:r>
          </a:p>
          <a:p>
            <a:r>
              <a:rPr lang="en-US" dirty="0"/>
              <a:t>Competence such as Training and Development</a:t>
            </a:r>
          </a:p>
          <a:p>
            <a:endParaRPr lang="en-US" dirty="0"/>
          </a:p>
        </p:txBody>
      </p:sp>
    </p:spTree>
    <p:extLst>
      <p:ext uri="{BB962C8B-B14F-4D97-AF65-F5344CB8AC3E}">
        <p14:creationId xmlns:p14="http://schemas.microsoft.com/office/powerpoint/2010/main" val="2615320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Standards and Best Practices</a:t>
            </a:r>
          </a:p>
        </p:txBody>
      </p:sp>
      <p:sp>
        <p:nvSpPr>
          <p:cNvPr id="3" name="Content Placeholder 2"/>
          <p:cNvSpPr>
            <a:spLocks noGrp="1"/>
          </p:cNvSpPr>
          <p:nvPr>
            <p:ph idx="1"/>
          </p:nvPr>
        </p:nvSpPr>
        <p:spPr>
          <a:xfrm>
            <a:off x="1736835" y="2097088"/>
            <a:ext cx="9905999" cy="3541714"/>
          </a:xfrm>
        </p:spPr>
        <p:txBody>
          <a:bodyPr/>
          <a:lstStyle/>
          <a:p>
            <a:r>
              <a:rPr lang="en-US" dirty="0"/>
              <a:t>The role of employees</a:t>
            </a:r>
          </a:p>
          <a:p>
            <a:r>
              <a:rPr lang="en-US" dirty="0"/>
              <a:t>Utilizing room cleaning checklist</a:t>
            </a:r>
          </a:p>
          <a:p>
            <a:r>
              <a:rPr lang="en-US" dirty="0"/>
              <a:t>Quality checks and standards</a:t>
            </a:r>
          </a:p>
          <a:p>
            <a:r>
              <a:rPr lang="en-US" dirty="0"/>
              <a:t>Success story</a:t>
            </a:r>
          </a:p>
          <a:p>
            <a:endParaRPr lang="en-US" dirty="0"/>
          </a:p>
        </p:txBody>
      </p:sp>
    </p:spTree>
    <p:extLst>
      <p:ext uri="{BB962C8B-B14F-4D97-AF65-F5344CB8AC3E}">
        <p14:creationId xmlns:p14="http://schemas.microsoft.com/office/powerpoint/2010/main" val="2850517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Health and Safety Procedures</a:t>
            </a:r>
          </a:p>
        </p:txBody>
      </p:sp>
      <p:sp>
        <p:nvSpPr>
          <p:cNvPr id="3" name="Content Placeholder 2"/>
          <p:cNvSpPr>
            <a:spLocks noGrp="1"/>
          </p:cNvSpPr>
          <p:nvPr>
            <p:ph idx="1"/>
          </p:nvPr>
        </p:nvSpPr>
        <p:spPr>
          <a:xfrm>
            <a:off x="1641143" y="2249487"/>
            <a:ext cx="9905999" cy="3541714"/>
          </a:xfrm>
        </p:spPr>
        <p:txBody>
          <a:bodyPr/>
          <a:lstStyle/>
          <a:p>
            <a:r>
              <a:rPr lang="en-US" dirty="0"/>
              <a:t>Prioritizing safety in room cleaning</a:t>
            </a:r>
          </a:p>
          <a:p>
            <a:r>
              <a:rPr lang="en-US" dirty="0"/>
              <a:t>Types of hazards in cleaning</a:t>
            </a:r>
          </a:p>
          <a:p>
            <a:r>
              <a:rPr lang="en-US" dirty="0"/>
              <a:t>Personal protective equipment (PPE)</a:t>
            </a:r>
          </a:p>
          <a:p>
            <a:r>
              <a:rPr lang="en-US" dirty="0"/>
              <a:t>Reporting incidents and near-misses</a:t>
            </a:r>
          </a:p>
          <a:p>
            <a:endParaRPr lang="en-US" dirty="0"/>
          </a:p>
        </p:txBody>
      </p:sp>
    </p:spTree>
    <p:extLst>
      <p:ext uri="{BB962C8B-B14F-4D97-AF65-F5344CB8AC3E}">
        <p14:creationId xmlns:p14="http://schemas.microsoft.com/office/powerpoint/2010/main" val="1748164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Room Cleaning Checklist Overview</a:t>
            </a:r>
          </a:p>
        </p:txBody>
      </p:sp>
      <p:sp>
        <p:nvSpPr>
          <p:cNvPr id="3" name="Content Placeholder 2"/>
          <p:cNvSpPr>
            <a:spLocks noGrp="1"/>
          </p:cNvSpPr>
          <p:nvPr>
            <p:ph idx="1"/>
          </p:nvPr>
        </p:nvSpPr>
        <p:spPr>
          <a:xfrm>
            <a:off x="1683672" y="2270752"/>
            <a:ext cx="9905999" cy="3541714"/>
          </a:xfrm>
        </p:spPr>
        <p:txBody>
          <a:bodyPr/>
          <a:lstStyle/>
          <a:p>
            <a:r>
              <a:rPr lang="en-US" dirty="0"/>
              <a:t>The checklist components</a:t>
            </a:r>
          </a:p>
          <a:p>
            <a:r>
              <a:rPr lang="en-US" dirty="0"/>
              <a:t>Detailed step-by-step cleaning procedures</a:t>
            </a:r>
          </a:p>
          <a:p>
            <a:r>
              <a:rPr lang="en-US" dirty="0"/>
              <a:t>Quality checks and standards</a:t>
            </a:r>
          </a:p>
          <a:p>
            <a:r>
              <a:rPr lang="en-US" dirty="0"/>
              <a:t>How the checklist aligns with brand standards and safety</a:t>
            </a:r>
          </a:p>
          <a:p>
            <a:endParaRPr lang="en-US" dirty="0"/>
          </a:p>
        </p:txBody>
      </p:sp>
    </p:spTree>
    <p:extLst>
      <p:ext uri="{BB962C8B-B14F-4D97-AF65-F5344CB8AC3E}">
        <p14:creationId xmlns:p14="http://schemas.microsoft.com/office/powerpoint/2010/main" val="1557651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Employee Training and Development</a:t>
            </a:r>
          </a:p>
        </p:txBody>
      </p:sp>
      <p:sp>
        <p:nvSpPr>
          <p:cNvPr id="3" name="Content Placeholder 2"/>
          <p:cNvSpPr>
            <a:spLocks noGrp="1"/>
          </p:cNvSpPr>
          <p:nvPr>
            <p:ph idx="1"/>
          </p:nvPr>
        </p:nvSpPr>
        <p:spPr>
          <a:xfrm>
            <a:off x="1694305" y="2206956"/>
            <a:ext cx="9905999" cy="3541714"/>
          </a:xfrm>
        </p:spPr>
        <p:txBody>
          <a:bodyPr/>
          <a:lstStyle/>
          <a:p>
            <a:r>
              <a:rPr lang="en-US" dirty="0"/>
              <a:t>The importance of training</a:t>
            </a:r>
          </a:p>
          <a:p>
            <a:r>
              <a:rPr lang="en-US" dirty="0"/>
              <a:t>Cross-training and skill diversification</a:t>
            </a:r>
          </a:p>
          <a:p>
            <a:r>
              <a:rPr lang="en-US" dirty="0"/>
              <a:t>Investing in employee growth</a:t>
            </a:r>
          </a:p>
          <a:p>
            <a:r>
              <a:rPr lang="en-US" dirty="0"/>
              <a:t>Providing continuous learning opportunities</a:t>
            </a:r>
          </a:p>
          <a:p>
            <a:endParaRPr lang="en-US" dirty="0"/>
          </a:p>
        </p:txBody>
      </p:sp>
    </p:spTree>
    <p:extLst>
      <p:ext uri="{BB962C8B-B14F-4D97-AF65-F5344CB8AC3E}">
        <p14:creationId xmlns:p14="http://schemas.microsoft.com/office/powerpoint/2010/main" val="2628619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Monitoring and Feedback</a:t>
            </a:r>
          </a:p>
        </p:txBody>
      </p:sp>
      <p:sp>
        <p:nvSpPr>
          <p:cNvPr id="3" name="Content Placeholder 2"/>
          <p:cNvSpPr>
            <a:spLocks noGrp="1"/>
          </p:cNvSpPr>
          <p:nvPr>
            <p:ph idx="1"/>
          </p:nvPr>
        </p:nvSpPr>
        <p:spPr>
          <a:xfrm>
            <a:off x="1736835" y="2097088"/>
            <a:ext cx="9905999" cy="3541714"/>
          </a:xfrm>
        </p:spPr>
        <p:txBody>
          <a:bodyPr/>
          <a:lstStyle/>
          <a:p>
            <a:r>
              <a:rPr lang="en-US" dirty="0"/>
              <a:t>Regular performance evaluations</a:t>
            </a:r>
          </a:p>
          <a:p>
            <a:r>
              <a:rPr lang="en-US" dirty="0"/>
              <a:t>Feedback mechanisms</a:t>
            </a:r>
          </a:p>
          <a:p>
            <a:r>
              <a:rPr lang="en-US" dirty="0"/>
              <a:t>How to address performance issues</a:t>
            </a:r>
          </a:p>
          <a:p>
            <a:r>
              <a:rPr lang="en-US" dirty="0"/>
              <a:t>Encouraging open communication</a:t>
            </a:r>
          </a:p>
          <a:p>
            <a:endParaRPr lang="en-US" dirty="0"/>
          </a:p>
        </p:txBody>
      </p:sp>
    </p:spTree>
    <p:extLst>
      <p:ext uri="{BB962C8B-B14F-4D97-AF65-F5344CB8AC3E}">
        <p14:creationId xmlns:p14="http://schemas.microsoft.com/office/powerpoint/2010/main" val="2054443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Reward and Recognition</a:t>
            </a:r>
          </a:p>
        </p:txBody>
      </p:sp>
      <p:sp>
        <p:nvSpPr>
          <p:cNvPr id="3" name="Content Placeholder 2"/>
          <p:cNvSpPr>
            <a:spLocks noGrp="1"/>
          </p:cNvSpPr>
          <p:nvPr>
            <p:ph idx="1"/>
          </p:nvPr>
        </p:nvSpPr>
        <p:spPr/>
        <p:txBody>
          <a:bodyPr/>
          <a:lstStyle/>
          <a:p>
            <a:r>
              <a:rPr lang="en-US" dirty="0"/>
              <a:t>Recognizing outstanding performance</a:t>
            </a:r>
          </a:p>
          <a:p>
            <a:r>
              <a:rPr lang="en-US" dirty="0"/>
              <a:t>Rewards and incentives </a:t>
            </a:r>
          </a:p>
          <a:p>
            <a:r>
              <a:rPr lang="en-US" dirty="0"/>
              <a:t>Employee appreciation events</a:t>
            </a:r>
          </a:p>
          <a:p>
            <a:r>
              <a:rPr lang="en-US" dirty="0"/>
              <a:t>Impact on employee motivation and engagement</a:t>
            </a:r>
          </a:p>
          <a:p>
            <a:endParaRPr lang="en-US" dirty="0"/>
          </a:p>
        </p:txBody>
      </p:sp>
    </p:spTree>
    <p:extLst>
      <p:ext uri="{BB962C8B-B14F-4D97-AF65-F5344CB8AC3E}">
        <p14:creationId xmlns:p14="http://schemas.microsoft.com/office/powerpoint/2010/main" val="3014700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a:bodyPr>
          <a:lstStyle/>
          <a:p>
            <a:r>
              <a:rPr lang="en-US" dirty="0"/>
              <a:t>The presentation has centered on the fundamentals of Hampton by Hilton's dedication to service.</a:t>
            </a:r>
          </a:p>
          <a:p>
            <a:r>
              <a:rPr lang="en-US" dirty="0"/>
              <a:t>Its mission is to provide every member of staff with the resources they need to succeed, from room cleaning checklists to brand standards to health and safety policies to training to evaluation of employee performance. </a:t>
            </a:r>
          </a:p>
          <a:p>
            <a:r>
              <a:rPr lang="en-US" dirty="0"/>
              <a:t>The hard work, expertise, and dedication of the Hampton by Hilton staff is what makes the company successful.</a:t>
            </a:r>
          </a:p>
          <a:p>
            <a:endParaRPr lang="en-US" dirty="0"/>
          </a:p>
        </p:txBody>
      </p:sp>
    </p:spTree>
    <p:extLst>
      <p:ext uri="{BB962C8B-B14F-4D97-AF65-F5344CB8AC3E}">
        <p14:creationId xmlns:p14="http://schemas.microsoft.com/office/powerpoint/2010/main" val="3098626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5681"/>
            <a:ext cx="9905998" cy="1478570"/>
          </a:xfrm>
        </p:spPr>
        <p:txBody>
          <a:bodyPr/>
          <a:lstStyle/>
          <a:p>
            <a:r>
              <a:rPr lang="en-US" dirty="0"/>
              <a:t>References: </a:t>
            </a:r>
          </a:p>
        </p:txBody>
      </p:sp>
      <p:sp>
        <p:nvSpPr>
          <p:cNvPr id="3" name="Content Placeholder 2"/>
          <p:cNvSpPr>
            <a:spLocks noGrp="1"/>
          </p:cNvSpPr>
          <p:nvPr>
            <p:ph idx="1"/>
          </p:nvPr>
        </p:nvSpPr>
        <p:spPr>
          <a:xfrm>
            <a:off x="1141412" y="1031358"/>
            <a:ext cx="9905999" cy="5316279"/>
          </a:xfrm>
        </p:spPr>
        <p:txBody>
          <a:bodyPr>
            <a:normAutofit fontScale="47500" lnSpcReduction="20000"/>
          </a:bodyPr>
          <a:lstStyle/>
          <a:p>
            <a:pPr marL="0" indent="0">
              <a:lnSpc>
                <a:spcPct val="170000"/>
              </a:lnSpc>
              <a:buNone/>
            </a:pPr>
            <a:r>
              <a:rPr lang="en-US" sz="2800" dirty="0"/>
              <a:t>1.	Armstrong, M., &amp; Taylor, S. (2020). Armstrong's Handbook of Human Resource Management Practice. </a:t>
            </a:r>
            <a:r>
              <a:rPr lang="en-US" sz="2800" dirty="0" err="1"/>
              <a:t>Kogan</a:t>
            </a:r>
            <a:r>
              <a:rPr lang="en-US" sz="2800" dirty="0"/>
              <a:t> Page Publishers.</a:t>
            </a:r>
          </a:p>
          <a:p>
            <a:pPr marL="0" indent="0">
              <a:lnSpc>
                <a:spcPct val="170000"/>
              </a:lnSpc>
              <a:buNone/>
            </a:pPr>
            <a:r>
              <a:rPr lang="en-US" sz="2800" dirty="0"/>
              <a:t>2.	</a:t>
            </a:r>
            <a:r>
              <a:rPr lang="en-US" sz="2800" dirty="0" err="1"/>
              <a:t>Cascio</a:t>
            </a:r>
            <a:r>
              <a:rPr lang="en-US" sz="2800" dirty="0"/>
              <a:t>, W. F. (2018). Managing Human Resources: Productivity, Quality of Work Life, Profits. McGraw-Hill Education.</a:t>
            </a:r>
          </a:p>
          <a:p>
            <a:pPr marL="0" indent="0">
              <a:lnSpc>
                <a:spcPct val="170000"/>
              </a:lnSpc>
              <a:buNone/>
            </a:pPr>
            <a:r>
              <a:rPr lang="en-US" sz="2800" dirty="0"/>
              <a:t>3.	</a:t>
            </a:r>
            <a:r>
              <a:rPr lang="en-US" sz="2800" dirty="0" err="1"/>
              <a:t>Cherrington</a:t>
            </a:r>
            <a:r>
              <a:rPr lang="en-US" sz="2800" dirty="0"/>
              <a:t>, D. J. (2018). Organizational Behavior: The Management of Individual and Organizational Performance. </a:t>
            </a:r>
            <a:r>
              <a:rPr lang="en-US" sz="2800" dirty="0" err="1"/>
              <a:t>Routledge</a:t>
            </a:r>
            <a:r>
              <a:rPr lang="en-US" sz="2800" dirty="0"/>
              <a:t>.</a:t>
            </a:r>
          </a:p>
          <a:p>
            <a:pPr marL="0" indent="0">
              <a:lnSpc>
                <a:spcPct val="170000"/>
              </a:lnSpc>
              <a:buNone/>
            </a:pPr>
            <a:r>
              <a:rPr lang="en-US" sz="2800" dirty="0"/>
              <a:t>4.	</a:t>
            </a:r>
            <a:r>
              <a:rPr lang="en-US" sz="2800" dirty="0" err="1"/>
              <a:t>DeCenzo</a:t>
            </a:r>
            <a:r>
              <a:rPr lang="en-US" sz="2800" dirty="0"/>
              <a:t>, D. A., Robbins, S. P., &amp; </a:t>
            </a:r>
            <a:r>
              <a:rPr lang="en-US" sz="2800" dirty="0" err="1"/>
              <a:t>Verhulst</a:t>
            </a:r>
            <a:r>
              <a:rPr lang="en-US" sz="2800" dirty="0"/>
              <a:t>, S. L. (2019). Fundamentals of Human Resource Management. Pearson.</a:t>
            </a:r>
          </a:p>
          <a:p>
            <a:pPr marL="0" indent="0">
              <a:lnSpc>
                <a:spcPct val="170000"/>
              </a:lnSpc>
              <a:buNone/>
            </a:pPr>
            <a:r>
              <a:rPr lang="en-US" sz="2800" dirty="0"/>
              <a:t>5.	Hilton, (2023). Hampton Hotel Locations - Find Hotels - Hilton. [online] Available at: &lt;https://www.hilton.com/en/locations/hampton-by </a:t>
            </a:r>
            <a:r>
              <a:rPr lang="en-US" sz="2800" dirty="0" err="1"/>
              <a:t>hilton</a:t>
            </a:r>
            <a:r>
              <a:rPr lang="en-US" sz="2800" dirty="0"/>
              <a:t>/?</a:t>
            </a:r>
            <a:r>
              <a:rPr lang="en-US" sz="2800" dirty="0" err="1"/>
              <a:t>cid</a:t>
            </a:r>
            <a:r>
              <a:rPr lang="en-US" sz="2800" dirty="0"/>
              <a:t>=</a:t>
            </a:r>
            <a:r>
              <a:rPr lang="en-US" sz="2800" dirty="0" err="1"/>
              <a:t>OH,HP,LocationsNav,MULTIPR,Header,Home,Brand</a:t>
            </a:r>
            <a:r>
              <a:rPr lang="en-US" sz="2800" dirty="0"/>
              <a:t>&gt;. Accessed Date 26 October 2023</a:t>
            </a:r>
          </a:p>
          <a:p>
            <a:pPr marL="0" indent="0">
              <a:lnSpc>
                <a:spcPct val="170000"/>
              </a:lnSpc>
              <a:buNone/>
            </a:pPr>
            <a:r>
              <a:rPr lang="en-US" sz="2800" dirty="0"/>
              <a:t>6.	Kotler, P., &amp; Armstrong, G. (2018). Principles of Marketing. Pearson.</a:t>
            </a:r>
          </a:p>
          <a:p>
            <a:pPr marL="0" indent="0">
              <a:lnSpc>
                <a:spcPct val="170000"/>
              </a:lnSpc>
              <a:buNone/>
            </a:pPr>
            <a:r>
              <a:rPr lang="en-US" sz="2800" dirty="0"/>
              <a:t>7.	Kotler, P., Bowen, J. T., &amp; </a:t>
            </a:r>
            <a:r>
              <a:rPr lang="en-US" sz="2800" dirty="0" err="1"/>
              <a:t>Makens</a:t>
            </a:r>
            <a:r>
              <a:rPr lang="en-US" sz="2800" dirty="0"/>
              <a:t>, J. C. (2018). Marketing for Hospitality and Tourism. Pearson.</a:t>
            </a:r>
          </a:p>
          <a:p>
            <a:pPr marL="0" indent="0">
              <a:lnSpc>
                <a:spcPct val="170000"/>
              </a:lnSpc>
              <a:buNone/>
            </a:pPr>
            <a:r>
              <a:rPr lang="en-US" sz="2800" dirty="0"/>
              <a:t>8.	</a:t>
            </a:r>
            <a:r>
              <a:rPr lang="en-US" sz="2800" dirty="0" err="1"/>
              <a:t>Luthans</a:t>
            </a:r>
            <a:r>
              <a:rPr lang="en-US" sz="2800" dirty="0"/>
              <a:t>, F., </a:t>
            </a:r>
            <a:r>
              <a:rPr lang="en-US" sz="2800" dirty="0" err="1"/>
              <a:t>Luthans</a:t>
            </a:r>
            <a:r>
              <a:rPr lang="en-US" sz="2800" dirty="0"/>
              <a:t>, K. W., &amp; </a:t>
            </a:r>
            <a:r>
              <a:rPr lang="en-US" sz="2800" dirty="0" err="1"/>
              <a:t>Luthans</a:t>
            </a:r>
            <a:r>
              <a:rPr lang="en-US" sz="2800" dirty="0"/>
              <a:t>, B. C. (2019). Organizational Behavior: An Evidence-Based Approach. IAP.</a:t>
            </a:r>
          </a:p>
          <a:p>
            <a:pPr marL="0" indent="0">
              <a:lnSpc>
                <a:spcPct val="170000"/>
              </a:lnSpc>
              <a:buNone/>
            </a:pPr>
            <a:r>
              <a:rPr lang="en-US" sz="2800" dirty="0"/>
              <a:t>9.	</a:t>
            </a:r>
            <a:r>
              <a:rPr lang="en-US" sz="2800" dirty="0" err="1"/>
              <a:t>Noe</a:t>
            </a:r>
            <a:r>
              <a:rPr lang="en-US" sz="2800" dirty="0"/>
              <a:t>, R. A., Hollenbeck, J. R., </a:t>
            </a:r>
            <a:r>
              <a:rPr lang="en-US" sz="2800" dirty="0" err="1"/>
              <a:t>Gerhart</a:t>
            </a:r>
            <a:r>
              <a:rPr lang="en-US" sz="2800" dirty="0"/>
              <a:t>, B., &amp; Wright, P. M. (2019). Human Resource Management: Gaining a Competitive Advantage. McGraw-Hill Education.</a:t>
            </a:r>
          </a:p>
          <a:p>
            <a:pPr marL="0" indent="0">
              <a:lnSpc>
                <a:spcPct val="170000"/>
              </a:lnSpc>
              <a:buNone/>
            </a:pPr>
            <a:r>
              <a:rPr lang="en-US" sz="2800" dirty="0"/>
              <a:t>10.	</a:t>
            </a:r>
            <a:r>
              <a:rPr lang="en-US" sz="2800" dirty="0" err="1"/>
              <a:t>Zeithaml</a:t>
            </a:r>
            <a:r>
              <a:rPr lang="en-US" sz="2800" dirty="0"/>
              <a:t>, V. A., </a:t>
            </a:r>
            <a:r>
              <a:rPr lang="en-US" sz="2800" dirty="0" err="1"/>
              <a:t>Bitner</a:t>
            </a:r>
            <a:r>
              <a:rPr lang="en-US" sz="2800" dirty="0"/>
              <a:t>, M. J., &amp; </a:t>
            </a:r>
            <a:r>
              <a:rPr lang="en-US" sz="2800" dirty="0" err="1"/>
              <a:t>Gremler</a:t>
            </a:r>
            <a:r>
              <a:rPr lang="en-US" sz="2800" dirty="0"/>
              <a:t>, D. D. (2017). Services Marketing: Integrating Customer Focus Across the Firm. McGraw-Hill Education.</a:t>
            </a:r>
          </a:p>
          <a:p>
            <a:endParaRPr lang="en-US" dirty="0"/>
          </a:p>
        </p:txBody>
      </p:sp>
    </p:spTree>
    <p:extLst>
      <p:ext uri="{BB962C8B-B14F-4D97-AF65-F5344CB8AC3E}">
        <p14:creationId xmlns:p14="http://schemas.microsoft.com/office/powerpoint/2010/main" val="1288258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1137684"/>
            <a:ext cx="9905998" cy="3965944"/>
          </a:xfrm>
        </p:spPr>
        <p:txBody>
          <a:bodyPr>
            <a:normAutofit/>
          </a:bodyPr>
          <a:lstStyle/>
          <a:p>
            <a:pPr algn="ctr"/>
            <a:r>
              <a:rPr lang="en-US" sz="8800" dirty="0"/>
              <a:t>Thank You</a:t>
            </a:r>
          </a:p>
        </p:txBody>
      </p:sp>
    </p:spTree>
    <p:extLst>
      <p:ext uri="{BB962C8B-B14F-4D97-AF65-F5344CB8AC3E}">
        <p14:creationId xmlns:p14="http://schemas.microsoft.com/office/powerpoint/2010/main" val="38859339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15</TotalTime>
  <Words>1289</Words>
  <Application>Microsoft Office PowerPoint</Application>
  <PresentationFormat>Widescreen</PresentationFormat>
  <Paragraphs>78</Paragraphs>
  <Slides>13</Slides>
  <Notes>8</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Circuit</vt:lpstr>
      <vt:lpstr>Room Cleaning Checklist Training Presentation Enhancing Employee Engagement, Brand Standards, and Safety Procedures  </vt:lpstr>
      <vt:lpstr>Introduction: </vt:lpstr>
      <vt:lpstr>Employee Engagement</vt:lpstr>
      <vt:lpstr>Employee Engagement Model</vt:lpstr>
      <vt:lpstr>Brand Standards and Best Practices</vt:lpstr>
      <vt:lpstr>Health and Safety Procedures</vt:lpstr>
      <vt:lpstr>Room Cleaning Checklist Overview</vt:lpstr>
      <vt:lpstr>Employee Training and Development</vt:lpstr>
      <vt:lpstr>Monitoring and Feedback</vt:lpstr>
      <vt:lpstr>Reward and Recognition</vt:lpstr>
      <vt:lpstr>Conclusion:</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Room Cleaning Checklist Training Presentation Enhancing Employee Engagement, Brand Standards, and Safety Procedures</dc:title>
  <dc:creator>USER</dc:creator>
  <cp:lastModifiedBy>rasel ahmed</cp:lastModifiedBy>
  <cp:revision>3</cp:revision>
  <dcterms:created xsi:type="dcterms:W3CDTF">2023-10-30T13:08:14Z</dcterms:created>
  <dcterms:modified xsi:type="dcterms:W3CDTF">2023-11-11T17:26:30Z</dcterms:modified>
</cp:coreProperties>
</file>