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5" r:id="rId8"/>
    <p:sldId id="261"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1/15/2018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1/15/2018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EF14F-DAC6-40BC-B698-DA60838F3A1D}"/>
              </a:ext>
            </a:extLst>
          </p:cNvPr>
          <p:cNvSpPr>
            <a:spLocks noGrp="1"/>
          </p:cNvSpPr>
          <p:nvPr>
            <p:ph type="ctrTitle"/>
          </p:nvPr>
        </p:nvSpPr>
        <p:spPr>
          <a:xfrm>
            <a:off x="251791" y="519183"/>
            <a:ext cx="11580781" cy="4761664"/>
          </a:xfrm>
        </p:spPr>
        <p:txBody>
          <a:bodyPr/>
          <a:lstStyle/>
          <a:p>
            <a:pPr algn="ctr"/>
            <a:r>
              <a:rPr lang="en-GB" sz="3600" i="1" dirty="0"/>
              <a:t>Demonstrate your engagement with current political events, legislation and manifesto from a Wales, UK and World perspective. Students should draw upon a diverse range of information accessible sources</a:t>
            </a:r>
            <a:r>
              <a:rPr lang="en-GB" sz="4800" i="1" dirty="0"/>
              <a:t>.</a:t>
            </a:r>
            <a:br>
              <a:rPr lang="en-GB" dirty="0"/>
            </a:br>
            <a:endParaRPr lang="en-GB" dirty="0"/>
          </a:p>
        </p:txBody>
      </p:sp>
      <p:sp>
        <p:nvSpPr>
          <p:cNvPr id="3" name="Subtitle 2">
            <a:extLst>
              <a:ext uri="{FF2B5EF4-FFF2-40B4-BE49-F238E27FC236}">
                <a16:creationId xmlns:a16="http://schemas.microsoft.com/office/drawing/2014/main" id="{DA1F28B9-C5EF-48F6-B5EB-81C0338FAF30}"/>
              </a:ext>
            </a:extLst>
          </p:cNvPr>
          <p:cNvSpPr>
            <a:spLocks noGrp="1"/>
          </p:cNvSpPr>
          <p:nvPr>
            <p:ph type="subTitle" idx="1"/>
          </p:nvPr>
        </p:nvSpPr>
        <p:spPr>
          <a:xfrm>
            <a:off x="810001" y="5280846"/>
            <a:ext cx="11130208" cy="1265727"/>
          </a:xfrm>
        </p:spPr>
        <p:txBody>
          <a:bodyPr>
            <a:normAutofit fontScale="77500" lnSpcReduction="20000"/>
          </a:bodyPr>
          <a:lstStyle/>
          <a:p>
            <a:r>
              <a:rPr lang="en-GB" sz="2800" b="1" dirty="0"/>
              <a:t>ECSS6002</a:t>
            </a:r>
          </a:p>
          <a:p>
            <a:r>
              <a:rPr lang="en-GB" sz="2800" b="1" dirty="0"/>
              <a:t>Sophie Jones</a:t>
            </a:r>
          </a:p>
          <a:p>
            <a:r>
              <a:rPr lang="en-GB" sz="2800" b="1" dirty="0"/>
              <a:t>1501230 </a:t>
            </a:r>
            <a:endParaRPr lang="en-GB" sz="1000" b="1" dirty="0"/>
          </a:p>
        </p:txBody>
      </p:sp>
    </p:spTree>
    <p:extLst>
      <p:ext uri="{BB962C8B-B14F-4D97-AF65-F5344CB8AC3E}">
        <p14:creationId xmlns:p14="http://schemas.microsoft.com/office/powerpoint/2010/main" val="3147781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E785E-BB51-43EA-B2B5-ACC01CC65D16}"/>
              </a:ext>
            </a:extLst>
          </p:cNvPr>
          <p:cNvSpPr>
            <a:spLocks noGrp="1"/>
          </p:cNvSpPr>
          <p:nvPr>
            <p:ph type="title"/>
          </p:nvPr>
        </p:nvSpPr>
        <p:spPr/>
        <p:txBody>
          <a:bodyPr/>
          <a:lstStyle/>
          <a:p>
            <a:pPr algn="ctr"/>
            <a:r>
              <a:rPr lang="en-GB" sz="5400" u="sng" dirty="0"/>
              <a:t>Introduction</a:t>
            </a:r>
          </a:p>
        </p:txBody>
      </p:sp>
      <p:sp>
        <p:nvSpPr>
          <p:cNvPr id="3" name="Content Placeholder 2">
            <a:extLst>
              <a:ext uri="{FF2B5EF4-FFF2-40B4-BE49-F238E27FC236}">
                <a16:creationId xmlns:a16="http://schemas.microsoft.com/office/drawing/2014/main" id="{B3D4A398-704C-4739-9E0F-ACACC2B9EFA7}"/>
              </a:ext>
            </a:extLst>
          </p:cNvPr>
          <p:cNvSpPr>
            <a:spLocks noGrp="1"/>
          </p:cNvSpPr>
          <p:nvPr>
            <p:ph idx="1"/>
          </p:nvPr>
        </p:nvSpPr>
        <p:spPr>
          <a:xfrm>
            <a:off x="818712" y="2222287"/>
            <a:ext cx="10554574" cy="4443556"/>
          </a:xfrm>
        </p:spPr>
        <p:txBody>
          <a:bodyPr/>
          <a:lstStyle/>
          <a:p>
            <a:r>
              <a:rPr lang="en-GB" dirty="0"/>
              <a:t>During this video presentation the main focus will be to </a:t>
            </a:r>
            <a:r>
              <a:rPr lang="en-GB" i="1" dirty="0"/>
              <a:t>demonstrate my engagement with current political events, legislation and manifesto in the UK</a:t>
            </a:r>
          </a:p>
          <a:p>
            <a:r>
              <a:rPr lang="en-GB" i="1" dirty="0"/>
              <a:t>Throughout this presentation there will be mentions of the following topics:</a:t>
            </a:r>
          </a:p>
          <a:p>
            <a:r>
              <a:rPr lang="en-GB" i="1" dirty="0"/>
              <a:t>Historical events including a historical timeline of political events in the UK</a:t>
            </a:r>
          </a:p>
          <a:p>
            <a:r>
              <a:rPr lang="en-GB" i="1" dirty="0"/>
              <a:t>An overview on current political event including legislation, and manifesto</a:t>
            </a:r>
          </a:p>
          <a:p>
            <a:r>
              <a:rPr lang="en-GB" i="1" dirty="0"/>
              <a:t>Two graphs regarding Brexit </a:t>
            </a:r>
          </a:p>
          <a:p>
            <a:r>
              <a:rPr lang="en-GB" i="1" dirty="0"/>
              <a:t>Ending with a short conclusion</a:t>
            </a:r>
          </a:p>
          <a:p>
            <a:endParaRPr lang="en-GB" i="1" dirty="0"/>
          </a:p>
        </p:txBody>
      </p:sp>
    </p:spTree>
    <p:extLst>
      <p:ext uri="{BB962C8B-B14F-4D97-AF65-F5344CB8AC3E}">
        <p14:creationId xmlns:p14="http://schemas.microsoft.com/office/powerpoint/2010/main" val="129391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6DF2C-63C2-4A1F-B8C7-8A05D70D6BA5}"/>
              </a:ext>
            </a:extLst>
          </p:cNvPr>
          <p:cNvSpPr>
            <a:spLocks noGrp="1"/>
          </p:cNvSpPr>
          <p:nvPr>
            <p:ph type="title"/>
          </p:nvPr>
        </p:nvSpPr>
        <p:spPr/>
        <p:txBody>
          <a:bodyPr/>
          <a:lstStyle/>
          <a:p>
            <a:pPr algn="ctr"/>
            <a:r>
              <a:rPr lang="en-GB" sz="4400" u="sng" dirty="0"/>
              <a:t>Historical timeline of political events </a:t>
            </a:r>
          </a:p>
        </p:txBody>
      </p:sp>
      <p:sp>
        <p:nvSpPr>
          <p:cNvPr id="3" name="Content Placeholder 2">
            <a:extLst>
              <a:ext uri="{FF2B5EF4-FFF2-40B4-BE49-F238E27FC236}">
                <a16:creationId xmlns:a16="http://schemas.microsoft.com/office/drawing/2014/main" id="{D740DB10-1B15-4F66-864D-278D52FDAE46}"/>
              </a:ext>
            </a:extLst>
          </p:cNvPr>
          <p:cNvSpPr>
            <a:spLocks noGrp="1"/>
          </p:cNvSpPr>
          <p:nvPr>
            <p:ph idx="1"/>
          </p:nvPr>
        </p:nvSpPr>
        <p:spPr>
          <a:xfrm>
            <a:off x="818712" y="2001078"/>
            <a:ext cx="10554574" cy="4779065"/>
          </a:xfrm>
        </p:spPr>
        <p:txBody>
          <a:bodyPr>
            <a:normAutofit fontScale="62500" lnSpcReduction="20000"/>
          </a:bodyPr>
          <a:lstStyle/>
          <a:p>
            <a:r>
              <a:rPr lang="en-GB" dirty="0"/>
              <a:t> </a:t>
            </a:r>
          </a:p>
          <a:p>
            <a:endParaRPr lang="en-GB" dirty="0"/>
          </a:p>
          <a:p>
            <a:endParaRPr lang="en-GB" dirty="0"/>
          </a:p>
          <a:p>
            <a:r>
              <a:rPr lang="en-GB" sz="2900" dirty="0"/>
              <a:t>January 1947 – Brought the Nationalisation of coal</a:t>
            </a:r>
          </a:p>
          <a:p>
            <a:r>
              <a:rPr lang="en-GB" sz="2900" dirty="0"/>
              <a:t>15 August 1947 - Saw India gain independence from Britain</a:t>
            </a:r>
          </a:p>
          <a:p>
            <a:r>
              <a:rPr lang="en-GB" sz="2900" dirty="0">
                <a:latin typeface="+mj-lt"/>
              </a:rPr>
              <a:t>23 February 1950 - Labour won the general election with Clement Attlee returned as prime minister</a:t>
            </a:r>
          </a:p>
          <a:p>
            <a:r>
              <a:rPr lang="en-GB" sz="2900" dirty="0">
                <a:latin typeface="+mj-lt"/>
              </a:rPr>
              <a:t>5 April 1955 - Winston Churchill retires as prime minister due to his worsening health problem</a:t>
            </a:r>
          </a:p>
          <a:p>
            <a:r>
              <a:rPr lang="en-GB" sz="2900" dirty="0">
                <a:latin typeface="+mj-lt"/>
              </a:rPr>
              <a:t>5 July 1956 – The clean air act was introduced due to the increasing </a:t>
            </a:r>
            <a:r>
              <a:rPr lang="en-GB" sz="2900" dirty="0" err="1">
                <a:latin typeface="+mj-lt"/>
              </a:rPr>
              <a:t>pollutuion</a:t>
            </a:r>
            <a:r>
              <a:rPr lang="en-GB" sz="2900" dirty="0">
                <a:latin typeface="+mj-lt"/>
              </a:rPr>
              <a:t> level</a:t>
            </a:r>
          </a:p>
          <a:p>
            <a:r>
              <a:rPr lang="en-GB" sz="2900" dirty="0">
                <a:latin typeface="+mj-lt"/>
              </a:rPr>
              <a:t>September 1997- Scotland and Wales vote in favour of devolution</a:t>
            </a:r>
          </a:p>
          <a:p>
            <a:r>
              <a:rPr lang="en-GB" sz="2900" dirty="0">
                <a:latin typeface="+mj-lt"/>
              </a:rPr>
              <a:t> 7 June 2001 - Tony Blair returned as prime minister</a:t>
            </a:r>
          </a:p>
          <a:p>
            <a:r>
              <a:rPr lang="en-GB" sz="2900" dirty="0"/>
              <a:t>1 May 2004Ten new states join the European Union</a:t>
            </a:r>
          </a:p>
          <a:p>
            <a:r>
              <a:rPr lang="en-GB" sz="2900" dirty="0"/>
              <a:t>Civil partnerships give same-sex couples legal rights</a:t>
            </a: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2FD32D7A-FC6B-4137-AC03-414AE5CB70DF}"/>
              </a:ext>
            </a:extLst>
          </p:cNvPr>
          <p:cNvSpPr txBox="1"/>
          <p:nvPr/>
        </p:nvSpPr>
        <p:spPr>
          <a:xfrm>
            <a:off x="10733527" y="6410812"/>
            <a:ext cx="1449436" cy="369332"/>
          </a:xfrm>
          <a:prstGeom prst="rect">
            <a:avLst/>
          </a:prstGeom>
          <a:noFill/>
        </p:spPr>
        <p:txBody>
          <a:bodyPr wrap="none" rtlCol="0">
            <a:spAutoFit/>
          </a:bodyPr>
          <a:lstStyle/>
          <a:p>
            <a:r>
              <a:rPr lang="en-GB" dirty="0"/>
              <a:t>(BBC, 2014)</a:t>
            </a:r>
          </a:p>
        </p:txBody>
      </p:sp>
    </p:spTree>
    <p:extLst>
      <p:ext uri="{BB962C8B-B14F-4D97-AF65-F5344CB8AC3E}">
        <p14:creationId xmlns:p14="http://schemas.microsoft.com/office/powerpoint/2010/main" val="274239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A44B1-0BA9-401A-9550-75729009C95B}"/>
              </a:ext>
            </a:extLst>
          </p:cNvPr>
          <p:cNvSpPr>
            <a:spLocks noGrp="1"/>
          </p:cNvSpPr>
          <p:nvPr>
            <p:ph type="title"/>
          </p:nvPr>
        </p:nvSpPr>
        <p:spPr/>
        <p:txBody>
          <a:bodyPr/>
          <a:lstStyle/>
          <a:p>
            <a:pPr algn="ctr"/>
            <a:r>
              <a:rPr lang="en-GB" sz="4800" u="sng" dirty="0"/>
              <a:t>Current political events in the UK</a:t>
            </a:r>
          </a:p>
        </p:txBody>
      </p:sp>
      <p:sp>
        <p:nvSpPr>
          <p:cNvPr id="3" name="Content Placeholder 2">
            <a:extLst>
              <a:ext uri="{FF2B5EF4-FFF2-40B4-BE49-F238E27FC236}">
                <a16:creationId xmlns:a16="http://schemas.microsoft.com/office/drawing/2014/main" id="{75A735FB-AC9F-4016-8EFB-911019ECD458}"/>
              </a:ext>
            </a:extLst>
          </p:cNvPr>
          <p:cNvSpPr>
            <a:spLocks noGrp="1"/>
          </p:cNvSpPr>
          <p:nvPr>
            <p:ph idx="1"/>
          </p:nvPr>
        </p:nvSpPr>
        <p:spPr/>
        <p:txBody>
          <a:bodyPr/>
          <a:lstStyle/>
          <a:p>
            <a:r>
              <a:rPr lang="en-GB" dirty="0"/>
              <a:t>Brexit – Negotiations to leave the EU resulted in leave winning with a vote of 52%</a:t>
            </a:r>
          </a:p>
          <a:p>
            <a:r>
              <a:rPr lang="en-GB" dirty="0"/>
              <a:t>With the UK set to leave the EU, The political landscape of the UK is likely to face many challenges some being positive changes and some being negative</a:t>
            </a:r>
          </a:p>
          <a:p>
            <a:r>
              <a:rPr lang="en-GB" dirty="0"/>
              <a:t>The UK are set to face major border changes as immigration checks are set to soar to a record high and custom controls being claimed to have increase by a huge 360% </a:t>
            </a:r>
          </a:p>
          <a:p>
            <a:r>
              <a:rPr lang="en-GB" dirty="0"/>
              <a:t>Families could face a loss of up to £2,771 in benefits each year after Brexit</a:t>
            </a:r>
          </a:p>
          <a:p>
            <a:r>
              <a:rPr lang="en-GB" dirty="0"/>
              <a:t>A change in the British pound will result in trade with other counties becoming more difficult </a:t>
            </a:r>
          </a:p>
        </p:txBody>
      </p:sp>
      <p:sp>
        <p:nvSpPr>
          <p:cNvPr id="4" name="TextBox 3">
            <a:extLst>
              <a:ext uri="{FF2B5EF4-FFF2-40B4-BE49-F238E27FC236}">
                <a16:creationId xmlns:a16="http://schemas.microsoft.com/office/drawing/2014/main" id="{7AAEEDCE-9AA6-40B9-8EFD-4FA5B600BDD8}"/>
              </a:ext>
            </a:extLst>
          </p:cNvPr>
          <p:cNvSpPr txBox="1"/>
          <p:nvPr/>
        </p:nvSpPr>
        <p:spPr>
          <a:xfrm>
            <a:off x="9575031" y="6410812"/>
            <a:ext cx="2521844" cy="369332"/>
          </a:xfrm>
          <a:prstGeom prst="rect">
            <a:avLst/>
          </a:prstGeom>
          <a:noFill/>
        </p:spPr>
        <p:txBody>
          <a:bodyPr wrap="none" rtlCol="0">
            <a:spAutoFit/>
          </a:bodyPr>
          <a:lstStyle/>
          <a:p>
            <a:r>
              <a:rPr lang="en-GB" dirty="0"/>
              <a:t>(The Guardian, 2017)</a:t>
            </a:r>
          </a:p>
        </p:txBody>
      </p:sp>
    </p:spTree>
    <p:extLst>
      <p:ext uri="{BB962C8B-B14F-4D97-AF65-F5344CB8AC3E}">
        <p14:creationId xmlns:p14="http://schemas.microsoft.com/office/powerpoint/2010/main" val="32639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25C39-3E40-4053-A7B1-0D8D106416C9}"/>
              </a:ext>
            </a:extLst>
          </p:cNvPr>
          <p:cNvSpPr>
            <a:spLocks noGrp="1"/>
          </p:cNvSpPr>
          <p:nvPr>
            <p:ph type="title"/>
          </p:nvPr>
        </p:nvSpPr>
        <p:spPr/>
        <p:txBody>
          <a:bodyPr/>
          <a:lstStyle/>
          <a:p>
            <a:pPr algn="ctr"/>
            <a:r>
              <a:rPr lang="en-GB" sz="4800" u="sng" dirty="0"/>
              <a:t>Current political legislation</a:t>
            </a:r>
          </a:p>
        </p:txBody>
      </p:sp>
      <p:sp>
        <p:nvSpPr>
          <p:cNvPr id="3" name="Content Placeholder 2">
            <a:extLst>
              <a:ext uri="{FF2B5EF4-FFF2-40B4-BE49-F238E27FC236}">
                <a16:creationId xmlns:a16="http://schemas.microsoft.com/office/drawing/2014/main" id="{4B68EF26-589E-481F-B795-A028200A7FB7}"/>
              </a:ext>
            </a:extLst>
          </p:cNvPr>
          <p:cNvSpPr>
            <a:spLocks noGrp="1"/>
          </p:cNvSpPr>
          <p:nvPr>
            <p:ph idx="1"/>
          </p:nvPr>
        </p:nvSpPr>
        <p:spPr/>
        <p:txBody>
          <a:bodyPr/>
          <a:lstStyle/>
          <a:p>
            <a:r>
              <a:rPr lang="en-GB" sz="2000" dirty="0"/>
              <a:t>Legislations in the UK are set to take a dramatic change after Brexit </a:t>
            </a:r>
          </a:p>
          <a:p>
            <a:r>
              <a:rPr lang="en-GB" sz="2000" dirty="0"/>
              <a:t>The most major legislation change to hit the UK is the withdrawal bill</a:t>
            </a:r>
          </a:p>
          <a:p>
            <a:r>
              <a:rPr lang="en-US" sz="2000" dirty="0"/>
              <a:t>The bill will abandon the ‘1972 European communities act’ which linked the UK and the EU in earlier years</a:t>
            </a:r>
            <a:endParaRPr lang="en-GB" sz="2000" dirty="0"/>
          </a:p>
          <a:p>
            <a:r>
              <a:rPr lang="en-US" sz="2000" dirty="0"/>
              <a:t>The government claim that having this particular legislation in place will ensure a </a:t>
            </a:r>
            <a:r>
              <a:rPr lang="en-GB" sz="2000" dirty="0"/>
              <a:t>"calm and orderly exit</a:t>
            </a:r>
            <a:r>
              <a:rPr lang="en-GB" dirty="0"/>
              <a:t>’ </a:t>
            </a:r>
          </a:p>
        </p:txBody>
      </p:sp>
      <p:sp>
        <p:nvSpPr>
          <p:cNvPr id="4" name="TextBox 3">
            <a:extLst>
              <a:ext uri="{FF2B5EF4-FFF2-40B4-BE49-F238E27FC236}">
                <a16:creationId xmlns:a16="http://schemas.microsoft.com/office/drawing/2014/main" id="{1B8E7D7D-6264-47F6-A9D4-FE0DFCDBAC6C}"/>
              </a:ext>
            </a:extLst>
          </p:cNvPr>
          <p:cNvSpPr txBox="1"/>
          <p:nvPr/>
        </p:nvSpPr>
        <p:spPr>
          <a:xfrm>
            <a:off x="9886123" y="6294115"/>
            <a:ext cx="2117887" cy="369332"/>
          </a:xfrm>
          <a:prstGeom prst="rect">
            <a:avLst/>
          </a:prstGeom>
          <a:noFill/>
        </p:spPr>
        <p:txBody>
          <a:bodyPr wrap="none" rtlCol="0">
            <a:spAutoFit/>
          </a:bodyPr>
          <a:lstStyle/>
          <a:p>
            <a:r>
              <a:rPr lang="en-GB" dirty="0"/>
              <a:t>(BBC News, 2017)</a:t>
            </a:r>
          </a:p>
        </p:txBody>
      </p:sp>
    </p:spTree>
    <p:extLst>
      <p:ext uri="{BB962C8B-B14F-4D97-AF65-F5344CB8AC3E}">
        <p14:creationId xmlns:p14="http://schemas.microsoft.com/office/powerpoint/2010/main" val="2085191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C5ABB-00F2-4121-BC6C-962955F40F74}"/>
              </a:ext>
            </a:extLst>
          </p:cNvPr>
          <p:cNvSpPr>
            <a:spLocks noGrp="1"/>
          </p:cNvSpPr>
          <p:nvPr>
            <p:ph type="title"/>
          </p:nvPr>
        </p:nvSpPr>
        <p:spPr>
          <a:xfrm>
            <a:off x="810000" y="225738"/>
            <a:ext cx="10571998" cy="1434250"/>
          </a:xfrm>
        </p:spPr>
        <p:txBody>
          <a:bodyPr/>
          <a:lstStyle/>
          <a:p>
            <a:pPr algn="ctr"/>
            <a:r>
              <a:rPr lang="en-GB" u="sng" dirty="0"/>
              <a:t>Percentage of leave, stay and undecided votes </a:t>
            </a:r>
          </a:p>
        </p:txBody>
      </p:sp>
      <p:pic>
        <p:nvPicPr>
          <p:cNvPr id="9" name="Content Placeholder 8">
            <a:extLst>
              <a:ext uri="{FF2B5EF4-FFF2-40B4-BE49-F238E27FC236}">
                <a16:creationId xmlns:a16="http://schemas.microsoft.com/office/drawing/2014/main" id="{D67F418F-DA33-4ED0-A0E5-3C73FA151B5F}"/>
              </a:ext>
            </a:extLst>
          </p:cNvPr>
          <p:cNvPicPr>
            <a:picLocks noGrp="1" noChangeAspect="1"/>
          </p:cNvPicPr>
          <p:nvPr>
            <p:ph idx="1"/>
          </p:nvPr>
        </p:nvPicPr>
        <p:blipFill>
          <a:blip r:embed="rId2"/>
          <a:stretch>
            <a:fillRect/>
          </a:stretch>
        </p:blipFill>
        <p:spPr>
          <a:xfrm>
            <a:off x="3195602" y="2124026"/>
            <a:ext cx="6004667" cy="4508236"/>
          </a:xfrm>
        </p:spPr>
      </p:pic>
      <p:sp>
        <p:nvSpPr>
          <p:cNvPr id="10" name="TextBox 9">
            <a:extLst>
              <a:ext uri="{FF2B5EF4-FFF2-40B4-BE49-F238E27FC236}">
                <a16:creationId xmlns:a16="http://schemas.microsoft.com/office/drawing/2014/main" id="{FCA41FE8-9E4E-453F-B760-F46E580C0965}"/>
              </a:ext>
            </a:extLst>
          </p:cNvPr>
          <p:cNvSpPr txBox="1"/>
          <p:nvPr/>
        </p:nvSpPr>
        <p:spPr>
          <a:xfrm>
            <a:off x="9466574" y="6262930"/>
            <a:ext cx="2810385" cy="369332"/>
          </a:xfrm>
          <a:prstGeom prst="rect">
            <a:avLst/>
          </a:prstGeom>
          <a:noFill/>
        </p:spPr>
        <p:txBody>
          <a:bodyPr wrap="none" rtlCol="0">
            <a:spAutoFit/>
          </a:bodyPr>
          <a:lstStyle/>
          <a:p>
            <a:r>
              <a:rPr lang="en-GB" dirty="0"/>
              <a:t>(Political hot wire, 2016)</a:t>
            </a:r>
          </a:p>
        </p:txBody>
      </p:sp>
    </p:spTree>
    <p:extLst>
      <p:ext uri="{BB962C8B-B14F-4D97-AF65-F5344CB8AC3E}">
        <p14:creationId xmlns:p14="http://schemas.microsoft.com/office/powerpoint/2010/main" val="39994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6A8B-BF7A-4CA9-92AB-FF64576C36C2}"/>
              </a:ext>
            </a:extLst>
          </p:cNvPr>
          <p:cNvSpPr>
            <a:spLocks noGrp="1"/>
          </p:cNvSpPr>
          <p:nvPr>
            <p:ph type="title"/>
          </p:nvPr>
        </p:nvSpPr>
        <p:spPr>
          <a:xfrm>
            <a:off x="810000" y="161778"/>
            <a:ext cx="10571998" cy="1255860"/>
          </a:xfrm>
        </p:spPr>
        <p:txBody>
          <a:bodyPr/>
          <a:lstStyle/>
          <a:p>
            <a:pPr algn="ctr"/>
            <a:r>
              <a:rPr lang="en-GB" u="sng" dirty="0"/>
              <a:t>Comparison between the cost of Brexit and other initiatives </a:t>
            </a:r>
          </a:p>
        </p:txBody>
      </p:sp>
      <p:pic>
        <p:nvPicPr>
          <p:cNvPr id="5" name="Content Placeholder 4">
            <a:extLst>
              <a:ext uri="{FF2B5EF4-FFF2-40B4-BE49-F238E27FC236}">
                <a16:creationId xmlns:a16="http://schemas.microsoft.com/office/drawing/2014/main" id="{F3ED5EA5-17CC-4FE4-8586-6629264EDE00}"/>
              </a:ext>
            </a:extLst>
          </p:cNvPr>
          <p:cNvPicPr>
            <a:picLocks noGrp="1" noChangeAspect="1"/>
          </p:cNvPicPr>
          <p:nvPr>
            <p:ph idx="1"/>
          </p:nvPr>
        </p:nvPicPr>
        <p:blipFill rotWithShape="1">
          <a:blip r:embed="rId2"/>
          <a:srcRect l="1318" r="9890" b="3704"/>
          <a:stretch/>
        </p:blipFill>
        <p:spPr>
          <a:xfrm>
            <a:off x="3024554" y="2029303"/>
            <a:ext cx="5683347" cy="4666919"/>
          </a:xfrm>
        </p:spPr>
      </p:pic>
      <p:sp>
        <p:nvSpPr>
          <p:cNvPr id="6" name="TextBox 5">
            <a:extLst>
              <a:ext uri="{FF2B5EF4-FFF2-40B4-BE49-F238E27FC236}">
                <a16:creationId xmlns:a16="http://schemas.microsoft.com/office/drawing/2014/main" id="{4A323A97-E89C-4D76-AE73-9BAAA55261AB}"/>
              </a:ext>
            </a:extLst>
          </p:cNvPr>
          <p:cNvSpPr txBox="1"/>
          <p:nvPr/>
        </p:nvSpPr>
        <p:spPr>
          <a:xfrm>
            <a:off x="8766062" y="6326890"/>
            <a:ext cx="3425938" cy="369332"/>
          </a:xfrm>
          <a:prstGeom prst="rect">
            <a:avLst/>
          </a:prstGeom>
          <a:noFill/>
        </p:spPr>
        <p:txBody>
          <a:bodyPr wrap="none" rtlCol="0">
            <a:spAutoFit/>
          </a:bodyPr>
          <a:lstStyle/>
          <a:p>
            <a:r>
              <a:rPr lang="en-GB" dirty="0"/>
              <a:t>(The London Economic,2018)</a:t>
            </a:r>
          </a:p>
        </p:txBody>
      </p:sp>
    </p:spTree>
    <p:extLst>
      <p:ext uri="{BB962C8B-B14F-4D97-AF65-F5344CB8AC3E}">
        <p14:creationId xmlns:p14="http://schemas.microsoft.com/office/powerpoint/2010/main" val="1812035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05D60-1515-4257-BA87-1AC349332FE8}"/>
              </a:ext>
            </a:extLst>
          </p:cNvPr>
          <p:cNvSpPr>
            <a:spLocks noGrp="1"/>
          </p:cNvSpPr>
          <p:nvPr>
            <p:ph type="title"/>
          </p:nvPr>
        </p:nvSpPr>
        <p:spPr/>
        <p:txBody>
          <a:bodyPr/>
          <a:lstStyle/>
          <a:p>
            <a:pPr algn="ctr"/>
            <a:r>
              <a:rPr lang="en-GB" sz="4800" u="sng" dirty="0"/>
              <a:t>Conclusion</a:t>
            </a:r>
          </a:p>
        </p:txBody>
      </p:sp>
      <p:sp>
        <p:nvSpPr>
          <p:cNvPr id="3" name="Content Placeholder 2">
            <a:extLst>
              <a:ext uri="{FF2B5EF4-FFF2-40B4-BE49-F238E27FC236}">
                <a16:creationId xmlns:a16="http://schemas.microsoft.com/office/drawing/2014/main" id="{04EAA593-A4DD-4D42-9627-1BA0F0784C3D}"/>
              </a:ext>
            </a:extLst>
          </p:cNvPr>
          <p:cNvSpPr>
            <a:spLocks noGrp="1"/>
          </p:cNvSpPr>
          <p:nvPr>
            <p:ph idx="1"/>
          </p:nvPr>
        </p:nvSpPr>
        <p:spPr>
          <a:xfrm>
            <a:off x="818711" y="2222287"/>
            <a:ext cx="10829949" cy="4072496"/>
          </a:xfrm>
        </p:spPr>
        <p:txBody>
          <a:bodyPr>
            <a:normAutofit/>
          </a:bodyPr>
          <a:lstStyle/>
          <a:p>
            <a:r>
              <a:rPr lang="en-GB" sz="2400" dirty="0"/>
              <a:t>To conclude, Since studying and engaging more in politics and taking an interest in political events not only in Wales but also in the UK and the EU it has allowed me to develop my understanding further as it has made me aware of how the different legislations and events currently and in the past can effect current political events and legislation, and that the change of one legislation can affect various other regions, and therefore engaging in current political events and news is extremely important as it doesn’t only effect other countries but it also effects Wales more than both the UK and the EU.</a:t>
            </a:r>
          </a:p>
          <a:p>
            <a:pPr marL="0" indent="0">
              <a:buNone/>
            </a:pPr>
            <a:endParaRPr lang="en-GB" dirty="0"/>
          </a:p>
        </p:txBody>
      </p:sp>
    </p:spTree>
    <p:extLst>
      <p:ext uri="{BB962C8B-B14F-4D97-AF65-F5344CB8AC3E}">
        <p14:creationId xmlns:p14="http://schemas.microsoft.com/office/powerpoint/2010/main" val="3577401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010B-4E75-4312-9EE0-F149793F4CED}"/>
              </a:ext>
            </a:extLst>
          </p:cNvPr>
          <p:cNvSpPr>
            <a:spLocks noGrp="1"/>
          </p:cNvSpPr>
          <p:nvPr>
            <p:ph type="title"/>
          </p:nvPr>
        </p:nvSpPr>
        <p:spPr/>
        <p:txBody>
          <a:bodyPr/>
          <a:lstStyle/>
          <a:p>
            <a:pPr algn="ctr"/>
            <a:r>
              <a:rPr lang="en-GB" u="sng" dirty="0"/>
              <a:t>References </a:t>
            </a:r>
          </a:p>
        </p:txBody>
      </p:sp>
      <p:sp>
        <p:nvSpPr>
          <p:cNvPr id="3" name="Content Placeholder 2">
            <a:extLst>
              <a:ext uri="{FF2B5EF4-FFF2-40B4-BE49-F238E27FC236}">
                <a16:creationId xmlns:a16="http://schemas.microsoft.com/office/drawing/2014/main" id="{31E9CA31-D198-4E1A-9F8B-8E38DD991B2C}"/>
              </a:ext>
            </a:extLst>
          </p:cNvPr>
          <p:cNvSpPr>
            <a:spLocks noGrp="1"/>
          </p:cNvSpPr>
          <p:nvPr>
            <p:ph idx="1"/>
          </p:nvPr>
        </p:nvSpPr>
        <p:spPr>
          <a:xfrm>
            <a:off x="810000" y="2358886"/>
            <a:ext cx="10745896" cy="4316969"/>
          </a:xfrm>
        </p:spPr>
        <p:txBody>
          <a:bodyPr>
            <a:normAutofit fontScale="77500" lnSpcReduction="20000"/>
          </a:bodyPr>
          <a:lstStyle/>
          <a:p>
            <a:r>
              <a:rPr lang="en-GB" dirty="0"/>
              <a:t>BBC. (2014). </a:t>
            </a:r>
            <a:r>
              <a:rPr lang="en-GB" i="1" dirty="0"/>
              <a:t>History.</a:t>
            </a:r>
            <a:r>
              <a:rPr lang="en-GB" dirty="0"/>
              <a:t> Available: http://www.bbc.co.uk/history/british/timeline/present_timeline_noflash.shtml. Last accessed 12th Jan 2017. </a:t>
            </a:r>
          </a:p>
          <a:p>
            <a:r>
              <a:rPr lang="en-GB" dirty="0"/>
              <a:t>BBC News. (2017). </a:t>
            </a:r>
            <a:r>
              <a:rPr lang="en-GB" i="1" dirty="0"/>
              <a:t>EU Withdrawal Bill: A guide to the Brexit repeal legislation.</a:t>
            </a:r>
            <a:r>
              <a:rPr lang="en-GB" dirty="0"/>
              <a:t> Available: http://www.bbc.co.uk/news/uk-politics-39266723. Last accessed 12th Jan 2017.</a:t>
            </a:r>
          </a:p>
          <a:p>
            <a:r>
              <a:rPr lang="en-GB" dirty="0"/>
              <a:t>BBC News. (2017). </a:t>
            </a:r>
            <a:r>
              <a:rPr lang="en-GB" i="1" dirty="0"/>
              <a:t>Wales most at risk from hard Brexit, says think tank.</a:t>
            </a:r>
            <a:r>
              <a:rPr lang="en-GB" dirty="0"/>
              <a:t> Available: http://www.bbc.co.uk/news/uk-wales-politics-39405561. Last accessed 11th Jan 2017.</a:t>
            </a:r>
          </a:p>
          <a:p>
            <a:r>
              <a:rPr lang="en-GB" dirty="0"/>
              <a:t> Dickins, S. (2016). </a:t>
            </a:r>
            <a:r>
              <a:rPr lang="en-GB" i="1" dirty="0"/>
              <a:t>Where does Brexit vote leave Welsh economy?</a:t>
            </a:r>
            <a:r>
              <a:rPr lang="en-GB" dirty="0"/>
              <a:t> Available: http://www.bbc.co.uk/news/uk-wales-36619404. Last accessed 11th Jan 2017 </a:t>
            </a:r>
          </a:p>
          <a:p>
            <a:r>
              <a:rPr lang="en-GB" dirty="0"/>
              <a:t>Political hotwire. (2016). </a:t>
            </a:r>
            <a:r>
              <a:rPr lang="en-GB" i="1" dirty="0"/>
              <a:t>EU Referendum: Half of young voters can't be bothered to vote .</a:t>
            </a:r>
            <a:r>
              <a:rPr lang="en-GB" dirty="0"/>
              <a:t> Available: http://politicalhotwire.com/current-events/142907-eu-referendum-half-young-voters-cant-bothered-vote.html. Last accessed 12th Jan </a:t>
            </a:r>
          </a:p>
          <a:p>
            <a:r>
              <a:rPr lang="en-GB" dirty="0"/>
              <a:t>The Guardian. (2018). </a:t>
            </a:r>
            <a:r>
              <a:rPr lang="en-GB" i="1" dirty="0"/>
              <a:t>Post-Brexit immigration: 10 key points from the Home Office document.</a:t>
            </a:r>
            <a:r>
              <a:rPr lang="en-GB" dirty="0"/>
              <a:t> Available: https://www.theguardian.com/uk-news/ng-interactive/2017/sep/05/post-brexit-immigration-10-key-points-from-the-home-office-document. Last accessed 12th Jan 2017. </a:t>
            </a:r>
          </a:p>
          <a:p>
            <a:r>
              <a:rPr lang="en-GB" dirty="0"/>
              <a:t>The London economic. (2018). </a:t>
            </a:r>
            <a:r>
              <a:rPr lang="en-GB" i="1" dirty="0"/>
              <a:t>Brexit Graph .</a:t>
            </a:r>
            <a:r>
              <a:rPr lang="en-GB" dirty="0"/>
              <a:t> Available: https://www.thelondoneconomic.com/news/brexit-cost-set-to-dwarf-nhs-budget/21/12/attachment/brexit-graph/. Last accessed 12th Jan 2017.</a:t>
            </a:r>
          </a:p>
          <a:p>
            <a:r>
              <a:rPr lang="en-GB" dirty="0"/>
              <a:t>Wales Online. (2016). </a:t>
            </a:r>
            <a:r>
              <a:rPr lang="en-GB" i="1" dirty="0"/>
              <a:t>Nine reasons why Wales will be better off if we vote to stay in the EU.</a:t>
            </a:r>
            <a:r>
              <a:rPr lang="en-GB" dirty="0"/>
              <a:t> Available: http://www.walesonline.co.uk/news/politics/nine-reasons-wales-better-vote-11457573. Last accessed 11th Jan 2017. </a:t>
            </a:r>
          </a:p>
          <a:p>
            <a:pPr marL="0" indent="0">
              <a:buNone/>
            </a:pPr>
            <a:endParaRPr lang="en-GB" dirty="0"/>
          </a:p>
        </p:txBody>
      </p:sp>
    </p:spTree>
    <p:extLst>
      <p:ext uri="{BB962C8B-B14F-4D97-AF65-F5344CB8AC3E}">
        <p14:creationId xmlns:p14="http://schemas.microsoft.com/office/powerpoint/2010/main" val="2197660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283</TotalTime>
  <Words>882</Words>
  <Application>Microsoft Office PowerPoint</Application>
  <PresentationFormat>Widescreen</PresentationFormat>
  <Paragraphs>55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2</vt:lpstr>
      <vt:lpstr>Quotable</vt:lpstr>
      <vt:lpstr>Demonstrate your engagement with current political events, legislation and manifesto from a Wales, UK and World perspective. Students should draw upon a diverse range of information accessible sources. </vt:lpstr>
      <vt:lpstr>Introduction</vt:lpstr>
      <vt:lpstr>Historical timeline of political events </vt:lpstr>
      <vt:lpstr>Current political events in the UK</vt:lpstr>
      <vt:lpstr>Current political legislation</vt:lpstr>
      <vt:lpstr>Percentage of leave, stay and undecided votes </vt:lpstr>
      <vt:lpstr>Comparison between the cost of Brexit and other initiatives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your engagement with current political events, legislation and manifesto from a Wales, UK and World perspective. Students should draw upon a diverse range of information accessible sources. </dc:title>
  <dc:creator>Sophie Jones</dc:creator>
  <cp:lastModifiedBy>Sophie Jones</cp:lastModifiedBy>
  <cp:revision>27</cp:revision>
  <dcterms:created xsi:type="dcterms:W3CDTF">2018-01-08T16:39:18Z</dcterms:created>
  <dcterms:modified xsi:type="dcterms:W3CDTF">2018-01-15T16:55:57Z</dcterms:modified>
</cp:coreProperties>
</file>