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2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687D79-2D19-4C6D-AAD2-BF740C2F92CF}" v="3" dt="2022-01-14T14:55:52.9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9" d="100"/>
          <a:sy n="69" d="100"/>
        </p:scale>
        <p:origin x="62" y="2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671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30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910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15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1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27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353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47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81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845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457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9C1C0-406B-4AF1-B502-FACF7893E4AC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723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beaconhouse.org.uk/?section=welcome-to-beacon-house" TargetMode="External"/><Relationship Id="rId2" Type="http://schemas.openxmlformats.org/officeDocument/2006/relationships/hyperlink" Target="https://www.elsanetwork.org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socialworkerstoolbox.com/" TargetMode="External"/><Relationship Id="rId5" Type="http://schemas.openxmlformats.org/officeDocument/2006/relationships/hyperlink" Target="https://meddwl.org/" TargetMode="External"/><Relationship Id="rId4" Type="http://schemas.openxmlformats.org/officeDocument/2006/relationships/hyperlink" Target="https://www.annafreud.org/schools-and-college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mailto:HSDavies@carmarthenshire.gov.uk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96" y="4571216"/>
            <a:ext cx="10906008" cy="11154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300" dirty="0"/>
              <a:t>Carmarthenshire ELSA sir </a:t>
            </a:r>
            <a:r>
              <a:rPr lang="en-US" sz="3300" dirty="0" err="1"/>
              <a:t>Gâr</a:t>
            </a:r>
            <a:br>
              <a:rPr lang="en-US" sz="3300" dirty="0"/>
            </a:br>
            <a:br>
              <a:rPr lang="en-US" sz="3300" dirty="0"/>
            </a:br>
            <a:r>
              <a:rPr lang="en-US" sz="3300" dirty="0"/>
              <a:t>Dr Helen Davies</a:t>
            </a:r>
            <a:br>
              <a:rPr lang="en-US" sz="3300" dirty="0"/>
            </a:br>
            <a:br>
              <a:rPr lang="en-US" sz="3300" dirty="0"/>
            </a:br>
            <a:r>
              <a:rPr lang="en-US" sz="2700" b="1" dirty="0" err="1"/>
              <a:t>Uwch</a:t>
            </a:r>
            <a:r>
              <a:rPr lang="en-US" sz="2700" b="1" dirty="0"/>
              <a:t> </a:t>
            </a:r>
            <a:r>
              <a:rPr lang="en-US" sz="2700" b="1" dirty="0" err="1"/>
              <a:t>Seicolegydd</a:t>
            </a:r>
            <a:r>
              <a:rPr lang="en-US" sz="2700" b="1" dirty="0"/>
              <a:t> </a:t>
            </a:r>
            <a:r>
              <a:rPr lang="en-US" sz="2700" b="1" dirty="0" err="1"/>
              <a:t>Addysg</a:t>
            </a:r>
            <a:r>
              <a:rPr lang="en-US" sz="2700" b="1" dirty="0"/>
              <a:t> a </a:t>
            </a:r>
            <a:r>
              <a:rPr lang="en-US" sz="2700" b="1" dirty="0" err="1"/>
              <a:t>Phlant</a:t>
            </a:r>
            <a:r>
              <a:rPr lang="en-US" sz="2700" b="1" dirty="0"/>
              <a:t> / Senior Educational and Child Psychologist</a:t>
            </a:r>
          </a:p>
        </p:txBody>
      </p:sp>
      <p:pic>
        <p:nvPicPr>
          <p:cNvPr id="8" name="Content Placeholder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41DE4ACF-69EF-4733-8EF5-6FD87BA102B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46" y="1449173"/>
            <a:ext cx="3529109" cy="1829715"/>
          </a:xfrm>
          <a:prstGeom prst="rect">
            <a:avLst/>
          </a:prstGeom>
        </p:spPr>
      </p:pic>
      <p:pic>
        <p:nvPicPr>
          <p:cNvPr id="25" name="Content Placeholder 2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6C610EC2-EB9E-450B-A566-8BD3C1BB54E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2788" y="1420713"/>
            <a:ext cx="3526424" cy="1886636"/>
          </a:xfrm>
          <a:prstGeom prst="rect">
            <a:avLst/>
          </a:prstGeom>
        </p:spPr>
      </p:pic>
      <p:pic>
        <p:nvPicPr>
          <p:cNvPr id="14" name="Picture 13" descr="A picture containing drawing&#10;&#10;Description automatically generated">
            <a:extLst>
              <a:ext uri="{FF2B5EF4-FFF2-40B4-BE49-F238E27FC236}">
                <a16:creationId xmlns:a16="http://schemas.microsoft.com/office/drawing/2014/main" id="{30FC2EC6-3E54-48C3-B40E-653E10C2B51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3400" y="1897573"/>
            <a:ext cx="3553968" cy="932916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8F880EF2-DF79-4D9D-8F11-E91D48C79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778706"/>
            <a:ext cx="9144000" cy="0"/>
          </a:xfrm>
          <a:prstGeom prst="line">
            <a:avLst/>
          </a:prstGeom>
          <a:ln w="19050">
            <a:solidFill>
              <a:srgbClr val="F9217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917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F8D55-A22B-42A8-AF2C-03CBADB14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>
            <a:normAutofit/>
          </a:bodyPr>
          <a:lstStyle/>
          <a:p>
            <a:pPr algn="r"/>
            <a:r>
              <a:rPr lang="en-GB" sz="3700" dirty="0" err="1">
                <a:solidFill>
                  <a:schemeClr val="accent1"/>
                </a:solidFill>
              </a:rPr>
              <a:t>Cyd-destun</a:t>
            </a:r>
            <a:r>
              <a:rPr lang="en-GB" sz="3700" dirty="0">
                <a:solidFill>
                  <a:schemeClr val="accent1"/>
                </a:solidFill>
              </a:rPr>
              <a:t> sir </a:t>
            </a:r>
            <a:r>
              <a:rPr lang="en-GB" sz="3700" dirty="0" err="1">
                <a:solidFill>
                  <a:schemeClr val="accent1"/>
                </a:solidFill>
              </a:rPr>
              <a:t>Gâr</a:t>
            </a:r>
            <a:br>
              <a:rPr lang="en-GB" sz="3700" dirty="0">
                <a:solidFill>
                  <a:schemeClr val="accent1"/>
                </a:solidFill>
              </a:rPr>
            </a:br>
            <a:r>
              <a:rPr lang="en-GB" sz="3700" dirty="0">
                <a:solidFill>
                  <a:schemeClr val="accent1"/>
                </a:solidFill>
              </a:rPr>
              <a:t>Carmarthenshire context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9E2A4-9ACE-4927-9809-B5AD38EF2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9198" y="502921"/>
            <a:ext cx="6377770" cy="3086945"/>
          </a:xfrm>
        </p:spPr>
        <p:txBody>
          <a:bodyPr anchor="b">
            <a:normAutofit fontScale="32500" lnSpcReduction="20000"/>
          </a:bodyPr>
          <a:lstStyle/>
          <a:p>
            <a:endParaRPr lang="en-GB" sz="2000" dirty="0"/>
          </a:p>
          <a:p>
            <a:r>
              <a:rPr lang="en-GB" sz="5500" dirty="0"/>
              <a:t>4 </a:t>
            </a:r>
            <a:r>
              <a:rPr lang="en-GB" sz="5500" dirty="0" err="1"/>
              <a:t>carfan</a:t>
            </a:r>
            <a:r>
              <a:rPr lang="en-GB" sz="5500" dirty="0"/>
              <a:t> </a:t>
            </a:r>
            <a:r>
              <a:rPr lang="en-GB" sz="5500" dirty="0" err="1"/>
              <a:t>wedi’u</a:t>
            </a:r>
            <a:r>
              <a:rPr lang="en-GB" sz="5500" dirty="0"/>
              <a:t> </a:t>
            </a:r>
            <a:r>
              <a:rPr lang="en-GB" sz="5500" dirty="0" err="1"/>
              <a:t>hyfforddi’n</a:t>
            </a:r>
            <a:r>
              <a:rPr lang="en-GB" sz="5500" dirty="0"/>
              <a:t> </a:t>
            </a:r>
            <a:r>
              <a:rPr lang="en-GB" sz="5500" dirty="0" err="1"/>
              <a:t>llawn</a:t>
            </a:r>
            <a:r>
              <a:rPr lang="en-GB" sz="5500" dirty="0"/>
              <a:t> / </a:t>
            </a:r>
            <a:r>
              <a:rPr lang="en-GB" sz="5500" i="1" dirty="0"/>
              <a:t>4 cohorts fully trained.</a:t>
            </a:r>
          </a:p>
          <a:p>
            <a:pPr marL="0" indent="0">
              <a:buNone/>
            </a:pPr>
            <a:endParaRPr lang="en-GB" sz="5500" dirty="0"/>
          </a:p>
          <a:p>
            <a:r>
              <a:rPr lang="en-GB" sz="5500" dirty="0"/>
              <a:t>100+ o ELSAs </a:t>
            </a:r>
            <a:r>
              <a:rPr lang="en-GB" sz="5500" dirty="0" err="1"/>
              <a:t>wedi’u</a:t>
            </a:r>
            <a:r>
              <a:rPr lang="en-GB" sz="5500" dirty="0"/>
              <a:t> </a:t>
            </a:r>
            <a:r>
              <a:rPr lang="en-GB" sz="5500" dirty="0" err="1"/>
              <a:t>hyfforddi’n</a:t>
            </a:r>
            <a:r>
              <a:rPr lang="en-GB" sz="5500" dirty="0"/>
              <a:t> </a:t>
            </a:r>
            <a:r>
              <a:rPr lang="en-GB" sz="5500" dirty="0" err="1"/>
              <a:t>llawn</a:t>
            </a:r>
            <a:r>
              <a:rPr lang="en-GB" sz="5500" dirty="0"/>
              <a:t> </a:t>
            </a:r>
            <a:r>
              <a:rPr lang="en-GB" sz="5500" dirty="0" err="1"/>
              <a:t>ar</a:t>
            </a:r>
            <a:r>
              <a:rPr lang="en-GB" sz="5500" dirty="0"/>
              <a:t> draws </a:t>
            </a:r>
            <a:r>
              <a:rPr lang="en-GB" sz="5500" dirty="0" err="1"/>
              <a:t>ysgolion</a:t>
            </a:r>
            <a:r>
              <a:rPr lang="en-GB" sz="5500" dirty="0"/>
              <a:t> </a:t>
            </a:r>
            <a:r>
              <a:rPr lang="en-GB" sz="5500" dirty="0" err="1"/>
              <a:t>cynradd</a:t>
            </a:r>
            <a:r>
              <a:rPr lang="en-GB" sz="5500" dirty="0"/>
              <a:t> ag </a:t>
            </a:r>
            <a:r>
              <a:rPr lang="en-GB" sz="5500" dirty="0" err="1"/>
              <a:t>uwchradd</a:t>
            </a:r>
            <a:r>
              <a:rPr lang="en-GB" sz="5500" dirty="0"/>
              <a:t> sir Gar.  O </a:t>
            </a:r>
            <a:r>
              <a:rPr lang="en-GB" sz="5500" dirty="0" err="1"/>
              <a:t>leiaf</a:t>
            </a:r>
            <a:r>
              <a:rPr lang="en-GB" sz="5500" dirty="0"/>
              <a:t> un ELSA </a:t>
            </a:r>
            <a:r>
              <a:rPr lang="en-GB" sz="5500" dirty="0" err="1"/>
              <a:t>ym</a:t>
            </a:r>
            <a:r>
              <a:rPr lang="en-GB" sz="5500" dirty="0"/>
              <a:t> </a:t>
            </a:r>
            <a:r>
              <a:rPr lang="en-GB" sz="5500" dirty="0" err="1"/>
              <a:t>mhob</a:t>
            </a:r>
            <a:r>
              <a:rPr lang="en-GB" sz="5500" dirty="0"/>
              <a:t> </a:t>
            </a:r>
            <a:r>
              <a:rPr lang="en-GB" sz="5500" dirty="0" err="1"/>
              <a:t>ysgol</a:t>
            </a:r>
            <a:r>
              <a:rPr lang="en-GB" sz="5500" dirty="0"/>
              <a:t>. / </a:t>
            </a:r>
            <a:r>
              <a:rPr lang="en-GB" sz="5500" i="1" dirty="0"/>
              <a:t>100+ fully trained ELSAs across Carmarthenshire primary and secondary schools and specialist settings.  At least one ELSA in every school.</a:t>
            </a:r>
          </a:p>
          <a:p>
            <a:pPr marL="0" indent="0">
              <a:buNone/>
            </a:pPr>
            <a:endParaRPr lang="en-GB" sz="5500" dirty="0"/>
          </a:p>
          <a:p>
            <a:r>
              <a:rPr lang="en-GB" sz="5500" dirty="0" err="1"/>
              <a:t>Darperir</a:t>
            </a:r>
            <a:r>
              <a:rPr lang="en-GB" sz="5500" dirty="0"/>
              <a:t> </a:t>
            </a:r>
            <a:r>
              <a:rPr lang="en-GB" sz="5500" dirty="0" err="1"/>
              <a:t>yr</a:t>
            </a:r>
            <a:r>
              <a:rPr lang="en-GB" sz="5500" dirty="0"/>
              <a:t> </a:t>
            </a:r>
            <a:r>
              <a:rPr lang="en-GB" sz="5500" dirty="0" err="1"/>
              <a:t>hyfforddiant</a:t>
            </a:r>
            <a:r>
              <a:rPr lang="en-GB" sz="5500" dirty="0"/>
              <a:t> </a:t>
            </a:r>
            <a:r>
              <a:rPr lang="en-GB" sz="5500" dirty="0" err="1"/>
              <a:t>ar-lein</a:t>
            </a:r>
            <a:r>
              <a:rPr lang="en-GB" sz="5500" dirty="0"/>
              <a:t> </a:t>
            </a:r>
            <a:r>
              <a:rPr lang="en-GB" sz="5500" dirty="0" err="1"/>
              <a:t>oherwydd</a:t>
            </a:r>
            <a:r>
              <a:rPr lang="en-GB" sz="5500" dirty="0"/>
              <a:t> </a:t>
            </a:r>
            <a:r>
              <a:rPr lang="en-GB" sz="5500" dirty="0" err="1"/>
              <a:t>cyfyngiadau</a:t>
            </a:r>
            <a:r>
              <a:rPr lang="en-GB" sz="5500" dirty="0"/>
              <a:t> Covid-19.  </a:t>
            </a:r>
            <a:r>
              <a:rPr lang="en-GB" sz="5500" i="1" dirty="0"/>
              <a:t>Cohort 3 and 4 training have been delivered online due to COVID-19 restrictions regarding face to face working.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4E7AB7-3EAD-4CF6-8A02-5696BCBC24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fontScale="32500" lnSpcReduction="20000"/>
          </a:bodyPr>
          <a:lstStyle/>
          <a:p>
            <a:endParaRPr lang="en-GB" sz="3800" dirty="0"/>
          </a:p>
          <a:p>
            <a:endParaRPr lang="en-GB" sz="3800" dirty="0"/>
          </a:p>
          <a:p>
            <a:r>
              <a:rPr lang="en-GB" sz="5500" dirty="0" err="1"/>
              <a:t>Darperir</a:t>
            </a:r>
            <a:r>
              <a:rPr lang="en-GB" sz="5500" dirty="0"/>
              <a:t> </a:t>
            </a:r>
            <a:r>
              <a:rPr lang="en-GB" sz="5500" dirty="0" err="1"/>
              <a:t>goruchwyliaeth</a:t>
            </a:r>
            <a:r>
              <a:rPr lang="en-GB" sz="5500" dirty="0"/>
              <a:t> </a:t>
            </a:r>
            <a:r>
              <a:rPr lang="en-GB" sz="5500" dirty="0" err="1"/>
              <a:t>ar-lein</a:t>
            </a:r>
            <a:r>
              <a:rPr lang="en-GB" sz="5500" dirty="0"/>
              <a:t>.  </a:t>
            </a:r>
            <a:r>
              <a:rPr lang="en-GB" sz="5500" i="1" dirty="0"/>
              <a:t>Supervision has been moved online.</a:t>
            </a:r>
          </a:p>
          <a:p>
            <a:pPr marL="0" indent="0">
              <a:buNone/>
            </a:pPr>
            <a:endParaRPr lang="en-GB" sz="5500" dirty="0"/>
          </a:p>
          <a:p>
            <a:r>
              <a:rPr lang="en-GB" sz="5500" dirty="0" err="1"/>
              <a:t>Rydym</a:t>
            </a:r>
            <a:r>
              <a:rPr lang="en-GB" sz="5500" dirty="0"/>
              <a:t> </a:t>
            </a:r>
            <a:r>
              <a:rPr lang="en-GB" sz="5500" dirty="0" err="1"/>
              <a:t>wrthi</a:t>
            </a:r>
            <a:r>
              <a:rPr lang="en-GB" sz="5500" dirty="0"/>
              <a:t> </a:t>
            </a:r>
            <a:r>
              <a:rPr lang="en-GB" sz="5500" dirty="0" err="1"/>
              <a:t>yn</a:t>
            </a:r>
            <a:r>
              <a:rPr lang="en-GB" sz="5500" dirty="0"/>
              <a:t> </a:t>
            </a:r>
            <a:r>
              <a:rPr lang="en-GB" sz="5500" dirty="0" err="1"/>
              <a:t>hyfforddi</a:t>
            </a:r>
            <a:r>
              <a:rPr lang="en-GB" sz="5500" dirty="0"/>
              <a:t> </a:t>
            </a:r>
            <a:r>
              <a:rPr lang="en-GB" sz="5500" dirty="0" err="1"/>
              <a:t>Carfan</a:t>
            </a:r>
            <a:r>
              <a:rPr lang="en-GB" sz="5500" dirty="0"/>
              <a:t> 5.  </a:t>
            </a:r>
            <a:r>
              <a:rPr lang="en-GB" sz="5500" i="1" dirty="0"/>
              <a:t>We are currently training our 5</a:t>
            </a:r>
            <a:r>
              <a:rPr lang="en-GB" sz="5500" i="1" baseline="30000" dirty="0"/>
              <a:t>th</a:t>
            </a:r>
            <a:r>
              <a:rPr lang="en-GB" sz="5500" i="1" dirty="0"/>
              <a:t> cohort of ELSAs.</a:t>
            </a:r>
          </a:p>
          <a:p>
            <a:endParaRPr lang="en-GB" sz="55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5306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Beth </a:t>
            </a:r>
            <a:r>
              <a:rPr lang="en-US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yw</a:t>
            </a:r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ELSA?  What is an ELSA?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lvl="0"/>
            <a:r>
              <a:rPr lang="cy-GB" sz="1900" dirty="0"/>
              <a:t>Cynorthwyydd Llythrennedd Emosiynol</a:t>
            </a:r>
          </a:p>
          <a:p>
            <a:pPr lvl="0"/>
            <a:r>
              <a:rPr lang="cy-GB" sz="1900" dirty="0"/>
              <a:t>Mae'n helpu disgyblion i adnabod, deall a rheoli emosiynau eu hunain ac emosiynau eraill</a:t>
            </a:r>
            <a:endParaRPr lang="en-GB" sz="1900" dirty="0"/>
          </a:p>
          <a:p>
            <a:pPr lvl="0"/>
            <a:r>
              <a:rPr lang="cy-GB" sz="1900" dirty="0"/>
              <a:t>Cynllunio a darparu rhaglenni cymorth unigol (a grwpiau bach)</a:t>
            </a:r>
            <a:endParaRPr lang="en-GB" sz="1900" dirty="0"/>
          </a:p>
          <a:p>
            <a:pPr lvl="0"/>
            <a:r>
              <a:rPr lang="cy-GB" sz="1900" dirty="0"/>
              <a:t>Cael eu hyfforddi a'u goruchwylio gan Seicolegwyr Addysg a Phlant</a:t>
            </a:r>
            <a:endParaRPr lang="en-GB" sz="1900" dirty="0"/>
          </a:p>
          <a:p>
            <a:endParaRPr lang="en-GB" sz="19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GB" sz="1900" dirty="0"/>
              <a:t>Emotional Literacy Support Assistant</a:t>
            </a:r>
          </a:p>
          <a:p>
            <a:r>
              <a:rPr lang="en-GB" sz="1900" dirty="0"/>
              <a:t>Helps pupils recognise, understand and manage emotions in themselves and in others</a:t>
            </a:r>
          </a:p>
          <a:p>
            <a:r>
              <a:rPr lang="en-GB" sz="1900" dirty="0"/>
              <a:t>Plans and deliver individual (and small-group) emotional support programmes</a:t>
            </a:r>
          </a:p>
          <a:p>
            <a:r>
              <a:rPr lang="en-GB" sz="1900" dirty="0"/>
              <a:t>Receives training and supervision from Educational and Child Psychologists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047290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4100">
                <a:solidFill>
                  <a:schemeClr val="accent1"/>
                </a:solidFill>
              </a:rPr>
              <a:t>C</a:t>
            </a:r>
            <a:r>
              <a:rPr lang="en-US" sz="4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amsyniadau cyffredin</a:t>
            </a:r>
            <a:br>
              <a:rPr lang="en-US" sz="4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sz="4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Some common misconceptions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endParaRPr lang="en-GB" sz="2000"/>
          </a:p>
          <a:p>
            <a:pPr lvl="0"/>
            <a:r>
              <a:rPr lang="cy-GB" sz="2000"/>
              <a:t>Rhagweithiol nid adweithiol</a:t>
            </a:r>
            <a:endParaRPr lang="en-GB" sz="2000"/>
          </a:p>
          <a:p>
            <a:pPr lvl="0"/>
            <a:r>
              <a:rPr lang="cy-GB" sz="2000"/>
              <a:t>Nid yw'n datrys problem yn gyflym</a:t>
            </a:r>
            <a:endParaRPr lang="en-GB" sz="2000"/>
          </a:p>
          <a:p>
            <a:pPr lvl="0"/>
            <a:r>
              <a:rPr lang="cy-GB" sz="2000"/>
              <a:t>Nid yw'n ymateb brys mewn argyfwng</a:t>
            </a:r>
            <a:endParaRPr lang="en-GB" sz="2000"/>
          </a:p>
          <a:p>
            <a:pPr lvl="0"/>
            <a:r>
              <a:rPr lang="cy-GB" sz="2000"/>
              <a:t>Nid yw'n gwnselydd, therapydd na'n weithiwr iechyd meddwl proffesiynol</a:t>
            </a:r>
            <a:endParaRPr lang="en-GB" sz="2000"/>
          </a:p>
          <a:p>
            <a:endParaRPr lang="en-GB" sz="20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Proactive response, not reactive</a:t>
            </a:r>
          </a:p>
          <a:p>
            <a:r>
              <a:rPr lang="en-GB" sz="2000" dirty="0"/>
              <a:t>Not a ‘quick fix’</a:t>
            </a:r>
          </a:p>
          <a:p>
            <a:r>
              <a:rPr lang="en-GB" sz="2000" dirty="0"/>
              <a:t>Not a ‘blue light’ emergency response.</a:t>
            </a:r>
          </a:p>
          <a:p>
            <a:r>
              <a:rPr lang="en-GB" sz="2000" dirty="0"/>
              <a:t>Not a counsellor, therapist, or mental health professional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34632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284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200" kern="1200" dirty="0" err="1">
                <a:latin typeface="+mj-lt"/>
                <a:ea typeface="+mj-ea"/>
                <a:cs typeface="+mj-cs"/>
              </a:rPr>
              <a:t>Hyfforddiant</a:t>
            </a:r>
            <a:r>
              <a:rPr lang="en-US" sz="5200" kern="1200" dirty="0">
                <a:latin typeface="+mj-lt"/>
                <a:ea typeface="+mj-ea"/>
                <a:cs typeface="+mj-cs"/>
              </a:rPr>
              <a:t> ELSA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398626"/>
            <a:ext cx="5158427" cy="3730460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pPr lvl="0"/>
            <a:r>
              <a:rPr lang="cy-GB" sz="2000" dirty="0"/>
              <a:t>6 diwrnod llawn</a:t>
            </a:r>
            <a:endParaRPr lang="en-GB" sz="2000" dirty="0"/>
          </a:p>
          <a:p>
            <a:pPr lvl="0"/>
            <a:r>
              <a:rPr lang="cy-GB" sz="2000" dirty="0"/>
              <a:t>Ei nod yw cynyddu dealltwriaeth o seicoleg emosiynau a nodi strategaethau ar gyfer hwyluso datblygiad llythrennedd emosiynol disgyblion</a:t>
            </a:r>
            <a:endParaRPr lang="en-GB" sz="2000" dirty="0"/>
          </a:p>
          <a:p>
            <a:pPr marL="0" indent="0">
              <a:buNone/>
            </a:pPr>
            <a:r>
              <a:rPr lang="cy-GB" sz="2000" dirty="0"/>
              <a:t>Mae’r </a:t>
            </a:r>
            <a:r>
              <a:rPr lang="cy-GB" sz="2000" dirty="0" err="1"/>
              <a:t>ELSAs</a:t>
            </a:r>
            <a:r>
              <a:rPr lang="cy-GB" sz="2000" dirty="0"/>
              <a:t> yn derbyn:</a:t>
            </a:r>
          </a:p>
          <a:p>
            <a:r>
              <a:rPr lang="cy-GB" sz="2000" dirty="0"/>
              <a:t>Llawlyfr Hyfforddi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9154" y="2398626"/>
            <a:ext cx="5164645" cy="3730460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6 full days </a:t>
            </a:r>
          </a:p>
          <a:p>
            <a:r>
              <a:rPr lang="en-GB" sz="2000" dirty="0"/>
              <a:t>Aims to increase understanding of the psychology of emotions and to identify strategies for facilitating the development of emotional literacy in pupils</a:t>
            </a:r>
          </a:p>
          <a:p>
            <a:pPr marL="0" indent="0">
              <a:buNone/>
            </a:pPr>
            <a:r>
              <a:rPr lang="en-GB" sz="2000" dirty="0"/>
              <a:t>Participants receive:</a:t>
            </a:r>
          </a:p>
          <a:p>
            <a:r>
              <a:rPr lang="en-GB" sz="2000" dirty="0"/>
              <a:t>Training manual</a:t>
            </a:r>
          </a:p>
          <a:p>
            <a:r>
              <a:rPr lang="en-GB" sz="2000" dirty="0"/>
              <a:t>Training handbook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500F6C48-21CC-43E0-A8CC-680C003F8C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5914" y="4263856"/>
            <a:ext cx="1704975" cy="2409825"/>
          </a:xfrm>
          <a:prstGeom prst="rect">
            <a:avLst/>
          </a:prstGeom>
        </p:spPr>
      </p:pic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F76EC67A-1258-4D50-A8E0-771A4ED536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3465" y="4407313"/>
            <a:ext cx="1476375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998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Modiwlau hyfforddi/ Training modules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lvl="0"/>
            <a:r>
              <a:rPr lang="cy-GB" sz="1600" dirty="0"/>
              <a:t>Llythrennedd Emosiynol mewn ysgolion/</a:t>
            </a:r>
            <a:r>
              <a:rPr lang="cy-GB" sz="1600" dirty="0" err="1"/>
              <a:t>hunangysyniad</a:t>
            </a:r>
            <a:r>
              <a:rPr lang="cy-GB" sz="1600" dirty="0"/>
              <a:t>/hunan-barch</a:t>
            </a:r>
            <a:endParaRPr lang="en-GB" sz="1600" dirty="0"/>
          </a:p>
          <a:p>
            <a:pPr lvl="0"/>
            <a:r>
              <a:rPr lang="cy-GB" sz="1600"/>
              <a:t>Meithrin gwydnwch a hunan-barch</a:t>
            </a:r>
            <a:endParaRPr lang="en-GB" sz="1600" dirty="0"/>
          </a:p>
          <a:p>
            <a:pPr lvl="0"/>
            <a:r>
              <a:rPr lang="cy-GB" sz="1600" dirty="0"/>
              <a:t>Rheoli emosiynau</a:t>
            </a:r>
            <a:endParaRPr lang="en-GB" sz="1600" dirty="0"/>
          </a:p>
          <a:p>
            <a:pPr lvl="0"/>
            <a:r>
              <a:rPr lang="cy-GB" sz="1600" dirty="0"/>
              <a:t>Sgiliau cymdeithasol a chyfeillgarwch/defnyddio storïau cymdeithasol a therapiwtig</a:t>
            </a:r>
            <a:endParaRPr lang="en-GB" sz="1600" dirty="0"/>
          </a:p>
          <a:p>
            <a:pPr lvl="0"/>
            <a:r>
              <a:rPr lang="cy-GB" sz="1600" dirty="0"/>
              <a:t>Gwrando pwrpasol a sgyrsiau myfyriol</a:t>
            </a:r>
          </a:p>
          <a:p>
            <a:pPr lvl="0"/>
            <a:r>
              <a:rPr lang="cy-GB" sz="1600" dirty="0"/>
              <a:t>Ymateb i Golled a Galar</a:t>
            </a:r>
            <a:endParaRPr lang="en-GB" sz="1600" dirty="0"/>
          </a:p>
          <a:p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GB" sz="1700"/>
              <a:t>Emotional literacy in schools/self-concept/self-esteem</a:t>
            </a:r>
          </a:p>
          <a:p>
            <a:r>
              <a:rPr lang="en-GB" sz="1700"/>
              <a:t>Building resilience and self-esteem</a:t>
            </a:r>
          </a:p>
          <a:p>
            <a:r>
              <a:rPr lang="en-GB" sz="1700"/>
              <a:t>Managing emotions</a:t>
            </a:r>
          </a:p>
          <a:p>
            <a:r>
              <a:rPr lang="en-GB" sz="1700"/>
              <a:t>Social and friendship skills/using therapeutic and social stories</a:t>
            </a:r>
          </a:p>
          <a:p>
            <a:r>
              <a:rPr lang="en-GB" sz="1700"/>
              <a:t>Active listening and reflective conversations</a:t>
            </a:r>
          </a:p>
          <a:p>
            <a:r>
              <a:rPr lang="en-GB" sz="1700"/>
              <a:t>Bereavement and Loss</a:t>
            </a:r>
          </a:p>
          <a:p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492615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4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Goruchwyliaeth</a:t>
            </a:r>
            <a:r>
              <a:rPr lang="en-US" sz="4100">
                <a:solidFill>
                  <a:schemeClr val="accent1"/>
                </a:solidFill>
              </a:rPr>
              <a:t>  </a:t>
            </a:r>
            <a:r>
              <a:rPr lang="en-US" sz="4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Supervision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 fontScale="92500" lnSpcReduction="20000"/>
          </a:bodyPr>
          <a:lstStyle/>
          <a:p>
            <a:endParaRPr lang="en-GB" sz="1900" dirty="0"/>
          </a:p>
          <a:p>
            <a:pPr lvl="0"/>
            <a:r>
              <a:rPr lang="cy-GB" sz="1900" dirty="0"/>
              <a:t>Adlewyrchol, nid rheolaethol</a:t>
            </a:r>
            <a:endParaRPr lang="en-GB" sz="1900" dirty="0"/>
          </a:p>
          <a:p>
            <a:pPr lvl="0"/>
            <a:r>
              <a:rPr lang="cy-GB" sz="1900" dirty="0"/>
              <a:t>Goruchwyliaeth grŵp bob hanner tymor a drefnir gan Seicolegydd Addysg a Phlant</a:t>
            </a:r>
            <a:endParaRPr lang="en-GB" sz="1900" dirty="0"/>
          </a:p>
          <a:p>
            <a:pPr lvl="0"/>
            <a:r>
              <a:rPr lang="cy-GB" sz="1900" dirty="0"/>
              <a:t>Modelu dulliau datrys problemau</a:t>
            </a:r>
            <a:endParaRPr lang="en-GB" sz="1900" dirty="0"/>
          </a:p>
          <a:p>
            <a:pPr lvl="0"/>
            <a:r>
              <a:rPr lang="cy-GB" sz="1900" dirty="0"/>
              <a:t>Cefnogaeth grŵp cyfoedion - rhannu syniadau ac adnoddau</a:t>
            </a:r>
          </a:p>
          <a:p>
            <a:pPr lvl="0"/>
            <a:r>
              <a:rPr lang="en-GB" sz="1900" dirty="0" err="1"/>
              <a:t>Darperir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rhithiol</a:t>
            </a:r>
            <a:r>
              <a:rPr lang="en-GB" sz="1900" dirty="0"/>
              <a:t> </a:t>
            </a:r>
            <a:r>
              <a:rPr lang="en-GB" sz="1900" dirty="0" err="1"/>
              <a:t>ar</a:t>
            </a:r>
            <a:r>
              <a:rPr lang="en-GB" sz="1900" dirty="0"/>
              <a:t> </a:t>
            </a:r>
            <a:r>
              <a:rPr lang="en-GB" sz="1900" dirty="0" err="1"/>
              <a:t>hyn</a:t>
            </a:r>
            <a:r>
              <a:rPr lang="en-GB" sz="1900" dirty="0"/>
              <a:t> o </a:t>
            </a:r>
            <a:r>
              <a:rPr lang="en-GB" sz="1900" dirty="0" err="1"/>
              <a:t>bryd</a:t>
            </a:r>
            <a:r>
              <a:rPr lang="en-GB" sz="1900" dirty="0"/>
              <a:t>.</a:t>
            </a:r>
          </a:p>
          <a:p>
            <a:endParaRPr lang="en-GB" sz="19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fontScale="92500" lnSpcReduction="20000"/>
          </a:bodyPr>
          <a:lstStyle/>
          <a:p>
            <a:endParaRPr lang="en-GB" sz="2000" dirty="0"/>
          </a:p>
          <a:p>
            <a:r>
              <a:rPr lang="en-GB" sz="2000" dirty="0"/>
              <a:t>Reflective (not line manager) supervision</a:t>
            </a:r>
          </a:p>
          <a:p>
            <a:r>
              <a:rPr lang="en-GB" sz="2000" dirty="0"/>
              <a:t>Half-termly group supervision facilitated by an Educational and Child Psychologist</a:t>
            </a:r>
          </a:p>
          <a:p>
            <a:r>
              <a:rPr lang="en-GB" sz="2000" dirty="0"/>
              <a:t>Problem-solving approaches modelled</a:t>
            </a:r>
          </a:p>
          <a:p>
            <a:r>
              <a:rPr lang="en-GB" sz="2000" dirty="0"/>
              <a:t>Peer group support – sharing ideas and resources</a:t>
            </a:r>
          </a:p>
          <a:p>
            <a:r>
              <a:rPr lang="en-GB" sz="2000" dirty="0"/>
              <a:t>Virtual delivery…for now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06443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Rhinweddau hanfodol ar gyfer ELSA</a:t>
            </a:r>
            <a:b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Essential qualities for ELSAs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lvl="0"/>
            <a:r>
              <a:rPr lang="cy-GB" sz="2000" dirty="0"/>
              <a:t>Gallu creu perthynas dda â phlant</a:t>
            </a:r>
            <a:endParaRPr lang="en-GB" sz="2000" dirty="0"/>
          </a:p>
          <a:p>
            <a:pPr lvl="0"/>
            <a:r>
              <a:rPr lang="cy-GB" sz="2000" dirty="0"/>
              <a:t>Gallu gweithio mewn modd annibynnol a chreadigol</a:t>
            </a:r>
            <a:endParaRPr lang="en-GB" sz="2000" dirty="0"/>
          </a:p>
          <a:p>
            <a:pPr lvl="0"/>
            <a:r>
              <a:rPr lang="cy-GB" sz="2000" dirty="0"/>
              <a:t>Yn barod i gynllunio a gwerthuso rhaglenni cymorth</a:t>
            </a:r>
            <a:endParaRPr lang="en-GB" sz="2000" dirty="0"/>
          </a:p>
          <a:p>
            <a:pPr lvl="0"/>
            <a:r>
              <a:rPr lang="cy-GB" sz="2000" dirty="0"/>
              <a:t>Awyddus i ddysgu a datblygu yn ei rôl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GB" sz="2000" dirty="0"/>
              <a:t>Good rapport and relationship building skills</a:t>
            </a:r>
          </a:p>
          <a:p>
            <a:r>
              <a:rPr lang="en-GB" sz="2000" dirty="0"/>
              <a:t>Ability to work independently and creatively</a:t>
            </a:r>
          </a:p>
          <a:p>
            <a:r>
              <a:rPr lang="en-GB" sz="2000" dirty="0"/>
              <a:t>Willing to plan and evaluate programmes of support</a:t>
            </a:r>
          </a:p>
          <a:p>
            <a:r>
              <a:rPr lang="en-GB" sz="2000" dirty="0"/>
              <a:t>Desire to learn and a wish to develop in their role.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23872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Ymrwymiad</a:t>
            </a:r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yr</a:t>
            </a:r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Ysgol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School commitment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 lnSpcReduction="10000"/>
          </a:bodyPr>
          <a:lstStyle/>
          <a:p>
            <a:pPr lvl="0"/>
            <a:r>
              <a:rPr lang="cy-GB" sz="1800" dirty="0"/>
              <a:t>Rhyddhau’r ELSA ar gyfer sesiynau hyfforddi a goruchwylio</a:t>
            </a:r>
            <a:endParaRPr lang="en-GB" sz="1800" dirty="0"/>
          </a:p>
          <a:p>
            <a:pPr lvl="0"/>
            <a:r>
              <a:rPr lang="cy-GB" sz="1800" dirty="0"/>
              <a:t>Dynodi amser ar gyfer cynllunio a chyflawni gwaith yr ELSA i gefnogi disgyblion</a:t>
            </a:r>
            <a:endParaRPr lang="en-GB" sz="1800" dirty="0"/>
          </a:p>
          <a:p>
            <a:pPr lvl="0"/>
            <a:r>
              <a:rPr lang="cy-GB" sz="1800" dirty="0"/>
              <a:t>Darparu lle addas, </a:t>
            </a:r>
            <a:r>
              <a:rPr lang="cy-GB" sz="1800" dirty="0" err="1"/>
              <a:t>diolgel</a:t>
            </a:r>
            <a:r>
              <a:rPr lang="cy-GB" sz="1800" dirty="0"/>
              <a:t> ar gyfer gwaith yr ELSA</a:t>
            </a:r>
            <a:endParaRPr lang="en-GB" sz="1800" dirty="0"/>
          </a:p>
          <a:p>
            <a:pPr lvl="0"/>
            <a:r>
              <a:rPr lang="cy-GB" sz="1800" dirty="0"/>
              <a:t>Dyrannu cyllid i ddatblygu adnoddau </a:t>
            </a:r>
            <a:endParaRPr lang="en-GB" sz="1800" dirty="0"/>
          </a:p>
          <a:p>
            <a:pPr lvl="0"/>
            <a:r>
              <a:rPr lang="cy-GB" sz="1800" dirty="0"/>
              <a:t>Cynnal rôl y Cynorthwyydd Llythrennedd Emosiynol o fewn yr ysgol</a:t>
            </a:r>
            <a:endParaRPr lang="en-GB" sz="1800" dirty="0"/>
          </a:p>
          <a:p>
            <a:endParaRPr lang="en-GB" sz="1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Release ELSA for training and supervision sessions</a:t>
            </a:r>
          </a:p>
          <a:p>
            <a:r>
              <a:rPr lang="en-GB" sz="2000" dirty="0"/>
              <a:t>Designate time for planning and delivery of ELSA to support pupils</a:t>
            </a:r>
          </a:p>
          <a:p>
            <a:r>
              <a:rPr lang="en-GB" sz="2000" dirty="0"/>
              <a:t>Provide a suitable safe space for ELSA work</a:t>
            </a:r>
          </a:p>
          <a:p>
            <a:r>
              <a:rPr lang="en-GB" sz="2000" dirty="0"/>
              <a:t>Allocate funds to develop bank of resources / ELSA toolkit</a:t>
            </a:r>
          </a:p>
          <a:p>
            <a:r>
              <a:rPr lang="en-GB" sz="2000" dirty="0"/>
              <a:t>Maintain ELSA role within school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38007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Beth y mae ELSA yn gallu cynnig</a:t>
            </a:r>
            <a:b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What ELSAs can offer…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lvl="0"/>
            <a:r>
              <a:rPr lang="cy-GB" sz="1900"/>
              <a:t>Amgylchedd diogel</a:t>
            </a:r>
            <a:endParaRPr lang="en-GB" sz="1900"/>
          </a:p>
          <a:p>
            <a:pPr lvl="0"/>
            <a:r>
              <a:rPr lang="cy-GB" sz="1900"/>
              <a:t>Amser i Siarad</a:t>
            </a:r>
            <a:endParaRPr lang="en-GB" sz="1900"/>
          </a:p>
          <a:p>
            <a:pPr lvl="0"/>
            <a:r>
              <a:rPr lang="cy-GB" sz="1900"/>
              <a:t>Gwrando empathig, normaleiddio emosiynau, cysur</a:t>
            </a:r>
            <a:endParaRPr lang="en-GB" sz="1900"/>
          </a:p>
          <a:p>
            <a:pPr lvl="0"/>
            <a:r>
              <a:rPr lang="cy-GB" sz="1900"/>
              <a:t>Cymorth i berson ifanc ddeall ei deimladau a'i ymddygiad</a:t>
            </a:r>
            <a:endParaRPr lang="en-GB" sz="1900"/>
          </a:p>
          <a:p>
            <a:pPr lvl="0"/>
            <a:r>
              <a:rPr lang="cy-GB" sz="1900"/>
              <a:t>Cymorth i berson ifanc ddatblygu strategaethau priodol ar gyfer rheoli ei feddyliau, ei deimladau a'i ymddygiad</a:t>
            </a:r>
            <a:endParaRPr lang="en-GB" sz="1900"/>
          </a:p>
          <a:p>
            <a:endParaRPr lang="en-GB" sz="19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GB" sz="1700" dirty="0"/>
              <a:t>A safe space</a:t>
            </a:r>
          </a:p>
          <a:p>
            <a:r>
              <a:rPr lang="en-GB" sz="1700" dirty="0"/>
              <a:t>Time to talk </a:t>
            </a:r>
          </a:p>
          <a:p>
            <a:r>
              <a:rPr lang="en-GB" sz="1700" dirty="0"/>
              <a:t>Empathic listening, normalisation of emotions, reassurance</a:t>
            </a:r>
          </a:p>
          <a:p>
            <a:r>
              <a:rPr lang="en-GB" sz="1700" dirty="0"/>
              <a:t>Support for a young person to understand their thought, feelings and behaviour</a:t>
            </a:r>
          </a:p>
          <a:p>
            <a:r>
              <a:rPr lang="en-GB" sz="1700" dirty="0"/>
              <a:t>Support for a young person to develop appropriate strategies for managing their thoughts, feelings and behaviour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773542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Mesur </a:t>
            </a:r>
            <a:r>
              <a:rPr lang="en-US">
                <a:solidFill>
                  <a:schemeClr val="accent1"/>
                </a:solidFill>
              </a:rPr>
              <a:t>l</a:t>
            </a: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lwyddiant</a:t>
            </a:r>
            <a:b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Keys to success…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 lnSpcReduction="10000"/>
          </a:bodyPr>
          <a:lstStyle/>
          <a:p>
            <a:pPr lvl="0"/>
            <a:r>
              <a:rPr lang="cy-GB" sz="1700" dirty="0"/>
              <a:t>Y staff a rheolwyr yn deall ac yn gwerthfawrogi rôl yr ELSA</a:t>
            </a:r>
            <a:endParaRPr lang="en-GB" sz="1700" dirty="0"/>
          </a:p>
          <a:p>
            <a:pPr lvl="0"/>
            <a:r>
              <a:rPr lang="cy-GB" sz="1700" dirty="0"/>
              <a:t>Proses cyfeirio a sgrinio priodol</a:t>
            </a:r>
            <a:endParaRPr lang="en-GB" sz="1700" dirty="0"/>
          </a:p>
          <a:p>
            <a:pPr lvl="0"/>
            <a:r>
              <a:rPr lang="cy-GB" sz="1700" dirty="0"/>
              <a:t>Cydweithio â'r staff addysgu/y Cydlynydd Anghenion Dysgu Ychwanegol i nodi anghenion, gosod targedau ac adolygu cynnydd</a:t>
            </a:r>
            <a:endParaRPr lang="en-GB" sz="1700" dirty="0"/>
          </a:p>
          <a:p>
            <a:pPr lvl="0"/>
            <a:r>
              <a:rPr lang="cy-GB" sz="1700" dirty="0"/>
              <a:t>Sesiynau ELSA wedi'u hamserlenni</a:t>
            </a:r>
            <a:endParaRPr lang="en-GB" sz="1700" dirty="0"/>
          </a:p>
          <a:p>
            <a:pPr lvl="0"/>
            <a:r>
              <a:rPr lang="cy-GB" sz="1700" dirty="0"/>
              <a:t>Amser ar gyfer paratoi a chynllunio ar yr amserlen</a:t>
            </a:r>
          </a:p>
          <a:p>
            <a:pPr lvl="0"/>
            <a:r>
              <a:rPr lang="en-GB" sz="1700" dirty="0" err="1"/>
              <a:t>Rôl</a:t>
            </a:r>
            <a:r>
              <a:rPr lang="en-GB" sz="1700" dirty="0"/>
              <a:t> </a:t>
            </a:r>
            <a:r>
              <a:rPr lang="en-GB" sz="1700" dirty="0" err="1"/>
              <a:t>yr</a:t>
            </a:r>
            <a:r>
              <a:rPr lang="en-GB" sz="1700" dirty="0"/>
              <a:t> ELSA </a:t>
            </a:r>
            <a:r>
              <a:rPr lang="en-GB" sz="1700" dirty="0" err="1"/>
              <a:t>yn</a:t>
            </a:r>
            <a:r>
              <a:rPr lang="en-GB" sz="1700" dirty="0"/>
              <a:t> </a:t>
            </a:r>
            <a:r>
              <a:rPr lang="en-GB" sz="1700" dirty="0" err="1"/>
              <a:t>cael</a:t>
            </a:r>
            <a:r>
              <a:rPr lang="en-GB" sz="1700" dirty="0"/>
              <a:t> </a:t>
            </a:r>
            <a:r>
              <a:rPr lang="en-GB" sz="1700" dirty="0" err="1"/>
              <a:t>ei</a:t>
            </a:r>
            <a:r>
              <a:rPr lang="en-GB" sz="1700" dirty="0"/>
              <a:t> </a:t>
            </a:r>
            <a:r>
              <a:rPr lang="en-GB" sz="1700" dirty="0" err="1"/>
              <a:t>werthfawrogi</a:t>
            </a:r>
            <a:r>
              <a:rPr lang="en-GB" sz="1700" dirty="0"/>
              <a:t> o </a:t>
            </a:r>
            <a:r>
              <a:rPr lang="en-GB" sz="1700" dirty="0" err="1"/>
              <a:t>fewn</a:t>
            </a:r>
            <a:r>
              <a:rPr lang="en-GB" sz="1700" dirty="0"/>
              <a:t> </a:t>
            </a:r>
            <a:r>
              <a:rPr lang="en-GB" sz="1700" dirty="0" err="1"/>
              <a:t>yr</a:t>
            </a:r>
            <a:r>
              <a:rPr lang="en-GB" sz="1700" dirty="0"/>
              <a:t> </a:t>
            </a:r>
            <a:r>
              <a:rPr lang="en-GB" sz="1700" dirty="0" err="1"/>
              <a:t>ysgol</a:t>
            </a:r>
            <a:r>
              <a:rPr lang="en-GB" sz="1700" dirty="0"/>
              <a:t>.</a:t>
            </a:r>
          </a:p>
          <a:p>
            <a:endParaRPr lang="en-GB" sz="17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lnSpcReduction="10000"/>
          </a:bodyPr>
          <a:lstStyle/>
          <a:p>
            <a:r>
              <a:rPr lang="en-GB" sz="1600" dirty="0"/>
              <a:t>Staff and management understanding of the ELSA role</a:t>
            </a:r>
          </a:p>
          <a:p>
            <a:r>
              <a:rPr lang="en-GB" sz="1600" dirty="0"/>
              <a:t>Adherence to an appropriate screening and referral process</a:t>
            </a:r>
          </a:p>
          <a:p>
            <a:r>
              <a:rPr lang="en-GB" sz="1600" dirty="0"/>
              <a:t>Joint working with teaching staff/</a:t>
            </a:r>
            <a:r>
              <a:rPr lang="en-GB" sz="1600" dirty="0" err="1"/>
              <a:t>ALNCo</a:t>
            </a:r>
            <a:r>
              <a:rPr lang="en-GB" sz="1600" dirty="0"/>
              <a:t>/families to identify need, target-set, and review progress</a:t>
            </a:r>
          </a:p>
          <a:p>
            <a:r>
              <a:rPr lang="en-GB" sz="1600" dirty="0"/>
              <a:t>Timetabled ELSA sessions</a:t>
            </a:r>
          </a:p>
          <a:p>
            <a:r>
              <a:rPr lang="en-GB" sz="1600" dirty="0"/>
              <a:t>Timetabled planning and preparation time </a:t>
            </a:r>
          </a:p>
          <a:p>
            <a:r>
              <a:rPr lang="en-GB" sz="1600" dirty="0"/>
              <a:t>Management valuing the role and professional recognition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42221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Manteision i'r ysgol </a:t>
            </a:r>
            <a:b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Benefits to school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 fontScale="92500" lnSpcReduction="20000"/>
          </a:bodyPr>
          <a:lstStyle/>
          <a:p>
            <a:pPr lvl="0"/>
            <a:r>
              <a:rPr lang="cy-GB" sz="2000" dirty="0"/>
              <a:t>Cefnogaeth gyflym ar gyfer disgyblion ag anghenion</a:t>
            </a:r>
            <a:endParaRPr lang="en-GB" sz="2000" dirty="0"/>
          </a:p>
          <a:p>
            <a:pPr lvl="0"/>
            <a:r>
              <a:rPr lang="cy-GB" sz="2000" dirty="0"/>
              <a:t>Newidiadau cadarnhaol mewn disgyblion sydd ag anawsterau ymddygiadol, emosiynol neu gymdeithasol</a:t>
            </a:r>
            <a:endParaRPr lang="en-GB" sz="2000" dirty="0"/>
          </a:p>
          <a:p>
            <a:pPr lvl="0"/>
            <a:r>
              <a:rPr lang="cy-GB" sz="2000" dirty="0"/>
              <a:t>Disgyblion a dargedir a'u cyfoedion yn dysgu'n well</a:t>
            </a:r>
            <a:endParaRPr lang="en-GB" sz="2000" dirty="0"/>
          </a:p>
          <a:p>
            <a:pPr lvl="0"/>
            <a:r>
              <a:rPr lang="cy-GB" sz="2000" dirty="0"/>
              <a:t>Rhannu syniadau/sgiliau newydd â staff eraill</a:t>
            </a:r>
            <a:endParaRPr lang="en-GB" sz="2000" dirty="0"/>
          </a:p>
          <a:p>
            <a:pPr lvl="0"/>
            <a:r>
              <a:rPr lang="cy-GB" sz="2000" dirty="0"/>
              <a:t>Mwy o hyder o ran rheoli 'problemau' yn fewnol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fontScale="92500" lnSpcReduction="20000"/>
          </a:bodyPr>
          <a:lstStyle/>
          <a:p>
            <a:r>
              <a:rPr lang="en-GB" sz="1900" dirty="0"/>
              <a:t>Good universal support</a:t>
            </a:r>
          </a:p>
          <a:p>
            <a:r>
              <a:rPr lang="en-GB" sz="1900" dirty="0"/>
              <a:t>Access to prompt emotional wellbeing support for pupils in need</a:t>
            </a:r>
          </a:p>
          <a:p>
            <a:r>
              <a:rPr lang="en-GB" sz="1900" dirty="0"/>
              <a:t>Positive changes in pupils with  behavioural, emotional or social difficulties</a:t>
            </a:r>
          </a:p>
          <a:p>
            <a:r>
              <a:rPr lang="en-GB" sz="1900" dirty="0"/>
              <a:t>Improved learning for target pupils and their peers</a:t>
            </a:r>
          </a:p>
          <a:p>
            <a:r>
              <a:rPr lang="en-GB" sz="1900" dirty="0"/>
              <a:t>New skills/ideas cascaded to other staff</a:t>
            </a:r>
          </a:p>
          <a:p>
            <a:r>
              <a:rPr lang="en-GB" sz="1900" dirty="0"/>
              <a:t>Increased confidence in managing ‘problems’ from within</a:t>
            </a:r>
          </a:p>
        </p:txBody>
      </p:sp>
    </p:spTree>
    <p:extLst>
      <p:ext uri="{BB962C8B-B14F-4D97-AF65-F5344CB8AC3E}">
        <p14:creationId xmlns:p14="http://schemas.microsoft.com/office/powerpoint/2010/main" val="11643515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Casgliad</a:t>
            </a:r>
            <a:br>
              <a:rPr lang="en-US">
                <a:solidFill>
                  <a:schemeClr val="accent1"/>
                </a:solidFill>
              </a:rPr>
            </a:b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cy-GB" sz="2000" dirty="0"/>
              <a:t>Mae'r fenter ELSA yn: </a:t>
            </a:r>
            <a:endParaRPr lang="en-GB" sz="2000" dirty="0"/>
          </a:p>
          <a:p>
            <a:pPr lvl="0"/>
            <a:r>
              <a:rPr lang="cy-GB" sz="2000" dirty="0"/>
              <a:t>Bartneriaeth hirdymor rhwng y Gwasanaeth Seicoleg Addysg a Phlant sir Gâr ac ysgolion</a:t>
            </a:r>
            <a:endParaRPr lang="en-GB" sz="2000" dirty="0"/>
          </a:p>
          <a:p>
            <a:pPr lvl="0"/>
            <a:r>
              <a:rPr lang="cy-GB" sz="2000" dirty="0"/>
              <a:t>Ffordd ddibynadwy o ddatblygu ymyraethau ysgolion</a:t>
            </a:r>
            <a:endParaRPr lang="en-GB" sz="2000" dirty="0"/>
          </a:p>
          <a:p>
            <a:pPr lvl="0"/>
            <a:r>
              <a:rPr lang="cy-GB" sz="2000" dirty="0"/>
              <a:t>Ffordd hygyrch o ddarparu cefnogaeth brydlon ac o ansawdd i unigolion bregus.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/>
              <a:t>The ELSA initiative is:</a:t>
            </a:r>
          </a:p>
          <a:p>
            <a:r>
              <a:rPr lang="en-GB" sz="1900" dirty="0"/>
              <a:t>A long-term partnership between Carmarthenshire Educational and Child Psychology Service and schools</a:t>
            </a:r>
          </a:p>
          <a:p>
            <a:r>
              <a:rPr lang="en-GB" sz="1900" dirty="0"/>
              <a:t>A tried and tested means of building emotional wellbeing capacity in schools</a:t>
            </a:r>
          </a:p>
          <a:p>
            <a:r>
              <a:rPr lang="en-GB" sz="1900" dirty="0"/>
              <a:t>An accessible way of providing timely and quality support to vulnerable children and young people</a:t>
            </a:r>
          </a:p>
        </p:txBody>
      </p:sp>
    </p:spTree>
    <p:extLst>
      <p:ext uri="{BB962C8B-B14F-4D97-AF65-F5344CB8AC3E}">
        <p14:creationId xmlns:p14="http://schemas.microsoft.com/office/powerpoint/2010/main" val="1608221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BADB-F014-4A05-8B0B-1D7EC9650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Adnoddau</a:t>
            </a:r>
            <a:r>
              <a:rPr lang="en-GB" dirty="0"/>
              <a:t> 				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BE348-9D23-4FC6-A361-4D540D4CB1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ELSA Network – Emotional Literacy Support Assistants</a:t>
            </a:r>
            <a:endParaRPr lang="en-GB" dirty="0"/>
          </a:p>
          <a:p>
            <a:r>
              <a:rPr lang="en-GB" dirty="0">
                <a:hlinkClick r:id="rId3"/>
              </a:rPr>
              <a:t>Home (beaconhouse.org.uk)</a:t>
            </a:r>
            <a:endParaRPr lang="en-GB" dirty="0"/>
          </a:p>
          <a:p>
            <a:r>
              <a:rPr lang="en-GB" dirty="0">
                <a:hlinkClick r:id="rId4"/>
              </a:rPr>
              <a:t>Mental Health Resource for Schools &amp; Colleges | Anna Freud Centre</a:t>
            </a:r>
            <a:endParaRPr lang="en-GB" dirty="0"/>
          </a:p>
          <a:p>
            <a:r>
              <a:rPr lang="en-GB" dirty="0">
                <a:hlinkClick r:id="rId5"/>
              </a:rPr>
              <a:t>meddwl.org • </a:t>
            </a:r>
            <a:r>
              <a:rPr lang="en-GB" dirty="0" err="1">
                <a:hlinkClick r:id="rId5"/>
              </a:rPr>
              <a:t>Meddyliau</a:t>
            </a:r>
            <a:r>
              <a:rPr lang="en-GB" dirty="0">
                <a:hlinkClick r:id="rId5"/>
              </a:rPr>
              <a:t> </a:t>
            </a:r>
            <a:r>
              <a:rPr lang="en-GB" dirty="0" err="1">
                <a:hlinkClick r:id="rId5"/>
              </a:rPr>
              <a:t>ar</a:t>
            </a:r>
            <a:r>
              <a:rPr lang="en-GB" dirty="0">
                <a:hlinkClick r:id="rId5"/>
              </a:rPr>
              <a:t> Iechyd </a:t>
            </a:r>
            <a:r>
              <a:rPr lang="en-GB" dirty="0" err="1">
                <a:hlinkClick r:id="rId5"/>
              </a:rPr>
              <a:t>Meddwl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8AF87-802A-49AB-9F0E-1B796D990A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Hwb network – ELSA sir Gar</a:t>
            </a:r>
          </a:p>
          <a:p>
            <a:r>
              <a:rPr lang="en-GB" dirty="0">
                <a:hlinkClick r:id="rId6"/>
              </a:rPr>
              <a:t>Free social work resources &amp; tools for direct work with children and adults (socialworkerstoolbox.com)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3624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5368" y="2043664"/>
            <a:ext cx="6105194" cy="170670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https://www.elsanetwork.org/</a:t>
            </a:r>
            <a:br>
              <a:rPr lang="en-GB" sz="3200" dirty="0">
                <a:solidFill>
                  <a:srgbClr val="FFFFFF"/>
                </a:solidFill>
              </a:rPr>
            </a:b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43264" y="3429000"/>
            <a:ext cx="5907298" cy="2044148"/>
          </a:xfrm>
        </p:spPr>
        <p:txBody>
          <a:bodyPr>
            <a:normAutofit/>
          </a:bodyPr>
          <a:lstStyle/>
          <a:p>
            <a:r>
              <a:rPr lang="en-GB" sz="2000" dirty="0" err="1">
                <a:solidFill>
                  <a:srgbClr val="FFFFFF"/>
                </a:solidFill>
              </a:rPr>
              <a:t>Arweinydd</a:t>
            </a:r>
            <a:r>
              <a:rPr lang="en-GB" sz="2000" dirty="0">
                <a:solidFill>
                  <a:srgbClr val="FFFFFF"/>
                </a:solidFill>
              </a:rPr>
              <a:t> ELSA Sir </a:t>
            </a:r>
            <a:r>
              <a:rPr lang="en-GB" sz="2000" dirty="0" err="1">
                <a:solidFill>
                  <a:srgbClr val="FFFFFF"/>
                </a:solidFill>
              </a:rPr>
              <a:t>Gâr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Carmarthenshire ELSA Lead   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Dr Helen Davies </a:t>
            </a:r>
          </a:p>
          <a:p>
            <a:r>
              <a:rPr lang="en-GB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HSDavies@carmarthenshire.gov.uk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2819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1143</Words>
  <Application>Microsoft Office PowerPoint</Application>
  <PresentationFormat>Widescreen</PresentationFormat>
  <Paragraphs>151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Carmarthenshire ELSA sir Gâr  Dr Helen Davies  Uwch Seicolegydd Addysg a Phlant / Senior Educational and Child Psychologist</vt:lpstr>
      <vt:lpstr>Cyd-destun sir Gâr Carmarthenshire context</vt:lpstr>
      <vt:lpstr>Beth yw ELSA?  What is an ELSA?</vt:lpstr>
      <vt:lpstr>Camsyniadau cyffredin Some common misconceptions</vt:lpstr>
      <vt:lpstr>Hyfforddiant ELSA Training</vt:lpstr>
      <vt:lpstr>Modiwlau hyfforddi/ Training modules</vt:lpstr>
      <vt:lpstr>Goruchwyliaeth  Supervision</vt:lpstr>
      <vt:lpstr>Rhinweddau hanfodol ar gyfer ELSA Essential qualities for ELSAs</vt:lpstr>
      <vt:lpstr>Ymrwymiad yr Ysgol School commitment</vt:lpstr>
      <vt:lpstr>Beth y mae ELSA yn gallu cynnig What ELSAs can offer…</vt:lpstr>
      <vt:lpstr>Mesur llwyddiant Keys to success…</vt:lpstr>
      <vt:lpstr>Manteision i'r ysgol  Benefits to school</vt:lpstr>
      <vt:lpstr>Casgliad Conclusion</vt:lpstr>
      <vt:lpstr>Adnoddau     Resources</vt:lpstr>
      <vt:lpstr>https://www.elsanetwork.org/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Carmarthenshire   ELSA sir Gâr</dc:title>
  <dc:creator>Helen S Davies</dc:creator>
  <cp:lastModifiedBy>Nanna Ryder</cp:lastModifiedBy>
  <cp:revision>6</cp:revision>
  <dcterms:created xsi:type="dcterms:W3CDTF">2020-09-02T14:10:09Z</dcterms:created>
  <dcterms:modified xsi:type="dcterms:W3CDTF">2022-01-25T08:38:00Z</dcterms:modified>
</cp:coreProperties>
</file>