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64" r:id="rId2"/>
    <p:sldId id="265" r:id="rId3"/>
    <p:sldId id="266" r:id="rId4"/>
    <p:sldId id="267" r:id="rId5"/>
    <p:sldId id="268" r:id="rId6"/>
    <p:sldId id="269"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3" d="100"/>
          <a:sy n="93" d="100"/>
        </p:scale>
        <p:origin x="-174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notesMaster" Target="notesMasters/notesMaster1.xml"/><Relationship Id="rId9" Type="http://schemas.openxmlformats.org/officeDocument/2006/relationships/printerSettings" Target="printerSettings/printerSettings1.bin"/><Relationship Id="rId1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5E140BD-8A35-714E-856E-598DCD029ADA}" type="datetimeFigureOut">
              <a:rPr lang="en-US" smtClean="0"/>
              <a:t>15/04/2015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6762FE-D6A7-8E41-B60D-A5C89E485135}" type="slidenum">
              <a:rPr lang="en-US" smtClean="0"/>
              <a:t>‹#›</a:t>
            </a:fld>
            <a:endParaRPr lang="en-US"/>
          </a:p>
        </p:txBody>
      </p:sp>
    </p:spTree>
    <p:extLst>
      <p:ext uri="{BB962C8B-B14F-4D97-AF65-F5344CB8AC3E}">
        <p14:creationId xmlns:p14="http://schemas.microsoft.com/office/powerpoint/2010/main" val="278335363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76762FE-D6A7-8E41-B60D-A5C89E485135}" type="slidenum">
              <a:rPr lang="en-US" smtClean="0"/>
              <a:t>5</a:t>
            </a:fld>
            <a:endParaRPr lang="en-US"/>
          </a:p>
        </p:txBody>
      </p:sp>
    </p:spTree>
    <p:extLst>
      <p:ext uri="{BB962C8B-B14F-4D97-AF65-F5344CB8AC3E}">
        <p14:creationId xmlns:p14="http://schemas.microsoft.com/office/powerpoint/2010/main" val="1898751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GB"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GB"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20" name="Footer Placeholder 19"/>
          <p:cNvSpPr>
            <a:spLocks noGrp="1"/>
          </p:cNvSpPr>
          <p:nvPr>
            <p:ph type="ftr" sz="quarter" idx="11"/>
          </p:nvPr>
        </p:nvSpPr>
        <p:spPr/>
        <p:txBody>
          <a:bodyPr/>
          <a:lstStyle>
            <a:extLst/>
          </a:lstStyle>
          <a:p>
            <a:endParaRPr kumimoji="0" lang="en-US"/>
          </a:p>
        </p:txBody>
      </p:sp>
      <p:sp>
        <p:nvSpPr>
          <p:cNvPr id="10" name="Slide Number Placeholder 9"/>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GB"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GB"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GB"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8" name="Footer Placeholder 7"/>
          <p:cNvSpPr>
            <a:spLocks noGrp="1"/>
          </p:cNvSpPr>
          <p:nvPr>
            <p:ph type="ftr" sz="quarter" idx="11"/>
          </p:nvPr>
        </p:nvSpPr>
        <p:spPr/>
        <p:txBody>
          <a:bodyPr/>
          <a:lstStyle>
            <a:extLst/>
          </a:lstStyle>
          <a:p>
            <a:endParaRPr kumimoji="0" lang="en-US"/>
          </a:p>
        </p:txBody>
      </p:sp>
      <p:sp>
        <p:nvSpPr>
          <p:cNvPr id="9" name="Slide Number Placeholder 8"/>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4" name="Footer Placeholder 3"/>
          <p:cNvSpPr>
            <a:spLocks noGrp="1"/>
          </p:cNvSpPr>
          <p:nvPr>
            <p:ph type="ftr" sz="quarter" idx="11"/>
          </p:nvPr>
        </p:nvSpPr>
        <p:spPr/>
        <p:txBody>
          <a:bodyPr/>
          <a:lstStyle>
            <a:extLst/>
          </a:lstStyle>
          <a:p>
            <a:endParaRPr kumimoji="0" lang="en-US"/>
          </a:p>
        </p:txBody>
      </p:sp>
      <p:sp>
        <p:nvSpPr>
          <p:cNvPr id="5" name="Slide Number Placeholder 4"/>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3" name="Footer Placeholder 2"/>
          <p:cNvSpPr>
            <a:spLocks noGrp="1"/>
          </p:cNvSpPr>
          <p:nvPr>
            <p:ph type="ftr" sz="quarter" idx="11"/>
          </p:nvPr>
        </p:nvSpPr>
        <p:spPr/>
        <p:txBody>
          <a:bodyPr/>
          <a:lstStyle>
            <a:extLst/>
          </a:lstStyle>
          <a:p>
            <a:endParaRPr kumimoji="0" lang="en-US"/>
          </a:p>
        </p:txBody>
      </p:sp>
      <p:sp>
        <p:nvSpPr>
          <p:cNvPr id="4" name="Slide Number Placeholder 3"/>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GB"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GB"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GB" smtClean="0"/>
              <a:t>Drag picture to placeholder or click icon to add</a:t>
            </a:r>
            <a:endParaRPr kumimoji="0" lang="en-US" dirty="0"/>
          </a:p>
        </p:txBody>
      </p:sp>
      <p:sp>
        <p:nvSpPr>
          <p:cNvPr id="9" name="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GB"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54AB02A5-4FE5-49D9-9E24-09F23B90C450}" type="datetimeFigureOut">
              <a:rPr lang="en-US" smtClean="0"/>
              <a:t>15/04/2015</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fld id="{6294C92D-0306-4E69-9CD3-20855E849650}" type="slidenum">
              <a:rPr kumimoji="0" lang="en-US" smtClean="0"/>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GB"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pPr algn="r" eaLnBrk="1" latinLnBrk="0" hangingPunct="1"/>
            <a:fld id="{54AB02A5-4FE5-49D9-9E24-09F23B90C450}" type="datetimeFigureOut">
              <a:rPr lang="en-US" smtClean="0"/>
              <a:t>15/04/2015</a:t>
            </a:fld>
            <a:endParaRPr lang="en-US" sz="1200">
              <a:solidFill>
                <a:schemeClr val="bg2">
                  <a:shade val="50000"/>
                </a:schemeClr>
              </a:solidFill>
            </a:endParaRPr>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kumimoji="0" lang="en-US" sz="1200">
              <a:solidFill>
                <a:schemeClr val="bg2">
                  <a:shade val="50000"/>
                </a:schemeClr>
              </a:solidFill>
              <a:effectLst/>
            </a:endParaRPr>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pPr algn="ctr" eaLnBrk="1" latinLnBrk="0" hangingPunct="1"/>
            <a:fld id="{6294C92D-0306-4E69-9CD3-20855E849650}" type="slidenum">
              <a:rPr kumimoji="0" lang="en-US" smtClean="0"/>
              <a:t>‹#›</a:t>
            </a:fld>
            <a:endParaRPr kumimoji="0" lang="en-US" sz="1200">
              <a:solidFill>
                <a:schemeClr val="bg2">
                  <a:shade val="50000"/>
                </a:schemeClr>
              </a:solidFill>
              <a:effectLst/>
            </a:endParaRPr>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32560" y="2399908"/>
            <a:ext cx="7406640" cy="1472184"/>
          </a:xfrm>
        </p:spPr>
        <p:txBody>
          <a:bodyPr/>
          <a:lstStyle/>
          <a:p>
            <a:pPr algn="ctr"/>
            <a:r>
              <a:rPr lang="en-US" dirty="0" smtClean="0"/>
              <a:t>Computational Thinking</a:t>
            </a:r>
            <a:br>
              <a:rPr lang="en-US" dirty="0" smtClean="0"/>
            </a:br>
            <a:r>
              <a:rPr lang="en-US" dirty="0" smtClean="0"/>
              <a:t>M4COMP</a:t>
            </a:r>
            <a:endParaRPr lang="en-US" dirty="0"/>
          </a:p>
        </p:txBody>
      </p:sp>
      <p:sp>
        <p:nvSpPr>
          <p:cNvPr id="5" name="TextBox 4"/>
          <p:cNvSpPr txBox="1"/>
          <p:nvPr/>
        </p:nvSpPr>
        <p:spPr>
          <a:xfrm>
            <a:off x="3972421" y="6488668"/>
            <a:ext cx="1499792" cy="369332"/>
          </a:xfrm>
          <a:prstGeom prst="rect">
            <a:avLst/>
          </a:prstGeom>
          <a:noFill/>
        </p:spPr>
        <p:txBody>
          <a:bodyPr wrap="square" rtlCol="0">
            <a:spAutoFit/>
          </a:bodyPr>
          <a:lstStyle/>
          <a:p>
            <a:pPr algn="ctr"/>
            <a:r>
              <a:rPr lang="en-US" dirty="0" smtClean="0"/>
              <a:t>Term 1</a:t>
            </a:r>
            <a:endParaRPr lang="en-US" dirty="0"/>
          </a:p>
        </p:txBody>
      </p:sp>
    </p:spTree>
    <p:extLst>
      <p:ext uri="{BB962C8B-B14F-4D97-AF65-F5344CB8AC3E}">
        <p14:creationId xmlns:p14="http://schemas.microsoft.com/office/powerpoint/2010/main" val="2985358926"/>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Functions</a:t>
            </a:r>
            <a:endParaRPr lang="en-US" dirty="0"/>
          </a:p>
        </p:txBody>
      </p:sp>
      <p:sp>
        <p:nvSpPr>
          <p:cNvPr id="3" name="Content Placeholder 2"/>
          <p:cNvSpPr>
            <a:spLocks noGrp="1"/>
          </p:cNvSpPr>
          <p:nvPr>
            <p:ph idx="1"/>
          </p:nvPr>
        </p:nvSpPr>
        <p:spPr/>
        <p:txBody>
          <a:bodyPr>
            <a:normAutofit lnSpcReduction="10000"/>
          </a:bodyPr>
          <a:lstStyle/>
          <a:p>
            <a:pPr algn="just"/>
            <a:r>
              <a:rPr lang="en-US" dirty="0" smtClean="0"/>
              <a:t>Group of statements put together under a name to perform a particular task</a:t>
            </a:r>
          </a:p>
          <a:p>
            <a:pPr algn="just"/>
            <a:r>
              <a:rPr lang="en-US" dirty="0" smtClean="0"/>
              <a:t>Syntax:</a:t>
            </a:r>
          </a:p>
          <a:p>
            <a:pPr lvl="1" algn="just"/>
            <a:r>
              <a:rPr lang="en-US" dirty="0" smtClean="0"/>
              <a:t>Declaring a function</a:t>
            </a:r>
          </a:p>
          <a:p>
            <a:pPr marL="658368" lvl="2" indent="0" algn="just">
              <a:buNone/>
            </a:pPr>
            <a:r>
              <a:rPr lang="en-US" dirty="0" smtClean="0">
                <a:solidFill>
                  <a:srgbClr val="FF0000"/>
                </a:solidFill>
              </a:rPr>
              <a:t>	</a:t>
            </a:r>
            <a:r>
              <a:rPr lang="en-US" dirty="0" err="1" smtClean="0">
                <a:solidFill>
                  <a:srgbClr val="FF0000"/>
                </a:solidFill>
              </a:rPr>
              <a:t>returntype</a:t>
            </a:r>
            <a:r>
              <a:rPr lang="en-US" dirty="0" smtClean="0">
                <a:solidFill>
                  <a:srgbClr val="FF0000"/>
                </a:solidFill>
              </a:rPr>
              <a:t> </a:t>
            </a:r>
            <a:r>
              <a:rPr lang="en-US" dirty="0" err="1" smtClean="0">
                <a:solidFill>
                  <a:srgbClr val="FF0000"/>
                </a:solidFill>
              </a:rPr>
              <a:t>function_name</a:t>
            </a:r>
            <a:r>
              <a:rPr lang="en-US" dirty="0" smtClean="0">
                <a:solidFill>
                  <a:srgbClr val="FF0000"/>
                </a:solidFill>
              </a:rPr>
              <a:t>(arguments if any);</a:t>
            </a:r>
          </a:p>
          <a:p>
            <a:pPr marL="355600" lvl="2" indent="0" algn="just">
              <a:buNone/>
            </a:pPr>
            <a:r>
              <a:rPr lang="en-US" dirty="0" smtClean="0">
                <a:solidFill>
                  <a:srgbClr val="660066"/>
                </a:solidFill>
              </a:rPr>
              <a:t>where </a:t>
            </a:r>
            <a:r>
              <a:rPr lang="en-US" dirty="0" err="1" smtClean="0">
                <a:solidFill>
                  <a:srgbClr val="660066"/>
                </a:solidFill>
              </a:rPr>
              <a:t>returntype</a:t>
            </a:r>
            <a:r>
              <a:rPr lang="en-US" dirty="0" smtClean="0">
                <a:solidFill>
                  <a:srgbClr val="660066"/>
                </a:solidFill>
              </a:rPr>
              <a:t> specify the datatype of the value returned by the function after performing the required task and it can be of any datatype supported by the language(int, float, double, char and void)</a:t>
            </a:r>
          </a:p>
          <a:p>
            <a:pPr marL="658368" lvl="2" indent="0" algn="just">
              <a:buNone/>
            </a:pPr>
            <a:r>
              <a:rPr lang="en-US" dirty="0" smtClean="0">
                <a:solidFill>
                  <a:srgbClr val="008000"/>
                </a:solidFill>
              </a:rPr>
              <a:t>void</a:t>
            </a:r>
            <a:r>
              <a:rPr lang="en-US" dirty="0" smtClean="0">
                <a:solidFill>
                  <a:srgbClr val="660066"/>
                </a:solidFill>
              </a:rPr>
              <a:t> : indicates that the function returns no value to the calling function.</a:t>
            </a:r>
          </a:p>
        </p:txBody>
      </p:sp>
    </p:spTree>
    <p:extLst>
      <p:ext uri="{BB962C8B-B14F-4D97-AF65-F5344CB8AC3E}">
        <p14:creationId xmlns:p14="http://schemas.microsoft.com/office/powerpoint/2010/main" val="2321985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Functions</a:t>
            </a:r>
            <a:endParaRPr lang="en-US" dirty="0"/>
          </a:p>
        </p:txBody>
      </p:sp>
      <p:sp>
        <p:nvSpPr>
          <p:cNvPr id="3" name="Content Placeholder 2"/>
          <p:cNvSpPr>
            <a:spLocks noGrp="1"/>
          </p:cNvSpPr>
          <p:nvPr>
            <p:ph idx="1"/>
          </p:nvPr>
        </p:nvSpPr>
        <p:spPr/>
        <p:txBody>
          <a:bodyPr>
            <a:normAutofit fontScale="85000" lnSpcReduction="20000"/>
          </a:bodyPr>
          <a:lstStyle/>
          <a:p>
            <a:pPr lvl="1" algn="just"/>
            <a:r>
              <a:rPr lang="en-US" dirty="0"/>
              <a:t>Defining a function</a:t>
            </a:r>
          </a:p>
          <a:p>
            <a:pPr marL="658368" lvl="2" indent="0" algn="just">
              <a:buNone/>
            </a:pPr>
            <a:r>
              <a:rPr lang="en-US" dirty="0">
                <a:solidFill>
                  <a:srgbClr val="FF0000"/>
                </a:solidFill>
              </a:rPr>
              <a:t>	</a:t>
            </a:r>
            <a:r>
              <a:rPr lang="en-US" dirty="0" err="1">
                <a:solidFill>
                  <a:srgbClr val="FF0000"/>
                </a:solidFill>
              </a:rPr>
              <a:t>returntype</a:t>
            </a:r>
            <a:r>
              <a:rPr lang="en-US" dirty="0">
                <a:solidFill>
                  <a:srgbClr val="FF0000"/>
                </a:solidFill>
              </a:rPr>
              <a:t> </a:t>
            </a:r>
            <a:r>
              <a:rPr lang="en-US" dirty="0" err="1">
                <a:solidFill>
                  <a:srgbClr val="FF0000"/>
                </a:solidFill>
              </a:rPr>
              <a:t>function_name</a:t>
            </a:r>
            <a:r>
              <a:rPr lang="en-US" dirty="0">
                <a:solidFill>
                  <a:srgbClr val="FF0000"/>
                </a:solidFill>
              </a:rPr>
              <a:t>(arguments if any)</a:t>
            </a:r>
          </a:p>
          <a:p>
            <a:pPr marL="658368" lvl="2" indent="0" algn="just">
              <a:buNone/>
            </a:pPr>
            <a:r>
              <a:rPr lang="en-US" dirty="0">
                <a:solidFill>
                  <a:srgbClr val="FF0000"/>
                </a:solidFill>
              </a:rPr>
              <a:t>	{</a:t>
            </a:r>
          </a:p>
          <a:p>
            <a:pPr marL="658368" lvl="2" indent="0" algn="just">
              <a:buNone/>
            </a:pPr>
            <a:r>
              <a:rPr lang="en-US" dirty="0">
                <a:solidFill>
                  <a:srgbClr val="FF0000"/>
                </a:solidFill>
              </a:rPr>
              <a:t>		//group or block of statements</a:t>
            </a:r>
          </a:p>
          <a:p>
            <a:pPr marL="658368" lvl="2" indent="0" algn="just">
              <a:buNone/>
            </a:pPr>
            <a:r>
              <a:rPr lang="en-US" dirty="0">
                <a:solidFill>
                  <a:srgbClr val="FF0000"/>
                </a:solidFill>
              </a:rPr>
              <a:t>	}</a:t>
            </a:r>
          </a:p>
          <a:p>
            <a:pPr lvl="1" algn="just"/>
            <a:r>
              <a:rPr lang="en-US" dirty="0"/>
              <a:t>Function call statement</a:t>
            </a:r>
          </a:p>
          <a:p>
            <a:pPr marL="658368" lvl="2" indent="0" algn="just">
              <a:buNone/>
            </a:pPr>
            <a:r>
              <a:rPr lang="en-US" dirty="0">
                <a:solidFill>
                  <a:srgbClr val="FF0000"/>
                </a:solidFill>
              </a:rPr>
              <a:t>	</a:t>
            </a:r>
            <a:r>
              <a:rPr lang="en-US" dirty="0" err="1">
                <a:solidFill>
                  <a:srgbClr val="FF0000"/>
                </a:solidFill>
              </a:rPr>
              <a:t>function_name</a:t>
            </a:r>
            <a:r>
              <a:rPr lang="en-US" dirty="0">
                <a:solidFill>
                  <a:srgbClr val="FF0000"/>
                </a:solidFill>
              </a:rPr>
              <a:t>(values for arguments if any);</a:t>
            </a:r>
          </a:p>
          <a:p>
            <a:pPr marL="82296" indent="0" algn="just">
              <a:buNone/>
            </a:pPr>
            <a:endParaRPr lang="en-US" dirty="0"/>
          </a:p>
          <a:p>
            <a:r>
              <a:rPr lang="en-US" dirty="0" smtClean="0"/>
              <a:t>During declaration and definition</a:t>
            </a:r>
          </a:p>
          <a:p>
            <a:pPr lvl="1"/>
            <a:r>
              <a:rPr lang="en-US" dirty="0" smtClean="0">
                <a:solidFill>
                  <a:srgbClr val="660066"/>
                </a:solidFill>
              </a:rPr>
              <a:t>arguments if any :  </a:t>
            </a:r>
            <a:r>
              <a:rPr lang="en-US" dirty="0" err="1" smtClean="0">
                <a:solidFill>
                  <a:srgbClr val="660066"/>
                </a:solidFill>
              </a:rPr>
              <a:t>dataype</a:t>
            </a:r>
            <a:r>
              <a:rPr lang="en-US" dirty="0" smtClean="0">
                <a:solidFill>
                  <a:srgbClr val="660066"/>
                </a:solidFill>
              </a:rPr>
              <a:t> </a:t>
            </a:r>
            <a:r>
              <a:rPr lang="en-US" dirty="0" err="1" smtClean="0">
                <a:solidFill>
                  <a:srgbClr val="660066"/>
                </a:solidFill>
              </a:rPr>
              <a:t>variable_name</a:t>
            </a:r>
            <a:r>
              <a:rPr lang="en-US" dirty="0" smtClean="0">
                <a:solidFill>
                  <a:srgbClr val="660066"/>
                </a:solidFill>
              </a:rPr>
              <a:t>(can use any no. of arguments depending on requirement)</a:t>
            </a:r>
          </a:p>
          <a:p>
            <a:r>
              <a:rPr lang="en-US" dirty="0" smtClean="0"/>
              <a:t>During function call</a:t>
            </a:r>
          </a:p>
          <a:p>
            <a:pPr lvl="1"/>
            <a:r>
              <a:rPr lang="en-US" dirty="0" smtClean="0">
                <a:solidFill>
                  <a:srgbClr val="660066"/>
                </a:solidFill>
              </a:rPr>
              <a:t>values for arguments: </a:t>
            </a:r>
            <a:r>
              <a:rPr lang="en-US" dirty="0" err="1" smtClean="0">
                <a:solidFill>
                  <a:srgbClr val="660066"/>
                </a:solidFill>
              </a:rPr>
              <a:t>variable_name</a:t>
            </a:r>
            <a:r>
              <a:rPr lang="en-US" dirty="0" smtClean="0">
                <a:solidFill>
                  <a:srgbClr val="660066"/>
                </a:solidFill>
              </a:rPr>
              <a:t>/constant</a:t>
            </a:r>
            <a:endParaRPr lang="en-US" dirty="0">
              <a:solidFill>
                <a:srgbClr val="660066"/>
              </a:solidFill>
            </a:endParaRPr>
          </a:p>
        </p:txBody>
      </p:sp>
    </p:spTree>
    <p:extLst>
      <p:ext uri="{BB962C8B-B14F-4D97-AF65-F5344CB8AC3E}">
        <p14:creationId xmlns:p14="http://schemas.microsoft.com/office/powerpoint/2010/main" val="541291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Functions - working</a:t>
            </a:r>
            <a:endParaRPr lang="en-US" dirty="0"/>
          </a:p>
        </p:txBody>
      </p:sp>
      <p:sp>
        <p:nvSpPr>
          <p:cNvPr id="3" name="Content Placeholder 2"/>
          <p:cNvSpPr>
            <a:spLocks noGrp="1"/>
          </p:cNvSpPr>
          <p:nvPr>
            <p:ph idx="1"/>
          </p:nvPr>
        </p:nvSpPr>
        <p:spPr>
          <a:xfrm>
            <a:off x="1435608" y="1447799"/>
            <a:ext cx="7498080" cy="5188313"/>
          </a:xfrm>
        </p:spPr>
        <p:txBody>
          <a:bodyPr>
            <a:normAutofit fontScale="70000" lnSpcReduction="20000"/>
          </a:bodyPr>
          <a:lstStyle/>
          <a:p>
            <a:pPr marL="82296" indent="0">
              <a:lnSpc>
                <a:spcPct val="90000"/>
              </a:lnSpc>
              <a:buNone/>
            </a:pPr>
            <a:r>
              <a:rPr lang="en-US" dirty="0" smtClean="0"/>
              <a:t>function declaration;</a:t>
            </a:r>
          </a:p>
          <a:p>
            <a:pPr marL="82296" indent="0">
              <a:lnSpc>
                <a:spcPct val="90000"/>
              </a:lnSpc>
              <a:buNone/>
            </a:pPr>
            <a:r>
              <a:rPr lang="en-US" dirty="0" smtClean="0"/>
              <a:t>main()</a:t>
            </a:r>
          </a:p>
          <a:p>
            <a:pPr marL="82296" indent="0">
              <a:lnSpc>
                <a:spcPct val="90000"/>
              </a:lnSpc>
              <a:buNone/>
            </a:pPr>
            <a:r>
              <a:rPr lang="en-US" dirty="0" smtClean="0"/>
              <a:t>{</a:t>
            </a:r>
          </a:p>
          <a:p>
            <a:pPr marL="82296" indent="0">
              <a:lnSpc>
                <a:spcPct val="90000"/>
              </a:lnSpc>
              <a:buNone/>
            </a:pPr>
            <a:r>
              <a:rPr lang="en-US" dirty="0" smtClean="0"/>
              <a:t>……..</a:t>
            </a:r>
          </a:p>
          <a:p>
            <a:pPr marL="82296" indent="0">
              <a:lnSpc>
                <a:spcPct val="90000"/>
              </a:lnSpc>
              <a:buNone/>
            </a:pPr>
            <a:r>
              <a:rPr lang="en-US" dirty="0" smtClean="0"/>
              <a:t>……..</a:t>
            </a:r>
          </a:p>
          <a:p>
            <a:pPr marL="82296" indent="0">
              <a:lnSpc>
                <a:spcPct val="90000"/>
              </a:lnSpc>
              <a:buNone/>
            </a:pPr>
            <a:r>
              <a:rPr lang="en-US" dirty="0" smtClean="0"/>
              <a:t>function call statement; </a:t>
            </a:r>
          </a:p>
          <a:p>
            <a:pPr marL="82296" indent="0">
              <a:lnSpc>
                <a:spcPct val="90000"/>
              </a:lnSpc>
              <a:buNone/>
            </a:pPr>
            <a:r>
              <a:rPr lang="en-US" dirty="0" smtClean="0"/>
              <a:t>…….</a:t>
            </a:r>
          </a:p>
          <a:p>
            <a:pPr marL="82296" indent="0">
              <a:lnSpc>
                <a:spcPct val="90000"/>
              </a:lnSpc>
              <a:buNone/>
            </a:pPr>
            <a:r>
              <a:rPr lang="en-US" dirty="0" smtClean="0"/>
              <a:t>…….</a:t>
            </a:r>
          </a:p>
          <a:p>
            <a:pPr marL="82296" indent="0">
              <a:lnSpc>
                <a:spcPct val="90000"/>
              </a:lnSpc>
              <a:buNone/>
            </a:pPr>
            <a:r>
              <a:rPr lang="en-US" dirty="0" smtClean="0"/>
              <a:t>}</a:t>
            </a:r>
          </a:p>
          <a:p>
            <a:pPr marL="82296" indent="0">
              <a:lnSpc>
                <a:spcPct val="90000"/>
              </a:lnSpc>
              <a:buNone/>
            </a:pPr>
            <a:r>
              <a:rPr lang="en-US" dirty="0" smtClean="0"/>
              <a:t>function definition()</a:t>
            </a:r>
          </a:p>
          <a:p>
            <a:pPr marL="82296" indent="0">
              <a:lnSpc>
                <a:spcPct val="90000"/>
              </a:lnSpc>
              <a:buNone/>
            </a:pPr>
            <a:r>
              <a:rPr lang="en-US" dirty="0" smtClean="0"/>
              <a:t>{</a:t>
            </a:r>
          </a:p>
          <a:p>
            <a:pPr marL="82296" indent="0">
              <a:lnSpc>
                <a:spcPct val="90000"/>
              </a:lnSpc>
              <a:buNone/>
            </a:pPr>
            <a:r>
              <a:rPr lang="en-US" dirty="0" smtClean="0"/>
              <a:t>…….</a:t>
            </a:r>
          </a:p>
          <a:p>
            <a:pPr marL="82296" indent="0">
              <a:lnSpc>
                <a:spcPct val="90000"/>
              </a:lnSpc>
              <a:buNone/>
            </a:pPr>
            <a:r>
              <a:rPr lang="en-US" dirty="0" smtClean="0"/>
              <a:t>…….</a:t>
            </a:r>
          </a:p>
          <a:p>
            <a:pPr marL="82296" indent="0">
              <a:lnSpc>
                <a:spcPct val="90000"/>
              </a:lnSpc>
              <a:buNone/>
            </a:pPr>
            <a:r>
              <a:rPr lang="en-US" dirty="0" smtClean="0"/>
              <a:t>}</a:t>
            </a:r>
          </a:p>
          <a:p>
            <a:pPr marL="82296" indent="0" algn="just">
              <a:lnSpc>
                <a:spcPct val="90000"/>
              </a:lnSpc>
              <a:buNone/>
            </a:pPr>
            <a:r>
              <a:rPr lang="en-US" dirty="0" smtClean="0">
                <a:solidFill>
                  <a:srgbClr val="008000"/>
                </a:solidFill>
              </a:rPr>
              <a:t>Note: </a:t>
            </a:r>
            <a:r>
              <a:rPr lang="en-US" sz="2600" dirty="0" smtClean="0">
                <a:solidFill>
                  <a:srgbClr val="660066"/>
                </a:solidFill>
              </a:rPr>
              <a:t>function definition can be above or below the main() or can be in a separate file. If it is defined below main() or in a separate file then function declaration is must else its optional.</a:t>
            </a:r>
            <a:endParaRPr lang="en-US" sz="2600" dirty="0">
              <a:solidFill>
                <a:srgbClr val="660066"/>
              </a:solidFill>
            </a:endParaRPr>
          </a:p>
        </p:txBody>
      </p:sp>
      <p:cxnSp>
        <p:nvCxnSpPr>
          <p:cNvPr id="5" name="Straight Arrow Connector 4"/>
          <p:cNvCxnSpPr/>
          <p:nvPr/>
        </p:nvCxnSpPr>
        <p:spPr>
          <a:xfrm>
            <a:off x="4301445" y="3181506"/>
            <a:ext cx="559871"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6" name="Oval 5"/>
          <p:cNvSpPr/>
          <p:nvPr/>
        </p:nvSpPr>
        <p:spPr>
          <a:xfrm>
            <a:off x="4943255" y="3072270"/>
            <a:ext cx="382351" cy="327710"/>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1</a:t>
            </a:r>
            <a:endParaRPr lang="en-US" dirty="0"/>
          </a:p>
        </p:txBody>
      </p:sp>
      <p:cxnSp>
        <p:nvCxnSpPr>
          <p:cNvPr id="8" name="Straight Arrow Connector 7"/>
          <p:cNvCxnSpPr/>
          <p:nvPr/>
        </p:nvCxnSpPr>
        <p:spPr>
          <a:xfrm flipH="1">
            <a:off x="3864479" y="3509214"/>
            <a:ext cx="1078776" cy="109237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9" name="Oval 8"/>
          <p:cNvSpPr/>
          <p:nvPr/>
        </p:nvSpPr>
        <p:spPr>
          <a:xfrm>
            <a:off x="3359229" y="4724476"/>
            <a:ext cx="396007" cy="368673"/>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2</a:t>
            </a:r>
            <a:endParaRPr lang="en-US" dirty="0"/>
          </a:p>
        </p:txBody>
      </p:sp>
      <p:cxnSp>
        <p:nvCxnSpPr>
          <p:cNvPr id="11" name="Curved Connector 10"/>
          <p:cNvCxnSpPr/>
          <p:nvPr/>
        </p:nvCxnSpPr>
        <p:spPr>
          <a:xfrm flipV="1">
            <a:off x="3891789" y="3454594"/>
            <a:ext cx="1611338" cy="1392765"/>
          </a:xfrm>
          <a:prstGeom prst="curvedConnector3">
            <a:avLst>
              <a:gd name="adj1" fmla="val 147458"/>
            </a:avLst>
          </a:prstGeom>
          <a:ln>
            <a:tailEnd type="arrow"/>
          </a:ln>
        </p:spPr>
        <p:style>
          <a:lnRef idx="2">
            <a:schemeClr val="accent1"/>
          </a:lnRef>
          <a:fillRef idx="0">
            <a:schemeClr val="accent1"/>
          </a:fillRef>
          <a:effectRef idx="1">
            <a:schemeClr val="accent1"/>
          </a:effectRef>
          <a:fontRef idx="minor">
            <a:schemeClr val="tx1"/>
          </a:fontRef>
        </p:style>
      </p:cxnSp>
      <p:sp>
        <p:nvSpPr>
          <p:cNvPr id="16" name="TextBox 15"/>
          <p:cNvSpPr txBox="1"/>
          <p:nvPr/>
        </p:nvSpPr>
        <p:spPr>
          <a:xfrm rot="17378783">
            <a:off x="5271823" y="3988894"/>
            <a:ext cx="2456976" cy="584776"/>
          </a:xfrm>
          <a:prstGeom prst="rect">
            <a:avLst/>
          </a:prstGeom>
          <a:noFill/>
        </p:spPr>
        <p:txBody>
          <a:bodyPr wrap="square" rtlCol="0">
            <a:spAutoFit/>
          </a:bodyPr>
          <a:lstStyle/>
          <a:p>
            <a:r>
              <a:rPr lang="en-US" sz="1600" dirty="0" smtClean="0">
                <a:solidFill>
                  <a:schemeClr val="accent1">
                    <a:lumMod val="75000"/>
                  </a:schemeClr>
                </a:solidFill>
              </a:rPr>
              <a:t>returns calculated value back to the calling function</a:t>
            </a:r>
            <a:endParaRPr lang="en-US" sz="1600" dirty="0">
              <a:solidFill>
                <a:schemeClr val="accent1">
                  <a:lumMod val="75000"/>
                </a:schemeClr>
              </a:solidFill>
            </a:endParaRPr>
          </a:p>
        </p:txBody>
      </p:sp>
      <p:cxnSp>
        <p:nvCxnSpPr>
          <p:cNvPr id="18" name="Straight Arrow Connector 17"/>
          <p:cNvCxnSpPr/>
          <p:nvPr/>
        </p:nvCxnSpPr>
        <p:spPr>
          <a:xfrm>
            <a:off x="2335074" y="1925282"/>
            <a:ext cx="2061966"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9" name="TextBox 18"/>
          <p:cNvSpPr txBox="1"/>
          <p:nvPr/>
        </p:nvSpPr>
        <p:spPr>
          <a:xfrm>
            <a:off x="4315121" y="1597562"/>
            <a:ext cx="3182607" cy="584776"/>
          </a:xfrm>
          <a:prstGeom prst="rect">
            <a:avLst/>
          </a:prstGeom>
          <a:noFill/>
        </p:spPr>
        <p:txBody>
          <a:bodyPr wrap="square" rtlCol="0">
            <a:spAutoFit/>
          </a:bodyPr>
          <a:lstStyle/>
          <a:p>
            <a:r>
              <a:rPr lang="en-US" sz="1600" dirty="0" smtClean="0">
                <a:solidFill>
                  <a:srgbClr val="2A6D7D"/>
                </a:solidFill>
              </a:rPr>
              <a:t>calling function : function within which another function is called</a:t>
            </a:r>
            <a:endParaRPr lang="en-US" sz="1600" dirty="0">
              <a:solidFill>
                <a:srgbClr val="2A6D7D"/>
              </a:solidFill>
            </a:endParaRPr>
          </a:p>
        </p:txBody>
      </p:sp>
    </p:spTree>
    <p:extLst>
      <p:ext uri="{BB962C8B-B14F-4D97-AF65-F5344CB8AC3E}">
        <p14:creationId xmlns:p14="http://schemas.microsoft.com/office/powerpoint/2010/main" val="3447673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marL="82296" indent="0"/>
            <a:r>
              <a:rPr lang="en-US" sz="2800" dirty="0" smtClean="0"/>
              <a:t/>
            </a:r>
            <a:br>
              <a:rPr lang="en-US" sz="2800" dirty="0" smtClean="0"/>
            </a:br>
            <a:r>
              <a:rPr lang="en-US" sz="2800" dirty="0" smtClean="0"/>
              <a:t>Example </a:t>
            </a:r>
            <a:r>
              <a:rPr lang="en-US" sz="2800" dirty="0"/>
              <a:t>Program to find factorial of a number using function to perform factorial</a:t>
            </a:r>
            <a:br>
              <a:rPr lang="en-US" sz="2800" dirty="0"/>
            </a:br>
            <a:r>
              <a:rPr lang="en-US" sz="2800" dirty="0"/>
              <a:t/>
            </a:r>
            <a:br>
              <a:rPr lang="en-US" sz="2800" dirty="0"/>
            </a:br>
            <a:endParaRPr lang="en-US" sz="2800" dirty="0"/>
          </a:p>
        </p:txBody>
      </p:sp>
      <p:sp>
        <p:nvSpPr>
          <p:cNvPr id="3" name="Content Placeholder 2"/>
          <p:cNvSpPr>
            <a:spLocks noGrp="1"/>
          </p:cNvSpPr>
          <p:nvPr>
            <p:ph sz="half" idx="1"/>
          </p:nvPr>
        </p:nvSpPr>
        <p:spPr/>
        <p:txBody>
          <a:bodyPr numCol="1">
            <a:normAutofit fontScale="77500" lnSpcReduction="20000"/>
          </a:bodyPr>
          <a:lstStyle/>
          <a:p>
            <a:pPr marL="82296" indent="0">
              <a:buNone/>
            </a:pPr>
            <a:r>
              <a:rPr lang="en-US" dirty="0" smtClean="0">
                <a:solidFill>
                  <a:srgbClr val="3366FF"/>
                </a:solidFill>
              </a:rPr>
              <a:t>#</a:t>
            </a:r>
            <a:r>
              <a:rPr lang="en-US" dirty="0">
                <a:solidFill>
                  <a:srgbClr val="3366FF"/>
                </a:solidFill>
              </a:rPr>
              <a:t>include </a:t>
            </a:r>
            <a:r>
              <a:rPr lang="en-US" dirty="0">
                <a:solidFill>
                  <a:srgbClr val="FF0000"/>
                </a:solidFill>
              </a:rPr>
              <a:t>&lt;</a:t>
            </a:r>
            <a:r>
              <a:rPr lang="en-US" dirty="0" err="1">
                <a:solidFill>
                  <a:srgbClr val="FF0000"/>
                </a:solidFill>
              </a:rPr>
              <a:t>iostream</a:t>
            </a:r>
            <a:r>
              <a:rPr lang="en-US" dirty="0">
                <a:solidFill>
                  <a:srgbClr val="FF0000"/>
                </a:solidFill>
              </a:rPr>
              <a:t>&gt;</a:t>
            </a:r>
          </a:p>
          <a:p>
            <a:pPr marL="82296" indent="0">
              <a:buNone/>
            </a:pPr>
            <a:r>
              <a:rPr lang="en-US" dirty="0">
                <a:solidFill>
                  <a:srgbClr val="3366FF"/>
                </a:solidFill>
              </a:rPr>
              <a:t>using namespace </a:t>
            </a:r>
            <a:r>
              <a:rPr lang="en-US" dirty="0" err="1">
                <a:solidFill>
                  <a:srgbClr val="9B009B"/>
                </a:solidFill>
              </a:rPr>
              <a:t>std</a:t>
            </a:r>
            <a:r>
              <a:rPr lang="en-US" dirty="0" smtClean="0"/>
              <a:t>;</a:t>
            </a:r>
          </a:p>
          <a:p>
            <a:pPr marL="82296" indent="0">
              <a:buNone/>
            </a:pPr>
            <a:r>
              <a:rPr lang="en-US" dirty="0">
                <a:solidFill>
                  <a:srgbClr val="3366FF"/>
                </a:solidFill>
              </a:rPr>
              <a:t>long int </a:t>
            </a:r>
            <a:r>
              <a:rPr lang="en-US" dirty="0" smtClean="0"/>
              <a:t>factorial(</a:t>
            </a:r>
            <a:r>
              <a:rPr lang="en-US" dirty="0">
                <a:solidFill>
                  <a:srgbClr val="3366FF"/>
                </a:solidFill>
              </a:rPr>
              <a:t>i</a:t>
            </a:r>
            <a:r>
              <a:rPr lang="en-US" dirty="0" smtClean="0">
                <a:solidFill>
                  <a:srgbClr val="3366FF"/>
                </a:solidFill>
              </a:rPr>
              <a:t>nt</a:t>
            </a:r>
            <a:r>
              <a:rPr lang="en-US" dirty="0" smtClean="0"/>
              <a:t> n);</a:t>
            </a:r>
            <a:endParaRPr lang="en-US" dirty="0"/>
          </a:p>
          <a:p>
            <a:pPr marL="82296" indent="0">
              <a:buNone/>
            </a:pPr>
            <a:r>
              <a:rPr lang="en-US" dirty="0">
                <a:solidFill>
                  <a:srgbClr val="3366FF"/>
                </a:solidFill>
              </a:rPr>
              <a:t>void</a:t>
            </a:r>
            <a:r>
              <a:rPr lang="en-US" dirty="0"/>
              <a:t> </a:t>
            </a:r>
            <a:r>
              <a:rPr lang="en-US" dirty="0">
                <a:solidFill>
                  <a:srgbClr val="FF0000"/>
                </a:solidFill>
              </a:rPr>
              <a:t>main</a:t>
            </a:r>
            <a:r>
              <a:rPr lang="en-US" dirty="0"/>
              <a:t>(</a:t>
            </a:r>
            <a:r>
              <a:rPr lang="en-US" dirty="0" smtClean="0"/>
              <a:t>)</a:t>
            </a:r>
          </a:p>
          <a:p>
            <a:pPr marL="82296" indent="0">
              <a:buNone/>
            </a:pPr>
            <a:r>
              <a:rPr lang="en-US" dirty="0" smtClean="0"/>
              <a:t>{</a:t>
            </a:r>
          </a:p>
          <a:p>
            <a:pPr marL="82296" indent="0">
              <a:buNone/>
            </a:pPr>
            <a:r>
              <a:rPr lang="en-US" dirty="0"/>
              <a:t>	</a:t>
            </a:r>
            <a:r>
              <a:rPr lang="en-US" dirty="0" smtClean="0"/>
              <a:t>long int no, f;</a:t>
            </a:r>
          </a:p>
          <a:p>
            <a:pPr marL="82296" indent="0">
              <a:buNone/>
            </a:pPr>
            <a:r>
              <a:rPr lang="en-US" dirty="0"/>
              <a:t>	</a:t>
            </a:r>
            <a:r>
              <a:rPr lang="en-US" dirty="0" err="1" smtClean="0"/>
              <a:t>cout</a:t>
            </a:r>
            <a:r>
              <a:rPr lang="en-US" dirty="0" smtClean="0"/>
              <a:t>&lt;&lt;“Enter the number:”;</a:t>
            </a:r>
          </a:p>
          <a:p>
            <a:pPr marL="82296" indent="0">
              <a:buNone/>
            </a:pPr>
            <a:r>
              <a:rPr lang="en-US" dirty="0"/>
              <a:t>	</a:t>
            </a:r>
            <a:r>
              <a:rPr lang="en-US" dirty="0" err="1" smtClean="0"/>
              <a:t>cin</a:t>
            </a:r>
            <a:r>
              <a:rPr lang="en-US" dirty="0" smtClean="0"/>
              <a:t>&gt;&gt;no;</a:t>
            </a:r>
          </a:p>
          <a:p>
            <a:pPr marL="82296" indent="0">
              <a:buNone/>
            </a:pPr>
            <a:r>
              <a:rPr lang="en-US" dirty="0"/>
              <a:t>	</a:t>
            </a:r>
            <a:r>
              <a:rPr lang="en-US" dirty="0" smtClean="0"/>
              <a:t>f=factorial(no);</a:t>
            </a:r>
          </a:p>
          <a:p>
            <a:pPr marL="82296" indent="0">
              <a:buNone/>
            </a:pPr>
            <a:r>
              <a:rPr lang="en-US" dirty="0"/>
              <a:t>	</a:t>
            </a:r>
            <a:endParaRPr lang="en-US" dirty="0" smtClean="0"/>
          </a:p>
          <a:p>
            <a:pPr marL="82296" indent="0">
              <a:buNone/>
            </a:pPr>
            <a:r>
              <a:rPr lang="en-US" dirty="0"/>
              <a:t>	</a:t>
            </a:r>
            <a:r>
              <a:rPr lang="en-US" dirty="0" err="1" smtClean="0"/>
              <a:t>cout</a:t>
            </a:r>
            <a:r>
              <a:rPr lang="en-US" dirty="0" smtClean="0"/>
              <a:t>&lt;&lt;“The factorial of “&lt;&lt;no&lt;&lt;“ is “&lt;&lt;f;</a:t>
            </a:r>
          </a:p>
          <a:p>
            <a:pPr marL="82296" indent="0">
              <a:buNone/>
            </a:pPr>
            <a:r>
              <a:rPr lang="en-US" dirty="0" smtClean="0"/>
              <a:t>}</a:t>
            </a:r>
          </a:p>
          <a:p>
            <a:pPr marL="82296" indent="0">
              <a:buNone/>
            </a:pPr>
            <a:endParaRPr lang="en-US" dirty="0" smtClean="0"/>
          </a:p>
          <a:p>
            <a:pPr marL="82296" indent="0">
              <a:buNone/>
            </a:pPr>
            <a:endParaRPr lang="en-US" dirty="0"/>
          </a:p>
          <a:p>
            <a:pPr marL="82296" indent="0">
              <a:buNone/>
            </a:pPr>
            <a:endParaRPr lang="en-US" dirty="0" smtClean="0"/>
          </a:p>
          <a:p>
            <a:pPr marL="82296" indent="0">
              <a:buNone/>
            </a:pPr>
            <a:endParaRPr lang="en-US" dirty="0" smtClean="0"/>
          </a:p>
          <a:p>
            <a:pPr marL="82296" indent="0">
              <a:buNone/>
            </a:pPr>
            <a:endParaRPr lang="en-US" dirty="0" smtClean="0"/>
          </a:p>
        </p:txBody>
      </p:sp>
      <p:sp>
        <p:nvSpPr>
          <p:cNvPr id="5" name="Content Placeholder 4"/>
          <p:cNvSpPr>
            <a:spLocks noGrp="1"/>
          </p:cNvSpPr>
          <p:nvPr>
            <p:ph sz="half" idx="2"/>
          </p:nvPr>
        </p:nvSpPr>
        <p:spPr/>
        <p:txBody>
          <a:bodyPr>
            <a:normAutofit fontScale="77500" lnSpcReduction="20000"/>
          </a:bodyPr>
          <a:lstStyle/>
          <a:p>
            <a:pPr marL="82296" indent="0">
              <a:buNone/>
            </a:pPr>
            <a:r>
              <a:rPr lang="en-US" dirty="0">
                <a:solidFill>
                  <a:srgbClr val="3366FF"/>
                </a:solidFill>
              </a:rPr>
              <a:t>long int factorial</a:t>
            </a:r>
            <a:r>
              <a:rPr lang="en-US" dirty="0"/>
              <a:t>(int n)</a:t>
            </a:r>
          </a:p>
          <a:p>
            <a:pPr marL="82296" indent="0">
              <a:buNone/>
            </a:pPr>
            <a:r>
              <a:rPr lang="en-US" dirty="0"/>
              <a:t>{</a:t>
            </a:r>
          </a:p>
          <a:p>
            <a:pPr marL="82296" indent="0">
              <a:buNone/>
            </a:pPr>
            <a:r>
              <a:rPr lang="en-US" dirty="0"/>
              <a:t>	</a:t>
            </a:r>
            <a:r>
              <a:rPr lang="en-US" dirty="0">
                <a:solidFill>
                  <a:srgbClr val="3366FF"/>
                </a:solidFill>
              </a:rPr>
              <a:t>int</a:t>
            </a:r>
            <a:r>
              <a:rPr lang="en-US" dirty="0"/>
              <a:t> k;</a:t>
            </a:r>
          </a:p>
          <a:p>
            <a:pPr marL="82296" indent="0">
              <a:buNone/>
            </a:pPr>
            <a:r>
              <a:rPr lang="en-US" dirty="0"/>
              <a:t>	</a:t>
            </a:r>
            <a:r>
              <a:rPr lang="en-US" dirty="0">
                <a:solidFill>
                  <a:srgbClr val="3366FF"/>
                </a:solidFill>
              </a:rPr>
              <a:t>long int </a:t>
            </a:r>
            <a:r>
              <a:rPr lang="en-US" dirty="0"/>
              <a:t>fact=1;</a:t>
            </a:r>
          </a:p>
          <a:p>
            <a:pPr marL="82296" indent="0">
              <a:buNone/>
            </a:pPr>
            <a:r>
              <a:rPr lang="en-US" dirty="0"/>
              <a:t>	for(k=1;k&lt;=</a:t>
            </a:r>
            <a:r>
              <a:rPr lang="en-US" dirty="0" err="1"/>
              <a:t>n;k</a:t>
            </a:r>
            <a:r>
              <a:rPr lang="en-US" dirty="0"/>
              <a:t>++)</a:t>
            </a:r>
          </a:p>
          <a:p>
            <a:pPr marL="82296" indent="0">
              <a:buNone/>
            </a:pPr>
            <a:r>
              <a:rPr lang="en-US" dirty="0"/>
              <a:t>		fact=fact * k;</a:t>
            </a:r>
          </a:p>
          <a:p>
            <a:pPr marL="82296" indent="0">
              <a:buNone/>
            </a:pPr>
            <a:r>
              <a:rPr lang="en-US" dirty="0"/>
              <a:t>	</a:t>
            </a:r>
            <a:r>
              <a:rPr lang="en-US" dirty="0">
                <a:solidFill>
                  <a:srgbClr val="3366FF"/>
                </a:solidFill>
              </a:rPr>
              <a:t>return</a:t>
            </a:r>
            <a:r>
              <a:rPr lang="en-US" dirty="0"/>
              <a:t> fact;</a:t>
            </a:r>
          </a:p>
          <a:p>
            <a:pPr marL="82296" indent="0">
              <a:buNone/>
            </a:pPr>
            <a:r>
              <a:rPr lang="en-US" dirty="0"/>
              <a:t>}	</a:t>
            </a:r>
          </a:p>
          <a:p>
            <a:endParaRPr lang="en-US" dirty="0"/>
          </a:p>
        </p:txBody>
      </p:sp>
      <p:cxnSp>
        <p:nvCxnSpPr>
          <p:cNvPr id="7" name="Curved Connector 6"/>
          <p:cNvCxnSpPr/>
          <p:nvPr/>
        </p:nvCxnSpPr>
        <p:spPr>
          <a:xfrm rot="5400000" flipH="1" flipV="1">
            <a:off x="3279933" y="2441576"/>
            <a:ext cx="2730911" cy="1261399"/>
          </a:xfrm>
          <a:prstGeom prst="curvedConnector3">
            <a:avLst>
              <a:gd name="adj1" fmla="val 76000"/>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5" name="Curved Connector 14"/>
          <p:cNvCxnSpPr/>
          <p:nvPr/>
        </p:nvCxnSpPr>
        <p:spPr>
          <a:xfrm rot="10800000" flipV="1">
            <a:off x="2457974" y="3918856"/>
            <a:ext cx="4970567" cy="764655"/>
          </a:xfrm>
          <a:prstGeom prst="curvedConnector3">
            <a:avLst/>
          </a:prstGeom>
          <a:ln>
            <a:tailEnd type="arrow"/>
          </a:ln>
        </p:spPr>
        <p:style>
          <a:lnRef idx="2">
            <a:schemeClr val="accent1"/>
          </a:lnRef>
          <a:fillRef idx="0">
            <a:schemeClr val="accent1"/>
          </a:fillRef>
          <a:effectRef idx="1">
            <a:schemeClr val="accent1"/>
          </a:effectRef>
          <a:fontRef idx="minor">
            <a:schemeClr val="tx1"/>
          </a:fontRef>
        </p:style>
      </p:cxnSp>
      <p:sp>
        <p:nvSpPr>
          <p:cNvPr id="17" name="Oval 16"/>
          <p:cNvSpPr/>
          <p:nvPr/>
        </p:nvSpPr>
        <p:spPr>
          <a:xfrm>
            <a:off x="4410696" y="2812838"/>
            <a:ext cx="327729" cy="273091"/>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1</a:t>
            </a:r>
            <a:endParaRPr lang="en-US" dirty="0"/>
          </a:p>
        </p:txBody>
      </p:sp>
      <p:sp>
        <p:nvSpPr>
          <p:cNvPr id="18" name="Oval 17"/>
          <p:cNvSpPr/>
          <p:nvPr/>
        </p:nvSpPr>
        <p:spPr>
          <a:xfrm>
            <a:off x="4890825" y="4437731"/>
            <a:ext cx="327729" cy="273091"/>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2</a:t>
            </a:r>
            <a:endParaRPr lang="en-US" dirty="0"/>
          </a:p>
        </p:txBody>
      </p:sp>
    </p:spTree>
    <p:extLst>
      <p:ext uri="{BB962C8B-B14F-4D97-AF65-F5344CB8AC3E}">
        <p14:creationId xmlns:p14="http://schemas.microsoft.com/office/powerpoint/2010/main" val="1801904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Library functions</a:t>
            </a:r>
            <a:endParaRPr lang="en-US" dirty="0"/>
          </a:p>
        </p:txBody>
      </p:sp>
      <p:sp>
        <p:nvSpPr>
          <p:cNvPr id="3" name="Content Placeholder 2"/>
          <p:cNvSpPr>
            <a:spLocks noGrp="1"/>
          </p:cNvSpPr>
          <p:nvPr>
            <p:ph idx="1"/>
          </p:nvPr>
        </p:nvSpPr>
        <p:spPr/>
        <p:txBody>
          <a:bodyPr>
            <a:normAutofit lnSpcReduction="10000"/>
          </a:bodyPr>
          <a:lstStyle/>
          <a:p>
            <a:pPr algn="just"/>
            <a:r>
              <a:rPr lang="en-US" dirty="0" smtClean="0"/>
              <a:t>Predefined/built-</a:t>
            </a:r>
            <a:r>
              <a:rPr lang="en-US" smtClean="0"/>
              <a:t>in functions </a:t>
            </a:r>
            <a:r>
              <a:rPr lang="en-US" dirty="0" smtClean="0"/>
              <a:t>that come along with the programming language to perform most commonly/widely and frequently used tasks.</a:t>
            </a:r>
          </a:p>
          <a:p>
            <a:pPr algn="just"/>
            <a:r>
              <a:rPr lang="en-US" dirty="0" smtClean="0"/>
              <a:t>Some examples:</a:t>
            </a:r>
          </a:p>
          <a:p>
            <a:pPr lvl="1" algn="just"/>
            <a:r>
              <a:rPr lang="en-US" dirty="0" smtClean="0">
                <a:solidFill>
                  <a:srgbClr val="FF6600"/>
                </a:solidFill>
              </a:rPr>
              <a:t>input/output operations</a:t>
            </a:r>
          </a:p>
          <a:p>
            <a:pPr lvl="1" algn="just"/>
            <a:r>
              <a:rPr lang="en-US" dirty="0" smtClean="0">
                <a:solidFill>
                  <a:srgbClr val="FF6600"/>
                </a:solidFill>
              </a:rPr>
              <a:t>basic mathematical functions – square root, power etc.</a:t>
            </a:r>
          </a:p>
          <a:p>
            <a:pPr lvl="1" algn="just"/>
            <a:r>
              <a:rPr lang="en-US" dirty="0" smtClean="0">
                <a:solidFill>
                  <a:srgbClr val="FF6600"/>
                </a:solidFill>
              </a:rPr>
              <a:t>string handling functions – joining 2 strings, reversing a string etc.</a:t>
            </a:r>
            <a:endParaRPr lang="en-US" dirty="0">
              <a:solidFill>
                <a:srgbClr val="FF6600"/>
              </a:solidFill>
            </a:endParaRPr>
          </a:p>
        </p:txBody>
      </p:sp>
    </p:spTree>
    <p:extLst>
      <p:ext uri="{BB962C8B-B14F-4D97-AF65-F5344CB8AC3E}">
        <p14:creationId xmlns:p14="http://schemas.microsoft.com/office/powerpoint/2010/main" val="42789212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ＭＳ ゴシック"/>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ＭＳ ゴシック"/>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Solstice.thmx</Template>
  <TotalTime>120</TotalTime>
  <Words>220</Words>
  <Application>Microsoft Macintosh PowerPoint</Application>
  <PresentationFormat>On-screen Show (4:3)</PresentationFormat>
  <Paragraphs>75</Paragraphs>
  <Slides>6</Slides>
  <Notes>1</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Solstice</vt:lpstr>
      <vt:lpstr>Computational Thinking M4COMP</vt:lpstr>
      <vt:lpstr>Functions</vt:lpstr>
      <vt:lpstr>Functions</vt:lpstr>
      <vt:lpstr>Functions - working</vt:lpstr>
      <vt:lpstr> Example Program to find factorial of a number using function to perform factorial  </vt:lpstr>
      <vt:lpstr>Library functions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MY LAPTOP</dc:creator>
  <cp:lastModifiedBy>MY LAPTOP</cp:lastModifiedBy>
  <cp:revision>22</cp:revision>
  <dcterms:created xsi:type="dcterms:W3CDTF">2015-04-08T12:55:30Z</dcterms:created>
  <dcterms:modified xsi:type="dcterms:W3CDTF">2015-04-15T21:30:24Z</dcterms:modified>
</cp:coreProperties>
</file>