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31"/>
  </p:notesMasterIdLst>
  <p:sldIdLst>
    <p:sldId id="710" r:id="rId2"/>
    <p:sldId id="711" r:id="rId3"/>
    <p:sldId id="707" r:id="rId4"/>
    <p:sldId id="705" r:id="rId5"/>
    <p:sldId id="706" r:id="rId6"/>
    <p:sldId id="512" r:id="rId7"/>
    <p:sldId id="691" r:id="rId8"/>
    <p:sldId id="712" r:id="rId9"/>
    <p:sldId id="690" r:id="rId10"/>
    <p:sldId id="694" r:id="rId11"/>
    <p:sldId id="695" r:id="rId12"/>
    <p:sldId id="696" r:id="rId13"/>
    <p:sldId id="626" r:id="rId14"/>
    <p:sldId id="700" r:id="rId15"/>
    <p:sldId id="703" r:id="rId16"/>
    <p:sldId id="652" r:id="rId17"/>
    <p:sldId id="655" r:id="rId18"/>
    <p:sldId id="678" r:id="rId19"/>
    <p:sldId id="679" r:id="rId20"/>
    <p:sldId id="680" r:id="rId21"/>
    <p:sldId id="681" r:id="rId22"/>
    <p:sldId id="682" r:id="rId23"/>
    <p:sldId id="683" r:id="rId24"/>
    <p:sldId id="687" r:id="rId25"/>
    <p:sldId id="684" r:id="rId26"/>
    <p:sldId id="685" r:id="rId27"/>
    <p:sldId id="672" r:id="rId28"/>
    <p:sldId id="673" r:id="rId29"/>
    <p:sldId id="708" r:id="rId3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A78CC-451E-40CA-9BAE-4418DFA04C26}" v="2" dt="2025-10-15T08:38:28.870"/>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65"/>
    <p:restoredTop sz="92523" autoAdjust="0"/>
  </p:normalViewPr>
  <p:slideViewPr>
    <p:cSldViewPr snapToGrid="0" snapToObjects="1">
      <p:cViewPr varScale="1">
        <p:scale>
          <a:sx n="92" d="100"/>
          <a:sy n="92" d="100"/>
        </p:scale>
        <p:origin x="114"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9835B-257F-4FB6-8D60-1B48AC951275}"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AB076D4C-2AA6-44ED-BC33-BAB10AD9352D}">
      <dgm:prSet/>
      <dgm:spPr/>
      <dgm:t>
        <a:bodyPr/>
        <a:lstStyle/>
        <a:p>
          <a:r>
            <a:rPr lang="en-GB" b="0" i="0" dirty="0"/>
            <a:t>Understanding and accounting for different epistemologies is important for developing solutions to contemporary challenges where a range of disciplines and practices converge, each with their own methods and assumptions regarding the adequacy and legitimacy of knowledge.</a:t>
          </a:r>
          <a:endParaRPr lang="en-US" dirty="0"/>
        </a:p>
      </dgm:t>
    </dgm:pt>
    <dgm:pt modelId="{3F7CC6E4-9C8B-4FC7-B0F0-7D0E50C4FA44}" type="parTrans" cxnId="{80245853-9ACB-42B0-B0BA-453957BDA9BA}">
      <dgm:prSet/>
      <dgm:spPr/>
      <dgm:t>
        <a:bodyPr/>
        <a:lstStyle/>
        <a:p>
          <a:endParaRPr lang="en-US"/>
        </a:p>
      </dgm:t>
    </dgm:pt>
    <dgm:pt modelId="{91829B46-EBF3-47E4-B63E-B8B59270F652}" type="sibTrans" cxnId="{80245853-9ACB-42B0-B0BA-453957BDA9BA}">
      <dgm:prSet/>
      <dgm:spPr/>
      <dgm:t>
        <a:bodyPr/>
        <a:lstStyle/>
        <a:p>
          <a:endParaRPr lang="en-US"/>
        </a:p>
      </dgm:t>
    </dgm:pt>
    <dgm:pt modelId="{A8143F63-C0E3-45FE-AF3D-AAE69D01A223}">
      <dgm:prSet/>
      <dgm:spPr/>
      <dgm:t>
        <a:bodyPr/>
        <a:lstStyle/>
        <a:p>
          <a:r>
            <a:rPr lang="en-GB" b="0" i="0"/>
            <a:t>To help researchers understand different epistemologies and their influence on integrative research practices there are five questions they can ask themselves (and one another).</a:t>
          </a:r>
          <a:endParaRPr lang="en-US"/>
        </a:p>
      </dgm:t>
    </dgm:pt>
    <dgm:pt modelId="{C7F2AD85-E888-4BD2-978E-E988C1DCB624}" type="parTrans" cxnId="{789D0E1F-22E0-4897-B600-E9D74C1C5F8E}">
      <dgm:prSet/>
      <dgm:spPr/>
      <dgm:t>
        <a:bodyPr/>
        <a:lstStyle/>
        <a:p>
          <a:endParaRPr lang="en-US"/>
        </a:p>
      </dgm:t>
    </dgm:pt>
    <dgm:pt modelId="{C7D926A6-63EC-43EE-9AC6-5A4538799181}" type="sibTrans" cxnId="{789D0E1F-22E0-4897-B600-E9D74C1C5F8E}">
      <dgm:prSet/>
      <dgm:spPr/>
      <dgm:t>
        <a:bodyPr/>
        <a:lstStyle/>
        <a:p>
          <a:endParaRPr lang="en-US"/>
        </a:p>
      </dgm:t>
    </dgm:pt>
    <dgm:pt modelId="{E694507F-DE18-4B3F-A326-A9BDDD9C34A3}" type="pres">
      <dgm:prSet presAssocID="{39F9835B-257F-4FB6-8D60-1B48AC951275}" presName="vert0" presStyleCnt="0">
        <dgm:presLayoutVars>
          <dgm:dir/>
          <dgm:animOne val="branch"/>
          <dgm:animLvl val="lvl"/>
        </dgm:presLayoutVars>
      </dgm:prSet>
      <dgm:spPr/>
    </dgm:pt>
    <dgm:pt modelId="{E8EA6510-F576-41ED-BEA0-4EAA11FCD0EC}" type="pres">
      <dgm:prSet presAssocID="{AB076D4C-2AA6-44ED-BC33-BAB10AD9352D}" presName="thickLine" presStyleLbl="alignNode1" presStyleIdx="0" presStyleCnt="2"/>
      <dgm:spPr/>
    </dgm:pt>
    <dgm:pt modelId="{D5072639-2B75-4252-B07C-7C09539D9816}" type="pres">
      <dgm:prSet presAssocID="{AB076D4C-2AA6-44ED-BC33-BAB10AD9352D}" presName="horz1" presStyleCnt="0"/>
      <dgm:spPr/>
    </dgm:pt>
    <dgm:pt modelId="{1864F8A5-7274-478D-9EB1-12734176E801}" type="pres">
      <dgm:prSet presAssocID="{AB076D4C-2AA6-44ED-BC33-BAB10AD9352D}" presName="tx1" presStyleLbl="revTx" presStyleIdx="0" presStyleCnt="2"/>
      <dgm:spPr/>
    </dgm:pt>
    <dgm:pt modelId="{756BB503-A69A-44F0-96F9-872C861257DA}" type="pres">
      <dgm:prSet presAssocID="{AB076D4C-2AA6-44ED-BC33-BAB10AD9352D}" presName="vert1" presStyleCnt="0"/>
      <dgm:spPr/>
    </dgm:pt>
    <dgm:pt modelId="{7CF52D39-41D0-4DEC-8E74-B6E139DF374E}" type="pres">
      <dgm:prSet presAssocID="{A8143F63-C0E3-45FE-AF3D-AAE69D01A223}" presName="thickLine" presStyleLbl="alignNode1" presStyleIdx="1" presStyleCnt="2"/>
      <dgm:spPr/>
    </dgm:pt>
    <dgm:pt modelId="{1E5132F0-E938-47E4-A270-FA874E71F140}" type="pres">
      <dgm:prSet presAssocID="{A8143F63-C0E3-45FE-AF3D-AAE69D01A223}" presName="horz1" presStyleCnt="0"/>
      <dgm:spPr/>
    </dgm:pt>
    <dgm:pt modelId="{D4544F2B-AC61-4176-A57B-6E836F3D0B2C}" type="pres">
      <dgm:prSet presAssocID="{A8143F63-C0E3-45FE-AF3D-AAE69D01A223}" presName="tx1" presStyleLbl="revTx" presStyleIdx="1" presStyleCnt="2"/>
      <dgm:spPr/>
    </dgm:pt>
    <dgm:pt modelId="{F5C1C2EE-D31C-442F-BBF3-8264FB6BF045}" type="pres">
      <dgm:prSet presAssocID="{A8143F63-C0E3-45FE-AF3D-AAE69D01A223}" presName="vert1" presStyleCnt="0"/>
      <dgm:spPr/>
    </dgm:pt>
  </dgm:ptLst>
  <dgm:cxnLst>
    <dgm:cxn modelId="{789D0E1F-22E0-4897-B600-E9D74C1C5F8E}" srcId="{39F9835B-257F-4FB6-8D60-1B48AC951275}" destId="{A8143F63-C0E3-45FE-AF3D-AAE69D01A223}" srcOrd="1" destOrd="0" parTransId="{C7F2AD85-E888-4BD2-978E-E988C1DCB624}" sibTransId="{C7D926A6-63EC-43EE-9AC6-5A4538799181}"/>
    <dgm:cxn modelId="{EA186E6B-5135-4F7A-A924-BEECAC1B3903}" type="presOf" srcId="{A8143F63-C0E3-45FE-AF3D-AAE69D01A223}" destId="{D4544F2B-AC61-4176-A57B-6E836F3D0B2C}" srcOrd="0" destOrd="0" presId="urn:microsoft.com/office/officeart/2008/layout/LinedList"/>
    <dgm:cxn modelId="{80245853-9ACB-42B0-B0BA-453957BDA9BA}" srcId="{39F9835B-257F-4FB6-8D60-1B48AC951275}" destId="{AB076D4C-2AA6-44ED-BC33-BAB10AD9352D}" srcOrd="0" destOrd="0" parTransId="{3F7CC6E4-9C8B-4FC7-B0F0-7D0E50C4FA44}" sibTransId="{91829B46-EBF3-47E4-B63E-B8B59270F652}"/>
    <dgm:cxn modelId="{D60A5785-FD89-4E41-8EF9-C571A0E31AB6}" type="presOf" srcId="{39F9835B-257F-4FB6-8D60-1B48AC951275}" destId="{E694507F-DE18-4B3F-A326-A9BDDD9C34A3}" srcOrd="0" destOrd="0" presId="urn:microsoft.com/office/officeart/2008/layout/LinedList"/>
    <dgm:cxn modelId="{55E7E9FF-05BD-456A-82FB-D7C953A212E2}" type="presOf" srcId="{AB076D4C-2AA6-44ED-BC33-BAB10AD9352D}" destId="{1864F8A5-7274-478D-9EB1-12734176E801}" srcOrd="0" destOrd="0" presId="urn:microsoft.com/office/officeart/2008/layout/LinedList"/>
    <dgm:cxn modelId="{A97D1463-CEFF-4E74-9A06-C3F28838E95F}" type="presParOf" srcId="{E694507F-DE18-4B3F-A326-A9BDDD9C34A3}" destId="{E8EA6510-F576-41ED-BEA0-4EAA11FCD0EC}" srcOrd="0" destOrd="0" presId="urn:microsoft.com/office/officeart/2008/layout/LinedList"/>
    <dgm:cxn modelId="{E24887D8-61BE-48D9-8810-95B4A7938731}" type="presParOf" srcId="{E694507F-DE18-4B3F-A326-A9BDDD9C34A3}" destId="{D5072639-2B75-4252-B07C-7C09539D9816}" srcOrd="1" destOrd="0" presId="urn:microsoft.com/office/officeart/2008/layout/LinedList"/>
    <dgm:cxn modelId="{BB8B5F21-AFF9-4497-BA07-00D0506EE018}" type="presParOf" srcId="{D5072639-2B75-4252-B07C-7C09539D9816}" destId="{1864F8A5-7274-478D-9EB1-12734176E801}" srcOrd="0" destOrd="0" presId="urn:microsoft.com/office/officeart/2008/layout/LinedList"/>
    <dgm:cxn modelId="{3A34E27B-7DCC-47CB-9B51-82D9F58477F0}" type="presParOf" srcId="{D5072639-2B75-4252-B07C-7C09539D9816}" destId="{756BB503-A69A-44F0-96F9-872C861257DA}" srcOrd="1" destOrd="0" presId="urn:microsoft.com/office/officeart/2008/layout/LinedList"/>
    <dgm:cxn modelId="{1E340C42-748F-4223-B435-801DD344D273}" type="presParOf" srcId="{E694507F-DE18-4B3F-A326-A9BDDD9C34A3}" destId="{7CF52D39-41D0-4DEC-8E74-B6E139DF374E}" srcOrd="2" destOrd="0" presId="urn:microsoft.com/office/officeart/2008/layout/LinedList"/>
    <dgm:cxn modelId="{B23A27B5-FE5E-4AA8-87BD-62C4511CCEF8}" type="presParOf" srcId="{E694507F-DE18-4B3F-A326-A9BDDD9C34A3}" destId="{1E5132F0-E938-47E4-A270-FA874E71F140}" srcOrd="3" destOrd="0" presId="urn:microsoft.com/office/officeart/2008/layout/LinedList"/>
    <dgm:cxn modelId="{B017B1E6-75B6-4917-A4CC-E4F5A2618281}" type="presParOf" srcId="{1E5132F0-E938-47E4-A270-FA874E71F140}" destId="{D4544F2B-AC61-4176-A57B-6E836F3D0B2C}" srcOrd="0" destOrd="0" presId="urn:microsoft.com/office/officeart/2008/layout/LinedList"/>
    <dgm:cxn modelId="{9F4D610F-C4F9-4372-A7A7-C8DF4ECE2B75}" type="presParOf" srcId="{1E5132F0-E938-47E4-A270-FA874E71F140}" destId="{F5C1C2EE-D31C-442F-BBF3-8264FB6BF0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A6510-F576-41ED-BEA0-4EAA11FCD0EC}">
      <dsp:nvSpPr>
        <dsp:cNvPr id="0" name=""/>
        <dsp:cNvSpPr/>
      </dsp:nvSpPr>
      <dsp:spPr>
        <a:xfrm>
          <a:off x="0" y="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64F8A5-7274-478D-9EB1-12734176E801}">
      <dsp:nvSpPr>
        <dsp:cNvPr id="0" name=""/>
        <dsp:cNvSpPr/>
      </dsp:nvSpPr>
      <dsp:spPr>
        <a:xfrm>
          <a:off x="0" y="0"/>
          <a:ext cx="10058399" cy="189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Understanding and accounting for different epistemologies is important for developing solutions to contemporary challenges where a range of disciplines and practices converge, each with their own methods and assumptions regarding the adequacy and legitimacy of knowledge.</a:t>
          </a:r>
          <a:endParaRPr lang="en-US" sz="2400" kern="1200" dirty="0"/>
        </a:p>
      </dsp:txBody>
      <dsp:txXfrm>
        <a:off x="0" y="0"/>
        <a:ext cx="10058399" cy="1893040"/>
      </dsp:txXfrm>
    </dsp:sp>
    <dsp:sp modelId="{7CF52D39-41D0-4DEC-8E74-B6E139DF374E}">
      <dsp:nvSpPr>
        <dsp:cNvPr id="0" name=""/>
        <dsp:cNvSpPr/>
      </dsp:nvSpPr>
      <dsp:spPr>
        <a:xfrm>
          <a:off x="0" y="189304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44F2B-AC61-4176-A57B-6E836F3D0B2C}">
      <dsp:nvSpPr>
        <dsp:cNvPr id="0" name=""/>
        <dsp:cNvSpPr/>
      </dsp:nvSpPr>
      <dsp:spPr>
        <a:xfrm>
          <a:off x="0" y="1893040"/>
          <a:ext cx="10058399" cy="189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To help researchers understand different epistemologies and their influence on integrative research practices there are five questions they can ask themselves (and one another).</a:t>
          </a:r>
          <a:endParaRPr lang="en-US" sz="2400" kern="1200"/>
        </a:p>
      </dsp:txBody>
      <dsp:txXfrm>
        <a:off x="0" y="1893040"/>
        <a:ext cx="10058399" cy="18930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35F033A2-4E1B-7246-84B0-4396235CD25D}" type="datetimeFigureOut">
              <a:rPr lang="en-US" smtClean="0"/>
              <a:t>10/15/2025</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D552584-C88D-5C4B-899E-8E2B63F06598}" type="slidenum">
              <a:rPr lang="en-US" smtClean="0"/>
              <a:t>‹#›</a:t>
            </a:fld>
            <a:endParaRPr lang="en-US"/>
          </a:p>
        </p:txBody>
      </p:sp>
    </p:spTree>
    <p:extLst>
      <p:ext uri="{BB962C8B-B14F-4D97-AF65-F5344CB8AC3E}">
        <p14:creationId xmlns:p14="http://schemas.microsoft.com/office/powerpoint/2010/main" val="171088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6</a:t>
            </a:fld>
            <a:endParaRPr lang="en-GB"/>
          </a:p>
        </p:txBody>
      </p:sp>
    </p:spTree>
    <p:extLst>
      <p:ext uri="{BB962C8B-B14F-4D97-AF65-F5344CB8AC3E}">
        <p14:creationId xmlns:p14="http://schemas.microsoft.com/office/powerpoint/2010/main" val="1575716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https://www.researchgate.net/publication/335396216_Selection_of_Research_Paradigms_in_English_Language_Teaching_Personal_Reflections_and_Future_Directions/figures?lo=1</a:t>
            </a:r>
          </a:p>
        </p:txBody>
      </p:sp>
      <p:sp>
        <p:nvSpPr>
          <p:cNvPr id="4" name="Slide Number Placeholder 3"/>
          <p:cNvSpPr>
            <a:spLocks noGrp="1"/>
          </p:cNvSpPr>
          <p:nvPr>
            <p:ph type="sldNum" sz="quarter" idx="5"/>
          </p:nvPr>
        </p:nvSpPr>
        <p:spPr/>
        <p:txBody>
          <a:bodyPr/>
          <a:lstStyle/>
          <a:p>
            <a:fld id="{BD552584-C88D-5C4B-899E-8E2B63F06598}" type="slidenum">
              <a:rPr lang="en-US" smtClean="0"/>
              <a:t>11</a:t>
            </a:fld>
            <a:endParaRPr lang="en-US"/>
          </a:p>
        </p:txBody>
      </p:sp>
    </p:spTree>
    <p:extLst>
      <p:ext uri="{BB962C8B-B14F-4D97-AF65-F5344CB8AC3E}">
        <p14:creationId xmlns:p14="http://schemas.microsoft.com/office/powerpoint/2010/main" val="3250842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12</a:t>
            </a:fld>
            <a:endParaRPr lang="en-US"/>
          </a:p>
        </p:txBody>
      </p:sp>
    </p:spTree>
    <p:extLst>
      <p:ext uri="{BB962C8B-B14F-4D97-AF65-F5344CB8AC3E}">
        <p14:creationId xmlns:p14="http://schemas.microsoft.com/office/powerpoint/2010/main" val="1815888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13</a:t>
            </a:fld>
            <a:endParaRPr lang="en-US"/>
          </a:p>
        </p:txBody>
      </p:sp>
    </p:spTree>
    <p:extLst>
      <p:ext uri="{BB962C8B-B14F-4D97-AF65-F5344CB8AC3E}">
        <p14:creationId xmlns:p14="http://schemas.microsoft.com/office/powerpoint/2010/main" val="506974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10/15/2025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87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10/15/2025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1302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10/15/2025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7118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10/15/2025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2121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10/15/2025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6595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10/15/2025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942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10/15/2025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7922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10/15/2025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898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10/15/2025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857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10/15/2025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7900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10/15/2025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887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10/15/2025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15093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73" r:id="rId6"/>
    <p:sldLayoutId id="2147483668" r:id="rId7"/>
    <p:sldLayoutId id="2147483669" r:id="rId8"/>
    <p:sldLayoutId id="2147483670" r:id="rId9"/>
    <p:sldLayoutId id="2147483672" r:id="rId10"/>
    <p:sldLayoutId id="2147483671" r:id="rId11"/>
  </p:sldLayoutIdLst>
  <p:hf sldNum="0" hdr="0" ftr="0" dt="0"/>
  <p:txStyles>
    <p:titleStyle>
      <a:lvl1pPr algn="l" defTabSz="914400" rtl="0" eaLnBrk="1" latinLnBrk="0" hangingPunct="1">
        <a:lnSpc>
          <a:spcPct val="90000"/>
        </a:lnSpc>
        <a:spcBef>
          <a:spcPct val="0"/>
        </a:spcBef>
        <a:buNone/>
        <a:defRPr sz="42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YLXTOyKz6e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AA177F-F524-9C40-9511-3EF3F5B00A4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72245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6B0C2-78D0-8346-B79A-9539D1941D5C}"/>
              </a:ext>
            </a:extLst>
          </p:cNvPr>
          <p:cNvSpPr>
            <a:spLocks noGrp="1"/>
          </p:cNvSpPr>
          <p:nvPr>
            <p:ph type="title"/>
          </p:nvPr>
        </p:nvSpPr>
        <p:spPr/>
        <p:txBody>
          <a:bodyPr>
            <a:normAutofit/>
          </a:bodyPr>
          <a:lstStyle/>
          <a:p>
            <a:pPr algn="ctr"/>
            <a:r>
              <a:rPr lang="en-US" sz="5400" b="1" dirty="0"/>
              <a:t>The Ologies</a:t>
            </a:r>
          </a:p>
        </p:txBody>
      </p:sp>
      <p:sp>
        <p:nvSpPr>
          <p:cNvPr id="3" name="Content Placeholder 2">
            <a:extLst>
              <a:ext uri="{FF2B5EF4-FFF2-40B4-BE49-F238E27FC236}">
                <a16:creationId xmlns:a16="http://schemas.microsoft.com/office/drawing/2014/main" id="{846B6B0C-6236-7741-A9A8-BA7C59768AD0}"/>
              </a:ext>
            </a:extLst>
          </p:cNvPr>
          <p:cNvSpPr>
            <a:spLocks noGrp="1"/>
          </p:cNvSpPr>
          <p:nvPr>
            <p:ph idx="1"/>
          </p:nvPr>
        </p:nvSpPr>
        <p:spPr/>
        <p:txBody>
          <a:bodyPr/>
          <a:lstStyle/>
          <a:p>
            <a:pPr marL="0" indent="0">
              <a:buNone/>
            </a:pPr>
            <a:r>
              <a:rPr lang="en-GB" sz="3600" dirty="0"/>
              <a:t>-a subject of study</a:t>
            </a:r>
          </a:p>
          <a:p>
            <a:r>
              <a:rPr lang="en-GB" sz="3600" dirty="0"/>
              <a:t>-a branch of knowledge</a:t>
            </a:r>
          </a:p>
          <a:p>
            <a:endParaRPr lang="en-US" dirty="0"/>
          </a:p>
        </p:txBody>
      </p:sp>
    </p:spTree>
    <p:extLst>
      <p:ext uri="{BB962C8B-B14F-4D97-AF65-F5344CB8AC3E}">
        <p14:creationId xmlns:p14="http://schemas.microsoft.com/office/powerpoint/2010/main" val="414211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B125-3714-4D9C-9B83-185EAC7D947B}"/>
              </a:ext>
            </a:extLst>
          </p:cNvPr>
          <p:cNvSpPr>
            <a:spLocks noGrp="1"/>
          </p:cNvSpPr>
          <p:nvPr>
            <p:ph type="title"/>
          </p:nvPr>
        </p:nvSpPr>
        <p:spPr>
          <a:xfrm>
            <a:off x="106680" y="286603"/>
            <a:ext cx="11780520" cy="1450757"/>
          </a:xfrm>
        </p:spPr>
        <p:txBody>
          <a:bodyPr/>
          <a:lstStyle/>
          <a:p>
            <a:r>
              <a:rPr lang="en-GB" dirty="0">
                <a:highlight>
                  <a:srgbClr val="FFFF00"/>
                </a:highlight>
              </a:rPr>
              <a:t>Recap on assignment brief</a:t>
            </a:r>
          </a:p>
        </p:txBody>
      </p:sp>
      <p:sp>
        <p:nvSpPr>
          <p:cNvPr id="3" name="Content Placeholder 2">
            <a:extLst>
              <a:ext uri="{FF2B5EF4-FFF2-40B4-BE49-F238E27FC236}">
                <a16:creationId xmlns:a16="http://schemas.microsoft.com/office/drawing/2014/main" id="{B5705A87-3C68-49B4-B7CB-F61A75D2F95A}"/>
              </a:ext>
            </a:extLst>
          </p:cNvPr>
          <p:cNvSpPr>
            <a:spLocks noGrp="1"/>
          </p:cNvSpPr>
          <p:nvPr>
            <p:ph idx="1"/>
          </p:nvPr>
        </p:nvSpPr>
        <p:spPr/>
        <p:txBody>
          <a:bodyPr>
            <a:normAutofit fontScale="85000" lnSpcReduction="10000"/>
          </a:bodyPr>
          <a:lstStyle/>
          <a:p>
            <a:r>
              <a:rPr lang="en-GB" dirty="0"/>
              <a:t>Choose a well-focussed topic in your field of interest. You are required to present a critical review of the research carried out on this topic over the past five years, in which you also fully examine the epistemological, ontological and ethical issues in this research. </a:t>
            </a:r>
          </a:p>
          <a:p>
            <a:r>
              <a:rPr lang="en-GB" dirty="0"/>
              <a:t> </a:t>
            </a:r>
          </a:p>
          <a:p>
            <a:r>
              <a:rPr lang="en-GB" dirty="0"/>
              <a:t>Your report should consist of the following: </a:t>
            </a:r>
          </a:p>
          <a:p>
            <a:r>
              <a:rPr lang="en-GB" dirty="0"/>
              <a:t> </a:t>
            </a:r>
          </a:p>
          <a:p>
            <a:r>
              <a:rPr lang="en-GB" dirty="0"/>
              <a:t>· A critical literature review and bibliography of key research carried out on your topic over the last five years. (Note that you may also include older references if they are considered foundational for the more recent research.) </a:t>
            </a:r>
          </a:p>
          <a:p>
            <a:r>
              <a:rPr lang="en-GB" dirty="0"/>
              <a:t>· A detailed discussion of one of the research studies mentioned in your literature review, focusing on research philosophy, ethics, reliability and validity  </a:t>
            </a:r>
          </a:p>
          <a:p>
            <a:endParaRPr lang="en-GB" dirty="0"/>
          </a:p>
        </p:txBody>
      </p:sp>
    </p:spTree>
    <p:extLst>
      <p:ext uri="{BB962C8B-B14F-4D97-AF65-F5344CB8AC3E}">
        <p14:creationId xmlns:p14="http://schemas.microsoft.com/office/powerpoint/2010/main" val="340350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914" name="Picture 2" descr="Data Collection - SAGE Research Methods">
            <a:extLst>
              <a:ext uri="{FF2B5EF4-FFF2-40B4-BE49-F238E27FC236}">
                <a16:creationId xmlns:a16="http://schemas.microsoft.com/office/drawing/2014/main" id="{58D285BE-78C5-479E-8CCA-D57BA43492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21396" y="480060"/>
            <a:ext cx="8277083" cy="589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1424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C16E19-7C23-4DE8-8B96-B0F035FA949B}"/>
              </a:ext>
            </a:extLst>
          </p:cNvPr>
          <p:cNvPicPr>
            <a:picLocks noChangeAspect="1"/>
          </p:cNvPicPr>
          <p:nvPr/>
        </p:nvPicPr>
        <p:blipFill>
          <a:blip r:embed="rId2"/>
          <a:stretch>
            <a:fillRect/>
          </a:stretch>
        </p:blipFill>
        <p:spPr>
          <a:xfrm>
            <a:off x="1066800" y="541020"/>
            <a:ext cx="9829800" cy="5897880"/>
          </a:xfrm>
          <a:prstGeom prst="rect">
            <a:avLst/>
          </a:prstGeom>
        </p:spPr>
      </p:pic>
    </p:spTree>
    <p:extLst>
      <p:ext uri="{BB962C8B-B14F-4D97-AF65-F5344CB8AC3E}">
        <p14:creationId xmlns:p14="http://schemas.microsoft.com/office/powerpoint/2010/main" val="928457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p:cNvSpPr txBox="1">
            <a:spLocks/>
          </p:cNvSpPr>
          <p:nvPr/>
        </p:nvSpPr>
        <p:spPr>
          <a:xfrm>
            <a:off x="374073" y="286603"/>
            <a:ext cx="10781607" cy="1450757"/>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800" b="1" spc="-50" dirty="0">
                <a:solidFill>
                  <a:srgbClr val="FFFFFF"/>
                </a:solidFill>
              </a:rPr>
              <a:t>Does Research Philosophy Matter?</a:t>
            </a:r>
          </a:p>
        </p:txBody>
      </p:sp>
      <p:sp>
        <p:nvSpPr>
          <p:cNvPr id="5" name="Subtitle 2"/>
          <p:cNvSpPr txBox="1">
            <a:spLocks/>
          </p:cNvSpPr>
          <p:nvPr/>
        </p:nvSpPr>
        <p:spPr>
          <a:xfrm>
            <a:off x="1096963" y="2675694"/>
            <a:ext cx="10058400" cy="3193294"/>
          </a:xfrm>
          <a:prstGeom prst="rect">
            <a:avLst/>
          </a:prstGeom>
        </p:spPr>
        <p:txBody>
          <a:bodyPr vert="horz" lIns="0" tIns="45720" rIns="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buFont typeface="Calibri" panose="020F0502020204030204" pitchFamily="34" charset="0"/>
              <a:buChar char="•"/>
            </a:pPr>
            <a:r>
              <a:rPr lang="en-US" sz="1900" dirty="0">
                <a:solidFill>
                  <a:schemeClr val="tx1">
                    <a:lumMod val="75000"/>
                    <a:lumOff val="25000"/>
                  </a:schemeClr>
                </a:solidFill>
              </a:rPr>
              <a:t>Guba (1990)</a:t>
            </a:r>
          </a:p>
          <a:p>
            <a:pPr indent="-228600">
              <a:buFont typeface="Calibri" panose="020F0502020204030204" pitchFamily="34" charset="0"/>
              <a:buChar char="•"/>
            </a:pPr>
            <a:r>
              <a:rPr lang="en-US" sz="1900" dirty="0">
                <a:solidFill>
                  <a:schemeClr val="tx1">
                    <a:lumMod val="75000"/>
                    <a:lumOff val="25000"/>
                  </a:schemeClr>
                </a:solidFill>
              </a:rPr>
              <a:t>Systems of beliefs and assumptions:</a:t>
            </a:r>
          </a:p>
          <a:p>
            <a:pPr marL="600075" lvl="1" indent="-228600" algn="l">
              <a:buFont typeface="Calibri" panose="020F0502020204030204" pitchFamily="34" charset="0"/>
              <a:buChar char="•"/>
            </a:pPr>
            <a:r>
              <a:rPr lang="en-US" sz="1900" dirty="0">
                <a:solidFill>
                  <a:schemeClr val="tx1">
                    <a:lumMod val="75000"/>
                    <a:lumOff val="25000"/>
                  </a:schemeClr>
                </a:solidFill>
              </a:rPr>
              <a:t>the world (ontology)</a:t>
            </a:r>
          </a:p>
          <a:p>
            <a:pPr marL="600075" lvl="1" indent="-228600" algn="l">
              <a:buFont typeface="Calibri" panose="020F0502020204030204" pitchFamily="34" charset="0"/>
              <a:buChar char="•"/>
            </a:pPr>
            <a:r>
              <a:rPr lang="en-US" sz="1900" dirty="0">
                <a:solidFill>
                  <a:schemeClr val="tx1">
                    <a:lumMod val="75000"/>
                    <a:lumOff val="25000"/>
                  </a:schemeClr>
                </a:solidFill>
              </a:rPr>
              <a:t>knowledge (epistemology)</a:t>
            </a:r>
          </a:p>
          <a:p>
            <a:pPr marL="600075" lvl="1" indent="-228600" algn="l">
              <a:buFont typeface="Calibri" panose="020F0502020204030204" pitchFamily="34" charset="0"/>
              <a:buChar char="•"/>
            </a:pPr>
            <a:r>
              <a:rPr lang="en-US" sz="1900" dirty="0">
                <a:solidFill>
                  <a:schemeClr val="tx1">
                    <a:lumMod val="75000"/>
                    <a:lumOff val="25000"/>
                  </a:schemeClr>
                </a:solidFill>
              </a:rPr>
              <a:t>values (axiology) </a:t>
            </a:r>
          </a:p>
          <a:p>
            <a:pPr lvl="1" indent="-228600" algn="l">
              <a:buFont typeface="Calibri" panose="020F0502020204030204" pitchFamily="34" charset="0"/>
              <a:buChar char="•"/>
            </a:pPr>
            <a:endParaRPr lang="en-US" sz="1900" dirty="0">
              <a:solidFill>
                <a:schemeClr val="tx1">
                  <a:lumMod val="75000"/>
                  <a:lumOff val="25000"/>
                </a:schemeClr>
              </a:solidFill>
            </a:endParaRPr>
          </a:p>
          <a:p>
            <a:pPr indent="-228600">
              <a:buFont typeface="Calibri" panose="020F0502020204030204" pitchFamily="34" charset="0"/>
              <a:buChar char="•"/>
            </a:pPr>
            <a:r>
              <a:rPr lang="en-US" sz="1900" dirty="0">
                <a:solidFill>
                  <a:schemeClr val="tx1">
                    <a:lumMod val="75000"/>
                    <a:lumOff val="25000"/>
                  </a:schemeClr>
                </a:solidFill>
              </a:rPr>
              <a:t>Do you have a research philosophy?</a:t>
            </a:r>
          </a:p>
          <a:p>
            <a:pPr marL="600075" lvl="1" indent="-228600" algn="l">
              <a:buFont typeface="Calibri" panose="020F0502020204030204" pitchFamily="34" charset="0"/>
              <a:buChar char="•"/>
            </a:pPr>
            <a:r>
              <a:rPr lang="en-US" sz="1900" dirty="0">
                <a:solidFill>
                  <a:schemeClr val="tx1">
                    <a:lumMod val="75000"/>
                    <a:lumOff val="25000"/>
                  </a:schemeClr>
                </a:solidFill>
              </a:rPr>
              <a:t>are you aware of your beliefs and assumptions?</a:t>
            </a:r>
          </a:p>
          <a:p>
            <a:pPr marL="600075" lvl="1" indent="-228600" algn="l">
              <a:buFont typeface="Calibri" panose="020F0502020204030204" pitchFamily="34" charset="0"/>
              <a:buChar char="•"/>
            </a:pPr>
            <a:r>
              <a:rPr lang="en-US" sz="1900" dirty="0">
                <a:solidFill>
                  <a:schemeClr val="tx1">
                    <a:lumMod val="75000"/>
                    <a:lumOff val="25000"/>
                  </a:schemeClr>
                </a:solidFill>
              </a:rPr>
              <a:t>are they systematic?</a:t>
            </a:r>
          </a:p>
          <a:p>
            <a:pPr marL="600075" lvl="1" indent="-228600" algn="l">
              <a:buFont typeface="Calibri" panose="020F0502020204030204" pitchFamily="34" charset="0"/>
              <a:buChar char="•"/>
            </a:pPr>
            <a:endParaRPr lang="en-US" sz="1900" dirty="0">
              <a:solidFill>
                <a:schemeClr val="tx1">
                  <a:lumMod val="75000"/>
                  <a:lumOff val="25000"/>
                </a:schemeClr>
              </a:solidFill>
            </a:endParaRPr>
          </a:p>
          <a:p>
            <a:pPr marL="371475" lvl="1" algn="l"/>
            <a:r>
              <a:rPr lang="en-US" sz="1900" dirty="0">
                <a:solidFill>
                  <a:schemeClr val="tx1">
                    <a:lumMod val="75000"/>
                    <a:lumOff val="25000"/>
                  </a:schemeClr>
                </a:solidFill>
              </a:rPr>
              <a:t>*(Refer back to your HARP)</a:t>
            </a:r>
          </a:p>
          <a:p>
            <a:pPr indent="-228600">
              <a:buFont typeface="Calibri" panose="020F0502020204030204" pitchFamily="34" charset="0"/>
              <a:buChar char="•"/>
            </a:pPr>
            <a:endParaRPr lang="en-US" sz="1900" dirty="0">
              <a:solidFill>
                <a:schemeClr val="tx1">
                  <a:lumMod val="75000"/>
                  <a:lumOff val="25000"/>
                </a:schemeClr>
              </a:solidFill>
            </a:endParaRPr>
          </a:p>
        </p:txBody>
      </p:sp>
      <p:sp>
        <p:nvSpPr>
          <p:cNvPr id="14" name="Rectangle 13">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35215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descr="View of A Journey to the Centre of Self: Positioning the Researcher in  Autoethnography | Forum Qualitative Sozialforschung / Forum: Qualitative  Social Research">
            <a:extLst>
              <a:ext uri="{FF2B5EF4-FFF2-40B4-BE49-F238E27FC236}">
                <a16:creationId xmlns:a16="http://schemas.microsoft.com/office/drawing/2014/main" id="{5B5EC9E9-660A-4F5D-B77B-54231F8322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10631" y="905933"/>
            <a:ext cx="6202742"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624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D6F35D-6762-9E13-3D35-448D7C063C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021785-D624-71D5-07C7-A96323AD3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AA59C-3D17-D407-40A4-30ED4FC1AB6D}"/>
              </a:ext>
            </a:extLst>
          </p:cNvPr>
          <p:cNvSpPr>
            <a:spLocks noGrp="1"/>
          </p:cNvSpPr>
          <p:nvPr>
            <p:ph type="title"/>
          </p:nvPr>
        </p:nvSpPr>
        <p:spPr>
          <a:xfrm>
            <a:off x="807636" y="815595"/>
            <a:ext cx="3073550" cy="5126203"/>
          </a:xfrm>
        </p:spPr>
        <p:txBody>
          <a:bodyPr anchor="ctr">
            <a:normAutofit/>
          </a:bodyPr>
          <a:lstStyle/>
          <a:p>
            <a:pPr algn="r"/>
            <a:r>
              <a:rPr lang="en-US" dirty="0">
                <a:highlight>
                  <a:srgbClr val="FFFF00"/>
                </a:highlight>
              </a:rPr>
              <a:t>Pointers</a:t>
            </a:r>
          </a:p>
        </p:txBody>
      </p:sp>
      <p:cxnSp>
        <p:nvCxnSpPr>
          <p:cNvPr id="16" name="Straight Connector 9">
            <a:extLst>
              <a:ext uri="{FF2B5EF4-FFF2-40B4-BE49-F238E27FC236}">
                <a16:creationId xmlns:a16="http://schemas.microsoft.com/office/drawing/2014/main" id="{5B6B76EA-BE63-E3DB-789D-9CDE8F5363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799B90-49C5-8B2F-5175-D23BC5572B05}"/>
              </a:ext>
            </a:extLst>
          </p:cNvPr>
          <p:cNvSpPr>
            <a:spLocks noGrp="1"/>
          </p:cNvSpPr>
          <p:nvPr>
            <p:ph idx="1"/>
          </p:nvPr>
        </p:nvSpPr>
        <p:spPr>
          <a:xfrm>
            <a:off x="4363786" y="621697"/>
            <a:ext cx="6791894" cy="5147973"/>
          </a:xfrm>
        </p:spPr>
        <p:txBody>
          <a:bodyPr anchor="ctr">
            <a:normAutofit fontScale="77500" lnSpcReduction="20000"/>
          </a:bodyPr>
          <a:lstStyle/>
          <a:p>
            <a:r>
              <a:rPr lang="en-GB" i="1" dirty="0"/>
              <a:t>Assess and analyse all academic literature on research philosophy and research methods providing special emphasis to the philosophical presumptions that underpin research into business, administration and management studies and the philosophical and epistemological presumptions.</a:t>
            </a:r>
            <a:endParaRPr lang="en-GB" dirty="0"/>
          </a:p>
          <a:p>
            <a:r>
              <a:rPr lang="en-GB" i="1" dirty="0"/>
              <a:t> </a:t>
            </a:r>
            <a:endParaRPr lang="en-GB" dirty="0"/>
          </a:p>
          <a:p>
            <a:r>
              <a:rPr lang="en-GB" i="1" dirty="0"/>
              <a:t>Clearly present your knowledge and understanding of relevant theoretical and epistemological frameworks, research approaches and philosophies though critical discussion of specific application of such concepts in different business and management settings</a:t>
            </a:r>
            <a:endParaRPr lang="en-GB" dirty="0"/>
          </a:p>
          <a:p>
            <a:r>
              <a:rPr lang="en-GB" dirty="0"/>
              <a:t> </a:t>
            </a:r>
          </a:p>
          <a:p>
            <a:r>
              <a:rPr lang="en-GB" i="1" dirty="0"/>
              <a:t>Clear analysis of theories and concepts is a requirement. In addition, a critical examination of competing and alternative theories and concepts and different modes of application in terms of how they are applied in specific contexts, to what extent and how they are applied should be clearly presented.</a:t>
            </a:r>
            <a:endParaRPr lang="en-GB" dirty="0"/>
          </a:p>
          <a:p>
            <a:r>
              <a:rPr lang="en-GB" dirty="0"/>
              <a:t> </a:t>
            </a:r>
          </a:p>
          <a:p>
            <a:r>
              <a:rPr lang="en-GB" i="1" dirty="0"/>
              <a:t>Critically reflect on the role of theory, epistemology, ontology and axiology in shaping and interpreting research; Critically discuss approaches to reliability, validity and bias in social research; Examine fully the ethical considerations in social research. </a:t>
            </a:r>
            <a:endParaRPr lang="en-GB" dirty="0"/>
          </a:p>
          <a:p>
            <a:endParaRPr lang="en-US" dirty="0"/>
          </a:p>
        </p:txBody>
      </p:sp>
      <p:sp>
        <p:nvSpPr>
          <p:cNvPr id="18" name="Rectangle 11">
            <a:extLst>
              <a:ext uri="{FF2B5EF4-FFF2-40B4-BE49-F238E27FC236}">
                <a16:creationId xmlns:a16="http://schemas.microsoft.com/office/drawing/2014/main" id="{6E2411B2-FC50-A9ED-712B-4A23EB021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6110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descr="PDF] Illustration of Paradigm Pluralism in Computing Education Research |  Semantic Scholar">
            <a:extLst>
              <a:ext uri="{FF2B5EF4-FFF2-40B4-BE49-F238E27FC236}">
                <a16:creationId xmlns:a16="http://schemas.microsoft.com/office/drawing/2014/main" id="{16D31EF2-71F1-4D17-ABB9-B18657DB40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98438" y="905933"/>
            <a:ext cx="5027127"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2429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6" name="Picture 4">
            <a:extLst>
              <a:ext uri="{FF2B5EF4-FFF2-40B4-BE49-F238E27FC236}">
                <a16:creationId xmlns:a16="http://schemas.microsoft.com/office/drawing/2014/main" id="{9BD447CC-D76C-48FA-B1EF-FB15C7E78A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3356" y="1035297"/>
            <a:ext cx="10337292" cy="478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497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818" name="Picture 2" descr="Diagram&#10;&#10;Description automatically generated">
            <a:extLst>
              <a:ext uri="{FF2B5EF4-FFF2-40B4-BE49-F238E27FC236}">
                <a16:creationId xmlns:a16="http://schemas.microsoft.com/office/drawing/2014/main" id="{FC800B9D-659B-4AF7-95EF-26A4D35DBE9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88401" y="905933"/>
            <a:ext cx="9247202"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233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35844" name="Rectangle 70">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5" name="Rectangle 72">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6A2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PPT - Nursing Research Paradigms &amp;amp; Assumptions PowerPoint Presentation -  ID:2860416">
            <a:extLst>
              <a:ext uri="{FF2B5EF4-FFF2-40B4-BE49-F238E27FC236}">
                <a16:creationId xmlns:a16="http://schemas.microsoft.com/office/drawing/2014/main" id="{64808421-1B66-4487-80E2-3354262656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041"/>
          <a:stretch/>
        </p:blipFill>
        <p:spPr bwMode="auto">
          <a:xfrm>
            <a:off x="2022016" y="801793"/>
            <a:ext cx="8142379" cy="5249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925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 name="Rectangle 14">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09C8F2A-EF2A-4E5F-9897-56FBDF6BE2D2}"/>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2600" dirty="0"/>
              <a:t>Learning about theories of knowledge (epistemologies) and approaches to social science research developed from philosophical positions (methodologies) is often the most challenging part of learning about research methods. </a:t>
            </a:r>
            <a:br>
              <a:rPr lang="en-US" sz="2600" dirty="0"/>
            </a:br>
            <a:br>
              <a:rPr lang="en-US" sz="2600" dirty="0"/>
            </a:br>
            <a:r>
              <a:rPr lang="en-US" sz="2600" u="sng" dirty="0"/>
              <a:t>Don’t panic </a:t>
            </a:r>
            <a:r>
              <a:rPr lang="en-US" sz="2600" dirty="0"/>
              <a:t>- just try to familiarize yourself with some of the key terms and definitions</a:t>
            </a:r>
          </a:p>
        </p:txBody>
      </p:sp>
      <p:sp>
        <p:nvSpPr>
          <p:cNvPr id="3" name="Content Placeholder 2">
            <a:extLst>
              <a:ext uri="{FF2B5EF4-FFF2-40B4-BE49-F238E27FC236}">
                <a16:creationId xmlns:a16="http://schemas.microsoft.com/office/drawing/2014/main" id="{D016CC56-10E3-C947-A3A3-84E5099DBCBE}"/>
              </a:ext>
            </a:extLst>
          </p:cNvPr>
          <p:cNvSpPr>
            <a:spLocks noGrp="1"/>
          </p:cNvSpPr>
          <p:nvPr>
            <p:ph type="body" idx="1"/>
          </p:nvPr>
        </p:nvSpPr>
        <p:spPr>
          <a:xfrm>
            <a:off x="7870995" y="643467"/>
            <a:ext cx="3341488" cy="5054008"/>
          </a:xfrm>
        </p:spPr>
        <p:txBody>
          <a:bodyPr vert="horz" lIns="91440" tIns="45720" rIns="91440" bIns="45720" rtlCol="0" anchor="ctr">
            <a:normAutofit/>
          </a:bodyPr>
          <a:lstStyle/>
          <a:p>
            <a:pPr>
              <a:lnSpc>
                <a:spcPct val="100000"/>
              </a:lnSpc>
            </a:pPr>
            <a:r>
              <a:rPr lang="en-US" dirty="0"/>
              <a:t>The ologies</a:t>
            </a:r>
          </a:p>
        </p:txBody>
      </p:sp>
      <p:cxnSp>
        <p:nvCxnSpPr>
          <p:cNvPr id="17" name="Straight Connector 16">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3575569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7A667-7049-4C12-BC95-A52ECDC777D0}"/>
              </a:ext>
            </a:extLst>
          </p:cNvPr>
          <p:cNvSpPr>
            <a:spLocks noGrp="1"/>
          </p:cNvSpPr>
          <p:nvPr>
            <p:ph type="title"/>
          </p:nvPr>
        </p:nvSpPr>
        <p:spPr/>
        <p:txBody>
          <a:bodyPr/>
          <a:lstStyle/>
          <a:p>
            <a:r>
              <a:rPr lang="en-GB" dirty="0"/>
              <a:t>Lens ? Worldview ? Paradigm ? Philosophy ?</a:t>
            </a:r>
          </a:p>
        </p:txBody>
      </p:sp>
      <p:sp>
        <p:nvSpPr>
          <p:cNvPr id="3" name="Content Placeholder 2">
            <a:extLst>
              <a:ext uri="{FF2B5EF4-FFF2-40B4-BE49-F238E27FC236}">
                <a16:creationId xmlns:a16="http://schemas.microsoft.com/office/drawing/2014/main" id="{AA68C182-2AD6-46A1-9C48-32041E11A97B}"/>
              </a:ext>
            </a:extLst>
          </p:cNvPr>
          <p:cNvSpPr>
            <a:spLocks noGrp="1"/>
          </p:cNvSpPr>
          <p:nvPr>
            <p:ph idx="1"/>
          </p:nvPr>
        </p:nvSpPr>
        <p:spPr/>
        <p:txBody>
          <a:bodyPr>
            <a:normAutofit fontScale="92500" lnSpcReduction="10000"/>
          </a:bodyPr>
          <a:lstStyle/>
          <a:p>
            <a:r>
              <a:rPr lang="en-GB" dirty="0"/>
              <a:t>In research the term paradigm is used to describe a researcher’s ‘worldview’ (Mackenzie &amp; Knipe, 2006). </a:t>
            </a:r>
          </a:p>
          <a:p>
            <a:r>
              <a:rPr lang="en-GB" dirty="0"/>
              <a:t>This worldview is the perspective, or thinking, or school of thought, or set of shared beliefs, that informs the meaning or interpretation of research data. </a:t>
            </a:r>
          </a:p>
          <a:p>
            <a:r>
              <a:rPr lang="en-GB" dirty="0"/>
              <a:t>Or, as Lather (1986) explains, a research paradigm inherently reflects the researcher’s beliefs about the world that s/he lives in and wants to live in. </a:t>
            </a:r>
          </a:p>
          <a:p>
            <a:r>
              <a:rPr lang="en-GB" dirty="0"/>
              <a:t>It constitutes the abstract beliefs and principles that shape how a researcher sees the world, and how s/he interprets and acts within that world. </a:t>
            </a:r>
          </a:p>
          <a:p>
            <a:r>
              <a:rPr lang="en-GB" dirty="0"/>
              <a:t>When we say that it defines the researcher’s worldview, we mean that a paradigm constitutes the abstract beliefs and principles that shape how a researcher sees the world, and how s/he interprets and acts within that world. It is the lens through which a researcher looks at the world.</a:t>
            </a:r>
          </a:p>
        </p:txBody>
      </p:sp>
    </p:spTree>
    <p:extLst>
      <p:ext uri="{BB962C8B-B14F-4D97-AF65-F5344CB8AC3E}">
        <p14:creationId xmlns:p14="http://schemas.microsoft.com/office/powerpoint/2010/main" val="2400314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4B3A1-7364-4ED6-8036-71000AADA440}"/>
              </a:ext>
            </a:extLst>
          </p:cNvPr>
          <p:cNvSpPr>
            <a:spLocks noGrp="1"/>
          </p:cNvSpPr>
          <p:nvPr>
            <p:ph type="title"/>
          </p:nvPr>
        </p:nvSpPr>
        <p:spPr>
          <a:xfrm>
            <a:off x="1097280" y="286603"/>
            <a:ext cx="7031723" cy="1450757"/>
          </a:xfrm>
        </p:spPr>
        <p:txBody>
          <a:bodyPr>
            <a:normAutofit/>
          </a:bodyPr>
          <a:lstStyle/>
          <a:p>
            <a:r>
              <a:rPr lang="en-GB" dirty="0"/>
              <a:t>Thinking about your research </a:t>
            </a:r>
          </a:p>
        </p:txBody>
      </p:sp>
      <p:cxnSp>
        <p:nvCxnSpPr>
          <p:cNvPr id="16" name="Straight Connector 1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8DD9A6-4907-40AE-8218-359F37486339}"/>
              </a:ext>
            </a:extLst>
          </p:cNvPr>
          <p:cNvSpPr>
            <a:spLocks noGrp="1"/>
          </p:cNvSpPr>
          <p:nvPr>
            <p:ph idx="1"/>
          </p:nvPr>
        </p:nvSpPr>
        <p:spPr>
          <a:xfrm>
            <a:off x="1097281" y="2108201"/>
            <a:ext cx="6388242" cy="3760891"/>
          </a:xfrm>
        </p:spPr>
        <p:txBody>
          <a:bodyPr>
            <a:normAutofit/>
          </a:bodyPr>
          <a:lstStyle/>
          <a:p>
            <a:pPr>
              <a:lnSpc>
                <a:spcPct val="110000"/>
              </a:lnSpc>
            </a:pPr>
            <a:r>
              <a:rPr lang="en-GB"/>
              <a:t>The paradigm defines a researcher’s philosophical orientation and has significant implications for every decision made in the research process, including choice of methodology and methods. </a:t>
            </a:r>
          </a:p>
          <a:p>
            <a:pPr>
              <a:lnSpc>
                <a:spcPct val="110000"/>
              </a:lnSpc>
            </a:pPr>
            <a:r>
              <a:rPr lang="en-GB"/>
              <a:t>And so a paradigm tells us how meaning will be constructed from the data we shall gather, based on our individual experiences, (i.e. where we are coming from). </a:t>
            </a:r>
          </a:p>
          <a:p>
            <a:pPr>
              <a:lnSpc>
                <a:spcPct val="110000"/>
              </a:lnSpc>
            </a:pPr>
            <a:r>
              <a:rPr lang="en-GB"/>
              <a:t>It is therefore very important, that when you write your research proposal for your DBA, you clearly state the paradigm in which you are locating your research.</a:t>
            </a:r>
          </a:p>
          <a:p>
            <a:pPr>
              <a:lnSpc>
                <a:spcPct val="110000"/>
              </a:lnSpc>
            </a:pPr>
            <a:endParaRPr lang="en-GB"/>
          </a:p>
        </p:txBody>
      </p:sp>
      <p:pic>
        <p:nvPicPr>
          <p:cNvPr id="4" name="Picture 3">
            <a:extLst>
              <a:ext uri="{FF2B5EF4-FFF2-40B4-BE49-F238E27FC236}">
                <a16:creationId xmlns:a16="http://schemas.microsoft.com/office/drawing/2014/main" id="{8266451C-8C88-4D48-8D92-45FED8B3742D}"/>
              </a:ext>
            </a:extLst>
          </p:cNvPr>
          <p:cNvPicPr>
            <a:picLocks noChangeAspect="1"/>
          </p:cNvPicPr>
          <p:nvPr/>
        </p:nvPicPr>
        <p:blipFill>
          <a:blip r:embed="rId2"/>
          <a:stretch>
            <a:fillRect/>
          </a:stretch>
        </p:blipFill>
        <p:spPr>
          <a:xfrm>
            <a:off x="8129003" y="2046984"/>
            <a:ext cx="3412514" cy="2303446"/>
          </a:xfrm>
          <a:prstGeom prst="rect">
            <a:avLst/>
          </a:prstGeom>
        </p:spPr>
      </p:pic>
      <p:sp>
        <p:nvSpPr>
          <p:cNvPr id="17" name="Rectangle 12">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93464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74A21A-1FD4-4C62-81DF-4E134C5B00A3}"/>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Creswell and </a:t>
            </a:r>
            <a:r>
              <a:rPr lang="en-GB" sz="4400" dirty="0" err="1">
                <a:solidFill>
                  <a:srgbClr val="FFFFFF"/>
                </a:solidFill>
              </a:rPr>
              <a:t>Poth</a:t>
            </a:r>
            <a:r>
              <a:rPr lang="en-GB" sz="4400" dirty="0">
                <a:solidFill>
                  <a:srgbClr val="FFFFFF"/>
                </a:solidFill>
              </a:rPr>
              <a:t> (2018)</a:t>
            </a:r>
          </a:p>
        </p:txBody>
      </p:sp>
      <p:sp>
        <p:nvSpPr>
          <p:cNvPr id="3" name="Content Placeholder 2">
            <a:extLst>
              <a:ext uri="{FF2B5EF4-FFF2-40B4-BE49-F238E27FC236}">
                <a16:creationId xmlns:a16="http://schemas.microsoft.com/office/drawing/2014/main" id="{378096B7-1A33-456C-9B7D-A393330571B1}"/>
              </a:ext>
            </a:extLst>
          </p:cNvPr>
          <p:cNvSpPr>
            <a:spLocks noGrp="1"/>
          </p:cNvSpPr>
          <p:nvPr>
            <p:ph idx="1"/>
          </p:nvPr>
        </p:nvSpPr>
        <p:spPr>
          <a:xfrm>
            <a:off x="5231958" y="605896"/>
            <a:ext cx="5923721" cy="5646208"/>
          </a:xfrm>
        </p:spPr>
        <p:txBody>
          <a:bodyPr anchor="ctr">
            <a:normAutofit/>
          </a:bodyPr>
          <a:lstStyle/>
          <a:p>
            <a:pPr>
              <a:lnSpc>
                <a:spcPct val="110000"/>
              </a:lnSpc>
              <a:buFont typeface="Arial" panose="020B0604020202020204" pitchFamily="34" charset="0"/>
              <a:buChar char="•"/>
            </a:pPr>
            <a:r>
              <a:rPr lang="en-GB" sz="1700" b="1" i="0">
                <a:effectLst/>
                <a:latin typeface="Domine"/>
              </a:rPr>
              <a:t>Ontological (The nature of reality)</a:t>
            </a:r>
            <a:r>
              <a:rPr lang="en-GB" sz="1700" b="0" i="0">
                <a:effectLst/>
                <a:latin typeface="Domine"/>
              </a:rPr>
              <a:t>: Relates to the nature of reality and its characteristics.  Researchers embrace the idea of multiple realities and report on these multiple realities by exploring multiple forms of evidence from different individuals’ perspectives and experiences.</a:t>
            </a:r>
          </a:p>
          <a:p>
            <a:pPr>
              <a:lnSpc>
                <a:spcPct val="110000"/>
              </a:lnSpc>
              <a:buFont typeface="Arial" panose="020B0604020202020204" pitchFamily="34" charset="0"/>
              <a:buChar char="•"/>
            </a:pPr>
            <a:r>
              <a:rPr lang="en-GB" sz="1700" b="1" i="0">
                <a:effectLst/>
                <a:latin typeface="Domine"/>
              </a:rPr>
              <a:t>Epistemological (How researchers know what they know)</a:t>
            </a:r>
            <a:r>
              <a:rPr lang="en-GB" sz="1700" b="0" i="0">
                <a:effectLst/>
                <a:latin typeface="Domine"/>
              </a:rPr>
              <a:t>: Researchers try to get as close as possible to participants being studied.  Subjective evidence is assembled based on individual views from research conducted in the field.</a:t>
            </a:r>
          </a:p>
          <a:p>
            <a:pPr>
              <a:lnSpc>
                <a:spcPct val="110000"/>
              </a:lnSpc>
              <a:buFont typeface="Arial" panose="020B0604020202020204" pitchFamily="34" charset="0"/>
              <a:buChar char="•"/>
            </a:pPr>
            <a:r>
              <a:rPr lang="en-GB" sz="1700" b="1" i="0">
                <a:effectLst/>
                <a:latin typeface="Domine"/>
              </a:rPr>
              <a:t>Axiological (The role of values in research)</a:t>
            </a:r>
            <a:r>
              <a:rPr lang="en-GB" sz="1700" b="0" i="0">
                <a:effectLst/>
                <a:latin typeface="Domine"/>
              </a:rPr>
              <a:t>: Researchers make their values known in the study and actively reports their values and biases as well as the value-laden nature of information gathered from the field.</a:t>
            </a:r>
          </a:p>
          <a:p>
            <a:pPr>
              <a:lnSpc>
                <a:spcPct val="110000"/>
              </a:lnSpc>
              <a:buFont typeface="Arial" panose="020B0604020202020204" pitchFamily="34" charset="0"/>
              <a:buChar char="•"/>
            </a:pPr>
            <a:r>
              <a:rPr lang="en-GB" sz="1700" b="1" i="0">
                <a:effectLst/>
                <a:latin typeface="Domine"/>
              </a:rPr>
              <a:t>Methodology (The methods used in the process of research)</a:t>
            </a:r>
            <a:r>
              <a:rPr lang="en-GB" sz="1700" b="0" i="0">
                <a:effectLst/>
                <a:latin typeface="Domine"/>
              </a:rPr>
              <a:t>:  inductive, emerging, and shaped by the researcher’s experience in collecting and analyzing the data.</a:t>
            </a:r>
          </a:p>
          <a:p>
            <a:pPr>
              <a:lnSpc>
                <a:spcPct val="110000"/>
              </a:lnSpc>
            </a:pPr>
            <a:endParaRPr lang="en-GB" sz="17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19814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1405A8-E5FA-4844-B890-6EA90E7D8B28}"/>
              </a:ext>
            </a:extLst>
          </p:cNvPr>
          <p:cNvSpPr>
            <a:spLocks noGrp="1"/>
          </p:cNvSpPr>
          <p:nvPr>
            <p:ph type="title"/>
          </p:nvPr>
        </p:nvSpPr>
        <p:spPr/>
        <p:txBody>
          <a:bodyPr/>
          <a:lstStyle/>
          <a:p>
            <a:r>
              <a:rPr lang="en-GB" dirty="0"/>
              <a:t>Axiology</a:t>
            </a:r>
          </a:p>
        </p:txBody>
      </p:sp>
      <p:sp>
        <p:nvSpPr>
          <p:cNvPr id="5" name="Content Placeholder 4">
            <a:extLst>
              <a:ext uri="{FF2B5EF4-FFF2-40B4-BE49-F238E27FC236}">
                <a16:creationId xmlns:a16="http://schemas.microsoft.com/office/drawing/2014/main" id="{5D5D2543-45F2-41E6-A89E-EC53BBA9EE3A}"/>
              </a:ext>
            </a:extLst>
          </p:cNvPr>
          <p:cNvSpPr>
            <a:spLocks noGrp="1"/>
          </p:cNvSpPr>
          <p:nvPr>
            <p:ph idx="1"/>
          </p:nvPr>
        </p:nvSpPr>
        <p:spPr/>
        <p:txBody>
          <a:bodyPr/>
          <a:lstStyle/>
          <a:p>
            <a:pPr algn="l"/>
            <a:r>
              <a:rPr lang="en-GB" b="0" i="0" dirty="0">
                <a:solidFill>
                  <a:srgbClr val="3A3A3A"/>
                </a:solidFill>
                <a:effectLst/>
                <a:latin typeface="Open Sans" panose="020B0606030504020204" pitchFamily="34" charset="0"/>
              </a:rPr>
              <a:t>Axiology is the study of value or, more adequately, theory on the nature of value. In plain-English; what’s good (or bad) in life and what do we find worthy.</a:t>
            </a:r>
          </a:p>
          <a:p>
            <a:pPr algn="l"/>
            <a:r>
              <a:rPr lang="en-GB" b="0" i="0" dirty="0">
                <a:solidFill>
                  <a:srgbClr val="3A3A3A"/>
                </a:solidFill>
                <a:effectLst/>
                <a:latin typeface="Open Sans" panose="020B0606030504020204" pitchFamily="34" charset="0"/>
              </a:rPr>
              <a:t>Axiology incorporates ethics (theory of morality) and aesthetics (theory of taste and of beauty), as well as other forms of value. Asking what ‘ought to be’ is axiological.</a:t>
            </a:r>
          </a:p>
          <a:p>
            <a:pPr algn="l"/>
            <a:r>
              <a:rPr lang="en-GB" b="0" i="0" dirty="0">
                <a:solidFill>
                  <a:srgbClr val="3A3A3A"/>
                </a:solidFill>
                <a:effectLst/>
                <a:latin typeface="Open Sans" panose="020B0606030504020204" pitchFamily="34" charset="0"/>
              </a:rPr>
              <a:t>Axiology is a part of </a:t>
            </a:r>
            <a:r>
              <a:rPr lang="en-GB" b="0" i="0" u="none" strike="noStrike" dirty="0">
                <a:solidFill>
                  <a:srgbClr val="1185D7"/>
                </a:solidFill>
                <a:effectLst/>
                <a:latin typeface="Open Sans" panose="020B0606030504020204" pitchFamily="34" charset="0"/>
                <a:hlinkClick r:id="rId2"/>
              </a:rPr>
              <a:t>value theory</a:t>
            </a:r>
            <a:r>
              <a:rPr lang="en-GB" b="0" i="0" dirty="0">
                <a:solidFill>
                  <a:srgbClr val="3A3A3A"/>
                </a:solidFill>
                <a:effectLst/>
                <a:latin typeface="Open Sans" panose="020B0606030504020204" pitchFamily="34" charset="0"/>
              </a:rPr>
              <a:t> (video: 5 minutes), which has broader applicability, but here axiology is the core focus.</a:t>
            </a:r>
          </a:p>
          <a:p>
            <a:endParaRPr lang="en-GB" dirty="0"/>
          </a:p>
        </p:txBody>
      </p:sp>
    </p:spTree>
    <p:extLst>
      <p:ext uri="{BB962C8B-B14F-4D97-AF65-F5344CB8AC3E}">
        <p14:creationId xmlns:p14="http://schemas.microsoft.com/office/powerpoint/2010/main" val="2455987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34329-B9D8-4AB1-8C7E-F0CA1AB804A8}"/>
              </a:ext>
            </a:extLst>
          </p:cNvPr>
          <p:cNvSpPr>
            <a:spLocks noGrp="1"/>
          </p:cNvSpPr>
          <p:nvPr>
            <p:ph type="title"/>
          </p:nvPr>
        </p:nvSpPr>
        <p:spPr>
          <a:xfrm>
            <a:off x="1097280" y="286603"/>
            <a:ext cx="10058400" cy="1450757"/>
          </a:xfrm>
        </p:spPr>
        <p:txBody>
          <a:bodyPr>
            <a:normAutofit/>
          </a:bodyPr>
          <a:lstStyle/>
          <a:p>
            <a:r>
              <a:rPr lang="en-GB"/>
              <a:t>Questions</a:t>
            </a:r>
          </a:p>
        </p:txBody>
      </p:sp>
      <p:cxnSp>
        <p:nvCxnSpPr>
          <p:cNvPr id="18" name="Straight Connector 17">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62CDDF6-0B8F-442F-8066-118CDBB6D9CF}"/>
              </a:ext>
            </a:extLst>
          </p:cNvPr>
          <p:cNvGraphicFramePr>
            <a:graphicFrameLocks noGrp="1"/>
          </p:cNvGraphicFramePr>
          <p:nvPr>
            <p:ph idx="1"/>
            <p:extLst>
              <p:ext uri="{D42A27DB-BD31-4B8C-83A1-F6EECF244321}">
                <p14:modId xmlns:p14="http://schemas.microsoft.com/office/powerpoint/2010/main" val="145040809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269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868ED-5423-4937-B4DE-57A643329F89}"/>
              </a:ext>
            </a:extLst>
          </p:cNvPr>
          <p:cNvSpPr>
            <a:spLocks noGrp="1"/>
          </p:cNvSpPr>
          <p:nvPr>
            <p:ph type="title"/>
          </p:nvPr>
        </p:nvSpPr>
        <p:spPr>
          <a:xfrm>
            <a:off x="5172074" y="286603"/>
            <a:ext cx="5983605" cy="1450757"/>
          </a:xfrm>
        </p:spPr>
        <p:txBody>
          <a:bodyPr>
            <a:normAutofit/>
          </a:bodyPr>
          <a:lstStyle/>
          <a:p>
            <a:r>
              <a:rPr lang="en-GB" sz="3300" b="0" i="1" dirty="0">
                <a:effectLst/>
                <a:latin typeface="Open Sans" panose="020B0606030504020204" pitchFamily="34" charset="0"/>
              </a:rPr>
              <a:t>Question 1: What Do We Seek to Create Knowledge About?</a:t>
            </a:r>
            <a:br>
              <a:rPr lang="en-GB" sz="3300" b="0" i="0" dirty="0">
                <a:effectLst/>
                <a:latin typeface="Open Sans" panose="020B0606030504020204" pitchFamily="34" charset="0"/>
              </a:rPr>
            </a:br>
            <a:endParaRPr lang="en-GB" sz="3300" dirty="0"/>
          </a:p>
        </p:txBody>
      </p:sp>
      <p:pic>
        <p:nvPicPr>
          <p:cNvPr id="5" name="Picture 4" descr="Question mark on green pastel background">
            <a:extLst>
              <a:ext uri="{FF2B5EF4-FFF2-40B4-BE49-F238E27FC236}">
                <a16:creationId xmlns:a16="http://schemas.microsoft.com/office/drawing/2014/main" id="{471CF2A7-F469-492F-9188-FB198B4E37B7}"/>
              </a:ext>
            </a:extLst>
          </p:cNvPr>
          <p:cNvPicPr>
            <a:picLocks noChangeAspect="1"/>
          </p:cNvPicPr>
          <p:nvPr/>
        </p:nvPicPr>
        <p:blipFill rotWithShape="1">
          <a:blip r:embed="rId2"/>
          <a:srcRect l="43163" r="317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12AEF3-DCF5-4D14-ABAB-1A28B2684E35}"/>
              </a:ext>
            </a:extLst>
          </p:cNvPr>
          <p:cNvSpPr>
            <a:spLocks noGrp="1"/>
          </p:cNvSpPr>
          <p:nvPr>
            <p:ph idx="1"/>
          </p:nvPr>
        </p:nvSpPr>
        <p:spPr>
          <a:xfrm>
            <a:off x="5172074" y="2108201"/>
            <a:ext cx="5983606" cy="3760891"/>
          </a:xfrm>
        </p:spPr>
        <p:txBody>
          <a:bodyPr>
            <a:normAutofit/>
          </a:bodyPr>
          <a:lstStyle/>
          <a:p>
            <a:pPr>
              <a:lnSpc>
                <a:spcPct val="110000"/>
              </a:lnSpc>
            </a:pPr>
            <a:r>
              <a:rPr lang="en-GB" sz="1100" b="0" i="0">
                <a:effectLst/>
                <a:latin typeface="Open Sans" panose="020B0606030504020204" pitchFamily="34" charset="0"/>
              </a:rPr>
              <a:t>Exploratory questions:</a:t>
            </a:r>
          </a:p>
          <a:p>
            <a:pPr>
              <a:lnSpc>
                <a:spcPct val="110000"/>
              </a:lnSpc>
              <a:buFont typeface="Arial" panose="020B0604020202020204" pitchFamily="34" charset="0"/>
              <a:buChar char="•"/>
            </a:pPr>
            <a:r>
              <a:rPr lang="en-GB" sz="1100" b="0" i="0">
                <a:effectLst/>
                <a:latin typeface="Open Sans" panose="020B0606030504020204" pitchFamily="34" charset="0"/>
              </a:rPr>
              <a:t>What is it that the researcher seeks to create or discover knowledge about?</a:t>
            </a:r>
          </a:p>
          <a:p>
            <a:pPr>
              <a:lnSpc>
                <a:spcPct val="110000"/>
              </a:lnSpc>
              <a:buFont typeface="Arial" panose="020B0604020202020204" pitchFamily="34" charset="0"/>
              <a:buChar char="•"/>
            </a:pPr>
            <a:r>
              <a:rPr lang="en-GB" sz="1100" b="0" i="0">
                <a:effectLst/>
                <a:latin typeface="Open Sans" panose="020B0606030504020204" pitchFamily="34" charset="0"/>
              </a:rPr>
              <a:t>Why and how do they determine what to study?</a:t>
            </a:r>
          </a:p>
          <a:p>
            <a:pPr>
              <a:lnSpc>
                <a:spcPct val="110000"/>
              </a:lnSpc>
              <a:buFont typeface="Arial" panose="020B0604020202020204" pitchFamily="34" charset="0"/>
              <a:buChar char="•"/>
            </a:pPr>
            <a:r>
              <a:rPr lang="en-GB" sz="1100" b="0" i="0">
                <a:effectLst/>
                <a:latin typeface="Open Sans" panose="020B0606030504020204" pitchFamily="34" charset="0"/>
              </a:rPr>
              <a:t>What are the objects of study – are they tangible or intangible?</a:t>
            </a:r>
          </a:p>
          <a:p>
            <a:pPr>
              <a:lnSpc>
                <a:spcPct val="110000"/>
              </a:lnSpc>
            </a:pPr>
            <a:r>
              <a:rPr lang="en-GB" sz="1100" b="0" i="0">
                <a:effectLst/>
                <a:latin typeface="Open Sans" panose="020B0606030504020204" pitchFamily="34" charset="0"/>
              </a:rPr>
              <a:t>For example, the natural sciences focus on the biophysical dimensions of systems, where the object of study is usually tangible. The focus on physical objects stems from the aims of understanding and describing natural phenomena, which is typically achieved through observation and experimentation focused on establishing a high level of validity and reliability in the knowledge.</a:t>
            </a:r>
          </a:p>
          <a:p>
            <a:pPr>
              <a:lnSpc>
                <a:spcPct val="110000"/>
              </a:lnSpc>
            </a:pPr>
            <a:r>
              <a:rPr lang="en-GB" sz="1100" b="0" i="0">
                <a:effectLst/>
                <a:latin typeface="Open Sans" panose="020B0606030504020204" pitchFamily="34" charset="0"/>
              </a:rPr>
              <a:t>In contrast, the social sciences focus on human dimensions of the system. These dimensions can be physical and observable (</a:t>
            </a:r>
            <a:r>
              <a:rPr lang="en-GB" sz="1100" b="0" i="1" err="1">
                <a:effectLst/>
                <a:latin typeface="Open Sans" panose="020B0606030504020204" pitchFamily="34" charset="0"/>
              </a:rPr>
              <a:t>eg</a:t>
            </a:r>
            <a:r>
              <a:rPr lang="en-GB" sz="1100" b="0" i="0" err="1">
                <a:effectLst/>
                <a:latin typeface="Open Sans" panose="020B0606030504020204" pitchFamily="34" charset="0"/>
              </a:rPr>
              <a:t>.</a:t>
            </a:r>
            <a:r>
              <a:rPr lang="en-GB" sz="1100" b="0" i="0">
                <a:effectLst/>
                <a:latin typeface="Open Sans" panose="020B0606030504020204" pitchFamily="34" charset="0"/>
              </a:rPr>
              <a:t>, a person’s behaviour), and non-physical and non-observable (</a:t>
            </a:r>
            <a:r>
              <a:rPr lang="en-GB" sz="1100" b="0" i="1" err="1">
                <a:effectLst/>
                <a:latin typeface="Open Sans" panose="020B0606030504020204" pitchFamily="34" charset="0"/>
              </a:rPr>
              <a:t>eg</a:t>
            </a:r>
            <a:r>
              <a:rPr lang="en-GB" sz="1100" b="0" i="0" err="1">
                <a:effectLst/>
                <a:latin typeface="Open Sans" panose="020B0606030504020204" pitchFamily="34" charset="0"/>
              </a:rPr>
              <a:t>.</a:t>
            </a:r>
            <a:r>
              <a:rPr lang="en-GB" sz="1100" b="0" i="0">
                <a:effectLst/>
                <a:latin typeface="Open Sans" panose="020B0606030504020204" pitchFamily="34" charset="0"/>
              </a:rPr>
              <a:t>, a person’s beliefs).</a:t>
            </a:r>
          </a:p>
          <a:p>
            <a:pPr>
              <a:lnSpc>
                <a:spcPct val="110000"/>
              </a:lnSpc>
            </a:pPr>
            <a:endParaRPr lang="en-GB" sz="110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40614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0282D-A395-46D2-940A-1844074E1A88}"/>
              </a:ext>
            </a:extLst>
          </p:cNvPr>
          <p:cNvSpPr>
            <a:spLocks noGrp="1"/>
          </p:cNvSpPr>
          <p:nvPr>
            <p:ph type="title"/>
          </p:nvPr>
        </p:nvSpPr>
        <p:spPr>
          <a:xfrm>
            <a:off x="5172074" y="286603"/>
            <a:ext cx="5983605" cy="1450757"/>
          </a:xfrm>
        </p:spPr>
        <p:txBody>
          <a:bodyPr>
            <a:normAutofit/>
          </a:bodyPr>
          <a:lstStyle/>
          <a:p>
            <a:r>
              <a:rPr lang="en-GB" sz="3300" b="0" i="1" dirty="0">
                <a:effectLst/>
                <a:latin typeface="Open Sans" panose="020B0606030504020204" pitchFamily="34" charset="0"/>
              </a:rPr>
              <a:t>Question 2: How Do We Create Knowledge in Research?</a:t>
            </a:r>
            <a:br>
              <a:rPr lang="en-GB" sz="3300" b="0" i="0" dirty="0">
                <a:effectLst/>
                <a:latin typeface="Open Sans" panose="020B0606030504020204" pitchFamily="34" charset="0"/>
              </a:rPr>
            </a:br>
            <a:endParaRPr lang="en-GB" sz="3300" dirty="0"/>
          </a:p>
        </p:txBody>
      </p:sp>
      <p:pic>
        <p:nvPicPr>
          <p:cNvPr id="5" name="Picture 4" descr="Question mark on green pastel background">
            <a:extLst>
              <a:ext uri="{FF2B5EF4-FFF2-40B4-BE49-F238E27FC236}">
                <a16:creationId xmlns:a16="http://schemas.microsoft.com/office/drawing/2014/main" id="{15A9473D-9BC4-4CD8-A7FE-2A78683828E1}"/>
              </a:ext>
            </a:extLst>
          </p:cNvPr>
          <p:cNvPicPr>
            <a:picLocks noChangeAspect="1"/>
          </p:cNvPicPr>
          <p:nvPr/>
        </p:nvPicPr>
        <p:blipFill rotWithShape="1">
          <a:blip r:embed="rId2"/>
          <a:srcRect l="43163" r="317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D96922-64A2-43DB-83E6-53E263D1F837}"/>
              </a:ext>
            </a:extLst>
          </p:cNvPr>
          <p:cNvSpPr>
            <a:spLocks noGrp="1"/>
          </p:cNvSpPr>
          <p:nvPr>
            <p:ph idx="1"/>
          </p:nvPr>
        </p:nvSpPr>
        <p:spPr>
          <a:xfrm>
            <a:off x="5172074" y="2108201"/>
            <a:ext cx="5983606" cy="3760891"/>
          </a:xfrm>
        </p:spPr>
        <p:txBody>
          <a:bodyPr>
            <a:normAutofit/>
          </a:bodyPr>
          <a:lstStyle/>
          <a:p>
            <a:pPr>
              <a:lnSpc>
                <a:spcPct val="110000"/>
              </a:lnSpc>
            </a:pPr>
            <a:r>
              <a:rPr lang="en-GB" sz="1500" b="0" i="0">
                <a:effectLst/>
                <a:latin typeface="Open Sans" panose="020B0606030504020204" pitchFamily="34" charset="0"/>
              </a:rPr>
              <a:t>Exploratory questions:</a:t>
            </a:r>
          </a:p>
          <a:p>
            <a:pPr>
              <a:lnSpc>
                <a:spcPct val="110000"/>
              </a:lnSpc>
              <a:buFont typeface="Arial" panose="020B0604020202020204" pitchFamily="34" charset="0"/>
              <a:buChar char="•"/>
            </a:pPr>
            <a:r>
              <a:rPr lang="en-GB" sz="1500" b="0" i="0">
                <a:effectLst/>
                <a:latin typeface="Open Sans" panose="020B0606030504020204" pitchFamily="34" charset="0"/>
              </a:rPr>
              <a:t>What beliefs underpin the research?</a:t>
            </a:r>
          </a:p>
          <a:p>
            <a:pPr>
              <a:lnSpc>
                <a:spcPct val="110000"/>
              </a:lnSpc>
              <a:buFont typeface="Arial" panose="020B0604020202020204" pitchFamily="34" charset="0"/>
              <a:buChar char="•"/>
            </a:pPr>
            <a:r>
              <a:rPr lang="en-GB" sz="1500" b="0" i="0">
                <a:effectLst/>
                <a:latin typeface="Open Sans" panose="020B0606030504020204" pitchFamily="34" charset="0"/>
              </a:rPr>
              <a:t>How have the researchers sought to justify their beliefs as true?</a:t>
            </a:r>
          </a:p>
          <a:p>
            <a:pPr>
              <a:lnSpc>
                <a:spcPct val="110000"/>
              </a:lnSpc>
            </a:pPr>
            <a:r>
              <a:rPr lang="en-GB" sz="1500" b="0" i="0">
                <a:effectLst/>
                <a:latin typeface="Open Sans" panose="020B0606030504020204" pitchFamily="34" charset="0"/>
              </a:rPr>
              <a:t>It can be helpful to think, quite broadly, about knowledge as a ‘justified, true belief,’ that is, the way in which an individual or group ‘knows’ something is true. Yet, people can construct the meaning of the same object or phenomenon in different ways on the basis of their cultural, historical and social perspectives, and interactions with human communities (</a:t>
            </a:r>
            <a:r>
              <a:rPr lang="en-GB" sz="1500" b="0" i="1" err="1">
                <a:effectLst/>
                <a:latin typeface="Open Sans" panose="020B0606030504020204" pitchFamily="34" charset="0"/>
              </a:rPr>
              <a:t>eg</a:t>
            </a:r>
            <a:r>
              <a:rPr lang="en-GB" sz="1500" b="0" i="0" err="1">
                <a:effectLst/>
                <a:latin typeface="Open Sans" panose="020B0606030504020204" pitchFamily="34" charset="0"/>
              </a:rPr>
              <a:t>.</a:t>
            </a:r>
            <a:r>
              <a:rPr lang="en-GB" sz="1500" b="0" i="0">
                <a:effectLst/>
                <a:latin typeface="Open Sans" panose="020B0606030504020204" pitchFamily="34" charset="0"/>
              </a:rPr>
              <a:t>, their social network). It therefore becomes necessary to consider how different beliefs are justified (</a:t>
            </a:r>
            <a:r>
              <a:rPr lang="en-GB" sz="1500" b="0" i="1" err="1">
                <a:effectLst/>
                <a:latin typeface="Open Sans" panose="020B0606030504020204" pitchFamily="34" charset="0"/>
              </a:rPr>
              <a:t>eg</a:t>
            </a:r>
            <a:r>
              <a:rPr lang="en-GB" sz="1500" b="0" i="0" err="1">
                <a:effectLst/>
                <a:latin typeface="Open Sans" panose="020B0606030504020204" pitchFamily="34" charset="0"/>
              </a:rPr>
              <a:t>.</a:t>
            </a:r>
            <a:r>
              <a:rPr lang="en-GB" sz="1500" b="0" i="0">
                <a:effectLst/>
                <a:latin typeface="Open Sans" panose="020B0606030504020204" pitchFamily="34" charset="0"/>
              </a:rPr>
              <a:t>, via reason, emotion, perception and language) and accepted as knowledge.</a:t>
            </a:r>
          </a:p>
          <a:p>
            <a:pPr>
              <a:lnSpc>
                <a:spcPct val="110000"/>
              </a:lnSpc>
            </a:pPr>
            <a:endParaRPr lang="en-GB" sz="150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75052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801F7-BBAB-4768-B7D1-E3324FB12254}"/>
              </a:ext>
            </a:extLst>
          </p:cNvPr>
          <p:cNvSpPr>
            <a:spLocks noGrp="1"/>
          </p:cNvSpPr>
          <p:nvPr>
            <p:ph type="title"/>
          </p:nvPr>
        </p:nvSpPr>
        <p:spPr>
          <a:xfrm>
            <a:off x="5172074" y="286603"/>
            <a:ext cx="5983605" cy="1450757"/>
          </a:xfrm>
        </p:spPr>
        <p:txBody>
          <a:bodyPr>
            <a:normAutofit/>
          </a:bodyPr>
          <a:lstStyle/>
          <a:p>
            <a:r>
              <a:rPr lang="en-GB" sz="3300" b="0" i="1">
                <a:effectLst/>
                <a:latin typeface="Open Sans" panose="020B0606030504020204" pitchFamily="34" charset="0"/>
              </a:rPr>
              <a:t>Question 3: Who Accepts Knowledge as ‘True’ and How?</a:t>
            </a:r>
            <a:endParaRPr lang="en-GB" sz="3300"/>
          </a:p>
        </p:txBody>
      </p:sp>
      <p:pic>
        <p:nvPicPr>
          <p:cNvPr id="5" name="Picture 4" descr="Question mark on green pastel background">
            <a:extLst>
              <a:ext uri="{FF2B5EF4-FFF2-40B4-BE49-F238E27FC236}">
                <a16:creationId xmlns:a16="http://schemas.microsoft.com/office/drawing/2014/main" id="{F686E815-9776-468C-9D65-22F29E193C59}"/>
              </a:ext>
            </a:extLst>
          </p:cNvPr>
          <p:cNvPicPr>
            <a:picLocks noChangeAspect="1"/>
          </p:cNvPicPr>
          <p:nvPr/>
        </p:nvPicPr>
        <p:blipFill rotWithShape="1">
          <a:blip r:embed="rId2"/>
          <a:srcRect l="43163" r="317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297699-131C-4453-B038-328EDD6B83DA}"/>
              </a:ext>
            </a:extLst>
          </p:cNvPr>
          <p:cNvSpPr>
            <a:spLocks noGrp="1"/>
          </p:cNvSpPr>
          <p:nvPr>
            <p:ph idx="1"/>
          </p:nvPr>
        </p:nvSpPr>
        <p:spPr>
          <a:xfrm>
            <a:off x="5172074" y="2108201"/>
            <a:ext cx="5983606" cy="3760891"/>
          </a:xfrm>
        </p:spPr>
        <p:txBody>
          <a:bodyPr>
            <a:normAutofit/>
          </a:bodyPr>
          <a:lstStyle/>
          <a:p>
            <a:pPr>
              <a:lnSpc>
                <a:spcPct val="110000"/>
              </a:lnSpc>
            </a:pPr>
            <a:r>
              <a:rPr lang="en-GB" sz="1500" b="0" i="0" dirty="0">
                <a:effectLst/>
                <a:latin typeface="Open Sans" panose="020B0606030504020204" pitchFamily="34" charset="0"/>
              </a:rPr>
              <a:t>Exploratory questions:</a:t>
            </a:r>
          </a:p>
          <a:p>
            <a:pPr>
              <a:lnSpc>
                <a:spcPct val="110000"/>
              </a:lnSpc>
              <a:buFont typeface="Arial" panose="020B0604020202020204" pitchFamily="34" charset="0"/>
              <a:buChar char="•"/>
            </a:pPr>
            <a:r>
              <a:rPr lang="en-GB" sz="1500" b="0" i="0" dirty="0">
                <a:effectLst/>
                <a:latin typeface="Open Sans" panose="020B0606030504020204" pitchFamily="34" charset="0"/>
              </a:rPr>
              <a:t>What methods of data collection have been used? How we they justified?</a:t>
            </a:r>
          </a:p>
          <a:p>
            <a:pPr>
              <a:lnSpc>
                <a:spcPct val="110000"/>
              </a:lnSpc>
              <a:buFont typeface="Arial" panose="020B0604020202020204" pitchFamily="34" charset="0"/>
              <a:buChar char="•"/>
            </a:pPr>
            <a:r>
              <a:rPr lang="en-GB" sz="1500" b="0" i="0" dirty="0">
                <a:effectLst/>
                <a:latin typeface="Open Sans" panose="020B0606030504020204" pitchFamily="34" charset="0"/>
              </a:rPr>
              <a:t>What sampling strategies were adopted and why?</a:t>
            </a:r>
          </a:p>
          <a:p>
            <a:pPr>
              <a:lnSpc>
                <a:spcPct val="110000"/>
              </a:lnSpc>
              <a:buFont typeface="Arial" panose="020B0604020202020204" pitchFamily="34" charset="0"/>
              <a:buChar char="•"/>
            </a:pPr>
            <a:r>
              <a:rPr lang="en-GB" sz="1500" b="0" i="0" dirty="0">
                <a:effectLst/>
                <a:latin typeface="Open Sans" panose="020B0606030504020204" pitchFamily="34" charset="0"/>
              </a:rPr>
              <a:t>How did the researchers identify and reflect bias in designing and implementing the research?</a:t>
            </a:r>
          </a:p>
          <a:p>
            <a:pPr>
              <a:lnSpc>
                <a:spcPct val="110000"/>
              </a:lnSpc>
              <a:buFont typeface="Arial" panose="020B0604020202020204" pitchFamily="34" charset="0"/>
              <a:buChar char="•"/>
            </a:pPr>
            <a:r>
              <a:rPr lang="en-GB" sz="1500" b="0" i="0" dirty="0">
                <a:effectLst/>
                <a:latin typeface="Open Sans" panose="020B0606030504020204" pitchFamily="34" charset="0"/>
              </a:rPr>
              <a:t>Who determines whether the methods, results and truth claims are valid?</a:t>
            </a:r>
          </a:p>
          <a:p>
            <a:pPr>
              <a:lnSpc>
                <a:spcPct val="110000"/>
              </a:lnSpc>
              <a:buFont typeface="Arial" panose="020B0604020202020204" pitchFamily="34" charset="0"/>
              <a:buChar char="•"/>
            </a:pPr>
            <a:r>
              <a:rPr lang="en-GB" sz="1500" b="0" i="0" dirty="0">
                <a:effectLst/>
                <a:latin typeface="Open Sans" panose="020B0606030504020204" pitchFamily="34" charset="0"/>
              </a:rPr>
              <a:t>What criteria were used to assess the quality of the truth claims?</a:t>
            </a:r>
          </a:p>
          <a:p>
            <a:pPr>
              <a:lnSpc>
                <a:spcPct val="110000"/>
              </a:lnSpc>
            </a:pPr>
            <a:endParaRPr lang="en-GB" sz="15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82742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9F28-8722-4EDE-81B6-0A2EA2FE8BA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10BAE8B-23AD-47AF-82CA-448ADCD6CD37}"/>
              </a:ext>
            </a:extLst>
          </p:cNvPr>
          <p:cNvSpPr>
            <a:spLocks noGrp="1"/>
          </p:cNvSpPr>
          <p:nvPr>
            <p:ph idx="1"/>
          </p:nvPr>
        </p:nvSpPr>
        <p:spPr/>
        <p:txBody>
          <a:bodyPr>
            <a:normAutofit lnSpcReduction="10000"/>
          </a:bodyPr>
          <a:lstStyle/>
          <a:p>
            <a:pPr algn="l"/>
            <a:r>
              <a:rPr lang="en-GB" b="0" i="0" dirty="0">
                <a:solidFill>
                  <a:srgbClr val="3A3A3A"/>
                </a:solidFill>
                <a:effectLst/>
                <a:latin typeface="Open Sans" panose="020B0606030504020204" pitchFamily="34" charset="0"/>
              </a:rPr>
              <a:t>Generally speaking, for knowledge to be ‘accepted’ (</a:t>
            </a:r>
            <a:r>
              <a:rPr lang="en-GB" b="0" i="1" dirty="0" err="1">
                <a:solidFill>
                  <a:srgbClr val="3A3A3A"/>
                </a:solidFill>
                <a:effectLst/>
                <a:latin typeface="Open Sans" panose="020B0606030504020204" pitchFamily="34" charset="0"/>
              </a:rPr>
              <a:t>ie</a:t>
            </a:r>
            <a:r>
              <a:rPr lang="en-GB" b="0" i="0" dirty="0">
                <a:solidFill>
                  <a:srgbClr val="3A3A3A"/>
                </a:solidFill>
                <a:effectLst/>
                <a:latin typeface="Open Sans" panose="020B0606030504020204" pitchFamily="34" charset="0"/>
              </a:rPr>
              <a:t>., justified, true beliefs), an epistemic community is required. An epistemic community is a group of people who are considered experts in a knowledge domain, for example, within a discipline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physics, ecology, anthropology), industry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aquaculture, diving tourism) or cultural group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religious, indigenous). The important role of epistemology here is asking us to be involved in an ongoing examination of ‘what I know’, ‘how I know it’ and ‘how it corresponds (or not) with the knowledge of others’. This last question is particularly important in integrated research, where different knowledge sets often exist.</a:t>
            </a:r>
          </a:p>
          <a:p>
            <a:pPr algn="l"/>
            <a:r>
              <a:rPr lang="en-GB" b="0" i="0" dirty="0">
                <a:solidFill>
                  <a:srgbClr val="3A3A3A"/>
                </a:solidFill>
                <a:effectLst/>
                <a:latin typeface="Open Sans" panose="020B0606030504020204" pitchFamily="34" charset="0"/>
              </a:rPr>
              <a:t>By recognising that (groups of) people create or discover and assess knowledge in a variety of ways, we can begin to open our minds to multiple ways of knowing, all of which can be validated in different ways within and across defined epistemic communities.</a:t>
            </a:r>
          </a:p>
          <a:p>
            <a:endParaRPr lang="en-GB" dirty="0"/>
          </a:p>
        </p:txBody>
      </p:sp>
    </p:spTree>
    <p:extLst>
      <p:ext uri="{BB962C8B-B14F-4D97-AF65-F5344CB8AC3E}">
        <p14:creationId xmlns:p14="http://schemas.microsoft.com/office/powerpoint/2010/main" val="1429756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394E-A73E-417D-8D0B-E6B28A921BB5}"/>
              </a:ext>
            </a:extLst>
          </p:cNvPr>
          <p:cNvSpPr>
            <a:spLocks noGrp="1"/>
          </p:cNvSpPr>
          <p:nvPr>
            <p:ph type="title"/>
          </p:nvPr>
        </p:nvSpPr>
        <p:spPr/>
        <p:txBody>
          <a:bodyPr>
            <a:normAutofit fontScale="90000"/>
          </a:bodyPr>
          <a:lstStyle/>
          <a:p>
            <a:r>
              <a:rPr lang="en-GB" b="0" i="1" dirty="0">
                <a:solidFill>
                  <a:srgbClr val="3A3A3A"/>
                </a:solidFill>
                <a:effectLst/>
                <a:latin typeface="Open Sans" panose="020B0606030504020204" pitchFamily="34" charset="0"/>
              </a:rPr>
              <a:t>Question 4: How Do We Determine the Epistemology Underpinning the Research Processes?</a:t>
            </a:r>
            <a:endParaRPr lang="en-GB" dirty="0"/>
          </a:p>
        </p:txBody>
      </p:sp>
      <p:sp>
        <p:nvSpPr>
          <p:cNvPr id="3" name="Content Placeholder 2">
            <a:extLst>
              <a:ext uri="{FF2B5EF4-FFF2-40B4-BE49-F238E27FC236}">
                <a16:creationId xmlns:a16="http://schemas.microsoft.com/office/drawing/2014/main" id="{0A41CBEC-40F0-4111-A91E-8451299D5756}"/>
              </a:ext>
            </a:extLst>
          </p:cNvPr>
          <p:cNvSpPr>
            <a:spLocks noGrp="1"/>
          </p:cNvSpPr>
          <p:nvPr>
            <p:ph idx="1"/>
          </p:nvPr>
        </p:nvSpPr>
        <p:spPr/>
        <p:txBody>
          <a:bodyPr>
            <a:normAutofit lnSpcReduction="10000"/>
          </a:bodyPr>
          <a:lstStyle/>
          <a:p>
            <a:pPr algn="l"/>
            <a:r>
              <a:rPr lang="en-GB" b="0" i="0" dirty="0">
                <a:solidFill>
                  <a:srgbClr val="3A3A3A"/>
                </a:solidFill>
                <a:effectLst/>
                <a:latin typeface="Open Sans" panose="020B0606030504020204" pitchFamily="34" charset="0"/>
              </a:rPr>
              <a:t>Exploratory questions:</a:t>
            </a:r>
          </a:p>
          <a:p>
            <a:pPr algn="l">
              <a:buFont typeface="Arial" panose="020B0604020202020204" pitchFamily="34" charset="0"/>
              <a:buChar char="•"/>
            </a:pPr>
            <a:r>
              <a:rPr lang="en-GB" b="0" i="0" dirty="0">
                <a:solidFill>
                  <a:srgbClr val="3A3A3A"/>
                </a:solidFill>
                <a:effectLst/>
                <a:latin typeface="Open Sans" panose="020B0606030504020204" pitchFamily="34" charset="0"/>
              </a:rPr>
              <a:t>What assumptions about reality underpin the research?</a:t>
            </a:r>
          </a:p>
          <a:p>
            <a:pPr algn="l">
              <a:buFont typeface="Arial" panose="020B0604020202020204" pitchFamily="34" charset="0"/>
              <a:buChar char="•"/>
            </a:pPr>
            <a:r>
              <a:rPr lang="en-GB" b="0" i="0" dirty="0">
                <a:solidFill>
                  <a:srgbClr val="3A3A3A"/>
                </a:solidFill>
                <a:effectLst/>
                <a:latin typeface="Open Sans" panose="020B0606030504020204" pitchFamily="34" charset="0"/>
              </a:rPr>
              <a:t>What methodologies and methods were used?</a:t>
            </a:r>
          </a:p>
          <a:p>
            <a:pPr algn="l">
              <a:buFont typeface="Arial" panose="020B0604020202020204" pitchFamily="34" charset="0"/>
              <a:buChar char="•"/>
            </a:pPr>
            <a:r>
              <a:rPr lang="en-GB" b="0" i="0" dirty="0">
                <a:solidFill>
                  <a:srgbClr val="3A3A3A"/>
                </a:solidFill>
                <a:effectLst/>
                <a:latin typeface="Open Sans" panose="020B0606030504020204" pitchFamily="34" charset="0"/>
              </a:rPr>
              <a:t>How was the data analysed and interpreted?</a:t>
            </a:r>
          </a:p>
          <a:p>
            <a:pPr algn="l"/>
            <a:r>
              <a:rPr lang="en-GB" dirty="0">
                <a:solidFill>
                  <a:srgbClr val="3A3A3A"/>
                </a:solidFill>
                <a:latin typeface="Open Sans" panose="020B0606030504020204" pitchFamily="34" charset="0"/>
              </a:rPr>
              <a:t>U</a:t>
            </a:r>
            <a:r>
              <a:rPr lang="en-GB" b="0" i="0" dirty="0">
                <a:solidFill>
                  <a:srgbClr val="3A3A3A"/>
                </a:solidFill>
                <a:effectLst/>
                <a:latin typeface="Open Sans" panose="020B0606030504020204" pitchFamily="34" charset="0"/>
              </a:rPr>
              <a:t>nderstanding the epistemology of integrated research and what it means in terms of research practice and outcomes (next slide).</a:t>
            </a:r>
          </a:p>
          <a:p>
            <a:pPr algn="l"/>
            <a:r>
              <a:rPr lang="en-GB" b="0" i="0" dirty="0">
                <a:solidFill>
                  <a:srgbClr val="3A3A3A"/>
                </a:solidFill>
                <a:effectLst/>
                <a:latin typeface="Open Sans" panose="020B0606030504020204" pitchFamily="34" charset="0"/>
              </a:rPr>
              <a:t>The intention here is not to be comprehensive, but to provide </a:t>
            </a:r>
            <a:r>
              <a:rPr lang="en-GB" dirty="0">
                <a:solidFill>
                  <a:srgbClr val="3A3A3A"/>
                </a:solidFill>
                <a:latin typeface="Open Sans" panose="020B0606030504020204" pitchFamily="34" charset="0"/>
              </a:rPr>
              <a:t>an overview </a:t>
            </a:r>
            <a:r>
              <a:rPr lang="en-GB" b="0" i="0" dirty="0">
                <a:solidFill>
                  <a:srgbClr val="3A3A3A"/>
                </a:solidFill>
                <a:effectLst/>
                <a:latin typeface="Open Sans" panose="020B0606030504020204" pitchFamily="34" charset="0"/>
              </a:rPr>
              <a:t>to get a sense of where researchers’ assumptions might lie in relation to how they have sought to create knowledge.</a:t>
            </a:r>
          </a:p>
          <a:p>
            <a:endParaRPr lang="en-GB" dirty="0"/>
          </a:p>
        </p:txBody>
      </p:sp>
    </p:spTree>
    <p:extLst>
      <p:ext uri="{BB962C8B-B14F-4D97-AF65-F5344CB8AC3E}">
        <p14:creationId xmlns:p14="http://schemas.microsoft.com/office/powerpoint/2010/main" val="17933050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E99068-2939-4C53-9D5C-8BF9C85DDDE2}"/>
              </a:ext>
            </a:extLst>
          </p:cNvPr>
          <p:cNvPicPr>
            <a:picLocks noChangeAspect="1"/>
          </p:cNvPicPr>
          <p:nvPr/>
        </p:nvPicPr>
        <p:blipFill>
          <a:blip r:embed="rId2"/>
          <a:stretch>
            <a:fillRect/>
          </a:stretch>
        </p:blipFill>
        <p:spPr>
          <a:xfrm>
            <a:off x="-51481" y="-83129"/>
            <a:ext cx="12070300" cy="7100455"/>
          </a:xfrm>
          <a:prstGeom prst="rect">
            <a:avLst/>
          </a:prstGeom>
        </p:spPr>
      </p:pic>
    </p:spTree>
    <p:extLst>
      <p:ext uri="{BB962C8B-B14F-4D97-AF65-F5344CB8AC3E}">
        <p14:creationId xmlns:p14="http://schemas.microsoft.com/office/powerpoint/2010/main" val="219916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34B35-C6C4-4DEB-9098-B52F018F1759}"/>
              </a:ext>
            </a:extLst>
          </p:cNvPr>
          <p:cNvSpPr>
            <a:spLocks noGrp="1"/>
          </p:cNvSpPr>
          <p:nvPr>
            <p:ph type="title"/>
          </p:nvPr>
        </p:nvSpPr>
        <p:spPr>
          <a:xfrm>
            <a:off x="5172074" y="286603"/>
            <a:ext cx="5983605" cy="1450757"/>
          </a:xfrm>
        </p:spPr>
        <p:txBody>
          <a:bodyPr>
            <a:normAutofit/>
          </a:bodyPr>
          <a:lstStyle/>
          <a:p>
            <a:r>
              <a:rPr lang="en-GB" sz="2600" b="0" i="1" dirty="0">
                <a:effectLst/>
                <a:latin typeface="Open Sans" panose="020B0606030504020204" pitchFamily="34" charset="0"/>
              </a:rPr>
              <a:t>Question 5: What Are the Implications of Epistemology for Research?</a:t>
            </a:r>
            <a:br>
              <a:rPr lang="en-GB" sz="2600" b="0" i="0" dirty="0">
                <a:effectLst/>
                <a:latin typeface="Open Sans" panose="020B0606030504020204" pitchFamily="34" charset="0"/>
              </a:rPr>
            </a:br>
            <a:endParaRPr lang="en-GB" sz="2600" dirty="0"/>
          </a:p>
        </p:txBody>
      </p:sp>
      <p:pic>
        <p:nvPicPr>
          <p:cNvPr id="5" name="Picture 4" descr="Question mark on green pastel background">
            <a:extLst>
              <a:ext uri="{FF2B5EF4-FFF2-40B4-BE49-F238E27FC236}">
                <a16:creationId xmlns:a16="http://schemas.microsoft.com/office/drawing/2014/main" id="{FB006D16-7166-4544-BF03-1BD27E3DAB81}"/>
              </a:ext>
            </a:extLst>
          </p:cNvPr>
          <p:cNvPicPr>
            <a:picLocks noChangeAspect="1"/>
          </p:cNvPicPr>
          <p:nvPr/>
        </p:nvPicPr>
        <p:blipFill rotWithShape="1">
          <a:blip r:embed="rId2"/>
          <a:srcRect l="44952" r="496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650B8A-DCEF-41BB-AE36-5EDE40B51484}"/>
              </a:ext>
            </a:extLst>
          </p:cNvPr>
          <p:cNvSpPr>
            <a:spLocks noGrp="1"/>
          </p:cNvSpPr>
          <p:nvPr>
            <p:ph idx="1"/>
          </p:nvPr>
        </p:nvSpPr>
        <p:spPr>
          <a:xfrm>
            <a:off x="5172074" y="2108201"/>
            <a:ext cx="5983606" cy="3760891"/>
          </a:xfrm>
        </p:spPr>
        <p:txBody>
          <a:bodyPr>
            <a:normAutofit/>
          </a:bodyPr>
          <a:lstStyle/>
          <a:p>
            <a:r>
              <a:rPr lang="en-GB" b="0" i="0">
                <a:effectLst/>
                <a:latin typeface="Open Sans" panose="020B0606030504020204" pitchFamily="34" charset="0"/>
              </a:rPr>
              <a:t>Exploratory questions:</a:t>
            </a:r>
          </a:p>
          <a:p>
            <a:pPr>
              <a:buFont typeface="Arial" panose="020B0604020202020204" pitchFamily="34" charset="0"/>
              <a:buChar char="•"/>
            </a:pPr>
            <a:r>
              <a:rPr lang="en-GB" b="0" i="0">
                <a:effectLst/>
                <a:latin typeface="Open Sans" panose="020B0606030504020204" pitchFamily="34" charset="0"/>
              </a:rPr>
              <a:t>In what ways could the data be applied (</a:t>
            </a:r>
            <a:r>
              <a:rPr lang="en-GB" b="0" i="1" err="1">
                <a:effectLst/>
                <a:latin typeface="Open Sans" panose="020B0606030504020204" pitchFamily="34" charset="0"/>
              </a:rPr>
              <a:t>eg</a:t>
            </a:r>
            <a:r>
              <a:rPr lang="en-GB" b="0" i="0" err="1">
                <a:effectLst/>
                <a:latin typeface="Open Sans" panose="020B0606030504020204" pitchFamily="34" charset="0"/>
              </a:rPr>
              <a:t>.</a:t>
            </a:r>
            <a:r>
              <a:rPr lang="en-GB" b="0" i="0">
                <a:effectLst/>
                <a:latin typeface="Open Sans" panose="020B0606030504020204" pitchFamily="34" charset="0"/>
              </a:rPr>
              <a:t>, can it be generalised to the population or is it context- or site- specific)?</a:t>
            </a:r>
          </a:p>
          <a:p>
            <a:pPr>
              <a:buFont typeface="Arial" panose="020B0604020202020204" pitchFamily="34" charset="0"/>
              <a:buChar char="•"/>
            </a:pPr>
            <a:r>
              <a:rPr lang="en-GB" b="0" i="0">
                <a:effectLst/>
                <a:latin typeface="Open Sans" panose="020B0606030504020204" pitchFamily="34" charset="0"/>
              </a:rPr>
              <a:t>How were different stakeholders engaged in the research process?</a:t>
            </a:r>
          </a:p>
          <a:p>
            <a:pPr>
              <a:buFont typeface="Arial" panose="020B0604020202020204" pitchFamily="34" charset="0"/>
              <a:buChar char="•"/>
            </a:pPr>
            <a:r>
              <a:rPr lang="en-GB" b="0" i="0">
                <a:effectLst/>
                <a:latin typeface="Open Sans" panose="020B0606030504020204" pitchFamily="34" charset="0"/>
              </a:rPr>
              <a:t>How were marginalised groups considered and engaged?</a:t>
            </a:r>
          </a:p>
          <a:p>
            <a:endParaRPr lang="en-GB" dirty="0"/>
          </a:p>
        </p:txBody>
      </p:sp>
    </p:spTree>
    <p:extLst>
      <p:ext uri="{BB962C8B-B14F-4D97-AF65-F5344CB8AC3E}">
        <p14:creationId xmlns:p14="http://schemas.microsoft.com/office/powerpoint/2010/main" val="100968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4429E-7A66-4B2E-BC52-1DDFF71A58E4}"/>
              </a:ext>
            </a:extLst>
          </p:cNvPr>
          <p:cNvSpPr>
            <a:spLocks noGrp="1"/>
          </p:cNvSpPr>
          <p:nvPr>
            <p:ph type="title"/>
          </p:nvPr>
        </p:nvSpPr>
        <p:spPr>
          <a:xfrm>
            <a:off x="643468" y="643467"/>
            <a:ext cx="3073550" cy="5126203"/>
          </a:xfrm>
        </p:spPr>
        <p:txBody>
          <a:bodyPr anchor="ctr">
            <a:normAutofit/>
          </a:bodyPr>
          <a:lstStyle/>
          <a:p>
            <a:pPr algn="r"/>
            <a:r>
              <a:rPr lang="en-GB" sz="2900" b="0" i="0" dirty="0">
                <a:effectLst/>
                <a:latin typeface="Open Sans" panose="020B0606030504020204" pitchFamily="34" charset="0"/>
              </a:rPr>
              <a:t>Two particularly important benefits arise from understanding the role of epistemology in the application of research</a:t>
            </a:r>
            <a:endParaRPr lang="en-GB" sz="29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2B8BE7-7648-4C96-BBF6-4E267D3439C6}"/>
              </a:ext>
            </a:extLst>
          </p:cNvPr>
          <p:cNvSpPr>
            <a:spLocks noGrp="1"/>
          </p:cNvSpPr>
          <p:nvPr>
            <p:ph idx="1"/>
          </p:nvPr>
        </p:nvSpPr>
        <p:spPr>
          <a:xfrm>
            <a:off x="4363786" y="621697"/>
            <a:ext cx="6791894" cy="5147973"/>
          </a:xfrm>
        </p:spPr>
        <p:txBody>
          <a:bodyPr anchor="ctr">
            <a:normAutofit/>
          </a:bodyPr>
          <a:lstStyle/>
          <a:p>
            <a:pPr>
              <a:buFont typeface="+mj-lt"/>
              <a:buAutoNum type="arabicPeriod"/>
            </a:pPr>
            <a:r>
              <a:rPr lang="en-GB" b="0" i="0">
                <a:effectLst/>
                <a:latin typeface="Open Sans" panose="020B0606030504020204" pitchFamily="34" charset="0"/>
              </a:rPr>
              <a:t>an understanding of epistemology can increase our awareness of the partiality of our knowledge, which can only ever be provisional, qualified and even uncertain due to the nature of research questions and designs that only focus on a part of the system</a:t>
            </a:r>
          </a:p>
          <a:p>
            <a:pPr>
              <a:buFont typeface="+mj-lt"/>
              <a:buAutoNum type="arabicPeriod"/>
            </a:pPr>
            <a:r>
              <a:rPr lang="en-GB" b="0" i="0">
                <a:effectLst/>
                <a:latin typeface="Open Sans" panose="020B0606030504020204" pitchFamily="34" charset="0"/>
              </a:rPr>
              <a:t>an understanding of epistemology provides opportunities to consider power relations in research and practice. Academic knowledge is only one type of knowledge, yet it is often privileged above others, such as Indigenous, experiential and cultural knowledge.</a:t>
            </a:r>
          </a:p>
          <a:p>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464523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8DF7D0B-FDF2-4106-8B15-E7D1E3DDC0E2}"/>
              </a:ext>
            </a:extLst>
          </p:cNvPr>
          <p:cNvSpPr>
            <a:spLocks noGrp="1"/>
          </p:cNvSpPr>
          <p:nvPr>
            <p:ph type="title"/>
          </p:nvPr>
        </p:nvSpPr>
        <p:spPr>
          <a:xfrm>
            <a:off x="492369" y="605896"/>
            <a:ext cx="3642309" cy="5646208"/>
          </a:xfrm>
        </p:spPr>
        <p:txBody>
          <a:bodyPr anchor="ctr">
            <a:normAutofit/>
          </a:bodyPr>
          <a:lstStyle/>
          <a:p>
            <a:r>
              <a:rPr lang="en-GB" sz="3400" b="1" dirty="0">
                <a:solidFill>
                  <a:srgbClr val="FFFFFF"/>
                </a:solidFill>
                <a:latin typeface="Open Sans" panose="020B0606030504020204" pitchFamily="34" charset="0"/>
              </a:rPr>
              <a:t>E</a:t>
            </a:r>
            <a:r>
              <a:rPr lang="en-GB" sz="3400" b="1" i="0" dirty="0">
                <a:solidFill>
                  <a:srgbClr val="FFFFFF"/>
                </a:solidFill>
                <a:effectLst/>
                <a:latin typeface="Open Sans" panose="020B0606030504020204" pitchFamily="34" charset="0"/>
              </a:rPr>
              <a:t>pistemological frameworks</a:t>
            </a:r>
            <a:endParaRPr lang="en-GB" sz="3400" dirty="0">
              <a:solidFill>
                <a:srgbClr val="FFFFFF"/>
              </a:solidFill>
            </a:endParaRPr>
          </a:p>
        </p:txBody>
      </p:sp>
      <p:sp>
        <p:nvSpPr>
          <p:cNvPr id="3" name="Content Placeholder 2">
            <a:extLst>
              <a:ext uri="{FF2B5EF4-FFF2-40B4-BE49-F238E27FC236}">
                <a16:creationId xmlns:a16="http://schemas.microsoft.com/office/drawing/2014/main" id="{881F277E-6466-46A5-870B-3DCC345BE954}"/>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b="0" i="0" dirty="0">
                <a:effectLst/>
                <a:latin typeface="Open Sans" panose="020B0606030504020204" pitchFamily="34" charset="0"/>
              </a:rPr>
              <a:t>Epistemological frameworks are beliefs about how particular disciplines conceive of what it is they investigate, how to investigate it, what counts as sufficient evidence, and why the knowledge they produce matters. An epistemological framework includes:</a:t>
            </a:r>
          </a:p>
          <a:p>
            <a:pPr>
              <a:lnSpc>
                <a:spcPct val="110000"/>
              </a:lnSpc>
              <a:buFont typeface="+mj-lt"/>
              <a:buAutoNum type="arabicPeriod"/>
            </a:pPr>
            <a:r>
              <a:rPr lang="en-GB" sz="2400" b="0" i="0" dirty="0">
                <a:effectLst/>
                <a:latin typeface="Open Sans" panose="020B0606030504020204" pitchFamily="34" charset="0"/>
              </a:rPr>
              <a:t>facts and background assumptions</a:t>
            </a:r>
          </a:p>
          <a:p>
            <a:pPr>
              <a:lnSpc>
                <a:spcPct val="110000"/>
              </a:lnSpc>
              <a:buFont typeface="+mj-lt"/>
              <a:buAutoNum type="arabicPeriod"/>
            </a:pPr>
            <a:r>
              <a:rPr lang="en-GB" sz="2400" b="0" i="0" dirty="0">
                <a:effectLst/>
                <a:latin typeface="Open Sans" panose="020B0606030504020204" pitchFamily="34" charset="0"/>
              </a:rPr>
              <a:t>evidentiary standards or ‘rigour’</a:t>
            </a:r>
          </a:p>
          <a:p>
            <a:pPr>
              <a:lnSpc>
                <a:spcPct val="110000"/>
              </a:lnSpc>
              <a:buFont typeface="+mj-lt"/>
              <a:buAutoNum type="arabicPeriod"/>
            </a:pPr>
            <a:r>
              <a:rPr lang="en-GB" sz="2400" b="0" i="0" dirty="0">
                <a:effectLst/>
                <a:latin typeface="Open Sans" panose="020B0606030504020204" pitchFamily="34" charset="0"/>
              </a:rPr>
              <a:t>causes</a:t>
            </a:r>
          </a:p>
          <a:p>
            <a:pPr>
              <a:lnSpc>
                <a:spcPct val="110000"/>
              </a:lnSpc>
              <a:buFont typeface="+mj-lt"/>
              <a:buAutoNum type="arabicPeriod"/>
            </a:pPr>
            <a:r>
              <a:rPr lang="en-GB" sz="2400" b="0" i="0" dirty="0">
                <a:effectLst/>
                <a:latin typeface="Open Sans" panose="020B0606030504020204" pitchFamily="34" charset="0"/>
              </a:rPr>
              <a:t>research goals</a:t>
            </a:r>
          </a:p>
          <a:p>
            <a:pPr>
              <a:lnSpc>
                <a:spcPct val="110000"/>
              </a:lnSpc>
            </a:pPr>
            <a:endParaRPr lang="en-GB" sz="2400" dirty="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26843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0EF0-B87C-4AA3-9DD8-64883E1B9F06}"/>
              </a:ext>
            </a:extLst>
          </p:cNvPr>
          <p:cNvSpPr>
            <a:spLocks noGrp="1"/>
          </p:cNvSpPr>
          <p:nvPr>
            <p:ph type="title"/>
          </p:nvPr>
        </p:nvSpPr>
        <p:spPr>
          <a:xfrm>
            <a:off x="1097279" y="286603"/>
            <a:ext cx="10644447" cy="1450757"/>
          </a:xfrm>
        </p:spPr>
        <p:txBody>
          <a:bodyPr/>
          <a:lstStyle/>
          <a:p>
            <a:r>
              <a:rPr lang="en-GB" dirty="0"/>
              <a:t>To consider in relation to the assignment brief</a:t>
            </a:r>
          </a:p>
        </p:txBody>
      </p:sp>
      <p:sp>
        <p:nvSpPr>
          <p:cNvPr id="3" name="Content Placeholder 2">
            <a:extLst>
              <a:ext uri="{FF2B5EF4-FFF2-40B4-BE49-F238E27FC236}">
                <a16:creationId xmlns:a16="http://schemas.microsoft.com/office/drawing/2014/main" id="{88CCB611-46EC-4DCC-B7BB-37FF26A3A75D}"/>
              </a:ext>
            </a:extLst>
          </p:cNvPr>
          <p:cNvSpPr>
            <a:spLocks noGrp="1"/>
          </p:cNvSpPr>
          <p:nvPr>
            <p:ph idx="1"/>
          </p:nvPr>
        </p:nvSpPr>
        <p:spPr/>
        <p:txBody>
          <a:bodyPr/>
          <a:lstStyle/>
          <a:p>
            <a:pPr algn="l"/>
            <a:r>
              <a:rPr lang="en-GB" dirty="0">
                <a:solidFill>
                  <a:srgbClr val="3A3A3A"/>
                </a:solidFill>
                <a:latin typeface="Open Sans" panose="020B0606030504020204" pitchFamily="34" charset="0"/>
              </a:rPr>
              <a:t>E</a:t>
            </a:r>
            <a:r>
              <a:rPr lang="en-GB" b="0" i="0" dirty="0">
                <a:solidFill>
                  <a:srgbClr val="3A3A3A"/>
                </a:solidFill>
                <a:effectLst/>
                <a:latin typeface="Open Sans" panose="020B0606030504020204" pitchFamily="34" charset="0"/>
              </a:rPr>
              <a:t>pistemological frameworks determine what counts as relevant phenomena to study, the methods to use, the amount and types of evidence required, the causal relationships to consider, and the value and meaning of the research findings.</a:t>
            </a:r>
          </a:p>
          <a:p>
            <a:pPr algn="l"/>
            <a:endParaRPr lang="en-GB" b="0" i="0" dirty="0">
              <a:solidFill>
                <a:srgbClr val="3A3A3A"/>
              </a:solidFill>
              <a:effectLst/>
              <a:latin typeface="Open Sans" panose="020B0606030504020204" pitchFamily="34" charset="0"/>
            </a:endParaRPr>
          </a:p>
          <a:p>
            <a:pPr algn="l"/>
            <a:r>
              <a:rPr lang="en-GB" b="0" i="0" dirty="0">
                <a:solidFill>
                  <a:srgbClr val="3A3A3A"/>
                </a:solidFill>
                <a:effectLst/>
                <a:latin typeface="Open Sans" panose="020B0606030504020204" pitchFamily="34" charset="0"/>
              </a:rPr>
              <a:t>Epistemological frameworks are tailor-made to handle specific sets of problems that arise in specific disciplines. For good reason, they play a fundamental role in training researchers and, also for good reason, researchers are reluctant to reject frameworks that have served them well in the past—or to consider alternative frameworks from other areas.</a:t>
            </a:r>
          </a:p>
          <a:p>
            <a:endParaRPr lang="en-GB" dirty="0"/>
          </a:p>
        </p:txBody>
      </p:sp>
    </p:spTree>
    <p:extLst>
      <p:ext uri="{BB962C8B-B14F-4D97-AF65-F5344CB8AC3E}">
        <p14:creationId xmlns:p14="http://schemas.microsoft.com/office/powerpoint/2010/main" val="3592460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E172A213-4F65-4B51-A1E8-5EEB7BFF3AA9}"/>
              </a:ext>
            </a:extLst>
          </p:cNvPr>
          <p:cNvGraphicFramePr>
            <a:graphicFrameLocks noGrp="1"/>
          </p:cNvGraphicFramePr>
          <p:nvPr>
            <p:extLst>
              <p:ext uri="{D42A27DB-BD31-4B8C-83A1-F6EECF244321}">
                <p14:modId xmlns:p14="http://schemas.microsoft.com/office/powerpoint/2010/main" val="3929555253"/>
              </p:ext>
            </p:extLst>
          </p:nvPr>
        </p:nvGraphicFramePr>
        <p:xfrm>
          <a:off x="798745" y="1328689"/>
          <a:ext cx="10594512" cy="4219267"/>
        </p:xfrm>
        <a:graphic>
          <a:graphicData uri="http://schemas.openxmlformats.org/drawingml/2006/table">
            <a:tbl>
              <a:tblPr firstRow="1" bandRow="1">
                <a:tableStyleId>{5C22544A-7EE6-4342-B048-85BDC9FD1C3A}</a:tableStyleId>
              </a:tblPr>
              <a:tblGrid>
                <a:gridCol w="2648628">
                  <a:extLst>
                    <a:ext uri="{9D8B030D-6E8A-4147-A177-3AD203B41FA5}">
                      <a16:colId xmlns:a16="http://schemas.microsoft.com/office/drawing/2014/main" val="1490961962"/>
                    </a:ext>
                  </a:extLst>
                </a:gridCol>
                <a:gridCol w="2648628">
                  <a:extLst>
                    <a:ext uri="{9D8B030D-6E8A-4147-A177-3AD203B41FA5}">
                      <a16:colId xmlns:a16="http://schemas.microsoft.com/office/drawing/2014/main" val="779925266"/>
                    </a:ext>
                  </a:extLst>
                </a:gridCol>
                <a:gridCol w="2648628">
                  <a:extLst>
                    <a:ext uri="{9D8B030D-6E8A-4147-A177-3AD203B41FA5}">
                      <a16:colId xmlns:a16="http://schemas.microsoft.com/office/drawing/2014/main" val="3727840376"/>
                    </a:ext>
                  </a:extLst>
                </a:gridCol>
                <a:gridCol w="2648628">
                  <a:extLst>
                    <a:ext uri="{9D8B030D-6E8A-4147-A177-3AD203B41FA5}">
                      <a16:colId xmlns:a16="http://schemas.microsoft.com/office/drawing/2014/main" val="2252908355"/>
                    </a:ext>
                  </a:extLst>
                </a:gridCol>
              </a:tblGrid>
              <a:tr h="524429">
                <a:tc gridSpan="4">
                  <a:txBody>
                    <a:bodyPr/>
                    <a:lstStyle/>
                    <a:p>
                      <a:r>
                        <a:rPr lang="en-GB" sz="2300"/>
                        <a:t>PHILOSOPHICAL ASSUMPTIONS WITH IMPLICATIONS FOR PRACTICE</a:t>
                      </a:r>
                    </a:p>
                  </a:txBody>
                  <a:tcPr marL="119188" marR="119188" marT="59594" marB="59594"/>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887202886"/>
                  </a:ext>
                </a:extLst>
              </a:tr>
              <a:tr h="1239558">
                <a:tc>
                  <a:txBody>
                    <a:bodyPr/>
                    <a:lstStyle/>
                    <a:p>
                      <a:r>
                        <a:rPr lang="en-GB" sz="2300"/>
                        <a:t>Assumptions</a:t>
                      </a:r>
                    </a:p>
                  </a:txBody>
                  <a:tcPr marL="119188" marR="119188" marT="59594" marB="59594"/>
                </a:tc>
                <a:tc>
                  <a:txBody>
                    <a:bodyPr/>
                    <a:lstStyle/>
                    <a:p>
                      <a:r>
                        <a:rPr lang="en-GB" sz="2300"/>
                        <a:t>Questions</a:t>
                      </a:r>
                    </a:p>
                  </a:txBody>
                  <a:tcPr marL="119188" marR="119188" marT="59594" marB="59594"/>
                </a:tc>
                <a:tc>
                  <a:txBody>
                    <a:bodyPr/>
                    <a:lstStyle/>
                    <a:p>
                      <a:r>
                        <a:rPr lang="en-GB" sz="2300"/>
                        <a:t>Characteristics</a:t>
                      </a:r>
                    </a:p>
                  </a:txBody>
                  <a:tcPr marL="119188" marR="119188" marT="59594" marB="59594"/>
                </a:tc>
                <a:tc>
                  <a:txBody>
                    <a:bodyPr/>
                    <a:lstStyle/>
                    <a:p>
                      <a:r>
                        <a:rPr lang="en-GB" sz="2300"/>
                        <a:t>Implications for practice (give examples)</a:t>
                      </a:r>
                    </a:p>
                  </a:txBody>
                  <a:tcPr marL="119188" marR="119188" marT="59594" marB="59594"/>
                </a:tc>
                <a:extLst>
                  <a:ext uri="{0D108BD9-81ED-4DB2-BD59-A6C34878D82A}">
                    <a16:rowId xmlns:a16="http://schemas.microsoft.com/office/drawing/2014/main" val="3280627339"/>
                  </a:ext>
                </a:extLst>
              </a:tr>
              <a:tr h="8819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dirty="0"/>
                        <a:t>Ontology</a:t>
                      </a:r>
                    </a:p>
                  </a:txBody>
                  <a:tcPr marL="119188" marR="119188" marT="59594" marB="59594"/>
                </a:tc>
                <a:tc>
                  <a:txBody>
                    <a:bodyPr/>
                    <a:lstStyle/>
                    <a:p>
                      <a:endParaRPr lang="en-GB" sz="2300" dirty="0"/>
                    </a:p>
                  </a:txBody>
                  <a:tcPr marL="119188" marR="119188" marT="59594" marB="59594"/>
                </a:tc>
                <a:tc>
                  <a:txBody>
                    <a:bodyPr/>
                    <a:lstStyle/>
                    <a:p>
                      <a:endParaRPr lang="en-GB" sz="2300" dirty="0"/>
                    </a:p>
                  </a:txBody>
                  <a:tcPr marL="119188" marR="119188" marT="59594" marB="59594"/>
                </a:tc>
                <a:tc>
                  <a:txBody>
                    <a:bodyPr/>
                    <a:lstStyle/>
                    <a:p>
                      <a:endParaRPr lang="en-GB" sz="2300" dirty="0"/>
                    </a:p>
                  </a:txBody>
                  <a:tcPr marL="119188" marR="119188" marT="59594" marB="59594"/>
                </a:tc>
                <a:extLst>
                  <a:ext uri="{0D108BD9-81ED-4DB2-BD59-A6C34878D82A}">
                    <a16:rowId xmlns:a16="http://schemas.microsoft.com/office/drawing/2014/main" val="1578003256"/>
                  </a:ext>
                </a:extLst>
              </a:tr>
              <a:tr h="524429">
                <a:tc>
                  <a:txBody>
                    <a:bodyPr/>
                    <a:lstStyle/>
                    <a:p>
                      <a:r>
                        <a:rPr lang="en-GB" sz="2300" dirty="0"/>
                        <a:t>Epistemological</a:t>
                      </a:r>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extLst>
                  <a:ext uri="{0D108BD9-81ED-4DB2-BD59-A6C34878D82A}">
                    <a16:rowId xmlns:a16="http://schemas.microsoft.com/office/drawing/2014/main" val="2481570787"/>
                  </a:ext>
                </a:extLst>
              </a:tr>
              <a:tr h="524429">
                <a:tc>
                  <a:txBody>
                    <a:bodyPr/>
                    <a:lstStyle/>
                    <a:p>
                      <a:r>
                        <a:rPr lang="en-GB" sz="2300"/>
                        <a:t>Axiological</a:t>
                      </a:r>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extLst>
                  <a:ext uri="{0D108BD9-81ED-4DB2-BD59-A6C34878D82A}">
                    <a16:rowId xmlns:a16="http://schemas.microsoft.com/office/drawing/2014/main" val="1831248127"/>
                  </a:ext>
                </a:extLst>
              </a:tr>
              <a:tr h="524429">
                <a:tc>
                  <a:txBody>
                    <a:bodyPr/>
                    <a:lstStyle/>
                    <a:p>
                      <a:r>
                        <a:rPr lang="en-GB" sz="2300"/>
                        <a:t>Methodological</a:t>
                      </a:r>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tc>
                  <a:txBody>
                    <a:bodyPr/>
                    <a:lstStyle/>
                    <a:p>
                      <a:endParaRPr lang="en-GB" sz="2300" dirty="0"/>
                    </a:p>
                  </a:txBody>
                  <a:tcPr marL="119188" marR="119188" marT="59594" marB="59594"/>
                </a:tc>
                <a:extLst>
                  <a:ext uri="{0D108BD9-81ED-4DB2-BD59-A6C34878D82A}">
                    <a16:rowId xmlns:a16="http://schemas.microsoft.com/office/drawing/2014/main" val="47046648"/>
                  </a:ext>
                </a:extLst>
              </a:tr>
            </a:tbl>
          </a:graphicData>
        </a:graphic>
      </p:graphicFrame>
    </p:spTree>
    <p:extLst>
      <p:ext uri="{BB962C8B-B14F-4D97-AF65-F5344CB8AC3E}">
        <p14:creationId xmlns:p14="http://schemas.microsoft.com/office/powerpoint/2010/main" val="2343521136"/>
      </p:ext>
    </p:extLst>
  </p:cSld>
  <p:clrMapOvr>
    <a:masterClrMapping/>
  </p:clrMapOvr>
</p:sld>
</file>

<file path=ppt/theme/theme1.xml><?xml version="1.0" encoding="utf-8"?>
<a:theme xmlns:a="http://schemas.openxmlformats.org/drawingml/2006/main" name="RetrospectVTI">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2044</Words>
  <Application>Microsoft Office PowerPoint</Application>
  <PresentationFormat>Widescreen</PresentationFormat>
  <Paragraphs>115</Paragraphs>
  <Slides>29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Domine</vt:lpstr>
      <vt:lpstr>Arial</vt:lpstr>
      <vt:lpstr>Arial Nova</vt:lpstr>
      <vt:lpstr>Arial Nova Light</vt:lpstr>
      <vt:lpstr>Calibri</vt:lpstr>
      <vt:lpstr>Open Sans</vt:lpstr>
      <vt:lpstr>RetrospectVTI</vt:lpstr>
      <vt:lpstr>PowerPoint Presentation</vt:lpstr>
      <vt:lpstr>The Ologies</vt:lpstr>
      <vt:lpstr>Recap on assignment brief</vt:lpstr>
      <vt:lpstr>PowerPoint Presentation</vt:lpstr>
      <vt:lpstr>PowerPoint Presentation</vt:lpstr>
      <vt:lpstr>PowerPoint Presentation</vt:lpstr>
      <vt:lpstr>PowerPoint Presentation</vt:lpstr>
      <vt:lpstr>Pointers</vt:lpstr>
      <vt:lpstr>PowerPoint Presentation</vt:lpstr>
      <vt:lpstr>PowerPoint Presentation</vt:lpstr>
      <vt:lpstr>PowerPoint Presentation</vt:lpstr>
      <vt:lpstr>PowerPoint Presentation</vt:lpstr>
      <vt:lpstr>Learning about theories of knowledge (epistemologies) and approaches to social science research developed from philosophical positions (methodologies) is often the most challenging part of learning about research methods.   Don’t panic - just try to familiarize yourself with some of the key terms and definitions</vt:lpstr>
      <vt:lpstr>Lens ? Worldview ? Paradigm ? Philosophy ?</vt:lpstr>
      <vt:lpstr>Thinking about your research </vt:lpstr>
      <vt:lpstr>Creswell and Poth (2018)</vt:lpstr>
      <vt:lpstr>Axiology</vt:lpstr>
      <vt:lpstr>Questions</vt:lpstr>
      <vt:lpstr>Question 1: What Do We Seek to Create Knowledge About? </vt:lpstr>
      <vt:lpstr>Question 2: How Do We Create Knowledge in Research? </vt:lpstr>
      <vt:lpstr>Question 3: Who Accepts Knowledge as ‘True’ and How?</vt:lpstr>
      <vt:lpstr>Continued</vt:lpstr>
      <vt:lpstr>Question 4: How Do We Determine the Epistemology Underpinning the Research Processes?</vt:lpstr>
      <vt:lpstr>PowerPoint Presentation</vt:lpstr>
      <vt:lpstr>Question 5: What Are the Implications of Epistemology for Research? </vt:lpstr>
      <vt:lpstr>Two particularly important benefits arise from understanding the role of epistemology in the application of research</vt:lpstr>
      <vt:lpstr>Epistemological frameworks</vt:lpstr>
      <vt:lpstr>To consider in relation to the assignment brief</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 Research Philosophy</dc:title>
  <dc:creator>caroline jawad</dc:creator>
  <cp:lastModifiedBy>John Harris</cp:lastModifiedBy>
  <cp:revision>11</cp:revision>
  <cp:lastPrinted>2020-03-11T08:34:34Z</cp:lastPrinted>
  <dcterms:created xsi:type="dcterms:W3CDTF">2020-03-08T16:54:54Z</dcterms:created>
  <dcterms:modified xsi:type="dcterms:W3CDTF">2025-10-15T09:34:36Z</dcterms:modified>
</cp:coreProperties>
</file>