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9"/>
  </p:notesMasterIdLst>
  <p:handoutMasterIdLst>
    <p:handoutMasterId r:id="rId20"/>
  </p:handoutMasterIdLst>
  <p:sldIdLst>
    <p:sldId id="277" r:id="rId2"/>
    <p:sldId id="332" r:id="rId3"/>
    <p:sldId id="371" r:id="rId4"/>
    <p:sldId id="339" r:id="rId5"/>
    <p:sldId id="341" r:id="rId6"/>
    <p:sldId id="334" r:id="rId7"/>
    <p:sldId id="354" r:id="rId8"/>
    <p:sldId id="349" r:id="rId9"/>
    <p:sldId id="350" r:id="rId10"/>
    <p:sldId id="351" r:id="rId11"/>
    <p:sldId id="352" r:id="rId12"/>
    <p:sldId id="353" r:id="rId13"/>
    <p:sldId id="356" r:id="rId14"/>
    <p:sldId id="372" r:id="rId15"/>
    <p:sldId id="373" r:id="rId16"/>
    <p:sldId id="368" r:id="rId17"/>
    <p:sldId id="364" r:id="rId18"/>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73AFF"/>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F66383-8264-9183-B00A-7E448ED531C2}" v="136" dt="2024-11-05T17:34:51.414"/>
    <p1510:client id="{4F2B8F02-152F-4443-A608-8791EC9FC0ED}" v="7" dt="2024-11-05T17:33:22.1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notesViewPr>
    <p:cSldViewPr snapToGrid="0">
      <p:cViewPr>
        <p:scale>
          <a:sx n="1" d="2"/>
          <a:sy n="1" d="2"/>
        </p:scale>
        <p:origin x="0" y="0"/>
      </p:cViewPr>
      <p:guideLst>
        <p:guide orient="horz" pos="3072"/>
        <p:guide pos="2101"/>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omi Doerge" userId="c2ba5b26-9392-4f76-82ca-966719aba79f" providerId="ADAL" clId="{4F2B8F02-152F-4443-A608-8791EC9FC0ED}"/>
    <pc:docChg chg="modSld">
      <pc:chgData name="Naomi Doerge" userId="c2ba5b26-9392-4f76-82ca-966719aba79f" providerId="ADAL" clId="{4F2B8F02-152F-4443-A608-8791EC9FC0ED}" dt="2024-11-05T17:33:22.137" v="6" actId="12"/>
      <pc:docMkLst>
        <pc:docMk/>
      </pc:docMkLst>
      <pc:sldChg chg="modSp mod">
        <pc:chgData name="Naomi Doerge" userId="c2ba5b26-9392-4f76-82ca-966719aba79f" providerId="ADAL" clId="{4F2B8F02-152F-4443-A608-8791EC9FC0ED}" dt="2024-11-05T17:33:22.137" v="6" actId="12"/>
        <pc:sldMkLst>
          <pc:docMk/>
          <pc:sldMk cId="642108871" sldId="373"/>
        </pc:sldMkLst>
        <pc:spChg chg="mod">
          <ac:chgData name="Naomi Doerge" userId="c2ba5b26-9392-4f76-82ca-966719aba79f" providerId="ADAL" clId="{4F2B8F02-152F-4443-A608-8791EC9FC0ED}" dt="2024-11-05T17:33:22.137" v="6" actId="12"/>
          <ac:spMkLst>
            <pc:docMk/>
            <pc:sldMk cId="642108871" sldId="373"/>
            <ac:spMk id="3" creationId="{9A97501F-E728-AC2C-C529-72D8D5C241B4}"/>
          </ac:spMkLst>
        </pc:spChg>
      </pc:sldChg>
    </pc:docChg>
  </pc:docChgLst>
  <pc:docChgLst>
    <pc:chgData name="Naomi Doerge" userId="S::n.doerge@uwtsd.ac.uk::c2ba5b26-9392-4f76-82ca-966719aba79f" providerId="AD" clId="Web-{49F66383-8264-9183-B00A-7E448ED531C2}"/>
    <pc:docChg chg="addSld modSld">
      <pc:chgData name="Naomi Doerge" userId="S::n.doerge@uwtsd.ac.uk::c2ba5b26-9392-4f76-82ca-966719aba79f" providerId="AD" clId="Web-{49F66383-8264-9183-B00A-7E448ED531C2}" dt="2024-11-05T17:34:51.414" v="135" actId="20577"/>
      <pc:docMkLst>
        <pc:docMk/>
      </pc:docMkLst>
      <pc:sldChg chg="modSp new">
        <pc:chgData name="Naomi Doerge" userId="S::n.doerge@uwtsd.ac.uk::c2ba5b26-9392-4f76-82ca-966719aba79f" providerId="AD" clId="Web-{49F66383-8264-9183-B00A-7E448ED531C2}" dt="2024-11-05T17:32:17.920" v="84" actId="20577"/>
        <pc:sldMkLst>
          <pc:docMk/>
          <pc:sldMk cId="2660070747" sldId="372"/>
        </pc:sldMkLst>
        <pc:spChg chg="mod">
          <ac:chgData name="Naomi Doerge" userId="S::n.doerge@uwtsd.ac.uk::c2ba5b26-9392-4f76-82ca-966719aba79f" providerId="AD" clId="Web-{49F66383-8264-9183-B00A-7E448ED531C2}" dt="2024-11-05T17:28:11.560" v="58" actId="20577"/>
          <ac:spMkLst>
            <pc:docMk/>
            <pc:sldMk cId="2660070747" sldId="372"/>
            <ac:spMk id="2" creationId="{78A638A4-F2B6-8F50-2298-60E6F1487AC2}"/>
          </ac:spMkLst>
        </pc:spChg>
        <pc:spChg chg="mod">
          <ac:chgData name="Naomi Doerge" userId="S::n.doerge@uwtsd.ac.uk::c2ba5b26-9392-4f76-82ca-966719aba79f" providerId="AD" clId="Web-{49F66383-8264-9183-B00A-7E448ED531C2}" dt="2024-11-05T17:32:17.920" v="84" actId="20577"/>
          <ac:spMkLst>
            <pc:docMk/>
            <pc:sldMk cId="2660070747" sldId="372"/>
            <ac:spMk id="3" creationId="{AE6BCCE4-CEA8-E548-C414-05D30B673AAF}"/>
          </ac:spMkLst>
        </pc:spChg>
      </pc:sldChg>
      <pc:sldChg chg="modSp new">
        <pc:chgData name="Naomi Doerge" userId="S::n.doerge@uwtsd.ac.uk::c2ba5b26-9392-4f76-82ca-966719aba79f" providerId="AD" clId="Web-{49F66383-8264-9183-B00A-7E448ED531C2}" dt="2024-11-05T17:34:51.414" v="135" actId="20577"/>
        <pc:sldMkLst>
          <pc:docMk/>
          <pc:sldMk cId="642108871" sldId="373"/>
        </pc:sldMkLst>
        <pc:spChg chg="mod">
          <ac:chgData name="Naomi Doerge" userId="S::n.doerge@uwtsd.ac.uk::c2ba5b26-9392-4f76-82ca-966719aba79f" providerId="AD" clId="Web-{49F66383-8264-9183-B00A-7E448ED531C2}" dt="2024-11-05T17:31:52.965" v="79" actId="14100"/>
          <ac:spMkLst>
            <pc:docMk/>
            <pc:sldMk cId="642108871" sldId="373"/>
            <ac:spMk id="2" creationId="{D1E27E10-9E09-B0DD-F36E-E021E638A6D1}"/>
          </ac:spMkLst>
        </pc:spChg>
        <pc:spChg chg="mod">
          <ac:chgData name="Naomi Doerge" userId="S::n.doerge@uwtsd.ac.uk::c2ba5b26-9392-4f76-82ca-966719aba79f" providerId="AD" clId="Web-{49F66383-8264-9183-B00A-7E448ED531C2}" dt="2024-11-05T17:34:51.414" v="135" actId="20577"/>
          <ac:spMkLst>
            <pc:docMk/>
            <pc:sldMk cId="642108871" sldId="373"/>
            <ac:spMk id="3" creationId="{9A97501F-E728-AC2C-C529-72D8D5C241B4}"/>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Give out handouts (Gibb’s Reflective</a:t>
            </a:r>
            <a:r>
              <a:rPr lang="en-GB" baseline="0"/>
              <a:t> Cycle, Kolb’s Experiential Learning Cycle, Driscoll’s What Model) </a:t>
            </a:r>
            <a:r>
              <a:rPr lang="en-GB"/>
              <a:t>- https://www.repository.cam.ac.uk/bitstream/handle/1810/265159/MEM_ReflectivePracticeHandout_V4_20170616.pdf?sequence=1  </a:t>
            </a:r>
          </a:p>
        </p:txBody>
      </p:sp>
      <p:sp>
        <p:nvSpPr>
          <p:cNvPr id="4" name="Slide Number Placeholder 3"/>
          <p:cNvSpPr>
            <a:spLocks noGrp="1"/>
          </p:cNvSpPr>
          <p:nvPr>
            <p:ph type="sldNum" sz="quarter" idx="10"/>
          </p:nvPr>
        </p:nvSpPr>
        <p:spPr/>
        <p:txBody>
          <a:bodyPr/>
          <a:lstStyle/>
          <a:p>
            <a:pPr>
              <a:defRPr/>
            </a:pPr>
            <a:fld id="{81B164FB-C17E-44B0-8405-045844A6C61F}" type="slidenum">
              <a:rPr lang="en-GB" altLang="en-US" smtClean="0"/>
              <a:pPr>
                <a:defRPr/>
              </a:pPr>
              <a:t>7</a:t>
            </a:fld>
            <a:endParaRPr lang="en-GB" altLang="en-US"/>
          </a:p>
        </p:txBody>
      </p:sp>
    </p:spTree>
    <p:extLst>
      <p:ext uri="{BB962C8B-B14F-4D97-AF65-F5344CB8AC3E}">
        <p14:creationId xmlns:p14="http://schemas.microsoft.com/office/powerpoint/2010/main" val="967310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05/11/2024</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05/11/2024</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05/11/2024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05/11/2024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05/11/2024</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05/11/2024</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05/11/2024</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05/11/2024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05/11/2024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05/11/2024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05/11/2024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05/11/2024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cei.ust.hk/files/public/simplypsychology_kolb_learning_styles.pdf"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bradford.ac.uk/wimba-files/skill-space/Reflective_Writing_HTML/page_04.htm" TargetMode="External"/><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skillsforlearning.leedsbeckett.ac.uk/preview/content/models/02.s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4213" y="908050"/>
            <a:ext cx="7772400" cy="1235066"/>
          </a:xfrm>
        </p:spPr>
        <p:txBody>
          <a:bodyPr/>
          <a:lstStyle/>
          <a:p>
            <a:pPr eaLnBrk="1" hangingPunct="1"/>
            <a:r>
              <a:rPr lang="en-GB" altLang="en-US" b="1">
                <a:solidFill>
                  <a:schemeClr val="bg1"/>
                </a:solidFill>
                <a:effectLst>
                  <a:outerShdw blurRad="38100" dist="38100" dir="2700000" algn="tl">
                    <a:srgbClr val="000000">
                      <a:alpha val="43137"/>
                    </a:srgbClr>
                  </a:outerShdw>
                </a:effectLst>
              </a:rPr>
              <a:t>LCHS4001</a:t>
            </a:r>
          </a:p>
        </p:txBody>
      </p:sp>
      <p:sp>
        <p:nvSpPr>
          <p:cNvPr id="6147" name="Subtitle 4"/>
          <p:cNvSpPr>
            <a:spLocks noGrp="1"/>
          </p:cNvSpPr>
          <p:nvPr>
            <p:ph type="subTitle" idx="1"/>
          </p:nvPr>
        </p:nvSpPr>
        <p:spPr>
          <a:xfrm>
            <a:off x="853770" y="2348880"/>
            <a:ext cx="7786742" cy="3357586"/>
          </a:xfrm>
        </p:spPr>
        <p:txBody>
          <a:bodyPr/>
          <a:lstStyle/>
          <a:p>
            <a:pPr eaLnBrk="1" hangingPunct="1"/>
            <a:r>
              <a:rPr lang="en-GB" altLang="en-US" sz="3600" b="1">
                <a:solidFill>
                  <a:schemeClr val="bg1"/>
                </a:solidFill>
                <a:effectLst>
                  <a:outerShdw blurRad="38100" dist="38100" dir="2700000" algn="tl">
                    <a:srgbClr val="000000">
                      <a:alpha val="43137"/>
                    </a:srgbClr>
                  </a:outerShdw>
                </a:effectLst>
              </a:rPr>
              <a:t>Academic and Employability Skills</a:t>
            </a:r>
          </a:p>
          <a:p>
            <a:pPr eaLnBrk="1" hangingPunct="1"/>
            <a:endParaRPr lang="en-GB" altLang="en-US">
              <a:solidFill>
                <a:schemeClr val="bg1"/>
              </a:solidFill>
              <a:effectLst>
                <a:outerShdw blurRad="38100" dist="38100" dir="2700000" algn="tl">
                  <a:srgbClr val="000000">
                    <a:alpha val="43137"/>
                  </a:srgbClr>
                </a:outerShdw>
              </a:effectLst>
            </a:endParaRPr>
          </a:p>
          <a:p>
            <a:pPr eaLnBrk="1" hangingPunct="1"/>
            <a:r>
              <a:rPr lang="en-GB" altLang="en-US" sz="4800" b="1">
                <a:solidFill>
                  <a:schemeClr val="bg1"/>
                </a:solidFill>
                <a:effectLst>
                  <a:outerShdw blurRad="38100" dist="38100" dir="2700000" algn="tl">
                    <a:srgbClr val="000000">
                      <a:alpha val="43137"/>
                    </a:srgbClr>
                  </a:outerShdw>
                </a:effectLst>
              </a:rPr>
              <a:t>Reflective writing </a:t>
            </a: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15280"/>
            <a:ext cx="6434877" cy="594320"/>
          </a:xfrm>
        </p:spPr>
        <p:txBody>
          <a:bodyPr/>
          <a:lstStyle/>
          <a:p>
            <a:r>
              <a:rPr lang="en-GB" b="1"/>
              <a:t>Discussion</a:t>
            </a:r>
          </a:p>
        </p:txBody>
      </p:sp>
      <p:sp>
        <p:nvSpPr>
          <p:cNvPr id="3" name="Content Placeholder 2"/>
          <p:cNvSpPr>
            <a:spLocks noGrp="1"/>
          </p:cNvSpPr>
          <p:nvPr>
            <p:ph idx="1"/>
          </p:nvPr>
        </p:nvSpPr>
        <p:spPr>
          <a:xfrm>
            <a:off x="457200" y="609600"/>
            <a:ext cx="8229600" cy="4752528"/>
          </a:xfrm>
        </p:spPr>
        <p:txBody>
          <a:bodyPr>
            <a:noAutofit/>
          </a:bodyPr>
          <a:lstStyle/>
          <a:p>
            <a:pPr marL="0" indent="0">
              <a:buNone/>
            </a:pPr>
            <a:r>
              <a:rPr lang="en-GB" sz="2900" b="1">
                <a:solidFill>
                  <a:srgbClr val="173AFF"/>
                </a:solidFill>
              </a:rPr>
              <a:t>Discuss and answer these questions with a partner.</a:t>
            </a:r>
          </a:p>
          <a:p>
            <a:r>
              <a:rPr lang="en-GB" sz="2900"/>
              <a:t>What is reflection?</a:t>
            </a:r>
          </a:p>
          <a:p>
            <a:r>
              <a:rPr lang="en-GB" sz="2900"/>
              <a:t>Is there a “good” (e.g. effective) way to reflect? Is there a “bad” (e.g. ineffective) way to reflect?</a:t>
            </a:r>
          </a:p>
          <a:p>
            <a:r>
              <a:rPr lang="en-GB" sz="2900"/>
              <a:t>Why is reflection important in personal, academic,  and professional life?</a:t>
            </a:r>
          </a:p>
          <a:p>
            <a:r>
              <a:rPr lang="en-GB" sz="2900"/>
              <a:t>Have you ever reflected on something before? If so, what was it? What did you learn?</a:t>
            </a:r>
          </a:p>
          <a:p>
            <a:r>
              <a:rPr lang="en-GB" sz="2900"/>
              <a:t>What is reflective writing?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t>What is reflection?</a:t>
            </a:r>
          </a:p>
        </p:txBody>
      </p:sp>
      <p:sp>
        <p:nvSpPr>
          <p:cNvPr id="3" name="Content Placeholder 2"/>
          <p:cNvSpPr>
            <a:spLocks noGrp="1"/>
          </p:cNvSpPr>
          <p:nvPr>
            <p:ph idx="1"/>
          </p:nvPr>
        </p:nvSpPr>
        <p:spPr>
          <a:xfrm>
            <a:off x="457200" y="1268760"/>
            <a:ext cx="8229600" cy="4248473"/>
          </a:xfrm>
        </p:spPr>
        <p:txBody>
          <a:bodyPr>
            <a:normAutofit/>
          </a:bodyPr>
          <a:lstStyle/>
          <a:p>
            <a:endParaRPr lang="en-GB"/>
          </a:p>
          <a:p>
            <a:pPr marL="0" indent="0">
              <a:buNone/>
            </a:pPr>
            <a:r>
              <a:rPr lang="en-US" sz="3600"/>
              <a:t>Reflection is a purposeful activity in which you </a:t>
            </a:r>
            <a:r>
              <a:rPr lang="en-US" sz="3600" err="1"/>
              <a:t>analyse</a:t>
            </a:r>
            <a:r>
              <a:rPr lang="en-US" sz="3600"/>
              <a:t> experiences, or your own practice/skills/responses, in order to learn and improve.</a:t>
            </a:r>
            <a:endParaRPr lang="en-GB" sz="3600" i="1"/>
          </a:p>
          <a:p>
            <a:pPr marL="0" indent="0">
              <a:buNone/>
            </a:pPr>
            <a:endParaRPr lang="en-GB"/>
          </a:p>
        </p:txBody>
      </p:sp>
    </p:spTree>
    <p:extLst>
      <p:ext uri="{BB962C8B-B14F-4D97-AF65-F5344CB8AC3E}">
        <p14:creationId xmlns:p14="http://schemas.microsoft.com/office/powerpoint/2010/main" val="3234928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2852"/>
            <a:ext cx="8229600" cy="785818"/>
          </a:xfrm>
        </p:spPr>
        <p:txBody>
          <a:bodyPr/>
          <a:lstStyle/>
          <a:p>
            <a:r>
              <a:rPr lang="en-GB" b="1"/>
              <a:t>What is reflective writing?</a:t>
            </a:r>
          </a:p>
        </p:txBody>
      </p:sp>
      <p:sp>
        <p:nvSpPr>
          <p:cNvPr id="3" name="Content Placeholder 2"/>
          <p:cNvSpPr>
            <a:spLocks noGrp="1"/>
          </p:cNvSpPr>
          <p:nvPr>
            <p:ph idx="1"/>
          </p:nvPr>
        </p:nvSpPr>
        <p:spPr>
          <a:xfrm>
            <a:off x="611560" y="1124744"/>
            <a:ext cx="7848872" cy="4392489"/>
          </a:xfrm>
        </p:spPr>
        <p:txBody>
          <a:bodyPr/>
          <a:lstStyle/>
          <a:p>
            <a:pPr>
              <a:buNone/>
            </a:pPr>
            <a:r>
              <a:rPr lang="en-GB"/>
              <a:t>Reflective writing is </a:t>
            </a:r>
            <a:r>
              <a:rPr lang="en-GB" u="sng"/>
              <a:t>evidence of reflective thinking</a:t>
            </a:r>
            <a:r>
              <a:rPr lang="en-GB"/>
              <a:t>. </a:t>
            </a:r>
          </a:p>
          <a:p>
            <a:pPr>
              <a:buNone/>
            </a:pPr>
            <a:endParaRPr lang="en-GB"/>
          </a:p>
          <a:p>
            <a:pPr>
              <a:buNone/>
            </a:pPr>
            <a:r>
              <a:rPr lang="en-GB"/>
              <a:t>In an academic context, reflective thinking usually involves: </a:t>
            </a:r>
            <a:br>
              <a:rPr lang="en-GB"/>
            </a:br>
            <a:endParaRPr lang="en-GB"/>
          </a:p>
          <a:p>
            <a:pPr>
              <a:buNone/>
            </a:pPr>
            <a:r>
              <a:rPr lang="en-GB" b="1"/>
              <a:t>1. Looking back at something </a:t>
            </a:r>
            <a:r>
              <a:rPr lang="en-GB"/>
              <a:t>(often an event/idea, something that happened).</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05/11/2024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4</a:t>
            </a:fld>
            <a:endParaRPr lang="en-GB"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4968553"/>
          </a:xfrm>
        </p:spPr>
        <p:txBody>
          <a:bodyPr>
            <a:normAutofit/>
          </a:bodyPr>
          <a:lstStyle/>
          <a:p>
            <a:pPr>
              <a:buNone/>
            </a:pPr>
            <a:r>
              <a:rPr lang="en-GB" b="1"/>
              <a:t>2. Analysing the event or idea </a:t>
            </a:r>
            <a:r>
              <a:rPr lang="en-GB"/>
              <a:t>(thinking in depth and from different perspectives, and trying to explain, often with reference to a model or theory from your subject). </a:t>
            </a:r>
            <a:br>
              <a:rPr lang="en-GB"/>
            </a:br>
            <a:endParaRPr lang="en-GB"/>
          </a:p>
          <a:p>
            <a:pPr>
              <a:buNone/>
            </a:pPr>
            <a:r>
              <a:rPr lang="en-GB" b="1"/>
              <a:t>3. Thinking carefully about what the event or idea means for you </a:t>
            </a:r>
            <a:r>
              <a:rPr lang="en-GB"/>
              <a:t>and your ongoing progress as a learner and/or practising professional.</a:t>
            </a:r>
          </a:p>
          <a:p>
            <a:endParaRPr lang="en-GB"/>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05/11/2024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5</a:t>
            </a:fld>
            <a:endParaRPr lang="en-GB" altLang="en-US"/>
          </a:p>
        </p:txBody>
      </p:sp>
    </p:spTree>
    <p:extLst>
      <p:ext uri="{BB962C8B-B14F-4D97-AF65-F5344CB8AC3E}">
        <p14:creationId xmlns:p14="http://schemas.microsoft.com/office/powerpoint/2010/main" val="2699501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39784"/>
          </a:xfrm>
        </p:spPr>
        <p:txBody>
          <a:bodyPr/>
          <a:lstStyle/>
          <a:p>
            <a:r>
              <a:rPr lang="en-GB" b="1"/>
              <a:t>Why Reflect?</a:t>
            </a:r>
            <a:endParaRPr lang="en-GB"/>
          </a:p>
        </p:txBody>
      </p:sp>
      <p:sp>
        <p:nvSpPr>
          <p:cNvPr id="3" name="Content Placeholder 2"/>
          <p:cNvSpPr>
            <a:spLocks noGrp="1"/>
          </p:cNvSpPr>
          <p:nvPr>
            <p:ph idx="1"/>
          </p:nvPr>
        </p:nvSpPr>
        <p:spPr>
          <a:xfrm>
            <a:off x="3419872" y="1328839"/>
            <a:ext cx="5266928" cy="4188394"/>
          </a:xfrm>
        </p:spPr>
        <p:txBody>
          <a:bodyPr/>
          <a:lstStyle/>
          <a:p>
            <a:pPr marL="0" indent="0" algn="just">
              <a:buNone/>
            </a:pPr>
            <a:r>
              <a:rPr lang="en-GB" sz="2400"/>
              <a:t>“It is not sufficient simply to have an experience in order to learn. </a:t>
            </a:r>
            <a:r>
              <a:rPr lang="en-GB" sz="2400" b="1"/>
              <a:t>Without reflecting upon this experience, it may quickly be forgotten</a:t>
            </a:r>
            <a:r>
              <a:rPr lang="en-GB" sz="2400"/>
              <a:t>, or its learning potential lost. It is from </a:t>
            </a:r>
            <a:r>
              <a:rPr lang="en-GB" sz="2400" b="1"/>
              <a:t>the feelings and thoughts emerging from this reflection </a:t>
            </a:r>
            <a:r>
              <a:rPr lang="en-GB" sz="2400"/>
              <a:t>that generalisations or concepts can be generated.” </a:t>
            </a:r>
          </a:p>
          <a:p>
            <a:pPr marL="0" indent="0" algn="just">
              <a:buNone/>
            </a:pPr>
            <a:r>
              <a:rPr lang="en-GB" sz="2400"/>
              <a:t>(Gibbs, 1988)  </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05/11/2024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6</a:t>
            </a:fld>
            <a:endParaRPr lang="en-GB" altLang="en-US"/>
          </a:p>
        </p:txBody>
      </p:sp>
      <p:pic>
        <p:nvPicPr>
          <p:cNvPr id="6" name="Picture 2" descr="C:\Users\Anita\Desktop\download.jpg"/>
          <p:cNvPicPr>
            <a:picLocks noChangeAspect="1" noChangeArrowheads="1"/>
          </p:cNvPicPr>
          <p:nvPr/>
        </p:nvPicPr>
        <p:blipFill>
          <a:blip r:embed="rId2"/>
          <a:srcRect/>
          <a:stretch>
            <a:fillRect/>
          </a:stretch>
        </p:blipFill>
        <p:spPr bwMode="auto">
          <a:xfrm>
            <a:off x="476283" y="2060848"/>
            <a:ext cx="2357454" cy="178595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825" y="274638"/>
            <a:ext cx="8713663" cy="1143000"/>
          </a:xfrm>
        </p:spPr>
        <p:txBody>
          <a:bodyPr/>
          <a:lstStyle/>
          <a:p>
            <a:r>
              <a:rPr lang="en-GB" b="1"/>
              <a:t>Common Frameworks (models)</a:t>
            </a:r>
            <a:br>
              <a:rPr lang="en-GB" b="1"/>
            </a:br>
            <a:r>
              <a:rPr lang="en-GB" b="1"/>
              <a:t>of Reflection</a:t>
            </a:r>
          </a:p>
        </p:txBody>
      </p:sp>
      <p:sp>
        <p:nvSpPr>
          <p:cNvPr id="3" name="Content Placeholder 2"/>
          <p:cNvSpPr>
            <a:spLocks noGrp="1"/>
          </p:cNvSpPr>
          <p:nvPr>
            <p:ph idx="1"/>
          </p:nvPr>
        </p:nvSpPr>
        <p:spPr>
          <a:xfrm>
            <a:off x="265733" y="1700808"/>
            <a:ext cx="8229600" cy="3744416"/>
          </a:xfrm>
        </p:spPr>
        <p:txBody>
          <a:bodyPr/>
          <a:lstStyle/>
          <a:p>
            <a:r>
              <a:rPr lang="en-GB"/>
              <a:t>Gibb’s ‘Reflective Cycle’ (1988)</a:t>
            </a:r>
          </a:p>
          <a:p>
            <a:r>
              <a:rPr lang="en-GB"/>
              <a:t>Kolb’s ‘Experiential Learning Cycle’ (1984)</a:t>
            </a:r>
          </a:p>
          <a:p>
            <a:pPr marL="0" indent="0">
              <a:buNone/>
            </a:pPr>
            <a:br>
              <a:rPr lang="en-GB"/>
            </a:br>
            <a:endParaRPr lang="en-GB"/>
          </a:p>
          <a:p>
            <a:pPr marL="0" indent="0">
              <a:buNone/>
            </a:pPr>
            <a:r>
              <a:rPr lang="en-GB"/>
              <a:t>…..there are more reflective frameworks! For this course, you will use </a:t>
            </a:r>
            <a:r>
              <a:rPr lang="en-GB" b="1"/>
              <a:t>Kolb’s 1984 Learning Cycle</a:t>
            </a:r>
            <a:endParaRPr lang="en-GB"/>
          </a:p>
          <a:p>
            <a:endParaRPr lang="en-GB"/>
          </a:p>
          <a:p>
            <a:endParaRPr lang="en-GB"/>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05/11/2024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7</a:t>
            </a:fld>
            <a:endParaRPr lang="en-GB" altLang="en-US"/>
          </a:p>
        </p:txBody>
      </p:sp>
    </p:spTree>
    <p:extLst>
      <p:ext uri="{BB962C8B-B14F-4D97-AF65-F5344CB8AC3E}">
        <p14:creationId xmlns:p14="http://schemas.microsoft.com/office/powerpoint/2010/main" val="3114402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t>Kolb’s ‘Experiential Learning Cycle’ (1984)</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05/11/2024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8</a:t>
            </a:fld>
            <a:endParaRPr lang="en-GB" altLang="en-US"/>
          </a:p>
        </p:txBody>
      </p:sp>
      <p:sp>
        <p:nvSpPr>
          <p:cNvPr id="6" name="Rectangle 5"/>
          <p:cNvSpPr/>
          <p:nvPr/>
        </p:nvSpPr>
        <p:spPr>
          <a:xfrm>
            <a:off x="107504" y="5421963"/>
            <a:ext cx="4608512" cy="230832"/>
          </a:xfrm>
          <a:prstGeom prst="rect">
            <a:avLst/>
          </a:prstGeom>
        </p:spPr>
        <p:txBody>
          <a:bodyPr wrap="square">
            <a:spAutoFit/>
          </a:bodyPr>
          <a:lstStyle/>
          <a:p>
            <a:r>
              <a:rPr lang="en-GB" sz="900" b="1"/>
              <a:t>Image source: </a:t>
            </a:r>
            <a:r>
              <a:rPr lang="en-GB" sz="900">
                <a:hlinkClick r:id="rId2"/>
              </a:rPr>
              <a:t>http://cei.ust.hk/files/public/simplypsychology_kolb_learning_styles.pdf</a:t>
            </a:r>
            <a:endParaRPr lang="en-GB" sz="90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3728" y="1772816"/>
            <a:ext cx="4608512" cy="3530900"/>
          </a:xfrm>
          <a:prstGeom prst="rect">
            <a:avLst/>
          </a:prstGeom>
          <a:ln w="19050">
            <a:solidFill>
              <a:schemeClr val="tx1"/>
            </a:solidFill>
          </a:ln>
        </p:spPr>
      </p:pic>
    </p:spTree>
    <p:extLst>
      <p:ext uri="{BB962C8B-B14F-4D97-AF65-F5344CB8AC3E}">
        <p14:creationId xmlns:p14="http://schemas.microsoft.com/office/powerpoint/2010/main" val="36411267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t>Concrete experience</a:t>
            </a:r>
            <a:endParaRPr lang="en-GB"/>
          </a:p>
        </p:txBody>
      </p:sp>
      <p:sp>
        <p:nvSpPr>
          <p:cNvPr id="3" name="Content Placeholder 2"/>
          <p:cNvSpPr>
            <a:spLocks noGrp="1"/>
          </p:cNvSpPr>
          <p:nvPr>
            <p:ph idx="1"/>
          </p:nvPr>
        </p:nvSpPr>
        <p:spPr>
          <a:xfrm>
            <a:off x="323528" y="1268760"/>
            <a:ext cx="8229600" cy="4464496"/>
          </a:xfrm>
        </p:spPr>
        <p:txBody>
          <a:bodyPr/>
          <a:lstStyle/>
          <a:p>
            <a:r>
              <a:rPr lang="en-GB"/>
              <a:t>The “Description Stage”</a:t>
            </a:r>
          </a:p>
          <a:p>
            <a:r>
              <a:rPr lang="en-GB"/>
              <a:t>In this part, you describe an experience from the past. Consider the questions: who, what, where, when, why, how</a:t>
            </a:r>
          </a:p>
          <a:p>
            <a:r>
              <a:rPr lang="en-GB"/>
              <a:t>At this stage you simply describe what happened.</a:t>
            </a:r>
          </a:p>
          <a:p>
            <a:pPr marL="0" indent="0">
              <a:buNone/>
            </a:pPr>
            <a:r>
              <a:rPr lang="en-GB"/>
              <a:t>					        (Kolb, 1984)</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05/11/2024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9</a:t>
            </a:fld>
            <a:endParaRPr lang="en-GB" altLang="en-US"/>
          </a:p>
        </p:txBody>
      </p:sp>
    </p:spTree>
    <p:extLst>
      <p:ext uri="{BB962C8B-B14F-4D97-AF65-F5344CB8AC3E}">
        <p14:creationId xmlns:p14="http://schemas.microsoft.com/office/powerpoint/2010/main" val="3599482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t>Reflective Observation</a:t>
            </a:r>
            <a:endParaRPr lang="en-GB"/>
          </a:p>
        </p:txBody>
      </p:sp>
      <p:sp>
        <p:nvSpPr>
          <p:cNvPr id="3" name="Content Placeholder 2"/>
          <p:cNvSpPr>
            <a:spLocks noGrp="1"/>
          </p:cNvSpPr>
          <p:nvPr>
            <p:ph idx="1"/>
          </p:nvPr>
        </p:nvSpPr>
        <p:spPr>
          <a:xfrm>
            <a:off x="440934" y="1417638"/>
            <a:ext cx="8307529" cy="4171602"/>
          </a:xfrm>
        </p:spPr>
        <p:txBody>
          <a:bodyPr/>
          <a:lstStyle/>
          <a:p>
            <a:r>
              <a:rPr lang="en-GB" sz="2800"/>
              <a:t>This is the stage in which you reflect deeply on what has happened in that situation. </a:t>
            </a:r>
          </a:p>
          <a:p>
            <a:r>
              <a:rPr lang="en-GB" sz="2800"/>
              <a:t>You can talk about your feelings and answer questions such as: </a:t>
            </a:r>
          </a:p>
          <a:p>
            <a:pPr marL="514350" indent="-514350">
              <a:buAutoNum type="arabicPeriod"/>
            </a:pPr>
            <a:r>
              <a:rPr lang="en-GB" sz="2800"/>
              <a:t>What worked?</a:t>
            </a:r>
          </a:p>
          <a:p>
            <a:pPr marL="514350" indent="-514350">
              <a:buAutoNum type="arabicPeriod"/>
            </a:pPr>
            <a:r>
              <a:rPr lang="en-GB" sz="2800"/>
              <a:t>What failed?</a:t>
            </a:r>
          </a:p>
          <a:p>
            <a:pPr marL="514350" indent="-514350">
              <a:buAutoNum type="arabicPeriod"/>
            </a:pPr>
            <a:r>
              <a:rPr lang="en-GB" sz="2800"/>
              <a:t>Why did others and I behave in a certain way?</a:t>
            </a:r>
          </a:p>
          <a:p>
            <a:pPr marL="0" indent="0">
              <a:buNone/>
            </a:pPr>
            <a:r>
              <a:rPr lang="en-GB" sz="2800"/>
              <a:t>					</a:t>
            </a:r>
            <a:r>
              <a:rPr lang="en-GB">
                <a:solidFill>
                  <a:prstClr val="black"/>
                </a:solidFill>
              </a:rPr>
              <a:t>         (Kolb, 1984)</a:t>
            </a:r>
            <a:endParaRPr lang="en-GB" sz="2800"/>
          </a:p>
          <a:p>
            <a:endParaRPr lang="en-GB" sz="2800"/>
          </a:p>
          <a:p>
            <a:endParaRPr lang="en-GB" sz="280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05/11/2024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10</a:t>
            </a:fld>
            <a:endParaRPr lang="en-GB" altLang="en-US"/>
          </a:p>
        </p:txBody>
      </p:sp>
    </p:spTree>
    <p:extLst>
      <p:ext uri="{BB962C8B-B14F-4D97-AF65-F5344CB8AC3E}">
        <p14:creationId xmlns:p14="http://schemas.microsoft.com/office/powerpoint/2010/main" val="2926510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t>Abstract Conceptualisation</a:t>
            </a:r>
            <a:endParaRPr lang="en-GB"/>
          </a:p>
        </p:txBody>
      </p:sp>
      <p:sp>
        <p:nvSpPr>
          <p:cNvPr id="3" name="Content Placeholder 2"/>
          <p:cNvSpPr>
            <a:spLocks noGrp="1"/>
          </p:cNvSpPr>
          <p:nvPr>
            <p:ph idx="1"/>
          </p:nvPr>
        </p:nvSpPr>
        <p:spPr/>
        <p:txBody>
          <a:bodyPr/>
          <a:lstStyle/>
          <a:p>
            <a:r>
              <a:rPr lang="en-GB" sz="2800"/>
              <a:t>This is the stage in which you try to understand a situation better.</a:t>
            </a:r>
          </a:p>
          <a:p>
            <a:r>
              <a:rPr lang="en-GB" sz="2800"/>
              <a:t>Questions to answer include: </a:t>
            </a:r>
          </a:p>
          <a:p>
            <a:pPr marL="0" indent="0">
              <a:buNone/>
            </a:pPr>
            <a:endParaRPr lang="en-GB" sz="2800"/>
          </a:p>
          <a:p>
            <a:pPr marL="514350" indent="-514350">
              <a:buAutoNum type="arabicPeriod"/>
            </a:pPr>
            <a:r>
              <a:rPr lang="en-GB" sz="2800"/>
              <a:t>What </a:t>
            </a:r>
            <a:r>
              <a:rPr lang="en-GB" sz="2800" b="1"/>
              <a:t>could</a:t>
            </a:r>
            <a:r>
              <a:rPr lang="en-GB" sz="2800"/>
              <a:t> have I done better or differently? Why?</a:t>
            </a:r>
          </a:p>
          <a:p>
            <a:pPr marL="514350" indent="-514350">
              <a:buAutoNum type="arabicPeriod" startAt="2"/>
            </a:pPr>
            <a:r>
              <a:rPr lang="en-GB" sz="2800"/>
              <a:t>How can I improve?</a:t>
            </a:r>
          </a:p>
          <a:p>
            <a:pPr marL="0" indent="0">
              <a:buNone/>
            </a:pPr>
            <a:r>
              <a:rPr lang="en-GB" sz="2800"/>
              <a:t>						</a:t>
            </a:r>
            <a:r>
              <a:rPr lang="en-GB">
                <a:solidFill>
                  <a:prstClr val="black"/>
                </a:solidFill>
              </a:rPr>
              <a:t> (Kolb, 1984)</a:t>
            </a:r>
            <a:endParaRPr lang="en-GB" sz="2800"/>
          </a:p>
          <a:p>
            <a:pPr marL="0" indent="0">
              <a:buNone/>
            </a:pPr>
            <a:endParaRPr lang="en-GB" sz="280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05/11/2024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11</a:t>
            </a:fld>
            <a:endParaRPr lang="en-GB" altLang="en-US"/>
          </a:p>
        </p:txBody>
      </p:sp>
    </p:spTree>
    <p:extLst>
      <p:ext uri="{BB962C8B-B14F-4D97-AF65-F5344CB8AC3E}">
        <p14:creationId xmlns:p14="http://schemas.microsoft.com/office/powerpoint/2010/main" val="3454000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49462" y="191791"/>
            <a:ext cx="6707088" cy="436910"/>
          </a:xfrm>
        </p:spPr>
        <p:txBody>
          <a:bodyPr/>
          <a:lstStyle/>
          <a:p>
            <a:r>
              <a:rPr lang="en-GB" b="1"/>
              <a:t>Active Experimentation</a:t>
            </a:r>
            <a:endParaRPr lang="en-GB"/>
          </a:p>
        </p:txBody>
      </p:sp>
      <p:sp>
        <p:nvSpPr>
          <p:cNvPr id="3" name="Content Placeholder 2"/>
          <p:cNvSpPr>
            <a:spLocks noGrp="1"/>
          </p:cNvSpPr>
          <p:nvPr>
            <p:ph idx="1"/>
          </p:nvPr>
        </p:nvSpPr>
        <p:spPr>
          <a:xfrm>
            <a:off x="349362" y="908720"/>
            <a:ext cx="8507288" cy="4680520"/>
          </a:xfrm>
        </p:spPr>
        <p:txBody>
          <a:bodyPr>
            <a:noAutofit/>
          </a:bodyPr>
          <a:lstStyle/>
          <a:p>
            <a:r>
              <a:rPr lang="en-GB" sz="2300"/>
              <a:t>In this stage you answer the following questions:</a:t>
            </a:r>
          </a:p>
          <a:p>
            <a:pPr marL="514350" indent="-514350">
              <a:buFont typeface="+mj-lt"/>
              <a:buAutoNum type="arabicPeriod"/>
            </a:pPr>
            <a:r>
              <a:rPr lang="en-GB" sz="2300"/>
              <a:t>What </a:t>
            </a:r>
            <a:r>
              <a:rPr lang="en-GB" sz="2300" b="1"/>
              <a:t>will</a:t>
            </a:r>
            <a:r>
              <a:rPr lang="en-GB" sz="2300"/>
              <a:t> I do differently in the future?</a:t>
            </a:r>
          </a:p>
          <a:p>
            <a:pPr marL="514350" indent="-514350">
              <a:buFont typeface="+mj-lt"/>
              <a:buAutoNum type="arabicPeriod"/>
            </a:pPr>
            <a:r>
              <a:rPr lang="en-GB" sz="2300"/>
              <a:t>How can I improve my performance in the future?</a:t>
            </a:r>
          </a:p>
          <a:p>
            <a:pPr marL="400050" lvl="1" indent="0">
              <a:buNone/>
            </a:pPr>
            <a:r>
              <a:rPr lang="en-GB" sz="2300"/>
              <a:t>						 </a:t>
            </a:r>
            <a:r>
              <a:rPr kumimoji="0" lang="en-GB" sz="2300" b="0" i="0" u="none" strike="noStrike" kern="1200" cap="none" spc="0" normalizeH="0" baseline="0" noProof="0">
                <a:ln>
                  <a:noFill/>
                </a:ln>
                <a:solidFill>
                  <a:prstClr val="black"/>
                </a:solidFill>
                <a:effectLst/>
                <a:uLnTx/>
                <a:uFillTx/>
                <a:latin typeface="Myriad Pro"/>
                <a:ea typeface="+mn-ea"/>
                <a:cs typeface="+mn-cs"/>
              </a:rPr>
              <a:t> (Kolb, 1984)</a:t>
            </a:r>
          </a:p>
          <a:p>
            <a:pPr marL="400050" lvl="1" indent="0">
              <a:buNone/>
            </a:pPr>
            <a:endParaRPr kumimoji="0" lang="en-GB" sz="2300" b="0" i="0" u="none" strike="noStrike" kern="1200" cap="none" spc="0" normalizeH="0" baseline="0" noProof="0">
              <a:ln>
                <a:noFill/>
              </a:ln>
              <a:solidFill>
                <a:prstClr val="black"/>
              </a:solidFill>
              <a:effectLst/>
              <a:uLnTx/>
              <a:uFillTx/>
              <a:latin typeface="Myriad Pro"/>
              <a:ea typeface="+mn-ea"/>
              <a:cs typeface="+mn-cs"/>
            </a:endParaRPr>
          </a:p>
          <a:p>
            <a:pPr marL="857250" lvl="1" indent="-457200" algn="just"/>
            <a:r>
              <a:rPr lang="en-GB" sz="2300">
                <a:solidFill>
                  <a:prstClr val="black"/>
                </a:solidFill>
                <a:latin typeface="Myriad Pro"/>
              </a:rPr>
              <a:t>This should be specific steps. Instead of “I should have practiced more, so I will practice more in the future”, consider </a:t>
            </a:r>
            <a:r>
              <a:rPr lang="en-GB" sz="2300" b="1">
                <a:solidFill>
                  <a:prstClr val="black"/>
                </a:solidFill>
                <a:latin typeface="Myriad Pro"/>
              </a:rPr>
              <a:t>what </a:t>
            </a:r>
            <a:r>
              <a:rPr lang="en-GB" sz="2300">
                <a:solidFill>
                  <a:prstClr val="black"/>
                </a:solidFill>
                <a:latin typeface="Myriad Pro"/>
              </a:rPr>
              <a:t>needed to be practiced more (e.g. timings? Tone? Specific content? More practice with notes? More practice in front of people? How much more should you practice in the future? How much earlier should you start practising than this time?)</a:t>
            </a:r>
            <a:endParaRPr lang="en-GB" sz="230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05/11/2024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spTree>
    <p:extLst>
      <p:ext uri="{BB962C8B-B14F-4D97-AF65-F5344CB8AC3E}">
        <p14:creationId xmlns:p14="http://schemas.microsoft.com/office/powerpoint/2010/main" val="24098182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1143000"/>
          </a:xfrm>
        </p:spPr>
        <p:txBody>
          <a:bodyPr/>
          <a:lstStyle/>
          <a:p>
            <a:r>
              <a:rPr lang="en-GB" b="1"/>
              <a:t>Basically…</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05/11/2024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13</a:t>
            </a:fld>
            <a:endParaRPr lang="en-GB" altLang="en-US"/>
          </a:p>
        </p:txBody>
      </p:sp>
      <p:pic>
        <p:nvPicPr>
          <p:cNvPr id="4098" name="Picture 2" descr="https://www.bradford.ac.uk/wimba-files/skill-space/Reflective_Writing_HTML/images/pic003.g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71352" y="1196752"/>
            <a:ext cx="5401295" cy="4028541"/>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
        <p:nvSpPr>
          <p:cNvPr id="7" name="Rectangle 6"/>
          <p:cNvSpPr/>
          <p:nvPr/>
        </p:nvSpPr>
        <p:spPr>
          <a:xfrm>
            <a:off x="0" y="5445224"/>
            <a:ext cx="5652120" cy="230832"/>
          </a:xfrm>
          <a:prstGeom prst="rect">
            <a:avLst/>
          </a:prstGeom>
        </p:spPr>
        <p:txBody>
          <a:bodyPr wrap="square">
            <a:spAutoFit/>
          </a:bodyPr>
          <a:lstStyle/>
          <a:p>
            <a:r>
              <a:rPr lang="en-GB" sz="900" b="1"/>
              <a:t>Image source: </a:t>
            </a:r>
            <a:r>
              <a:rPr lang="en-GB" sz="900">
                <a:hlinkClick r:id="rId3"/>
              </a:rPr>
              <a:t>https://www.bradford.ac.uk/wimba-files/skill-space/Reflective_Writing_HTML/page_04.htm</a:t>
            </a:r>
            <a:endParaRPr lang="en-GB" sz="900"/>
          </a:p>
        </p:txBody>
      </p:sp>
    </p:spTree>
    <p:extLst>
      <p:ext uri="{BB962C8B-B14F-4D97-AF65-F5344CB8AC3E}">
        <p14:creationId xmlns:p14="http://schemas.microsoft.com/office/powerpoint/2010/main" val="7549013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638A4-F2B6-8F50-2298-60E6F1487AC2}"/>
              </a:ext>
            </a:extLst>
          </p:cNvPr>
          <p:cNvSpPr>
            <a:spLocks noGrp="1"/>
          </p:cNvSpPr>
          <p:nvPr>
            <p:ph type="title"/>
          </p:nvPr>
        </p:nvSpPr>
        <p:spPr>
          <a:xfrm>
            <a:off x="1149489" y="144833"/>
            <a:ext cx="7364238" cy="457922"/>
          </a:xfrm>
        </p:spPr>
        <p:txBody>
          <a:bodyPr/>
          <a:lstStyle/>
          <a:p>
            <a:r>
              <a:rPr lang="en-US" sz="3200" b="1"/>
              <a:t>Why is Reflection Important...</a:t>
            </a:r>
          </a:p>
        </p:txBody>
      </p:sp>
      <p:sp>
        <p:nvSpPr>
          <p:cNvPr id="3" name="Content Placeholder 2">
            <a:extLst>
              <a:ext uri="{FF2B5EF4-FFF2-40B4-BE49-F238E27FC236}">
                <a16:creationId xmlns:a16="http://schemas.microsoft.com/office/drawing/2014/main" id="{AE6BCCE4-CEA8-E548-C414-05D30B673AAF}"/>
              </a:ext>
            </a:extLst>
          </p:cNvPr>
          <p:cNvSpPr>
            <a:spLocks noGrp="1"/>
          </p:cNvSpPr>
          <p:nvPr>
            <p:ph idx="1"/>
          </p:nvPr>
        </p:nvSpPr>
        <p:spPr>
          <a:xfrm>
            <a:off x="240860" y="605034"/>
            <a:ext cx="8748816" cy="5005946"/>
          </a:xfrm>
        </p:spPr>
        <p:txBody>
          <a:bodyPr/>
          <a:lstStyle/>
          <a:p>
            <a:pPr marL="0" indent="0">
              <a:buNone/>
            </a:pPr>
            <a:r>
              <a:rPr lang="en-US" sz="2800"/>
              <a:t>...for </a:t>
            </a:r>
            <a:r>
              <a:rPr lang="en-US" sz="2800" b="1"/>
              <a:t>university students</a:t>
            </a:r>
            <a:r>
              <a:rPr lang="en-US" sz="2800"/>
              <a:t>:</a:t>
            </a:r>
          </a:p>
          <a:p>
            <a:pPr>
              <a:buFont typeface="Arial"/>
              <a:buChar char="•"/>
            </a:pPr>
            <a:r>
              <a:rPr lang="en-US" sz="2300" b="1">
                <a:ea typeface="+mn-lt"/>
                <a:cs typeface="+mn-lt"/>
              </a:rPr>
              <a:t>Improves understanding and retention</a:t>
            </a:r>
            <a:r>
              <a:rPr lang="en-US" sz="2300">
                <a:ea typeface="+mn-lt"/>
                <a:cs typeface="+mn-lt"/>
              </a:rPr>
              <a:t> – solidifies knowledge and connects theory to real life.</a:t>
            </a:r>
            <a:endParaRPr lang="en-US" sz="2300"/>
          </a:p>
          <a:p>
            <a:pPr>
              <a:buFont typeface="Arial"/>
              <a:buChar char="•"/>
            </a:pPr>
            <a:r>
              <a:rPr lang="en-US" sz="2300" b="1">
                <a:ea typeface="+mn-lt"/>
                <a:cs typeface="+mn-lt"/>
              </a:rPr>
              <a:t>Enhances academic skills</a:t>
            </a:r>
            <a:r>
              <a:rPr lang="en-US" sz="2300">
                <a:ea typeface="+mn-lt"/>
                <a:cs typeface="+mn-lt"/>
              </a:rPr>
              <a:t> – identifies strengths and areas to improve (e.g., writing, time management).</a:t>
            </a:r>
            <a:endParaRPr lang="en-US" sz="2300"/>
          </a:p>
          <a:p>
            <a:pPr>
              <a:buFont typeface="Arial"/>
              <a:buChar char="•"/>
            </a:pPr>
            <a:r>
              <a:rPr lang="en-US" sz="2300" b="1">
                <a:ea typeface="+mn-lt"/>
                <a:cs typeface="+mn-lt"/>
              </a:rPr>
              <a:t>Promotes personal growth</a:t>
            </a:r>
            <a:r>
              <a:rPr lang="en-US" sz="2300">
                <a:ea typeface="+mn-lt"/>
                <a:cs typeface="+mn-lt"/>
              </a:rPr>
              <a:t> – builds self-awareness, resilience, and adaptability.</a:t>
            </a:r>
            <a:endParaRPr lang="en-US" sz="2300"/>
          </a:p>
          <a:p>
            <a:pPr>
              <a:buFont typeface="Arial"/>
              <a:buChar char="•"/>
            </a:pPr>
            <a:r>
              <a:rPr lang="en-US" sz="2300" b="1">
                <a:ea typeface="+mn-lt"/>
                <a:cs typeface="+mn-lt"/>
              </a:rPr>
              <a:t>Prepares for professional life</a:t>
            </a:r>
            <a:r>
              <a:rPr lang="en-US" sz="2300">
                <a:ea typeface="+mn-lt"/>
                <a:cs typeface="+mn-lt"/>
              </a:rPr>
              <a:t> – develops critical thinking and self-evaluation for future careers.</a:t>
            </a:r>
            <a:endParaRPr lang="en-US" sz="2300"/>
          </a:p>
          <a:p>
            <a:pPr marL="0" indent="0">
              <a:buNone/>
            </a:pPr>
            <a:r>
              <a:rPr lang="en-US" sz="2300" i="1">
                <a:ea typeface="+mn-lt"/>
                <a:cs typeface="+mn-lt"/>
              </a:rPr>
              <a:t>Example:</a:t>
            </a:r>
            <a:r>
              <a:rPr lang="en-US" sz="2300">
                <a:ea typeface="+mn-lt"/>
                <a:cs typeface="+mn-lt"/>
              </a:rPr>
              <a:t> A student who receives feedback on an essay could reflect on where they lost marks, think about how to avoid similar mistakes in future assignments, and develop a more effective writing process for upcoming projects.</a:t>
            </a:r>
            <a:endParaRPr lang="en-US" sz="2300"/>
          </a:p>
          <a:p>
            <a:pPr marL="0" indent="0">
              <a:buNone/>
            </a:pPr>
            <a:endParaRPr lang="en-US" sz="2300"/>
          </a:p>
        </p:txBody>
      </p:sp>
      <p:sp>
        <p:nvSpPr>
          <p:cNvPr id="4" name="Date Placeholder 3">
            <a:extLst>
              <a:ext uri="{FF2B5EF4-FFF2-40B4-BE49-F238E27FC236}">
                <a16:creationId xmlns:a16="http://schemas.microsoft.com/office/drawing/2014/main" id="{6F84794A-3629-762B-FA86-8E6705E23E42}"/>
              </a:ext>
            </a:extLst>
          </p:cNvPr>
          <p:cNvSpPr>
            <a:spLocks noGrp="1"/>
          </p:cNvSpPr>
          <p:nvPr>
            <p:ph type="dt" sz="half" idx="10"/>
          </p:nvPr>
        </p:nvSpPr>
        <p:spPr/>
        <p:txBody>
          <a:bodyPr/>
          <a:lstStyle/>
          <a:p>
            <a:pPr>
              <a:defRPr/>
            </a:pPr>
            <a:fld id="{2303D31F-598B-47EE-BA37-93F097A3D676}" type="datetime1">
              <a:rPr lang="en-GB" altLang="en-US"/>
              <a:pPr>
                <a:defRPr/>
              </a:pPr>
              <a:t>05/11/2024</a:t>
            </a:fld>
            <a:endParaRPr lang="en-GB" altLang="en-US"/>
          </a:p>
        </p:txBody>
      </p:sp>
      <p:sp>
        <p:nvSpPr>
          <p:cNvPr id="5" name="Slide Number Placeholder 4">
            <a:extLst>
              <a:ext uri="{FF2B5EF4-FFF2-40B4-BE49-F238E27FC236}">
                <a16:creationId xmlns:a16="http://schemas.microsoft.com/office/drawing/2014/main" id="{95EFE032-36C7-C250-F956-1CB9023AA2BB}"/>
              </a:ext>
            </a:extLst>
          </p:cNvPr>
          <p:cNvSpPr>
            <a:spLocks noGrp="1"/>
          </p:cNvSpPr>
          <p:nvPr>
            <p:ph type="sldNum" sz="quarter" idx="12"/>
          </p:nvPr>
        </p:nvSpPr>
        <p:spPr/>
        <p:txBody>
          <a:bodyPr/>
          <a:lstStyle/>
          <a:p>
            <a:pPr>
              <a:defRPr/>
            </a:pPr>
            <a:fld id="{6550E941-99E4-4403-A917-B30FF69A9617}" type="slidenum">
              <a:rPr lang="en-GB" altLang="en-US"/>
              <a:pPr>
                <a:defRPr/>
              </a:pPr>
              <a:t>14</a:t>
            </a:fld>
            <a:endParaRPr lang="en-GB" altLang="en-US"/>
          </a:p>
        </p:txBody>
      </p:sp>
    </p:spTree>
    <p:extLst>
      <p:ext uri="{BB962C8B-B14F-4D97-AF65-F5344CB8AC3E}">
        <p14:creationId xmlns:p14="http://schemas.microsoft.com/office/powerpoint/2010/main" val="26600707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27E10-9E09-B0DD-F36E-E021E638A6D1}"/>
              </a:ext>
            </a:extLst>
          </p:cNvPr>
          <p:cNvSpPr>
            <a:spLocks noGrp="1"/>
          </p:cNvSpPr>
          <p:nvPr>
            <p:ph type="title"/>
          </p:nvPr>
        </p:nvSpPr>
        <p:spPr>
          <a:xfrm>
            <a:off x="457200" y="274638"/>
            <a:ext cx="8229600" cy="587726"/>
          </a:xfrm>
        </p:spPr>
        <p:txBody>
          <a:bodyPr/>
          <a:lstStyle/>
          <a:p>
            <a:r>
              <a:rPr lang="en-US" sz="3200" b="1">
                <a:ea typeface="+mj-lt"/>
                <a:cs typeface="+mj-lt"/>
              </a:rPr>
              <a:t>Why is Reflection Important...</a:t>
            </a:r>
            <a:endParaRPr lang="en-US" sz="3200">
              <a:ea typeface="+mj-lt"/>
              <a:cs typeface="+mj-lt"/>
            </a:endParaRPr>
          </a:p>
          <a:p>
            <a:endParaRPr lang="en-US"/>
          </a:p>
        </p:txBody>
      </p:sp>
      <p:sp>
        <p:nvSpPr>
          <p:cNvPr id="3" name="Content Placeholder 2">
            <a:extLst>
              <a:ext uri="{FF2B5EF4-FFF2-40B4-BE49-F238E27FC236}">
                <a16:creationId xmlns:a16="http://schemas.microsoft.com/office/drawing/2014/main" id="{9A97501F-E728-AC2C-C529-72D8D5C241B4}"/>
              </a:ext>
            </a:extLst>
          </p:cNvPr>
          <p:cNvSpPr>
            <a:spLocks noGrp="1"/>
          </p:cNvSpPr>
          <p:nvPr>
            <p:ph idx="1"/>
          </p:nvPr>
        </p:nvSpPr>
        <p:spPr>
          <a:xfrm>
            <a:off x="219226" y="453594"/>
            <a:ext cx="8705547" cy="5929000"/>
          </a:xfrm>
        </p:spPr>
        <p:txBody>
          <a:bodyPr/>
          <a:lstStyle/>
          <a:p>
            <a:pPr marL="0" indent="0" algn="just">
              <a:buNone/>
            </a:pPr>
            <a:r>
              <a:rPr lang="en-US" sz="2400"/>
              <a:t>For </a:t>
            </a:r>
            <a:r>
              <a:rPr lang="en-US" sz="2400" b="1"/>
              <a:t>those who work in health and social care...</a:t>
            </a:r>
          </a:p>
          <a:p>
            <a:pPr algn="just"/>
            <a:r>
              <a:rPr lang="en-GB" sz="2400" b="1"/>
              <a:t>Improves patient care</a:t>
            </a:r>
            <a:r>
              <a:rPr lang="en-GB" sz="2400"/>
              <a:t> – refines practice for safer, more effective care.</a:t>
            </a:r>
          </a:p>
          <a:p>
            <a:pPr algn="just"/>
            <a:r>
              <a:rPr lang="en-GB" sz="2400" b="1"/>
              <a:t>Supports ethical and empathic practice</a:t>
            </a:r>
            <a:r>
              <a:rPr lang="en-GB" sz="2400"/>
              <a:t> – ensures respectful, sensitive treatment.</a:t>
            </a:r>
          </a:p>
          <a:p>
            <a:pPr algn="just"/>
            <a:r>
              <a:rPr lang="en-GB" sz="2400" b="1"/>
              <a:t>Facilitates ongoing learning</a:t>
            </a:r>
            <a:r>
              <a:rPr lang="en-GB" sz="2400"/>
              <a:t> – encourages adapting to new evidence and techniques.</a:t>
            </a:r>
          </a:p>
          <a:p>
            <a:pPr algn="just"/>
            <a:r>
              <a:rPr lang="en-GB" sz="2400" b="1"/>
              <a:t>Builds resilience and well-being</a:t>
            </a:r>
            <a:r>
              <a:rPr lang="en-GB" sz="2400"/>
              <a:t> – helps manage stress and avoid burnout.</a:t>
            </a:r>
          </a:p>
          <a:p>
            <a:pPr algn="just">
              <a:buNone/>
            </a:pPr>
            <a:r>
              <a:rPr lang="en-GB" sz="2000" i="1">
                <a:ea typeface="+mn-lt"/>
                <a:cs typeface="+mn-lt"/>
              </a:rPr>
              <a:t>Example:</a:t>
            </a:r>
            <a:r>
              <a:rPr lang="en-GB" sz="2000">
                <a:ea typeface="+mn-lt"/>
                <a:cs typeface="+mn-lt"/>
              </a:rPr>
              <a:t> A nurse who faced a difficult patient interaction might reflect on their response and consider how to handle similar situations in the future. By identifying alternative approaches or recognizing any personal biases that came into play, the nurse can be better prepared to manage similar encounters empathetically and professionally.</a:t>
            </a:r>
            <a:endParaRPr lang="en-GB" sz="2000"/>
          </a:p>
          <a:p>
            <a:pPr marL="0" indent="0" algn="just">
              <a:buNone/>
            </a:pPr>
            <a:endParaRPr lang="en-GB" sz="2400"/>
          </a:p>
          <a:p>
            <a:pPr marL="0" indent="0" algn="just">
              <a:buNone/>
            </a:pPr>
            <a:endParaRPr lang="en-US" sz="2400"/>
          </a:p>
        </p:txBody>
      </p:sp>
      <p:sp>
        <p:nvSpPr>
          <p:cNvPr id="4" name="Date Placeholder 3">
            <a:extLst>
              <a:ext uri="{FF2B5EF4-FFF2-40B4-BE49-F238E27FC236}">
                <a16:creationId xmlns:a16="http://schemas.microsoft.com/office/drawing/2014/main" id="{8FD95F86-FA11-A14F-A282-F09ECD121457}"/>
              </a:ext>
            </a:extLst>
          </p:cNvPr>
          <p:cNvSpPr>
            <a:spLocks noGrp="1"/>
          </p:cNvSpPr>
          <p:nvPr>
            <p:ph type="dt" sz="half" idx="10"/>
          </p:nvPr>
        </p:nvSpPr>
        <p:spPr/>
        <p:txBody>
          <a:bodyPr/>
          <a:lstStyle/>
          <a:p>
            <a:pPr>
              <a:defRPr/>
            </a:pPr>
            <a:fld id="{2303D31F-598B-47EE-BA37-93F097A3D676}" type="datetime1">
              <a:rPr lang="en-GB" altLang="en-US"/>
              <a:pPr>
                <a:defRPr/>
              </a:pPr>
              <a:t>05/11/2024</a:t>
            </a:fld>
            <a:endParaRPr lang="en-GB" altLang="en-US"/>
          </a:p>
        </p:txBody>
      </p:sp>
      <p:sp>
        <p:nvSpPr>
          <p:cNvPr id="5" name="Slide Number Placeholder 4">
            <a:extLst>
              <a:ext uri="{FF2B5EF4-FFF2-40B4-BE49-F238E27FC236}">
                <a16:creationId xmlns:a16="http://schemas.microsoft.com/office/drawing/2014/main" id="{1C18F6A9-2096-A706-E4C4-BE42D906BB69}"/>
              </a:ext>
            </a:extLst>
          </p:cNvPr>
          <p:cNvSpPr>
            <a:spLocks noGrp="1"/>
          </p:cNvSpPr>
          <p:nvPr>
            <p:ph type="sldNum" sz="quarter" idx="12"/>
          </p:nvPr>
        </p:nvSpPr>
        <p:spPr/>
        <p:txBody>
          <a:bodyPr/>
          <a:lstStyle/>
          <a:p>
            <a:pPr>
              <a:defRPr/>
            </a:pPr>
            <a:fld id="{6550E941-99E4-4403-A917-B30FF69A9617}" type="slidenum">
              <a:rPr lang="en-GB" altLang="en-US"/>
              <a:pPr>
                <a:defRPr/>
              </a:pPr>
              <a:t>15</a:t>
            </a:fld>
            <a:endParaRPr lang="en-GB" altLang="en-US"/>
          </a:p>
        </p:txBody>
      </p:sp>
    </p:spTree>
    <p:extLst>
      <p:ext uri="{BB962C8B-B14F-4D97-AF65-F5344CB8AC3E}">
        <p14:creationId xmlns:p14="http://schemas.microsoft.com/office/powerpoint/2010/main" val="6421088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4DE211-2C24-4DEE-8844-267E2D09EB20}"/>
              </a:ext>
            </a:extLst>
          </p:cNvPr>
          <p:cNvSpPr>
            <a:spLocks noGrp="1"/>
          </p:cNvSpPr>
          <p:nvPr>
            <p:ph type="title"/>
          </p:nvPr>
        </p:nvSpPr>
        <p:spPr/>
        <p:txBody>
          <a:bodyPr/>
          <a:lstStyle/>
          <a:p>
            <a:r>
              <a:rPr lang="en-GB" b="1"/>
              <a:t>Individual task </a:t>
            </a:r>
          </a:p>
        </p:txBody>
      </p:sp>
      <p:sp>
        <p:nvSpPr>
          <p:cNvPr id="3" name="Content Placeholder 2">
            <a:extLst>
              <a:ext uri="{FF2B5EF4-FFF2-40B4-BE49-F238E27FC236}">
                <a16:creationId xmlns:a16="http://schemas.microsoft.com/office/drawing/2014/main" id="{3C9A0CC3-8759-49BF-BA64-DC9A098CE846}"/>
              </a:ext>
            </a:extLst>
          </p:cNvPr>
          <p:cNvSpPr>
            <a:spLocks noGrp="1"/>
          </p:cNvSpPr>
          <p:nvPr>
            <p:ph idx="1"/>
          </p:nvPr>
        </p:nvSpPr>
        <p:spPr/>
        <p:txBody>
          <a:bodyPr/>
          <a:lstStyle/>
          <a:p>
            <a:r>
              <a:rPr lang="en-GB" sz="2800"/>
              <a:t>Think about your first few weeks at UWTSD</a:t>
            </a:r>
          </a:p>
          <a:p>
            <a:r>
              <a:rPr lang="en-GB" sz="2800"/>
              <a:t>Write a short reflection (2-3 paragraphs)</a:t>
            </a:r>
          </a:p>
          <a:p>
            <a:r>
              <a:rPr lang="en-GB" sz="2800"/>
              <a:t>Ideas:</a:t>
            </a:r>
          </a:p>
          <a:p>
            <a:pPr lvl="1"/>
            <a:r>
              <a:rPr lang="en-GB" sz="2000"/>
              <a:t>Comment on the lessons/topics so far: did you know about them before? Did you find them useful/difficult/challenging/boring? Why? </a:t>
            </a:r>
          </a:p>
          <a:p>
            <a:pPr lvl="1"/>
            <a:r>
              <a:rPr lang="en-GB" sz="2000"/>
              <a:t>Try to remember how you felt about this module at the beginning of term 1: compare with how you feel about it now</a:t>
            </a:r>
          </a:p>
          <a:p>
            <a:pPr lvl="1"/>
            <a:r>
              <a:rPr lang="en-GB" sz="2000"/>
              <a:t>Briefly summarise and comment on the usefulness of topics covered so far this term  </a:t>
            </a:r>
          </a:p>
          <a:p>
            <a:pPr lvl="1"/>
            <a:endParaRPr lang="en-GB"/>
          </a:p>
        </p:txBody>
      </p:sp>
      <p:sp>
        <p:nvSpPr>
          <p:cNvPr id="4" name="Date Placeholder 3">
            <a:extLst>
              <a:ext uri="{FF2B5EF4-FFF2-40B4-BE49-F238E27FC236}">
                <a16:creationId xmlns:a16="http://schemas.microsoft.com/office/drawing/2014/main" id="{3EEE17B1-C6CD-4AAD-B600-8F743AB87F8F}"/>
              </a:ext>
            </a:extLst>
          </p:cNvPr>
          <p:cNvSpPr>
            <a:spLocks noGrp="1"/>
          </p:cNvSpPr>
          <p:nvPr>
            <p:ph type="dt" sz="half" idx="10"/>
          </p:nvPr>
        </p:nvSpPr>
        <p:spPr/>
        <p:txBody>
          <a:bodyPr/>
          <a:lstStyle/>
          <a:p>
            <a:pPr>
              <a:defRPr/>
            </a:pPr>
            <a:fld id="{2303D31F-598B-47EE-BA37-93F097A3D676}" type="datetime1">
              <a:rPr lang="en-GB" altLang="en-US" smtClean="0"/>
              <a:pPr>
                <a:defRPr/>
              </a:pPr>
              <a:t>05/11/2024</a:t>
            </a:fld>
            <a:endParaRPr lang="en-GB" altLang="en-US"/>
          </a:p>
        </p:txBody>
      </p:sp>
      <p:sp>
        <p:nvSpPr>
          <p:cNvPr id="5" name="Slide Number Placeholder 4">
            <a:extLst>
              <a:ext uri="{FF2B5EF4-FFF2-40B4-BE49-F238E27FC236}">
                <a16:creationId xmlns:a16="http://schemas.microsoft.com/office/drawing/2014/main" id="{2DB5109F-FD3C-4AC7-8A77-52AE633B066D}"/>
              </a:ext>
            </a:extLst>
          </p:cNvPr>
          <p:cNvSpPr>
            <a:spLocks noGrp="1"/>
          </p:cNvSpPr>
          <p:nvPr>
            <p:ph type="sldNum" sz="quarter" idx="12"/>
          </p:nvPr>
        </p:nvSpPr>
        <p:spPr/>
        <p:txBody>
          <a:bodyPr/>
          <a:lstStyle/>
          <a:p>
            <a:pPr>
              <a:defRPr/>
            </a:pPr>
            <a:fld id="{6550E941-99E4-4403-A917-B30FF69A9617}" type="slidenum">
              <a:rPr lang="en-GB" altLang="en-US" smtClean="0"/>
              <a:pPr>
                <a:defRPr/>
              </a:pPr>
              <a:t>16</a:t>
            </a:fld>
            <a:endParaRPr lang="en-GB" altLang="en-US"/>
          </a:p>
        </p:txBody>
      </p:sp>
    </p:spTree>
    <p:extLst>
      <p:ext uri="{BB962C8B-B14F-4D97-AF65-F5344CB8AC3E}">
        <p14:creationId xmlns:p14="http://schemas.microsoft.com/office/powerpoint/2010/main" val="14722802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8767"/>
            <a:ext cx="8229600" cy="1143000"/>
          </a:xfrm>
        </p:spPr>
        <p:txBody>
          <a:bodyPr/>
          <a:lstStyle/>
          <a:p>
            <a:r>
              <a:rPr lang="en-GB" b="1"/>
              <a:t>References</a:t>
            </a:r>
          </a:p>
        </p:txBody>
      </p:sp>
      <p:sp>
        <p:nvSpPr>
          <p:cNvPr id="3" name="Content Placeholder 2"/>
          <p:cNvSpPr>
            <a:spLocks noGrp="1"/>
          </p:cNvSpPr>
          <p:nvPr>
            <p:ph idx="1"/>
          </p:nvPr>
        </p:nvSpPr>
        <p:spPr>
          <a:xfrm>
            <a:off x="457200" y="1052736"/>
            <a:ext cx="8229600" cy="4464497"/>
          </a:xfrm>
        </p:spPr>
        <p:txBody>
          <a:bodyPr>
            <a:noAutofit/>
          </a:bodyPr>
          <a:lstStyle/>
          <a:p>
            <a:r>
              <a:rPr lang="en-GB" sz="2400"/>
              <a:t>Gibbs, G. (1988) </a:t>
            </a:r>
            <a:r>
              <a:rPr lang="en-GB" sz="2400" i="1"/>
              <a:t>Learning by doing: a guide to teaching and learning methods</a:t>
            </a:r>
            <a:r>
              <a:rPr lang="en-GB" sz="2400"/>
              <a:t>. [London]: FEU.</a:t>
            </a:r>
          </a:p>
          <a:p>
            <a:r>
              <a:rPr lang="en-GB" sz="2400"/>
              <a:t>Leeds Beckett University (2015) </a:t>
            </a:r>
            <a:r>
              <a:rPr lang="en-GB" sz="2400" i="1"/>
              <a:t>Content Preview: Models for structuring reflection</a:t>
            </a:r>
            <a:r>
              <a:rPr lang="en-GB" sz="2400"/>
              <a:t>. Available at: </a:t>
            </a:r>
            <a:r>
              <a:rPr lang="en-GB" sz="2400">
                <a:hlinkClick r:id="rId2"/>
              </a:rPr>
              <a:t>https://skillsforlearning.leedsbeckett.ac.uk/preview/content/models/02.shtml</a:t>
            </a:r>
            <a:r>
              <a:rPr lang="en-GB" sz="2400"/>
              <a:t> (Accessed: 8</a:t>
            </a:r>
            <a:r>
              <a:rPr lang="en-GB" sz="2400" baseline="30000"/>
              <a:t>th</a:t>
            </a:r>
            <a:r>
              <a:rPr lang="en-GB" sz="2400"/>
              <a:t> July 2019). </a:t>
            </a:r>
          </a:p>
          <a:p>
            <a:r>
              <a:rPr lang="en-GB" sz="2400"/>
              <a:t>Kolb, D. A. (1984) </a:t>
            </a:r>
            <a:r>
              <a:rPr lang="en-GB" sz="2400" i="1"/>
              <a:t>Experiential learning: experience as the source of learning and development</a:t>
            </a:r>
            <a:r>
              <a:rPr lang="en-GB" sz="2400"/>
              <a:t>. Englewood Cliffs; London: Prentice-Hall.</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05/11/2024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17</a:t>
            </a:fld>
            <a:endParaRPr lang="en-GB" altLang="en-US"/>
          </a:p>
        </p:txBody>
      </p:sp>
    </p:spTree>
    <p:extLst>
      <p:ext uri="{BB962C8B-B14F-4D97-AF65-F5344CB8AC3E}">
        <p14:creationId xmlns:p14="http://schemas.microsoft.com/office/powerpoint/2010/main" val="37380819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Application>Microsoft Office PowerPoint</Application>
  <PresentationFormat>On-screen Show (4:3)</PresentationFormat>
  <Slides>17</Slides>
  <Notes>1</Notes>
  <HiddenSlides>0</HiddenSlide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20140311PresentationUWTSDTemplate</vt:lpstr>
      <vt:lpstr>LCHS4001</vt:lpstr>
      <vt:lpstr>Discussion</vt:lpstr>
      <vt:lpstr>What is reflection?</vt:lpstr>
      <vt:lpstr>What is reflective writing?</vt:lpstr>
      <vt:lpstr>PowerPoint Presentation</vt:lpstr>
      <vt:lpstr>Why Reflect?</vt:lpstr>
      <vt:lpstr>Common Frameworks (models) of Reflection</vt:lpstr>
      <vt:lpstr>Kolb’s ‘Experiential Learning Cycle’ (1984)</vt:lpstr>
      <vt:lpstr>Concrete experience</vt:lpstr>
      <vt:lpstr>Reflective Observation</vt:lpstr>
      <vt:lpstr>Abstract Conceptualisation</vt:lpstr>
      <vt:lpstr>Active Experimentation</vt:lpstr>
      <vt:lpstr>Basically…</vt:lpstr>
      <vt:lpstr>Why is Reflection Important...</vt:lpstr>
      <vt:lpstr>Why is Reflection Important... </vt:lpstr>
      <vt:lpstr>Individual task </vt:lpstr>
      <vt:lpstr>References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lizeta demetriou</dc:creator>
  <cp:revision>1</cp:revision>
  <cp:lastPrinted>2018-07-09T15:27:01Z</cp:lastPrinted>
  <dcterms:created xsi:type="dcterms:W3CDTF">2002-10-07T19:43:58Z</dcterms:created>
  <dcterms:modified xsi:type="dcterms:W3CDTF">2024-11-05T17:35:03Z</dcterms:modified>
</cp:coreProperties>
</file>