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21"/>
  </p:notesMasterIdLst>
  <p:sldIdLst>
    <p:sldId id="417" r:id="rId6"/>
    <p:sldId id="636" r:id="rId7"/>
    <p:sldId id="631" r:id="rId8"/>
    <p:sldId id="633" r:id="rId9"/>
    <p:sldId id="634" r:id="rId10"/>
    <p:sldId id="629" r:id="rId11"/>
    <p:sldId id="626" r:id="rId12"/>
    <p:sldId id="640" r:id="rId13"/>
    <p:sldId id="623" r:id="rId14"/>
    <p:sldId id="624" r:id="rId15"/>
    <p:sldId id="625" r:id="rId16"/>
    <p:sldId id="630" r:id="rId17"/>
    <p:sldId id="637" r:id="rId18"/>
    <p:sldId id="643" r:id="rId19"/>
    <p:sldId id="64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>
        <p:scale>
          <a:sx n="82" d="100"/>
          <a:sy n="82" d="100"/>
        </p:scale>
        <p:origin x="57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78" d="100"/>
          <a:sy n="78" d="100"/>
        </p:scale>
        <p:origin x="2376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A8B3B951-9753-4760-B545-B122E9210CD5}"/>
    <pc:docChg chg="delSld">
      <pc:chgData name="Cerys Davies" userId="61e71dc1-9594-4277-b52b-4420989f68ee" providerId="ADAL" clId="{A8B3B951-9753-4760-B545-B122E9210CD5}" dt="2025-03-11T09:20:28.019" v="1" actId="47"/>
      <pc:docMkLst>
        <pc:docMk/>
      </pc:docMkLst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4229295460" sldId="418"/>
        </pc:sldMkLst>
      </pc:sldChg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4250679632" sldId="419"/>
        </pc:sldMkLst>
      </pc:sldChg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847547927" sldId="420"/>
        </pc:sldMkLst>
      </pc:sldChg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3261341384" sldId="421"/>
        </pc:sldMkLst>
      </pc:sldChg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3694395696" sldId="422"/>
        </pc:sldMkLst>
      </pc:sldChg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791696081" sldId="627"/>
        </pc:sldMkLst>
      </pc:sldChg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3113867813" sldId="635"/>
        </pc:sldMkLst>
      </pc:sldChg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3265367154" sldId="638"/>
        </pc:sldMkLst>
      </pc:sldChg>
      <pc:sldChg chg="del">
        <pc:chgData name="Cerys Davies" userId="61e71dc1-9594-4277-b52b-4420989f68ee" providerId="ADAL" clId="{A8B3B951-9753-4760-B545-B122E9210CD5}" dt="2025-03-11T09:20:28.019" v="1" actId="47"/>
        <pc:sldMkLst>
          <pc:docMk/>
          <pc:sldMk cId="3999355641" sldId="642"/>
        </pc:sldMkLst>
      </pc:sldChg>
      <pc:sldChg chg="del">
        <pc:chgData name="Cerys Davies" userId="61e71dc1-9594-4277-b52b-4420989f68ee" providerId="ADAL" clId="{A8B3B951-9753-4760-B545-B122E9210CD5}" dt="2025-03-11T09:20:25.973" v="0" actId="47"/>
        <pc:sldMkLst>
          <pc:docMk/>
          <pc:sldMk cId="3307261946" sldId="644"/>
        </pc:sldMkLst>
      </pc:sldChg>
      <pc:sldMasterChg chg="delSldLayout">
        <pc:chgData name="Cerys Davies" userId="61e71dc1-9594-4277-b52b-4420989f68ee" providerId="ADAL" clId="{A8B3B951-9753-4760-B545-B122E9210CD5}" dt="2025-03-11T09:20:25.973" v="0" actId="47"/>
        <pc:sldMasterMkLst>
          <pc:docMk/>
          <pc:sldMasterMk cId="1384196811" sldId="2147483658"/>
        </pc:sldMasterMkLst>
        <pc:sldLayoutChg chg="del">
          <pc:chgData name="Cerys Davies" userId="61e71dc1-9594-4277-b52b-4420989f68ee" providerId="ADAL" clId="{A8B3B951-9753-4760-B545-B122E9210CD5}" dt="2025-03-11T09:20:25.973" v="0" actId="47"/>
          <pc:sldLayoutMkLst>
            <pc:docMk/>
            <pc:sldMasterMk cId="1384196811" sldId="2147483658"/>
            <pc:sldLayoutMk cId="3914787901" sldId="2147483708"/>
          </pc:sldLayoutMkLst>
        </pc:sldLayoutChg>
        <pc:sldLayoutChg chg="del">
          <pc:chgData name="Cerys Davies" userId="61e71dc1-9594-4277-b52b-4420989f68ee" providerId="ADAL" clId="{A8B3B951-9753-4760-B545-B122E9210CD5}" dt="2025-03-11T09:20:25.973" v="0" actId="47"/>
          <pc:sldLayoutMkLst>
            <pc:docMk/>
            <pc:sldMasterMk cId="1384196811" sldId="2147483658"/>
            <pc:sldLayoutMk cId="1090816140" sldId="214748371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63FC00-6215-4D55-8DDC-1E85AA1E37C7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E383A6-F254-4B17-88F5-0C6AFDBBE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497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E383A6-F254-4B17-88F5-0C6AFDBBEB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4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A15D-A494-466F-9094-206BCD66C0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8473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81FF8F-8E4A-CB72-FEFD-0C7EFB9E4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2C803E-F18E-BC75-B18E-AC5F5C14F7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9ABF16-A5D1-6A8E-4DDC-E58C08D5F7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720CC-5462-D350-B4C0-93B7B9A92B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4A15D-A494-466F-9094-206BCD66C02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792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66DED-03AA-F60A-4650-66BD75383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7A88E-38A0-3684-ADF4-4EEA3CDFE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0D11-AB00-0103-E4F9-80C00CDAD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8389-EAD9-4DD3-93A8-1FD2E388301B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FC896-05E5-BD86-767B-6255C95D0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B438F-6873-5FFC-269E-AAF3300B9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E88-611F-4D44-A19C-65B2898DE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925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5F9A4-659E-96E1-DBD5-68E02679B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A880B1-D096-F8D8-F87D-B65D7DA466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B1D92-4E91-27E3-D512-B6E8757FA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8389-EAD9-4DD3-93A8-1FD2E388301B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2D63F-0307-6FDF-CFBD-6EC82A520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2C15C-50EF-0C6A-6472-989051E7A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E88-611F-4D44-A19C-65B2898DE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56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3E08F-60C9-8BE0-DE64-CFE6518F6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E307A-F29B-B9CA-9558-5241B2C84A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1ED17E-EF09-C6B7-2442-09CE7F26D4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3B6C77-7192-A2E9-78F1-AF7B59C9F6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6C51D8-BBFD-9507-13CA-0C99351BF6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C16A2B-FF8C-CA37-0555-51E1EAEF6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D8389-EAD9-4DD3-93A8-1FD2E388301B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338F68-9308-9BA2-5DFF-012ACC6FC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060B6B-ADF9-ABEF-8A36-91EAE13B6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E88-611F-4D44-A19C-65B2898DE1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072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10" r:id="rId6"/>
    <p:sldLayoutId id="214748371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pathway-between-green-leaf-trrees-spain-santiago-road-ride-wallpaper-wgsmr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lawsociety.org.uk/career-advice/becoming-a-solicitor/solicitors-qualifying-examination-sqe/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as.com/explore/career-path" TargetMode="External"/><Relationship Id="rId2" Type="http://schemas.openxmlformats.org/officeDocument/2006/relationships/hyperlink" Target="http://www.lawsociety.org.uk/career-advice/law-students/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flickr.com/photos/slimcoincidence/503936082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0000"/>
            <a:lum/>
          </a:blip>
          <a:srcRect/>
          <a:stretch>
            <a:fillRect t="-23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-up of some words&#10;&#10;AI-generated content may be incorrect.">
            <a:extLst>
              <a:ext uri="{FF2B5EF4-FFF2-40B4-BE49-F238E27FC236}">
                <a16:creationId xmlns:a16="http://schemas.microsoft.com/office/drawing/2014/main" id="{B504604A-575E-E3B0-9A94-B942E63B956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tretch>
            <a:fillRect/>
          </a:stretch>
        </p:blipFill>
        <p:spPr>
          <a:xfrm>
            <a:off x="1887043" y="-753192"/>
            <a:ext cx="8597305" cy="55912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EB2206-AFFF-BDA6-842D-4322312A9D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87721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rebuchet MS" panose="020B0603020202020204" pitchFamily="34" charset="0"/>
              </a:rPr>
              <a:t>Law Careers Uncovered</a:t>
            </a:r>
            <a:br>
              <a:rPr lang="en-GB" b="1" dirty="0">
                <a:latin typeface="Trebuchet MS" panose="020B0603020202020204" pitchFamily="34" charset="0"/>
              </a:rPr>
            </a:br>
            <a:r>
              <a:rPr lang="en-GB" sz="6000" b="1" dirty="0">
                <a:solidFill>
                  <a:srgbClr val="0070C0"/>
                </a:solidFill>
                <a:latin typeface="Trebuchet MS" panose="020B0603020202020204" pitchFamily="34" charset="0"/>
              </a:rPr>
              <a:t>10</a:t>
            </a:r>
            <a:r>
              <a:rPr lang="en-GB" sz="6000" b="1" baseline="30000" dirty="0">
                <a:solidFill>
                  <a:srgbClr val="0070C0"/>
                </a:solidFill>
                <a:latin typeface="Trebuchet MS" panose="020B0603020202020204" pitchFamily="34" charset="0"/>
              </a:rPr>
              <a:t>th</a:t>
            </a:r>
            <a:r>
              <a:rPr lang="en-GB" sz="6000" b="1" dirty="0">
                <a:solidFill>
                  <a:srgbClr val="0070C0"/>
                </a:solidFill>
                <a:latin typeface="Trebuchet MS" panose="020B0603020202020204" pitchFamily="34" charset="0"/>
              </a:rPr>
              <a:t> March 2025</a:t>
            </a:r>
            <a:br>
              <a:rPr lang="en-GB" sz="6000" b="1" dirty="0">
                <a:solidFill>
                  <a:srgbClr val="0070C0"/>
                </a:solidFill>
                <a:latin typeface="Trebuchet MS" panose="020B0603020202020204" pitchFamily="34" charset="0"/>
              </a:rPr>
            </a:br>
            <a:endParaRPr lang="en-GB" b="1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00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ED92B-B0E0-FE92-A86B-AB0E20A36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Trebuchet MS" panose="020B0603020202020204" pitchFamily="34" charset="0"/>
              </a:rPr>
              <a:t>Careers and Pathways</a:t>
            </a:r>
          </a:p>
        </p:txBody>
      </p:sp>
      <p:pic>
        <p:nvPicPr>
          <p:cNvPr id="4" name="Picture 3" descr="A dirt road in a forest&#10;&#10;AI-generated content may be incorrect.">
            <a:extLst>
              <a:ext uri="{FF2B5EF4-FFF2-40B4-BE49-F238E27FC236}">
                <a16:creationId xmlns:a16="http://schemas.microsoft.com/office/drawing/2014/main" id="{D7B3196A-BE7A-7C89-EE7E-43718AA148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460" r="-1" b="27539"/>
          <a:stretch/>
        </p:blipFill>
        <p:spPr>
          <a:xfrm>
            <a:off x="301657" y="2881426"/>
            <a:ext cx="11594969" cy="36513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7814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EB59B-ED38-7C4B-99A7-E82FCCE79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981883" cy="1325563"/>
          </a:xfrm>
        </p:spPr>
        <p:txBody>
          <a:bodyPr/>
          <a:lstStyle/>
          <a:p>
            <a:r>
              <a:rPr lang="en-GB" b="1" dirty="0"/>
              <a:t>‘Traditional’ legal careers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2FA7F-5C3B-00EC-DD19-496B05C92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Solicitor</a:t>
            </a:r>
          </a:p>
          <a:p>
            <a:r>
              <a:rPr lang="en-GB" dirty="0"/>
              <a:t>Barrister</a:t>
            </a:r>
          </a:p>
          <a:p>
            <a:r>
              <a:rPr lang="en-GB" dirty="0"/>
              <a:t>Chartered Legal Executive</a:t>
            </a:r>
          </a:p>
          <a:p>
            <a:r>
              <a:rPr lang="en-GB" dirty="0"/>
              <a:t>Paralegal</a:t>
            </a:r>
          </a:p>
        </p:txBody>
      </p:sp>
      <p:pic>
        <p:nvPicPr>
          <p:cNvPr id="1026" name="Picture 2" descr="Choose the right solicitor to buy or ...">
            <a:extLst>
              <a:ext uri="{FF2B5EF4-FFF2-40B4-BE49-F238E27FC236}">
                <a16:creationId xmlns:a16="http://schemas.microsoft.com/office/drawing/2014/main" id="{AF60A9B9-8851-2A72-7AE3-7FF6FB1C0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0806" y="1005473"/>
            <a:ext cx="1991879" cy="132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517ADB-5BE4-05B7-8687-5F7B15ED7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8090" y="2553764"/>
            <a:ext cx="2509423" cy="1436440"/>
          </a:xfrm>
          <a:prstGeom prst="rect">
            <a:avLst/>
          </a:prstGeom>
        </p:spPr>
      </p:pic>
      <p:pic>
        <p:nvPicPr>
          <p:cNvPr id="1028" name="Picture 4" descr="CILEx - The Institute of Legal Finance ...">
            <a:extLst>
              <a:ext uri="{FF2B5EF4-FFF2-40B4-BE49-F238E27FC236}">
                <a16:creationId xmlns:a16="http://schemas.microsoft.com/office/drawing/2014/main" id="{93BD718B-6E06-A2AC-136F-811245D3C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407" y="4084416"/>
            <a:ext cx="3930511" cy="145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464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9C256-46A1-8FA5-8189-D5056A4D9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174" y="165459"/>
            <a:ext cx="5576002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/>
              <a:t>Solicitor vs Barrister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46D764-E2BF-14B6-7ECA-370B3E32D2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542" y="1385465"/>
            <a:ext cx="2051122" cy="500429"/>
          </a:xfrm>
        </p:spPr>
        <p:txBody>
          <a:bodyPr>
            <a:noAutofit/>
          </a:bodyPr>
          <a:lstStyle/>
          <a:p>
            <a:r>
              <a:rPr lang="en-GB" sz="3600" dirty="0"/>
              <a:t>Solicitor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3E6A5A-7E57-0EA3-F996-EA006C8E7A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4138" y="1971483"/>
            <a:ext cx="4991270" cy="4091647"/>
          </a:xfrm>
          <a:ln w="15875">
            <a:solidFill>
              <a:srgbClr val="0070C0"/>
            </a:solidFill>
          </a:ln>
        </p:spPr>
        <p:txBody>
          <a:bodyPr>
            <a:normAutofit fontScale="70000" lnSpcReduction="20000"/>
          </a:bodyPr>
          <a:lstStyle/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Employed with a salary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Job stability and good salary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More regular working hours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Deals with fewer cases over a longer period of time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Day to day:  different tasks - research, </a:t>
            </a:r>
            <a:r>
              <a:rPr lang="en-GB" sz="3600" dirty="0">
                <a:solidFill>
                  <a:srgbClr val="000000"/>
                </a:solidFill>
                <a:latin typeface="Aptos" panose="020B0004020202020204" pitchFamily="34" charset="0"/>
              </a:rPr>
              <a:t>advising clients, drafting documents</a:t>
            </a:r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, court etc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Work with the same people and colleagues in the same place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69C7C6-CC59-784B-CB39-8285721AEE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357421" y="1260036"/>
            <a:ext cx="1987509" cy="624075"/>
          </a:xfrm>
        </p:spPr>
        <p:txBody>
          <a:bodyPr>
            <a:normAutofit/>
          </a:bodyPr>
          <a:lstStyle/>
          <a:p>
            <a:r>
              <a:rPr lang="en-GB" sz="3600" dirty="0"/>
              <a:t>Barrister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D5A7D7-48E3-3586-95C9-22290EF4BC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8572" y="1952900"/>
            <a:ext cx="5829289" cy="3994198"/>
          </a:xfrm>
          <a:ln w="15875">
            <a:solidFill>
              <a:srgbClr val="0070C0"/>
            </a:solidFill>
          </a:ln>
        </p:spPr>
        <p:txBody>
          <a:bodyPr>
            <a:normAutofit fontScale="70000" lnSpcReduction="20000"/>
          </a:bodyPr>
          <a:lstStyle/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Self employed - paid for each case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Success  depends on your reputation and ability to network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Working hours more varied/anti-social– must work well under time pressure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Variety, lots of different cases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Attending court, advising in conference or written advice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algn="l" rtl="0" eaLnBrk="1" fontAlgn="t" latinLnBrk="0" hangingPunct="1"/>
            <a:r>
              <a:rPr lang="en-GB" sz="3600" b="0" i="0" u="none" strike="noStrike" kern="1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Work with different people and in different locations ( different courts in different places)</a:t>
            </a:r>
            <a:endParaRPr lang="en-GB" sz="36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2" descr="Choose the right solicitor to buy or ...">
            <a:extLst>
              <a:ext uri="{FF2B5EF4-FFF2-40B4-BE49-F238E27FC236}">
                <a16:creationId xmlns:a16="http://schemas.microsoft.com/office/drawing/2014/main" id="{5C84B575-611E-DA97-DB2C-D502636B4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466" y="165459"/>
            <a:ext cx="1536035" cy="102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D3E425-A53C-A3DD-A965-04AF6612D6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0167" y="165459"/>
            <a:ext cx="1733317" cy="992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977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671E-D2E1-A6AC-F0C3-537E9719B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Chartered Legal Executive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C64B4-0351-E70A-03F3-01C751E18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528" y="1473430"/>
            <a:ext cx="9446401" cy="4351338"/>
          </a:xfrm>
        </p:spPr>
        <p:txBody>
          <a:bodyPr/>
          <a:lstStyle/>
          <a:p>
            <a:r>
              <a:rPr lang="en-GB" dirty="0"/>
              <a:t>Type of work is similar in nature to a Solicitor in terms of range</a:t>
            </a:r>
          </a:p>
          <a:p>
            <a:r>
              <a:rPr lang="en-GB" dirty="0"/>
              <a:t>Provide legal advice to clients,</a:t>
            </a:r>
          </a:p>
          <a:p>
            <a:r>
              <a:rPr lang="en-GB" dirty="0"/>
              <a:t>Negotiate on a client’s behalf</a:t>
            </a:r>
          </a:p>
          <a:p>
            <a:r>
              <a:rPr lang="en-GB" dirty="0"/>
              <a:t>Drafting ( Wills, Contracts etc)</a:t>
            </a:r>
          </a:p>
          <a:p>
            <a:r>
              <a:rPr lang="en-GB" dirty="0"/>
              <a:t>Can become advocates ( attend court)</a:t>
            </a:r>
          </a:p>
          <a:p>
            <a:r>
              <a:rPr lang="en-GB" dirty="0"/>
              <a:t>Can become judges</a:t>
            </a:r>
          </a:p>
          <a:p>
            <a:r>
              <a:rPr lang="en-GB" dirty="0"/>
              <a:t>Chartered Legal Executives can qualify as CILEX lawyers or as Solicitors later on if so desired</a:t>
            </a:r>
          </a:p>
        </p:txBody>
      </p:sp>
      <p:pic>
        <p:nvPicPr>
          <p:cNvPr id="4" name="Picture 4" descr="CILEx - The Institute of Legal Finance ...">
            <a:extLst>
              <a:ext uri="{FF2B5EF4-FFF2-40B4-BE49-F238E27FC236}">
                <a16:creationId xmlns:a16="http://schemas.microsoft.com/office/drawing/2014/main" id="{CBECE974-8FD0-E6D2-C8CE-E5210DD16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6623" y="302821"/>
            <a:ext cx="2317804" cy="98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873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8C53E-7D2E-EE97-6ACC-8921DC78E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435" y="2013375"/>
            <a:ext cx="7425319" cy="1325563"/>
          </a:xfrm>
        </p:spPr>
        <p:txBody>
          <a:bodyPr>
            <a:noAutofit/>
          </a:bodyPr>
          <a:lstStyle/>
          <a:p>
            <a:r>
              <a:rPr lang="en-GB" sz="5400" dirty="0">
                <a:latin typeface="Trebuchet MS" panose="020B0603020202020204" pitchFamily="34" charset="0"/>
              </a:rPr>
              <a:t>Pathways to becoming a Solicitor</a:t>
            </a:r>
          </a:p>
        </p:txBody>
      </p:sp>
      <p:pic>
        <p:nvPicPr>
          <p:cNvPr id="4" name="Picture 2" descr="Choose the right solicitor to buy or ...">
            <a:extLst>
              <a:ext uri="{FF2B5EF4-FFF2-40B4-BE49-F238E27FC236}">
                <a16:creationId xmlns:a16="http://schemas.microsoft.com/office/drawing/2014/main" id="{E6D428F1-FD3F-F61C-6EE3-7CE47C3BE9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6754" y="3338938"/>
            <a:ext cx="2922292" cy="1944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852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C90E4-D4B5-12B4-D519-86A519A48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rebuchet MS" panose="020B0603020202020204" pitchFamily="34" charset="0"/>
              </a:rPr>
              <a:t>The SQE route to becoming a solicitor</a:t>
            </a:r>
            <a:br>
              <a:rPr lang="en-GB" dirty="0">
                <a:latin typeface="Trebuchet MS" panose="020B0603020202020204" pitchFamily="34" charset="0"/>
              </a:rPr>
            </a:br>
            <a:r>
              <a:rPr lang="en-GB" dirty="0">
                <a:latin typeface="Trebuchet MS" panose="020B0603020202020204" pitchFamily="34" charset="0"/>
              </a:rPr>
              <a:t>(introduced in 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7B879-4FCF-E0F9-42B0-ADFB6E091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242F5F"/>
                </a:solidFill>
                <a:latin typeface="Futura URW Extra Bold" panose="020B0602020204020303" pitchFamily="34" charset="0"/>
              </a:rPr>
              <a:t>Degree in any discipline</a:t>
            </a:r>
          </a:p>
          <a:p>
            <a:pPr algn="ctr"/>
            <a:endParaRPr lang="en-GB" sz="2800" b="1" dirty="0">
              <a:solidFill>
                <a:srgbClr val="242F5F"/>
              </a:solidFill>
              <a:latin typeface="Futura URW Extra Bold" panose="020B0602020204020303" pitchFamily="34" charset="0"/>
            </a:endParaRPr>
          </a:p>
          <a:p>
            <a:pPr marL="0" indent="0" algn="ctr">
              <a:buNone/>
            </a:pPr>
            <a:endParaRPr lang="en-GB" sz="2800" b="1" dirty="0">
              <a:solidFill>
                <a:srgbClr val="242F5F"/>
              </a:solidFill>
              <a:latin typeface="Futura URW Extra Bold" panose="020B0602020204020303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solidFill>
                  <a:srgbClr val="242F5F"/>
                </a:solidFill>
                <a:latin typeface="Futura URW Extra Bold" panose="020B0602020204020303" pitchFamily="34" charset="0"/>
              </a:rPr>
              <a:t>SQE 1 &amp; 2 assessments</a:t>
            </a:r>
          </a:p>
          <a:p>
            <a:pPr algn="ctr"/>
            <a:endParaRPr lang="en-GB" sz="2800" b="1" dirty="0">
              <a:solidFill>
                <a:srgbClr val="242F5F"/>
              </a:solidFill>
              <a:latin typeface="Futura URW Extra Bold" panose="020B0602020204020303" pitchFamily="34" charset="0"/>
            </a:endParaRPr>
          </a:p>
          <a:p>
            <a:pPr marL="0" indent="0" algn="ctr">
              <a:buNone/>
            </a:pPr>
            <a:endParaRPr lang="en-GB" sz="2800" b="1" dirty="0">
              <a:solidFill>
                <a:srgbClr val="242F5F"/>
              </a:solidFill>
              <a:latin typeface="Futura URW Extra Bold" panose="020B0602020204020303" pitchFamily="34" charset="0"/>
            </a:endParaRPr>
          </a:p>
          <a:p>
            <a:pPr marL="0" indent="0" algn="ctr">
              <a:buNone/>
            </a:pPr>
            <a:r>
              <a:rPr lang="en-GB" sz="2800" b="1" dirty="0">
                <a:solidFill>
                  <a:srgbClr val="242F5F"/>
                </a:solidFill>
                <a:latin typeface="Futura URW Extra Bold" panose="020B0602020204020303" pitchFamily="34" charset="0"/>
              </a:rPr>
              <a:t>Two-year period of Qualifying Work Experience (‘QWT’) </a:t>
            </a:r>
          </a:p>
          <a:p>
            <a:pPr marL="0" indent="0" algn="ctr">
              <a:buNone/>
            </a:pPr>
            <a:r>
              <a:rPr lang="en-GB" sz="2800" b="1" dirty="0">
                <a:solidFill>
                  <a:srgbClr val="242F5F"/>
                </a:solidFill>
                <a:latin typeface="Futura URW Extra Bold" panose="020B0602020204020303" pitchFamily="34" charset="0"/>
              </a:rPr>
              <a:t>Can be taken in up to x 4 organisations</a:t>
            </a:r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0194B6D4-8B7D-3052-B10C-21EE625E3196}"/>
              </a:ext>
            </a:extLst>
          </p:cNvPr>
          <p:cNvSpPr/>
          <p:nvPr/>
        </p:nvSpPr>
        <p:spPr>
          <a:xfrm>
            <a:off x="5671523" y="2451490"/>
            <a:ext cx="484632" cy="74049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71214EA0-2032-E7EB-842C-26E7541F9E7B}"/>
              </a:ext>
            </a:extLst>
          </p:cNvPr>
          <p:cNvSpPr/>
          <p:nvPr/>
        </p:nvSpPr>
        <p:spPr>
          <a:xfrm>
            <a:off x="5656880" y="3631046"/>
            <a:ext cx="484632" cy="74049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372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CC1E2-2AE4-539B-F0F5-C6BACCB93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593" y="161935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000" dirty="0">
                <a:hlinkClick r:id="rId2"/>
              </a:rPr>
              <a:t>Solicitors Qualifying Examination (SQE) | The Law Society</a:t>
            </a: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FF00D-7878-5B2C-35A2-8D317814F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253" y="2149072"/>
            <a:ext cx="3429000" cy="1630835"/>
          </a:xfrm>
        </p:spPr>
        <p:txBody>
          <a:bodyPr anchor="t">
            <a:normAutofit/>
          </a:bodyPr>
          <a:lstStyle/>
          <a:p>
            <a:r>
              <a:rPr lang="en-GB" sz="2200" b="0" i="0" dirty="0">
                <a:effectLst/>
                <a:latin typeface="Open sans" panose="020B0606030504020204" pitchFamily="34" charset="0"/>
              </a:rPr>
              <a:t> </a:t>
            </a:r>
            <a:r>
              <a:rPr lang="en-GB" sz="2200" b="0" i="0" dirty="0">
                <a:effectLst/>
                <a:latin typeface="Open sans bold"/>
              </a:rPr>
              <a:t>www.sra.org.uk/sqe-pathway ( The Solicitors Regulation Authority)</a:t>
            </a:r>
          </a:p>
          <a:p>
            <a:endParaRPr lang="en-GB" sz="2200" b="0" i="0" dirty="0">
              <a:effectLst/>
              <a:latin typeface="Open sans bold"/>
            </a:endParaRPr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F6CE8A-C0EC-0AB2-36B0-849540EA53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8359" y="238473"/>
            <a:ext cx="6903720" cy="5367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381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15705-44FF-7454-4554-F86AC426A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906" y="208051"/>
            <a:ext cx="2393625" cy="964401"/>
          </a:xfrm>
        </p:spPr>
        <p:txBody>
          <a:bodyPr/>
          <a:lstStyle/>
          <a:p>
            <a:r>
              <a:rPr lang="en-GB" b="1" dirty="0">
                <a:latin typeface="Trebuchet MS" panose="020B0603020202020204" pitchFamily="34" charset="0"/>
              </a:rPr>
              <a:t>SQE1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A3E48-6C5D-75F9-26E1-6D9D26FBF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10" y="1253331"/>
            <a:ext cx="9298737" cy="488380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333333"/>
                </a:solidFill>
                <a:latin typeface="Trebuchet MS" panose="020B0603020202020204" pitchFamily="34" charset="0"/>
              </a:rPr>
              <a:t>Multiple choice question </a:t>
            </a:r>
            <a:r>
              <a:rPr lang="en-US" i="0" dirty="0">
                <a:solidFill>
                  <a:srgbClr val="333333"/>
                </a:solidFill>
                <a:effectLst/>
                <a:latin typeface="Trebuchet MS" panose="020B0603020202020204" pitchFamily="34" charset="0"/>
              </a:rPr>
              <a:t>assessments, taken o</a:t>
            </a:r>
            <a:r>
              <a:rPr lang="en-US" dirty="0">
                <a:solidFill>
                  <a:srgbClr val="333333"/>
                </a:solidFill>
                <a:latin typeface="Trebuchet MS" panose="020B0603020202020204" pitchFamily="34" charset="0"/>
              </a:rPr>
              <a:t>ver</a:t>
            </a:r>
            <a:r>
              <a:rPr lang="en-US" i="0" dirty="0">
                <a:solidFill>
                  <a:srgbClr val="333333"/>
                </a:solidFill>
                <a:effectLst/>
                <a:latin typeface="Trebuchet MS" panose="020B0603020202020204" pitchFamily="34" charset="0"/>
              </a:rPr>
              <a:t> two separate days. </a:t>
            </a:r>
          </a:p>
          <a:p>
            <a:r>
              <a:rPr lang="en-US" i="0" dirty="0">
                <a:solidFill>
                  <a:srgbClr val="333333"/>
                </a:solidFill>
                <a:effectLst/>
                <a:latin typeface="Trebuchet MS" panose="020B0603020202020204" pitchFamily="34" charset="0"/>
              </a:rPr>
              <a:t>On each day, the assessment is divided into two sessions  with 90 questions in each session.</a:t>
            </a:r>
          </a:p>
          <a:p>
            <a:r>
              <a:rPr lang="en-US" dirty="0">
                <a:solidFill>
                  <a:srgbClr val="333333"/>
                </a:solidFill>
                <a:latin typeface="Trebuchet MS" panose="020B0603020202020204" pitchFamily="34" charset="0"/>
              </a:rPr>
              <a:t>Topics assessed include: </a:t>
            </a:r>
            <a:r>
              <a:rPr lang="en-US" i="0" dirty="0">
                <a:solidFill>
                  <a:srgbClr val="191919"/>
                </a:solidFill>
                <a:effectLst/>
                <a:latin typeface="Trebuchet MS" panose="020B0603020202020204" pitchFamily="34" charset="0"/>
              </a:rPr>
              <a:t>Business Law and Practice, Dispute Resolution, Contract, Tort, Legal System, Land Law Wills Solicitors Accounts, Trusts, and Criminal Law</a:t>
            </a:r>
          </a:p>
          <a:p>
            <a:r>
              <a:rPr lang="en-US" i="0" dirty="0">
                <a:solidFill>
                  <a:srgbClr val="191919"/>
                </a:solidFill>
                <a:effectLst/>
                <a:latin typeface="Trebuchet MS" panose="020B0603020202020204" pitchFamily="34" charset="0"/>
              </a:rPr>
              <a:t>A Law degree provides a good foundation for the SQE1 but is no longer required</a:t>
            </a:r>
          </a:p>
          <a:p>
            <a:endParaRPr lang="en-US" b="1" i="0" dirty="0">
              <a:solidFill>
                <a:srgbClr val="191919"/>
              </a:solidFill>
              <a:effectLst/>
              <a:latin typeface="Open Sans" panose="020B0606030504020204" pitchFamily="34" charset="0"/>
            </a:endParaRPr>
          </a:p>
          <a:p>
            <a:endParaRPr lang="en-US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559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D3C04-50D1-30D0-8478-EF1A7E7A0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488" y="52727"/>
            <a:ext cx="2549164" cy="1030575"/>
          </a:xfrm>
        </p:spPr>
        <p:txBody>
          <a:bodyPr/>
          <a:lstStyle/>
          <a:p>
            <a:r>
              <a:rPr lang="en-GB" b="1" dirty="0">
                <a:latin typeface="Trebuchet MS" panose="020B0603020202020204" pitchFamily="34" charset="0"/>
              </a:rPr>
              <a:t>SQE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4E90B-D5B1-37CD-B1BF-AC0598F4F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074" y="954209"/>
            <a:ext cx="9914888" cy="531006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rebuchet MS" panose="020B0603020202020204" pitchFamily="34" charset="0"/>
              </a:rPr>
              <a:t>Assesses legal </a:t>
            </a:r>
            <a:r>
              <a:rPr lang="en-GB" sz="2400" b="1" dirty="0">
                <a:solidFill>
                  <a:srgbClr val="0070C0"/>
                </a:solidFill>
                <a:latin typeface="Trebuchet MS" panose="020B0603020202020204" pitchFamily="34" charset="0"/>
              </a:rPr>
              <a:t>skills</a:t>
            </a:r>
            <a:r>
              <a:rPr lang="en-GB" sz="2400" dirty="0">
                <a:latin typeface="Trebuchet MS" panose="020B0603020202020204" pitchFamily="34" charset="0"/>
              </a:rPr>
              <a:t> as well as knowledge</a:t>
            </a:r>
            <a:br>
              <a:rPr lang="en-GB" sz="2400" dirty="0">
                <a:latin typeface="Trebuchet MS" panose="020B0603020202020204" pitchFamily="34" charset="0"/>
              </a:rPr>
            </a:br>
            <a:endParaRPr lang="en-GB" sz="2400" dirty="0">
              <a:latin typeface="Trebuchet MS" panose="020B0603020202020204" pitchFamily="34" charset="0"/>
            </a:endParaRPr>
          </a:p>
          <a:p>
            <a:pPr algn="l">
              <a:spcAft>
                <a:spcPts val="1125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Trebuchet MS" panose="020B0603020202020204" pitchFamily="34" charset="0"/>
              </a:rPr>
              <a:t>Practical assessments which include: </a:t>
            </a:r>
          </a:p>
          <a:p>
            <a:pPr lvl="1">
              <a:spcAft>
                <a:spcPts val="1125"/>
              </a:spcAft>
            </a:pPr>
            <a:r>
              <a:rPr lang="en-US" b="0" i="0" dirty="0">
                <a:solidFill>
                  <a:srgbClr val="333333"/>
                </a:solidFill>
                <a:effectLst/>
                <a:latin typeface="Trebuchet MS" panose="020B0603020202020204" pitchFamily="34" charset="0"/>
              </a:rPr>
              <a:t>client interview and attendance note/legal analysis</a:t>
            </a:r>
          </a:p>
          <a:p>
            <a:pPr lvl="1">
              <a:spcAft>
                <a:spcPts val="1125"/>
              </a:spcAft>
            </a:pPr>
            <a:r>
              <a:rPr lang="en-US" b="0" i="0" dirty="0">
                <a:solidFill>
                  <a:srgbClr val="333333"/>
                </a:solidFill>
                <a:effectLst/>
                <a:latin typeface="Trebuchet MS" panose="020B0603020202020204" pitchFamily="34" charset="0"/>
              </a:rPr>
              <a:t>advocacy</a:t>
            </a:r>
          </a:p>
          <a:p>
            <a:pPr lvl="1">
              <a:spcAft>
                <a:spcPts val="1125"/>
              </a:spcAft>
            </a:pPr>
            <a:r>
              <a:rPr lang="en-US" b="0" i="0" dirty="0">
                <a:solidFill>
                  <a:srgbClr val="333333"/>
                </a:solidFill>
                <a:effectLst/>
                <a:latin typeface="Trebuchet MS" panose="020B0603020202020204" pitchFamily="34" charset="0"/>
              </a:rPr>
              <a:t>legal research</a:t>
            </a:r>
          </a:p>
          <a:p>
            <a:pPr lvl="1">
              <a:spcAft>
                <a:spcPts val="1125"/>
              </a:spcAft>
            </a:pPr>
            <a:r>
              <a:rPr lang="en-US" b="0" i="0" dirty="0">
                <a:solidFill>
                  <a:srgbClr val="333333"/>
                </a:solidFill>
                <a:effectLst/>
                <a:latin typeface="Trebuchet MS" panose="020B0603020202020204" pitchFamily="34" charset="0"/>
              </a:rPr>
              <a:t>legal writing and drafting</a:t>
            </a:r>
          </a:p>
          <a:p>
            <a:pPr algn="l">
              <a:lnSpc>
                <a:spcPct val="150000"/>
              </a:lnSpc>
              <a:spcAft>
                <a:spcPts val="1125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33333"/>
                </a:solidFill>
                <a:latin typeface="Trebuchet MS" panose="020B0603020202020204" pitchFamily="34" charset="0"/>
              </a:rPr>
              <a:t>Practice areas assessed include: </a:t>
            </a:r>
            <a:r>
              <a:rPr lang="en-US" sz="2400" b="0" i="0" dirty="0">
                <a:solidFill>
                  <a:srgbClr val="333333"/>
                </a:solidFill>
                <a:effectLst/>
                <a:latin typeface="Trebuchet MS" panose="020B0603020202020204" pitchFamily="34" charset="0"/>
              </a:rPr>
              <a:t>Criminal Law and Litigation, Civil Litigation, Contract, Tort, Land, Wills and Probate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4083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88A05-A66D-8BE4-CA64-E2EF0FF14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5" y="362991"/>
            <a:ext cx="1822553" cy="1915514"/>
          </a:xfrm>
        </p:spPr>
        <p:txBody>
          <a:bodyPr>
            <a:normAutofit/>
          </a:bodyPr>
          <a:lstStyle/>
          <a:p>
            <a:r>
              <a:rPr lang="en-GB" b="1" dirty="0">
                <a:latin typeface="Trebuchet MS" panose="020B0603020202020204" pitchFamily="34" charset="0"/>
              </a:rPr>
              <a:t>The CILEX route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B91BDD-252C-BF0F-7CE1-B5F4F4042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0655" y="307298"/>
            <a:ext cx="5459348" cy="62434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513330-B969-51DE-1BFB-3670DD552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2762" y="153648"/>
            <a:ext cx="2892700" cy="624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366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0FEEF-9F8C-3F93-21FC-311E8E723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B9DBA-19CE-5702-C976-E5FCFA393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22" y="157562"/>
            <a:ext cx="11076241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rebuchet MS" panose="020B0603020202020204" pitchFamily="34" charset="0"/>
              </a:rPr>
              <a:t>Becoming a Barrister: </a:t>
            </a:r>
            <a:br>
              <a:rPr lang="en-GB" sz="3200" dirty="0">
                <a:latin typeface="Trebuchet MS" panose="020B0603020202020204" pitchFamily="34" charset="0"/>
              </a:rPr>
            </a:b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Trebuchet MS" panose="020B0603020202020204" pitchFamily="34" charset="0"/>
              </a:rPr>
              <a:t>www.barcouncil.org.uk/becoming-a-barrister.html#stages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B78529-CDF0-B391-FD6B-C6DEFD95E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4174" y="1573544"/>
            <a:ext cx="9078551" cy="47257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AAD9C8-C413-696C-6422-220A309A18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275" y="1842431"/>
            <a:ext cx="1626144" cy="1586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402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230FC-48DC-6517-76AB-B8DE71DAB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319" y="108860"/>
            <a:ext cx="11481847" cy="1325563"/>
          </a:xfrm>
        </p:spPr>
        <p:txBody>
          <a:bodyPr/>
          <a:lstStyle/>
          <a:p>
            <a:r>
              <a:rPr lang="en-GB" b="1" dirty="0">
                <a:latin typeface="Trebuchet MS" panose="020B0603020202020204" pitchFamily="34" charset="0"/>
              </a:rPr>
              <a:t>Useful websites for careers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4327D-F3C4-BDA3-E871-602AB80A4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834" y="1189215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 Careers Service </a:t>
            </a:r>
            <a:r>
              <a:rPr lang="en-US" dirty="0">
                <a:solidFill>
                  <a:srgbClr val="0563C1"/>
                </a:solidFill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(www.uwtsd.ac.uk/experience-facilities/student-support-wellbeing/careers-service</a:t>
            </a:r>
          </a:p>
          <a:p>
            <a:r>
              <a:rPr lang="en-US" dirty="0">
                <a:solidFill>
                  <a:srgbClr val="002060"/>
                </a:solidFill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Support for law students | The Law Society</a:t>
            </a:r>
            <a:r>
              <a:rPr lang="en-US" dirty="0">
                <a:solidFill>
                  <a:srgbClr val="002060"/>
                </a:solidFill>
              </a:rPr>
              <a:t>  </a:t>
            </a:r>
            <a:r>
              <a:rPr lang="en-US" dirty="0"/>
              <a:t>(</a:t>
            </a:r>
            <a:r>
              <a:rPr lang="en-US" dirty="0">
                <a:hlinkClick r:id="rId2"/>
              </a:rPr>
              <a:t>www.lawsociety.org.uk/career-advice/law-students/</a:t>
            </a:r>
            <a:r>
              <a:rPr lang="en-US" dirty="0"/>
              <a:t>)</a:t>
            </a:r>
          </a:p>
          <a:p>
            <a:r>
              <a:rPr lang="en-US" dirty="0">
                <a:solidFill>
                  <a:srgbClr val="002060"/>
                </a:solidFill>
              </a:rPr>
              <a:t>UCAS Law and Legal Studies </a:t>
            </a:r>
            <a:r>
              <a:rPr lang="en-US" dirty="0"/>
              <a:t>(</a:t>
            </a:r>
            <a:r>
              <a:rPr lang="en-US" dirty="0">
                <a:hlinkClick r:id="rId3"/>
              </a:rPr>
              <a:t>www.ucas.com/explore/career-path</a:t>
            </a:r>
            <a:r>
              <a:rPr lang="en-US" dirty="0"/>
              <a:t>)</a:t>
            </a:r>
          </a:p>
          <a:p>
            <a:r>
              <a:rPr lang="en-US" dirty="0" err="1">
                <a:solidFill>
                  <a:srgbClr val="002060"/>
                </a:solidFill>
              </a:rPr>
              <a:t>Gyrfa</a:t>
            </a:r>
            <a:r>
              <a:rPr lang="en-US" dirty="0">
                <a:solidFill>
                  <a:srgbClr val="002060"/>
                </a:solidFill>
              </a:rPr>
              <a:t> Cymru/Careers Wales 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(</a:t>
            </a:r>
            <a:r>
              <a:rPr lang="en-US" dirty="0" err="1">
                <a:solidFill>
                  <a:srgbClr val="0070C0"/>
                </a:solidFill>
              </a:rPr>
              <a:t>careerswales.gov.wales</a:t>
            </a:r>
            <a:r>
              <a:rPr lang="en-US" dirty="0">
                <a:solidFill>
                  <a:srgbClr val="0070C0"/>
                </a:solidFill>
              </a:rPr>
              <a:t>/job-information/subjects/law)</a:t>
            </a:r>
          </a:p>
          <a:p>
            <a:r>
              <a:rPr lang="en-US" dirty="0">
                <a:solidFill>
                  <a:srgbClr val="002060"/>
                </a:solidFill>
              </a:rPr>
              <a:t>Prospects</a:t>
            </a:r>
            <a:r>
              <a:rPr lang="en-US" dirty="0"/>
              <a:t> </a:t>
            </a:r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(www.prospects.ac.uk/jobs-and-work-experience/job-sectors/law-sector/law-careers)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3993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49B923-B198-A248-C754-231857495D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045C4-2C5F-8DE6-D7F7-8AE0463AE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627" y="146551"/>
            <a:ext cx="6980276" cy="925103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rebuchet MS" panose="020B0603020202020204" pitchFamily="34" charset="0"/>
              </a:rPr>
              <a:t>“How do I get there?”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E7427-0AFA-C8E8-3D44-46AD73690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626" y="1225731"/>
            <a:ext cx="6980275" cy="422572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rebuchet MS" panose="020B0603020202020204" pitchFamily="34" charset="0"/>
              </a:rPr>
              <a:t>Step by step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Understand your options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Understand yourself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Understand routes and pathways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Identify opportunities to make connections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Identify opportunities to build your transferrable skillset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Be proactive in seeking advice and ASK QUESTIONS!!!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Be prepared to work at it</a:t>
            </a:r>
          </a:p>
          <a:p>
            <a:r>
              <a:rPr lang="en-US" sz="2000" dirty="0">
                <a:latin typeface="Trebuchet MS" panose="020B0603020202020204" pitchFamily="34" charset="0"/>
              </a:rPr>
              <a:t>Work experience is ESSENTIAL!!!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" name="Picture 4" descr="A yellow brick floor with a spiral pattern&#10;&#10;AI-generated content may be incorrect.">
            <a:extLst>
              <a:ext uri="{FF2B5EF4-FFF2-40B4-BE49-F238E27FC236}">
                <a16:creationId xmlns:a16="http://schemas.microsoft.com/office/drawing/2014/main" id="{A4FBB9E1-36D0-6BC0-CA9D-9A10973D5B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1" b="15546"/>
          <a:stretch/>
        </p:blipFill>
        <p:spPr>
          <a:xfrm>
            <a:off x="7348808" y="2556825"/>
            <a:ext cx="4491257" cy="284473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437F89-1168-173A-A7A3-32C9CC8F4284}"/>
              </a:ext>
            </a:extLst>
          </p:cNvPr>
          <p:cNvSpPr txBox="1"/>
          <p:nvPr/>
        </p:nvSpPr>
        <p:spPr>
          <a:xfrm>
            <a:off x="9399974" y="5201504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slimcoincidence/50393608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386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017DF-E1BA-8D8E-A914-60045140F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rebuchet MS" panose="020B0603020202020204" pitchFamily="34" charset="0"/>
              </a:rPr>
              <a:t>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0ED36F-77FB-DF47-4A5A-376354C270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1505" y="1850694"/>
            <a:ext cx="4692260" cy="3156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69888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580</Words>
  <Application>Microsoft Office PowerPoint</Application>
  <PresentationFormat>Widescreen</PresentationFormat>
  <Paragraphs>80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Futura URW Extra Bold</vt:lpstr>
      <vt:lpstr>Aptos</vt:lpstr>
      <vt:lpstr>Arial</vt:lpstr>
      <vt:lpstr>Calibri</vt:lpstr>
      <vt:lpstr>Calibri Light</vt:lpstr>
      <vt:lpstr>Open sans</vt:lpstr>
      <vt:lpstr>Open sans</vt:lpstr>
      <vt:lpstr>Open sans bold</vt:lpstr>
      <vt:lpstr>Trebuchet MS</vt:lpstr>
      <vt:lpstr>UWTSD Text 2</vt:lpstr>
      <vt:lpstr>UWTSD Logo Variations place image in Background</vt:lpstr>
      <vt:lpstr>Law Careers Uncovered 10th March 2025 </vt:lpstr>
      <vt:lpstr>Careers and Pathways</vt:lpstr>
      <vt:lpstr>‘Traditional’ legal careers</vt:lpstr>
      <vt:lpstr>Solicitor vs Barrister</vt:lpstr>
      <vt:lpstr>Chartered Legal Executive</vt:lpstr>
      <vt:lpstr>Pathways to becoming a Solicitor</vt:lpstr>
      <vt:lpstr>The SQE route to becoming a solicitor (introduced in 2021)</vt:lpstr>
      <vt:lpstr>Solicitors Qualifying Examination (SQE) | The Law Society</vt:lpstr>
      <vt:lpstr>SQE1 </vt:lpstr>
      <vt:lpstr>SQE 2</vt:lpstr>
      <vt:lpstr>The CILEX route</vt:lpstr>
      <vt:lpstr>Becoming a Barrister:  www.barcouncil.org.uk/becoming-a-barrister.html#stages</vt:lpstr>
      <vt:lpstr>Useful websites for careers research</vt:lpstr>
      <vt:lpstr>“How do I get there?”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Cerys Davies</cp:lastModifiedBy>
  <cp:revision>18</cp:revision>
  <dcterms:created xsi:type="dcterms:W3CDTF">2021-03-09T15:35:42Z</dcterms:created>
  <dcterms:modified xsi:type="dcterms:W3CDTF">2025-03-11T09:20:35Z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