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FC89-1C43-DE87-8D95-175491DB6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62425-3C02-3C2F-75FF-4DF1D27F7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2455C-B26B-9E33-21F7-E8A6131D3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8F8E9-4074-522A-65E5-AFECF674A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82DA35-63A6-6B44-DD8F-BF48D9BC9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513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E0D04-8F6E-2D25-D5B4-FF7D4B16D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13022-1917-0B58-9779-867C4558A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3D23F-8F7E-A4B6-B969-09EBC0C6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FEB6A-D229-019B-4186-85D502BD8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FFA4E-8B16-6C74-E8C9-FA140E14A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F08D6-2987-719A-03F1-F0B134881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B3679C-8D5A-410C-22F8-F4B7E13EFA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E2C16-2F24-3D3B-90C6-EDCDA1038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46F42-FB05-1FA2-AF51-D643764A0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3EC83-26C6-A1D4-9081-3FE369A23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596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B4D64-3A02-093B-625A-EC0B5C4C2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D7CC2-CC43-2959-3606-3E5850C724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55E106-51AC-D014-C0F7-832E71FD9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7B0A9-316A-2718-8FDB-A1B0CC391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705BBC-5284-8E1E-9A88-E2189C1EC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64961-8C3D-9C52-0D9C-1231B0F9B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649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E6731-A8E8-1068-6C42-A06C51C0F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A7D78-C27A-C277-AF48-6CCBF6B01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A0E9A1-120E-BEC1-3B3E-268ADB491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CDC775-32ED-29D9-FA98-AD766C9DE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DFC384-B2ED-E625-467D-A37986870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91A213-D7E3-A57E-7763-C5DAF476E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6E62ED-2155-FBD7-9ED6-916B13B36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B9518-2680-B00A-1115-79BC576C2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41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A1CE2-3A8A-4DFB-E69B-C8D048114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974508-C345-CD37-C55E-D7027033C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C3CBBC-521B-616E-E31B-FDC1BF6D1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09F37A-FAAE-73DB-B9D6-DDF0E052E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080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6C8D3B-A793-924C-F68E-C21D6CF88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50871-B221-FA40-525E-6FDA1E0E9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BE09A-5F03-A1A4-A469-F51A2CFCB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033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E1FD1-D253-DD9F-F44F-5F6C55913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63767-0CBF-6440-E617-29AB9965E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90B6ED-1AD4-263E-C701-F4041E0954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7B66D1-8A01-2FCB-411F-0E201143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1B4B5-DA06-641B-34B8-831AAC23A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9C53EE-4D9D-7E2C-75CD-4251C0F3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50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A5ED2-C101-E266-2288-E625632BC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100746-D471-CE52-B4E7-0C1ABB3E42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B0DDAC-AD8D-86AB-CAFC-38525C01C4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1B02C5-D19D-FEE6-8E9F-72F048CC7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F57980-D921-ADEC-EA82-2F80FA66D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2C9AA-7CD6-96D5-9339-57A0DCB16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916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8C9C-BB3F-3392-60C8-FC6B06C84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C7E5F6-F152-ADA2-6AD2-ABBAB51556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6AF57-AC57-7397-CCD6-471A3CAA8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E03EB-8791-6941-7631-B4D925496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6015D-EF89-2F35-3B22-C671AB1E9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163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BA8380-5139-9D51-099A-9776C98398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2C0C33-024C-478D-E368-7CFAD26284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A71D6-70A2-4928-FF54-CDA09711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59D20-C85E-8437-132D-EBA9397B6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492214-F672-2E4B-7995-79825C5BD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40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96951-BDCD-2AA2-BD03-CA3453944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17D81-4B2B-B2C5-9600-2F7FC84C1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DBF36-95D1-9567-79ED-F9FB8500EA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8B863-71EA-4976-881D-93DD738D6D9D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5B7A6-0038-235B-798F-39F1AA102A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02AF4-4895-AF3A-D354-EFF1013AD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111FF-88F6-41D4-80F6-1D2906C05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554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uteinstitute.com/ojs/index.php/IBER/article/view/33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4" descr="Close-up of camera lens">
            <a:extLst>
              <a:ext uri="{FF2B5EF4-FFF2-40B4-BE49-F238E27FC236}">
                <a16:creationId xmlns:a16="http://schemas.microsoft.com/office/drawing/2014/main" id="{0BEF8FE8-094A-25F2-603E-726815631A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4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557DA5-461D-DEBB-B646-8D0F390FD2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GOOGLE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94873B-BDC4-86EA-9E9D-FA466871BD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Andrei Selaru</a:t>
            </a:r>
          </a:p>
        </p:txBody>
      </p:sp>
    </p:spTree>
    <p:extLst>
      <p:ext uri="{BB962C8B-B14F-4D97-AF65-F5344CB8AC3E}">
        <p14:creationId xmlns:p14="http://schemas.microsoft.com/office/powerpoint/2010/main" val="3202292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F2A08-715C-49C1-AB6F-7C12EDC2A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Organisational culture and external context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238EE-9A09-9DDE-C494-68EF0BEB5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Edgar Schein</a:t>
            </a:r>
          </a:p>
          <a:p>
            <a:r>
              <a:rPr lang="en-GB" dirty="0"/>
              <a:t>artifacts that may reflect culture (for example, symbols and language) </a:t>
            </a:r>
          </a:p>
          <a:p>
            <a:r>
              <a:rPr lang="en-GB" dirty="0"/>
              <a:t>norms and values about appropriate attitudes and behaviours (espoused or real) </a:t>
            </a:r>
          </a:p>
          <a:p>
            <a:r>
              <a:rPr lang="en-GB" dirty="0"/>
              <a:t>underlying assumptions and beliefs (conscious or unconscious). (CIPD, 2020)</a:t>
            </a:r>
          </a:p>
          <a:p>
            <a:pPr marL="0" indent="0">
              <a:buNone/>
            </a:pPr>
            <a:r>
              <a:rPr lang="en-GB" dirty="0"/>
              <a:t>Among the external issues are those related to the organization's social, technological, ethical, legal, political, and economic environment (</a:t>
            </a:r>
            <a:r>
              <a:rPr lang="en-GB" dirty="0" err="1"/>
              <a:t>ISOUpdate</a:t>
            </a:r>
            <a:r>
              <a:rPr lang="en-GB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3354661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8E9FC-960E-3FE1-C501-484941EBC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Definitions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CCF75-CF2B-CBD8-2FFB-AFE236A3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a pattern of norms, values, beliefs, assumptions and attitudes that influences </a:t>
            </a:r>
            <a:r>
              <a:rPr lang="en-GB" dirty="0" err="1"/>
              <a:t>behavior</a:t>
            </a:r>
            <a:r>
              <a:rPr lang="en-GB" dirty="0"/>
              <a:t> within an organization (Chin-Loy &amp; Mujtaba, 2007)</a:t>
            </a:r>
          </a:p>
          <a:p>
            <a:r>
              <a:rPr lang="en-GB" b="0" i="0">
                <a:effectLst/>
                <a:latin typeface="Times New Roman" panose="02020603050405020304" pitchFamily="18" charset="0"/>
              </a:rPr>
              <a:t> the idea of culture as the social fabric of the organization, contributing to the collective process of establishing a unique organizational character (</a:t>
            </a:r>
            <a:r>
              <a:rPr lang="en-GB" dirty="0"/>
              <a:t>Pettigrew, 1979</a:t>
            </a:r>
            <a:r>
              <a:rPr lang="en-GB" b="0" i="0">
                <a:effectLst/>
                <a:latin typeface="Times New Roman" panose="02020603050405020304" pitchFamily="18" charset="0"/>
              </a:rPr>
              <a:t>)</a:t>
            </a:r>
          </a:p>
          <a:p>
            <a:r>
              <a:rPr lang="en-GB" dirty="0"/>
              <a:t> “'The collective programming of the mind which distinguishes the members of one organization from another” (Hofstede, 2004)</a:t>
            </a:r>
          </a:p>
        </p:txBody>
      </p:sp>
    </p:spTree>
    <p:extLst>
      <p:ext uri="{BB962C8B-B14F-4D97-AF65-F5344CB8AC3E}">
        <p14:creationId xmlns:p14="http://schemas.microsoft.com/office/powerpoint/2010/main" val="611851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6574C6A-37F6-B61E-C8E1-CE0A447E3C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2410"/>
          <a:stretch/>
        </p:blipFill>
        <p:spPr>
          <a:xfrm>
            <a:off x="0" y="1"/>
            <a:ext cx="12192000" cy="6006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54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6089F-DDC5-A2BE-8EC4-B720C188A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Ethical / unethical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D3ECD-B7EA-A040-8409-45B795C53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Google code of conduct (</a:t>
            </a:r>
            <a:r>
              <a:rPr lang="en-GB" dirty="0" err="1"/>
              <a:t>Pistritto</a:t>
            </a:r>
            <a:r>
              <a:rPr lang="en-GB" dirty="0"/>
              <a:t>, 2015)</a:t>
            </a:r>
          </a:p>
          <a:p>
            <a:r>
              <a:rPr lang="en-GB" dirty="0"/>
              <a:t>Unfair labour practices (Kelly, 2019)</a:t>
            </a:r>
          </a:p>
        </p:txBody>
      </p:sp>
    </p:spTree>
    <p:extLst>
      <p:ext uri="{BB962C8B-B14F-4D97-AF65-F5344CB8AC3E}">
        <p14:creationId xmlns:p14="http://schemas.microsoft.com/office/powerpoint/2010/main" val="2933392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76D4D-27E3-6D58-C0D9-BA9E64D7D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51919E-9F1D-6C23-4D78-632A0C5B36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7882" y="1690688"/>
            <a:ext cx="11245456" cy="3975006"/>
          </a:xfrm>
        </p:spPr>
      </p:pic>
    </p:spTree>
    <p:extLst>
      <p:ext uri="{BB962C8B-B14F-4D97-AF65-F5344CB8AC3E}">
        <p14:creationId xmlns:p14="http://schemas.microsoft.com/office/powerpoint/2010/main" val="897255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86912-FFF5-0FB0-B76E-DB6F1CC34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CBF89-397C-B23D-24E9-A04009D87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76982"/>
            <a:ext cx="6906491" cy="6489290"/>
          </a:xfrm>
        </p:spPr>
        <p:txBody>
          <a:bodyPr anchor="ctr">
            <a:normAutofit lnSpcReduction="10000"/>
          </a:bodyPr>
          <a:lstStyle/>
          <a:p>
            <a:r>
              <a:rPr lang="en-GB" sz="1500" dirty="0"/>
              <a:t>CIPD (2020). Organisational Culture and Cultural Change | Factsheets. [online] CIPD. Available at: https://www.cipd.co.uk/knowledge/culture/working-environment/organisation-culture-change-factsheet#gref [Accessed 28 Nov. 2022]</a:t>
            </a:r>
          </a:p>
          <a:p>
            <a:r>
              <a:rPr lang="en-GB" sz="1500" dirty="0"/>
              <a:t>ISOUpdate.com (2018). Context of the Organization. [online] ISO Update. Available at: https://isoupdate.com/resources/context-of-the-organization/ [Accessed 28 Nov. 2022]</a:t>
            </a:r>
          </a:p>
          <a:p>
            <a:r>
              <a:rPr lang="en-GB" sz="1500" dirty="0"/>
              <a:t>Kelly, J. (2019). Google Under Investigation For Alleged Unfair </a:t>
            </a:r>
            <a:r>
              <a:rPr lang="en-GB" sz="1500" dirty="0" err="1"/>
              <a:t>Labor</a:t>
            </a:r>
            <a:r>
              <a:rPr lang="en-GB" sz="1500" dirty="0"/>
              <a:t> Practices. [online] Forbes. Available at: https://www.forbes.com/sites/jackkelly/2019/12/11/google-under-investigation-for-alleged-unfair-labor-practices/?sh=187016a66e77 [Accessed 28 Nov. 2022</a:t>
            </a:r>
          </a:p>
          <a:p>
            <a:r>
              <a:rPr lang="en-GB" sz="1500" dirty="0" err="1"/>
              <a:t>Personio</a:t>
            </a:r>
            <a:r>
              <a:rPr lang="en-GB" sz="1500" dirty="0"/>
              <a:t> (2020). How Do You Use the Cultural Web Model to Define Corporate Culture? [online] </a:t>
            </a:r>
            <a:r>
              <a:rPr lang="en-GB" sz="1500" dirty="0" err="1"/>
              <a:t>Personio</a:t>
            </a:r>
            <a:r>
              <a:rPr lang="en-GB" sz="1500" dirty="0"/>
              <a:t>. Available at: https://www.personio.com/hr-lexicon/cultural-web-model/ [Accessed 28 Nov. 2022]</a:t>
            </a:r>
          </a:p>
          <a:p>
            <a:r>
              <a:rPr lang="en-GB" sz="1500" dirty="0"/>
              <a:t>Sebastian </a:t>
            </a:r>
            <a:r>
              <a:rPr lang="en-GB" sz="1500" dirty="0" err="1"/>
              <a:t>Pistritto</a:t>
            </a:r>
            <a:r>
              <a:rPr lang="en-GB" sz="1500" dirty="0"/>
              <a:t> (2015). An Analysis of the Ethical, Social and Environmental Standards and Practices of Google. [online] Sebastian </a:t>
            </a:r>
            <a:r>
              <a:rPr lang="en-GB" sz="1500" dirty="0" err="1"/>
              <a:t>Pistritto</a:t>
            </a:r>
            <a:r>
              <a:rPr lang="en-GB" sz="1500" dirty="0"/>
              <a:t> - Chief Marketing Officer. Available at: https://sebastianpistritto.wordpress.com/2015/05/09/an-analysis-of-the-ethical-social-and-environmental-standards-and-practices-of-google/ [Accessed 28 Nov. 2022]</a:t>
            </a:r>
          </a:p>
          <a:p>
            <a:r>
              <a:rPr lang="en-GB" sz="1500" dirty="0"/>
              <a:t>Smithson, N. (2018). Google’s Organizational Culture &amp; Its Characteristics (An Analysis). [online] </a:t>
            </a:r>
            <a:r>
              <a:rPr lang="en-GB" sz="1500" dirty="0" err="1"/>
              <a:t>Panmore</a:t>
            </a:r>
            <a:r>
              <a:rPr lang="en-GB" sz="1500" dirty="0"/>
              <a:t> Institute. Available at: https://panmore.com/google-organizational-culture-characteristics-analysis [Accessed 28 Nov. 2022</a:t>
            </a:r>
          </a:p>
          <a:p>
            <a:r>
              <a:rPr lang="en-GB" sz="1500" dirty="0"/>
              <a:t>Chin-Loy, C., &amp; Mujtaba, B. G. (2007). The Influence Of Organizational Culture On The Success Of Knowledge Management Practices With North American Companies. International Business &amp; Economics Research Journal, 6(3). Available at </a:t>
            </a:r>
            <a:r>
              <a:rPr lang="en-GB" sz="1500" dirty="0">
                <a:hlinkClick r:id="rId2"/>
              </a:rPr>
              <a:t>http://www.cluteinstitute.com/ojs/index.php/IBER/article/view/3350</a:t>
            </a:r>
            <a:endParaRPr lang="en-GB" sz="1500" dirty="0"/>
          </a:p>
          <a:p>
            <a:r>
              <a:rPr lang="en-GB" sz="1500" dirty="0"/>
              <a:t>Pettigrew A. M. (1979). On Studying Organizational </a:t>
            </a:r>
            <a:r>
              <a:rPr lang="en-GB" sz="1500" dirty="0" err="1"/>
              <a:t>Cultures.Administrative</a:t>
            </a:r>
            <a:r>
              <a:rPr lang="en-GB" sz="1500" dirty="0"/>
              <a:t> Science Quarterly, 24(4), 570–581</a:t>
            </a:r>
          </a:p>
          <a:p>
            <a:r>
              <a:rPr lang="en-GB" sz="1500" dirty="0"/>
              <a:t>Hofstede G. (2004). Cultures and Organizations: Software for the Mind: Software for the Mind. </a:t>
            </a:r>
            <a:r>
              <a:rPr lang="en-GB" sz="1500" dirty="0" err="1"/>
              <a:t>Mcgraw-hill</a:t>
            </a:r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687617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549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GOOGLE</vt:lpstr>
      <vt:lpstr>Organisational culture and external context</vt:lpstr>
      <vt:lpstr>Definitions</vt:lpstr>
      <vt:lpstr>PowerPoint Presentation</vt:lpstr>
      <vt:lpstr>Ethical / unethical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GOOGLE</dc:title>
  <dc:creator>Andrei Selaru</dc:creator>
  <cp:lastModifiedBy>Andrei Selaru</cp:lastModifiedBy>
  <cp:revision>2</cp:revision>
  <dcterms:created xsi:type="dcterms:W3CDTF">2022-11-28T16:44:16Z</dcterms:created>
  <dcterms:modified xsi:type="dcterms:W3CDTF">2022-12-02T12:05:24Z</dcterms:modified>
</cp:coreProperties>
</file>