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0" r:id="rId2"/>
    <p:sldId id="261" r:id="rId3"/>
    <p:sldId id="262" r:id="rId4"/>
    <p:sldId id="258" r:id="rId5"/>
    <p:sldId id="256" r:id="rId6"/>
    <p:sldId id="257" r:id="rId7"/>
    <p:sldId id="259" r:id="rId8"/>
  </p:sldIdLst>
  <p:sldSz cx="10790238" cy="7497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62" userDrawn="1">
          <p15:clr>
            <a:srgbClr val="A4A3A4"/>
          </p15:clr>
        </p15:guide>
        <p15:guide id="2" pos="339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63" autoAdjust="0"/>
    <p:restoredTop sz="94660"/>
  </p:normalViewPr>
  <p:slideViewPr>
    <p:cSldViewPr snapToGrid="0" showGuides="1">
      <p:cViewPr varScale="1">
        <p:scale>
          <a:sx n="63" d="100"/>
          <a:sy n="63" d="100"/>
        </p:scale>
        <p:origin x="1326" y="66"/>
      </p:cViewPr>
      <p:guideLst>
        <p:guide orient="horz" pos="2362"/>
        <p:guide pos="3399"/>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9268" y="1227065"/>
            <a:ext cx="9171702" cy="2610332"/>
          </a:xfrm>
        </p:spPr>
        <p:txBody>
          <a:bodyPr anchor="b"/>
          <a:lstStyle>
            <a:lvl1pPr algn="ctr">
              <a:defRPr sz="6560"/>
            </a:lvl1pPr>
          </a:lstStyle>
          <a:p>
            <a:r>
              <a:rPr lang="en-US"/>
              <a:t>Click to edit Master title style</a:t>
            </a:r>
            <a:endParaRPr lang="en-US" dirty="0"/>
          </a:p>
        </p:txBody>
      </p:sp>
      <p:sp>
        <p:nvSpPr>
          <p:cNvPr id="3" name="Subtitle 2"/>
          <p:cNvSpPr>
            <a:spLocks noGrp="1"/>
          </p:cNvSpPr>
          <p:nvPr>
            <p:ph type="subTitle" idx="1"/>
          </p:nvPr>
        </p:nvSpPr>
        <p:spPr>
          <a:xfrm>
            <a:off x="1348780" y="3938062"/>
            <a:ext cx="8092679" cy="1810223"/>
          </a:xfrm>
        </p:spPr>
        <p:txBody>
          <a:bodyPr/>
          <a:lstStyle>
            <a:lvl1pPr marL="0" indent="0" algn="ctr">
              <a:buNone/>
              <a:defRPr sz="2624"/>
            </a:lvl1pPr>
            <a:lvl2pPr marL="499857" indent="0" algn="ctr">
              <a:buNone/>
              <a:defRPr sz="2187"/>
            </a:lvl2pPr>
            <a:lvl3pPr marL="999714" indent="0" algn="ctr">
              <a:buNone/>
              <a:defRPr sz="1968"/>
            </a:lvl3pPr>
            <a:lvl4pPr marL="1499570" indent="0" algn="ctr">
              <a:buNone/>
              <a:defRPr sz="1749"/>
            </a:lvl4pPr>
            <a:lvl5pPr marL="1999427" indent="0" algn="ctr">
              <a:buNone/>
              <a:defRPr sz="1749"/>
            </a:lvl5pPr>
            <a:lvl6pPr marL="2499284" indent="0" algn="ctr">
              <a:buNone/>
              <a:defRPr sz="1749"/>
            </a:lvl6pPr>
            <a:lvl7pPr marL="2999141" indent="0" algn="ctr">
              <a:buNone/>
              <a:defRPr sz="1749"/>
            </a:lvl7pPr>
            <a:lvl8pPr marL="3498997" indent="0" algn="ctr">
              <a:buNone/>
              <a:defRPr sz="1749"/>
            </a:lvl8pPr>
            <a:lvl9pPr marL="3998854" indent="0" algn="ctr">
              <a:buNone/>
              <a:defRPr sz="174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3C35E3-B2A3-4BC7-9A4D-1A114674F1C5}"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31286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3C35E3-B2A3-4BC7-9A4D-1A114674F1C5}"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2429157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6210" y="1869236"/>
            <a:ext cx="9306580" cy="3118861"/>
          </a:xfrm>
        </p:spPr>
        <p:txBody>
          <a:bodyPr anchor="b"/>
          <a:lstStyle>
            <a:lvl1pPr>
              <a:defRPr sz="6560"/>
            </a:lvl1pPr>
          </a:lstStyle>
          <a:p>
            <a:r>
              <a:rPr lang="en-US"/>
              <a:t>Click to edit Master title style</a:t>
            </a:r>
            <a:endParaRPr lang="en-US" dirty="0"/>
          </a:p>
        </p:txBody>
      </p:sp>
      <p:sp>
        <p:nvSpPr>
          <p:cNvPr id="3" name="Text Placeholder 2"/>
          <p:cNvSpPr>
            <a:spLocks noGrp="1"/>
          </p:cNvSpPr>
          <p:nvPr>
            <p:ph type="body" idx="1"/>
          </p:nvPr>
        </p:nvSpPr>
        <p:spPr>
          <a:xfrm>
            <a:off x="736210" y="5017602"/>
            <a:ext cx="9306580" cy="1640135"/>
          </a:xfrm>
        </p:spPr>
        <p:txBody>
          <a:bodyPr/>
          <a:lstStyle>
            <a:lvl1pPr marL="0" indent="0">
              <a:buNone/>
              <a:defRPr sz="2624">
                <a:solidFill>
                  <a:schemeClr val="tx1"/>
                </a:solidFill>
              </a:defRPr>
            </a:lvl1pPr>
            <a:lvl2pPr marL="499857" indent="0">
              <a:buNone/>
              <a:defRPr sz="2187">
                <a:solidFill>
                  <a:schemeClr val="tx1">
                    <a:tint val="75000"/>
                  </a:schemeClr>
                </a:solidFill>
              </a:defRPr>
            </a:lvl2pPr>
            <a:lvl3pPr marL="999714" indent="0">
              <a:buNone/>
              <a:defRPr sz="1968">
                <a:solidFill>
                  <a:schemeClr val="tx1">
                    <a:tint val="75000"/>
                  </a:schemeClr>
                </a:solidFill>
              </a:defRPr>
            </a:lvl3pPr>
            <a:lvl4pPr marL="1499570" indent="0">
              <a:buNone/>
              <a:defRPr sz="1749">
                <a:solidFill>
                  <a:schemeClr val="tx1">
                    <a:tint val="75000"/>
                  </a:schemeClr>
                </a:solidFill>
              </a:defRPr>
            </a:lvl4pPr>
            <a:lvl5pPr marL="1999427" indent="0">
              <a:buNone/>
              <a:defRPr sz="1749">
                <a:solidFill>
                  <a:schemeClr val="tx1">
                    <a:tint val="75000"/>
                  </a:schemeClr>
                </a:solidFill>
              </a:defRPr>
            </a:lvl5pPr>
            <a:lvl6pPr marL="2499284" indent="0">
              <a:buNone/>
              <a:defRPr sz="1749">
                <a:solidFill>
                  <a:schemeClr val="tx1">
                    <a:tint val="75000"/>
                  </a:schemeClr>
                </a:solidFill>
              </a:defRPr>
            </a:lvl6pPr>
            <a:lvl7pPr marL="2999141" indent="0">
              <a:buNone/>
              <a:defRPr sz="1749">
                <a:solidFill>
                  <a:schemeClr val="tx1">
                    <a:tint val="75000"/>
                  </a:schemeClr>
                </a:solidFill>
              </a:defRPr>
            </a:lvl7pPr>
            <a:lvl8pPr marL="3498997" indent="0">
              <a:buNone/>
              <a:defRPr sz="1749">
                <a:solidFill>
                  <a:schemeClr val="tx1">
                    <a:tint val="75000"/>
                  </a:schemeClr>
                </a:solidFill>
              </a:defRPr>
            </a:lvl8pPr>
            <a:lvl9pPr marL="3998854" indent="0">
              <a:buNone/>
              <a:defRPr sz="174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3C35E3-B2A3-4BC7-9A4D-1A114674F1C5}"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752644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41829" y="1995932"/>
            <a:ext cx="4585851" cy="47572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62558" y="1995932"/>
            <a:ext cx="4585851" cy="47572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3C35E3-B2A3-4BC7-9A4D-1A114674F1C5}" type="datetimeFigureOut">
              <a:rPr lang="en-US" smtClean="0"/>
              <a:t>6/24/2023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900259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3234" y="399188"/>
            <a:ext cx="9306580" cy="1449221"/>
          </a:xfrm>
        </p:spPr>
        <p:txBody>
          <a:bodyPr/>
          <a:lstStyle/>
          <a:p>
            <a:r>
              <a:rPr lang="en-US"/>
              <a:t>Click to edit Master title style</a:t>
            </a:r>
            <a:endParaRPr lang="en-US" dirty="0"/>
          </a:p>
        </p:txBody>
      </p:sp>
      <p:sp>
        <p:nvSpPr>
          <p:cNvPr id="3" name="Text Placeholder 2"/>
          <p:cNvSpPr>
            <a:spLocks noGrp="1"/>
          </p:cNvSpPr>
          <p:nvPr>
            <p:ph type="body" idx="1"/>
          </p:nvPr>
        </p:nvSpPr>
        <p:spPr>
          <a:xfrm>
            <a:off x="743235" y="1837994"/>
            <a:ext cx="4564776" cy="900772"/>
          </a:xfrm>
        </p:spPr>
        <p:txBody>
          <a:bodyPr anchor="b"/>
          <a:lstStyle>
            <a:lvl1pPr marL="0" indent="0">
              <a:buNone/>
              <a:defRPr sz="2624" b="1"/>
            </a:lvl1pPr>
            <a:lvl2pPr marL="499857" indent="0">
              <a:buNone/>
              <a:defRPr sz="2187" b="1"/>
            </a:lvl2pPr>
            <a:lvl3pPr marL="999714" indent="0">
              <a:buNone/>
              <a:defRPr sz="1968" b="1"/>
            </a:lvl3pPr>
            <a:lvl4pPr marL="1499570" indent="0">
              <a:buNone/>
              <a:defRPr sz="1749" b="1"/>
            </a:lvl4pPr>
            <a:lvl5pPr marL="1999427" indent="0">
              <a:buNone/>
              <a:defRPr sz="1749" b="1"/>
            </a:lvl5pPr>
            <a:lvl6pPr marL="2499284" indent="0">
              <a:buNone/>
              <a:defRPr sz="1749" b="1"/>
            </a:lvl6pPr>
            <a:lvl7pPr marL="2999141" indent="0">
              <a:buNone/>
              <a:defRPr sz="1749" b="1"/>
            </a:lvl7pPr>
            <a:lvl8pPr marL="3498997" indent="0">
              <a:buNone/>
              <a:defRPr sz="1749" b="1"/>
            </a:lvl8pPr>
            <a:lvl9pPr marL="3998854" indent="0">
              <a:buNone/>
              <a:defRPr sz="1749" b="1"/>
            </a:lvl9pPr>
          </a:lstStyle>
          <a:p>
            <a:pPr lvl="0"/>
            <a:r>
              <a:rPr lang="en-US"/>
              <a:t>Click to edit Master text styles</a:t>
            </a:r>
          </a:p>
        </p:txBody>
      </p:sp>
      <p:sp>
        <p:nvSpPr>
          <p:cNvPr id="4" name="Content Placeholder 3"/>
          <p:cNvSpPr>
            <a:spLocks noGrp="1"/>
          </p:cNvSpPr>
          <p:nvPr>
            <p:ph sz="half" idx="2"/>
          </p:nvPr>
        </p:nvSpPr>
        <p:spPr>
          <a:xfrm>
            <a:off x="743235" y="2738766"/>
            <a:ext cx="4564776" cy="4028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62558" y="1837994"/>
            <a:ext cx="4587257" cy="900772"/>
          </a:xfrm>
        </p:spPr>
        <p:txBody>
          <a:bodyPr anchor="b"/>
          <a:lstStyle>
            <a:lvl1pPr marL="0" indent="0">
              <a:buNone/>
              <a:defRPr sz="2624" b="1"/>
            </a:lvl1pPr>
            <a:lvl2pPr marL="499857" indent="0">
              <a:buNone/>
              <a:defRPr sz="2187" b="1"/>
            </a:lvl2pPr>
            <a:lvl3pPr marL="999714" indent="0">
              <a:buNone/>
              <a:defRPr sz="1968" b="1"/>
            </a:lvl3pPr>
            <a:lvl4pPr marL="1499570" indent="0">
              <a:buNone/>
              <a:defRPr sz="1749" b="1"/>
            </a:lvl4pPr>
            <a:lvl5pPr marL="1999427" indent="0">
              <a:buNone/>
              <a:defRPr sz="1749" b="1"/>
            </a:lvl5pPr>
            <a:lvl6pPr marL="2499284" indent="0">
              <a:buNone/>
              <a:defRPr sz="1749" b="1"/>
            </a:lvl6pPr>
            <a:lvl7pPr marL="2999141" indent="0">
              <a:buNone/>
              <a:defRPr sz="1749" b="1"/>
            </a:lvl7pPr>
            <a:lvl8pPr marL="3498997" indent="0">
              <a:buNone/>
              <a:defRPr sz="1749" b="1"/>
            </a:lvl8pPr>
            <a:lvl9pPr marL="3998854" indent="0">
              <a:buNone/>
              <a:defRPr sz="1749" b="1"/>
            </a:lvl9pPr>
          </a:lstStyle>
          <a:p>
            <a:pPr lvl="0"/>
            <a:r>
              <a:rPr lang="en-US"/>
              <a:t>Click to edit Master text styles</a:t>
            </a:r>
          </a:p>
        </p:txBody>
      </p:sp>
      <p:sp>
        <p:nvSpPr>
          <p:cNvPr id="6" name="Content Placeholder 5"/>
          <p:cNvSpPr>
            <a:spLocks noGrp="1"/>
          </p:cNvSpPr>
          <p:nvPr>
            <p:ph sz="quarter" idx="4"/>
          </p:nvPr>
        </p:nvSpPr>
        <p:spPr>
          <a:xfrm>
            <a:off x="5462558" y="2738766"/>
            <a:ext cx="4587257" cy="4028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3C35E3-B2A3-4BC7-9A4D-1A114674F1C5}" type="datetimeFigureOut">
              <a:rPr lang="en-US" smtClean="0"/>
              <a:t>6/24/2023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2476861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3C35E3-B2A3-4BC7-9A4D-1A114674F1C5}" type="datetimeFigureOut">
              <a:rPr lang="en-US" smtClean="0"/>
              <a:t>6/24/2023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1469087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3C35E3-B2A3-4BC7-9A4D-1A114674F1C5}" type="datetimeFigureOut">
              <a:rPr lang="en-US" smtClean="0"/>
              <a:t>6/24/2023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554486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3234" y="499851"/>
            <a:ext cx="3480133" cy="1749478"/>
          </a:xfrm>
        </p:spPr>
        <p:txBody>
          <a:bodyPr anchor="b"/>
          <a:lstStyle>
            <a:lvl1pPr>
              <a:defRPr sz="3499"/>
            </a:lvl1pPr>
          </a:lstStyle>
          <a:p>
            <a:r>
              <a:rPr lang="en-US"/>
              <a:t>Click to edit Master title style</a:t>
            </a:r>
            <a:endParaRPr lang="en-US" dirty="0"/>
          </a:p>
        </p:txBody>
      </p:sp>
      <p:sp>
        <p:nvSpPr>
          <p:cNvPr id="3" name="Content Placeholder 2"/>
          <p:cNvSpPr>
            <a:spLocks noGrp="1"/>
          </p:cNvSpPr>
          <p:nvPr>
            <p:ph idx="1"/>
          </p:nvPr>
        </p:nvSpPr>
        <p:spPr>
          <a:xfrm>
            <a:off x="4587257" y="1079541"/>
            <a:ext cx="5462558" cy="5328271"/>
          </a:xfrm>
        </p:spPr>
        <p:txBody>
          <a:bodyPr/>
          <a:lstStyle>
            <a:lvl1pPr>
              <a:defRPr sz="3499"/>
            </a:lvl1pPr>
            <a:lvl2pPr>
              <a:defRPr sz="3061"/>
            </a:lvl2pPr>
            <a:lvl3pPr>
              <a:defRPr sz="2624"/>
            </a:lvl3pPr>
            <a:lvl4pPr>
              <a:defRPr sz="2187"/>
            </a:lvl4pPr>
            <a:lvl5pPr>
              <a:defRPr sz="2187"/>
            </a:lvl5pPr>
            <a:lvl6pPr>
              <a:defRPr sz="2187"/>
            </a:lvl6pPr>
            <a:lvl7pPr>
              <a:defRPr sz="2187"/>
            </a:lvl7pPr>
            <a:lvl8pPr>
              <a:defRPr sz="2187"/>
            </a:lvl8pPr>
            <a:lvl9pPr>
              <a:defRPr sz="218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43234" y="2249329"/>
            <a:ext cx="3480133" cy="4167160"/>
          </a:xfrm>
        </p:spPr>
        <p:txBody>
          <a:bodyPr/>
          <a:lstStyle>
            <a:lvl1pPr marL="0" indent="0">
              <a:buNone/>
              <a:defRPr sz="1749"/>
            </a:lvl1pPr>
            <a:lvl2pPr marL="499857" indent="0">
              <a:buNone/>
              <a:defRPr sz="1531"/>
            </a:lvl2pPr>
            <a:lvl3pPr marL="999714" indent="0">
              <a:buNone/>
              <a:defRPr sz="1312"/>
            </a:lvl3pPr>
            <a:lvl4pPr marL="1499570" indent="0">
              <a:buNone/>
              <a:defRPr sz="1093"/>
            </a:lvl4pPr>
            <a:lvl5pPr marL="1999427" indent="0">
              <a:buNone/>
              <a:defRPr sz="1093"/>
            </a:lvl5pPr>
            <a:lvl6pPr marL="2499284" indent="0">
              <a:buNone/>
              <a:defRPr sz="1093"/>
            </a:lvl6pPr>
            <a:lvl7pPr marL="2999141" indent="0">
              <a:buNone/>
              <a:defRPr sz="1093"/>
            </a:lvl7pPr>
            <a:lvl8pPr marL="3498997" indent="0">
              <a:buNone/>
              <a:defRPr sz="1093"/>
            </a:lvl8pPr>
            <a:lvl9pPr marL="3998854" indent="0">
              <a:buNone/>
              <a:defRPr sz="1093"/>
            </a:lvl9pPr>
          </a:lstStyle>
          <a:p>
            <a:pPr lvl="0"/>
            <a:r>
              <a:rPr lang="en-US"/>
              <a:t>Click to edit Master text styles</a:t>
            </a:r>
          </a:p>
        </p:txBody>
      </p:sp>
      <p:sp>
        <p:nvSpPr>
          <p:cNvPr id="5" name="Date Placeholder 4"/>
          <p:cNvSpPr>
            <a:spLocks noGrp="1"/>
          </p:cNvSpPr>
          <p:nvPr>
            <p:ph type="dt" sz="half" idx="10"/>
          </p:nvPr>
        </p:nvSpPr>
        <p:spPr/>
        <p:txBody>
          <a:bodyPr/>
          <a:lstStyle/>
          <a:p>
            <a:fld id="{BF3C35E3-B2A3-4BC7-9A4D-1A114674F1C5}" type="datetimeFigureOut">
              <a:rPr lang="en-US" smtClean="0"/>
              <a:t>6/24/2023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3821784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3234" y="499851"/>
            <a:ext cx="3480133" cy="1749478"/>
          </a:xfrm>
        </p:spPr>
        <p:txBody>
          <a:bodyPr anchor="b"/>
          <a:lstStyle>
            <a:lvl1pPr>
              <a:defRPr sz="3499"/>
            </a:lvl1pPr>
          </a:lstStyle>
          <a:p>
            <a:r>
              <a:rPr lang="en-US"/>
              <a:t>Click to edit Master title style</a:t>
            </a:r>
            <a:endParaRPr lang="en-US" dirty="0"/>
          </a:p>
        </p:txBody>
      </p:sp>
      <p:sp>
        <p:nvSpPr>
          <p:cNvPr id="3" name="Picture Placeholder 2"/>
          <p:cNvSpPr>
            <a:spLocks noGrp="1" noChangeAspect="1"/>
          </p:cNvSpPr>
          <p:nvPr>
            <p:ph type="pic" idx="1"/>
          </p:nvPr>
        </p:nvSpPr>
        <p:spPr>
          <a:xfrm>
            <a:off x="4587257" y="1079541"/>
            <a:ext cx="5462558" cy="5328271"/>
          </a:xfrm>
        </p:spPr>
        <p:txBody>
          <a:bodyPr anchor="t"/>
          <a:lstStyle>
            <a:lvl1pPr marL="0" indent="0">
              <a:buNone/>
              <a:defRPr sz="3499"/>
            </a:lvl1pPr>
            <a:lvl2pPr marL="499857" indent="0">
              <a:buNone/>
              <a:defRPr sz="3061"/>
            </a:lvl2pPr>
            <a:lvl3pPr marL="999714" indent="0">
              <a:buNone/>
              <a:defRPr sz="2624"/>
            </a:lvl3pPr>
            <a:lvl4pPr marL="1499570" indent="0">
              <a:buNone/>
              <a:defRPr sz="2187"/>
            </a:lvl4pPr>
            <a:lvl5pPr marL="1999427" indent="0">
              <a:buNone/>
              <a:defRPr sz="2187"/>
            </a:lvl5pPr>
            <a:lvl6pPr marL="2499284" indent="0">
              <a:buNone/>
              <a:defRPr sz="2187"/>
            </a:lvl6pPr>
            <a:lvl7pPr marL="2999141" indent="0">
              <a:buNone/>
              <a:defRPr sz="2187"/>
            </a:lvl7pPr>
            <a:lvl8pPr marL="3498997" indent="0">
              <a:buNone/>
              <a:defRPr sz="2187"/>
            </a:lvl8pPr>
            <a:lvl9pPr marL="3998854" indent="0">
              <a:buNone/>
              <a:defRPr sz="2187"/>
            </a:lvl9pPr>
          </a:lstStyle>
          <a:p>
            <a:r>
              <a:rPr lang="en-US"/>
              <a:t>Click icon to add picture</a:t>
            </a:r>
            <a:endParaRPr lang="en-US" dirty="0"/>
          </a:p>
        </p:txBody>
      </p:sp>
      <p:sp>
        <p:nvSpPr>
          <p:cNvPr id="4" name="Text Placeholder 3"/>
          <p:cNvSpPr>
            <a:spLocks noGrp="1"/>
          </p:cNvSpPr>
          <p:nvPr>
            <p:ph type="body" sz="half" idx="2"/>
          </p:nvPr>
        </p:nvSpPr>
        <p:spPr>
          <a:xfrm>
            <a:off x="743234" y="2249329"/>
            <a:ext cx="3480133" cy="4167160"/>
          </a:xfrm>
        </p:spPr>
        <p:txBody>
          <a:bodyPr/>
          <a:lstStyle>
            <a:lvl1pPr marL="0" indent="0">
              <a:buNone/>
              <a:defRPr sz="1749"/>
            </a:lvl1pPr>
            <a:lvl2pPr marL="499857" indent="0">
              <a:buNone/>
              <a:defRPr sz="1531"/>
            </a:lvl2pPr>
            <a:lvl3pPr marL="999714" indent="0">
              <a:buNone/>
              <a:defRPr sz="1312"/>
            </a:lvl3pPr>
            <a:lvl4pPr marL="1499570" indent="0">
              <a:buNone/>
              <a:defRPr sz="1093"/>
            </a:lvl4pPr>
            <a:lvl5pPr marL="1999427" indent="0">
              <a:buNone/>
              <a:defRPr sz="1093"/>
            </a:lvl5pPr>
            <a:lvl6pPr marL="2499284" indent="0">
              <a:buNone/>
              <a:defRPr sz="1093"/>
            </a:lvl6pPr>
            <a:lvl7pPr marL="2999141" indent="0">
              <a:buNone/>
              <a:defRPr sz="1093"/>
            </a:lvl7pPr>
            <a:lvl8pPr marL="3498997" indent="0">
              <a:buNone/>
              <a:defRPr sz="1093"/>
            </a:lvl8pPr>
            <a:lvl9pPr marL="3998854" indent="0">
              <a:buNone/>
              <a:defRPr sz="1093"/>
            </a:lvl9pPr>
          </a:lstStyle>
          <a:p>
            <a:pPr lvl="0"/>
            <a:r>
              <a:rPr lang="en-US"/>
              <a:t>Click to edit Master text styles</a:t>
            </a:r>
          </a:p>
        </p:txBody>
      </p:sp>
      <p:sp>
        <p:nvSpPr>
          <p:cNvPr id="5" name="Date Placeholder 4"/>
          <p:cNvSpPr>
            <a:spLocks noGrp="1"/>
          </p:cNvSpPr>
          <p:nvPr>
            <p:ph type="dt" sz="half" idx="10"/>
          </p:nvPr>
        </p:nvSpPr>
        <p:spPr/>
        <p:txBody>
          <a:bodyPr/>
          <a:lstStyle/>
          <a:p>
            <a:fld id="{BF3C35E3-B2A3-4BC7-9A4D-1A114674F1C5}" type="datetimeFigureOut">
              <a:rPr lang="en-US" smtClean="0"/>
              <a:t>6/24/2023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615158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3C35E3-B2A3-4BC7-9A4D-1A114674F1C5}"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1804674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21765" y="399186"/>
            <a:ext cx="2326645" cy="635400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41830" y="399186"/>
            <a:ext cx="6845057" cy="635400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3C35E3-B2A3-4BC7-9A4D-1A114674F1C5}"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69FC80-AE06-4664-B9FF-55E2D7374515}" type="slidenum">
              <a:rPr lang="en-US" smtClean="0"/>
              <a:t>‹#›</a:t>
            </a:fld>
            <a:endParaRPr lang="en-US"/>
          </a:p>
        </p:txBody>
      </p:sp>
    </p:spTree>
    <p:extLst>
      <p:ext uri="{BB962C8B-B14F-4D97-AF65-F5344CB8AC3E}">
        <p14:creationId xmlns:p14="http://schemas.microsoft.com/office/powerpoint/2010/main" val="4253447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1829" y="399188"/>
            <a:ext cx="9306580" cy="14492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41829" y="1995932"/>
            <a:ext cx="9306580" cy="475726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1829" y="6949317"/>
            <a:ext cx="2427804" cy="399186"/>
          </a:xfrm>
          <a:prstGeom prst="rect">
            <a:avLst/>
          </a:prstGeom>
        </p:spPr>
        <p:txBody>
          <a:bodyPr vert="horz" lIns="91440" tIns="45720" rIns="91440" bIns="45720" rtlCol="0" anchor="ctr"/>
          <a:lstStyle>
            <a:lvl1pPr algn="l">
              <a:defRPr sz="1312">
                <a:solidFill>
                  <a:schemeClr val="tx1">
                    <a:tint val="75000"/>
                  </a:schemeClr>
                </a:solidFill>
              </a:defRPr>
            </a:lvl1pPr>
          </a:lstStyle>
          <a:p>
            <a:fld id="{BF3C35E3-B2A3-4BC7-9A4D-1A114674F1C5}" type="datetimeFigureOut">
              <a:rPr lang="en-US" smtClean="0"/>
              <a:t>6/24/2023</a:t>
            </a:fld>
            <a:endParaRPr lang="en-US"/>
          </a:p>
        </p:txBody>
      </p:sp>
      <p:sp>
        <p:nvSpPr>
          <p:cNvPr id="5" name="Footer Placeholder 4"/>
          <p:cNvSpPr>
            <a:spLocks noGrp="1"/>
          </p:cNvSpPr>
          <p:nvPr>
            <p:ph type="ftr" sz="quarter" idx="3"/>
          </p:nvPr>
        </p:nvSpPr>
        <p:spPr>
          <a:xfrm>
            <a:off x="3574267" y="6949317"/>
            <a:ext cx="3641705" cy="399186"/>
          </a:xfrm>
          <a:prstGeom prst="rect">
            <a:avLst/>
          </a:prstGeom>
        </p:spPr>
        <p:txBody>
          <a:bodyPr vert="horz" lIns="91440" tIns="45720" rIns="91440" bIns="45720" rtlCol="0" anchor="ctr"/>
          <a:lstStyle>
            <a:lvl1pPr algn="ctr">
              <a:defRPr sz="131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620605" y="6949317"/>
            <a:ext cx="2427804" cy="399186"/>
          </a:xfrm>
          <a:prstGeom prst="rect">
            <a:avLst/>
          </a:prstGeom>
        </p:spPr>
        <p:txBody>
          <a:bodyPr vert="horz" lIns="91440" tIns="45720" rIns="91440" bIns="45720" rtlCol="0" anchor="ctr"/>
          <a:lstStyle>
            <a:lvl1pPr algn="r">
              <a:defRPr sz="1312">
                <a:solidFill>
                  <a:schemeClr val="tx1">
                    <a:tint val="75000"/>
                  </a:schemeClr>
                </a:solidFill>
              </a:defRPr>
            </a:lvl1pPr>
          </a:lstStyle>
          <a:p>
            <a:fld id="{B969FC80-AE06-4664-B9FF-55E2D7374515}" type="slidenum">
              <a:rPr lang="en-US" smtClean="0"/>
              <a:t>‹#›</a:t>
            </a:fld>
            <a:endParaRPr lang="en-US"/>
          </a:p>
        </p:txBody>
      </p:sp>
    </p:spTree>
    <p:extLst>
      <p:ext uri="{BB962C8B-B14F-4D97-AF65-F5344CB8AC3E}">
        <p14:creationId xmlns:p14="http://schemas.microsoft.com/office/powerpoint/2010/main" val="31471539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99714" rtl="0" eaLnBrk="1" latinLnBrk="0" hangingPunct="1">
        <a:lnSpc>
          <a:spcPct val="90000"/>
        </a:lnSpc>
        <a:spcBef>
          <a:spcPct val="0"/>
        </a:spcBef>
        <a:buNone/>
        <a:defRPr sz="4811" kern="1200">
          <a:solidFill>
            <a:schemeClr val="tx1"/>
          </a:solidFill>
          <a:latin typeface="+mj-lt"/>
          <a:ea typeface="+mj-ea"/>
          <a:cs typeface="+mj-cs"/>
        </a:defRPr>
      </a:lvl1pPr>
    </p:titleStyle>
    <p:bodyStyle>
      <a:lvl1pPr marL="249928" indent="-249928" algn="l" defTabSz="999714" rtl="0" eaLnBrk="1" latinLnBrk="0" hangingPunct="1">
        <a:lnSpc>
          <a:spcPct val="90000"/>
        </a:lnSpc>
        <a:spcBef>
          <a:spcPts val="1093"/>
        </a:spcBef>
        <a:buFont typeface="Arial" panose="020B0604020202020204" pitchFamily="34" charset="0"/>
        <a:buChar char="•"/>
        <a:defRPr sz="3061" kern="1200">
          <a:solidFill>
            <a:schemeClr val="tx1"/>
          </a:solidFill>
          <a:latin typeface="+mn-lt"/>
          <a:ea typeface="+mn-ea"/>
          <a:cs typeface="+mn-cs"/>
        </a:defRPr>
      </a:lvl1pPr>
      <a:lvl2pPr marL="749785" indent="-249928" algn="l" defTabSz="999714" rtl="0" eaLnBrk="1" latinLnBrk="0" hangingPunct="1">
        <a:lnSpc>
          <a:spcPct val="90000"/>
        </a:lnSpc>
        <a:spcBef>
          <a:spcPts val="547"/>
        </a:spcBef>
        <a:buFont typeface="Arial" panose="020B0604020202020204" pitchFamily="34" charset="0"/>
        <a:buChar char="•"/>
        <a:defRPr sz="2624" kern="1200">
          <a:solidFill>
            <a:schemeClr val="tx1"/>
          </a:solidFill>
          <a:latin typeface="+mn-lt"/>
          <a:ea typeface="+mn-ea"/>
          <a:cs typeface="+mn-cs"/>
        </a:defRPr>
      </a:lvl2pPr>
      <a:lvl3pPr marL="1249642" indent="-249928" algn="l" defTabSz="999714" rtl="0" eaLnBrk="1" latinLnBrk="0" hangingPunct="1">
        <a:lnSpc>
          <a:spcPct val="90000"/>
        </a:lnSpc>
        <a:spcBef>
          <a:spcPts val="547"/>
        </a:spcBef>
        <a:buFont typeface="Arial" panose="020B0604020202020204" pitchFamily="34" charset="0"/>
        <a:buChar char="•"/>
        <a:defRPr sz="2187" kern="1200">
          <a:solidFill>
            <a:schemeClr val="tx1"/>
          </a:solidFill>
          <a:latin typeface="+mn-lt"/>
          <a:ea typeface="+mn-ea"/>
          <a:cs typeface="+mn-cs"/>
        </a:defRPr>
      </a:lvl3pPr>
      <a:lvl4pPr marL="1749499"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4pPr>
      <a:lvl5pPr marL="2249355"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5pPr>
      <a:lvl6pPr marL="2749212"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6pPr>
      <a:lvl7pPr marL="3249069"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7pPr>
      <a:lvl8pPr marL="3748926"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8pPr>
      <a:lvl9pPr marL="4248782" indent="-249928" algn="l" defTabSz="999714" rtl="0" eaLnBrk="1" latinLnBrk="0" hangingPunct="1">
        <a:lnSpc>
          <a:spcPct val="90000"/>
        </a:lnSpc>
        <a:spcBef>
          <a:spcPts val="547"/>
        </a:spcBef>
        <a:buFont typeface="Arial" panose="020B0604020202020204" pitchFamily="34" charset="0"/>
        <a:buChar char="•"/>
        <a:defRPr sz="1968" kern="1200">
          <a:solidFill>
            <a:schemeClr val="tx1"/>
          </a:solidFill>
          <a:latin typeface="+mn-lt"/>
          <a:ea typeface="+mn-ea"/>
          <a:cs typeface="+mn-cs"/>
        </a:defRPr>
      </a:lvl9pPr>
    </p:bodyStyle>
    <p:otherStyle>
      <a:defPPr>
        <a:defRPr lang="en-US"/>
      </a:defPPr>
      <a:lvl1pPr marL="0" algn="l" defTabSz="999714" rtl="0" eaLnBrk="1" latinLnBrk="0" hangingPunct="1">
        <a:defRPr sz="1968" kern="1200">
          <a:solidFill>
            <a:schemeClr val="tx1"/>
          </a:solidFill>
          <a:latin typeface="+mn-lt"/>
          <a:ea typeface="+mn-ea"/>
          <a:cs typeface="+mn-cs"/>
        </a:defRPr>
      </a:lvl1pPr>
      <a:lvl2pPr marL="499857" algn="l" defTabSz="999714" rtl="0" eaLnBrk="1" latinLnBrk="0" hangingPunct="1">
        <a:defRPr sz="1968" kern="1200">
          <a:solidFill>
            <a:schemeClr val="tx1"/>
          </a:solidFill>
          <a:latin typeface="+mn-lt"/>
          <a:ea typeface="+mn-ea"/>
          <a:cs typeface="+mn-cs"/>
        </a:defRPr>
      </a:lvl2pPr>
      <a:lvl3pPr marL="999714" algn="l" defTabSz="999714" rtl="0" eaLnBrk="1" latinLnBrk="0" hangingPunct="1">
        <a:defRPr sz="1968" kern="1200">
          <a:solidFill>
            <a:schemeClr val="tx1"/>
          </a:solidFill>
          <a:latin typeface="+mn-lt"/>
          <a:ea typeface="+mn-ea"/>
          <a:cs typeface="+mn-cs"/>
        </a:defRPr>
      </a:lvl3pPr>
      <a:lvl4pPr marL="1499570" algn="l" defTabSz="999714" rtl="0" eaLnBrk="1" latinLnBrk="0" hangingPunct="1">
        <a:defRPr sz="1968" kern="1200">
          <a:solidFill>
            <a:schemeClr val="tx1"/>
          </a:solidFill>
          <a:latin typeface="+mn-lt"/>
          <a:ea typeface="+mn-ea"/>
          <a:cs typeface="+mn-cs"/>
        </a:defRPr>
      </a:lvl4pPr>
      <a:lvl5pPr marL="1999427" algn="l" defTabSz="999714" rtl="0" eaLnBrk="1" latinLnBrk="0" hangingPunct="1">
        <a:defRPr sz="1968" kern="1200">
          <a:solidFill>
            <a:schemeClr val="tx1"/>
          </a:solidFill>
          <a:latin typeface="+mn-lt"/>
          <a:ea typeface="+mn-ea"/>
          <a:cs typeface="+mn-cs"/>
        </a:defRPr>
      </a:lvl5pPr>
      <a:lvl6pPr marL="2499284" algn="l" defTabSz="999714" rtl="0" eaLnBrk="1" latinLnBrk="0" hangingPunct="1">
        <a:defRPr sz="1968" kern="1200">
          <a:solidFill>
            <a:schemeClr val="tx1"/>
          </a:solidFill>
          <a:latin typeface="+mn-lt"/>
          <a:ea typeface="+mn-ea"/>
          <a:cs typeface="+mn-cs"/>
        </a:defRPr>
      </a:lvl6pPr>
      <a:lvl7pPr marL="2999141" algn="l" defTabSz="999714" rtl="0" eaLnBrk="1" latinLnBrk="0" hangingPunct="1">
        <a:defRPr sz="1968" kern="1200">
          <a:solidFill>
            <a:schemeClr val="tx1"/>
          </a:solidFill>
          <a:latin typeface="+mn-lt"/>
          <a:ea typeface="+mn-ea"/>
          <a:cs typeface="+mn-cs"/>
        </a:defRPr>
      </a:lvl7pPr>
      <a:lvl8pPr marL="3498997" algn="l" defTabSz="999714" rtl="0" eaLnBrk="1" latinLnBrk="0" hangingPunct="1">
        <a:defRPr sz="1968" kern="1200">
          <a:solidFill>
            <a:schemeClr val="tx1"/>
          </a:solidFill>
          <a:latin typeface="+mn-lt"/>
          <a:ea typeface="+mn-ea"/>
          <a:cs typeface="+mn-cs"/>
        </a:defRPr>
      </a:lvl8pPr>
      <a:lvl9pPr marL="3998854" algn="l" defTabSz="999714" rtl="0" eaLnBrk="1" latinLnBrk="0" hangingPunct="1">
        <a:defRPr sz="1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DAC984-1305-47A7-BC2F-7D14B17B17CA}"/>
              </a:ext>
            </a:extLst>
          </p:cNvPr>
          <p:cNvSpPr/>
          <p:nvPr/>
        </p:nvSpPr>
        <p:spPr>
          <a:xfrm>
            <a:off x="2697956" y="850548"/>
            <a:ext cx="5394325" cy="1661993"/>
          </a:xfrm>
          <a:prstGeom prst="rect">
            <a:avLst/>
          </a:prstGeom>
        </p:spPr>
        <p:txBody>
          <a:bodyPr>
            <a:spAutoFit/>
          </a:bodyPr>
          <a:lstStyle/>
          <a:p>
            <a:pPr algn="ctr">
              <a:lnSpc>
                <a:spcPct val="15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Food &amp; Beverage Operations </a:t>
            </a:r>
            <a:br>
              <a:rPr lang="en-GB" sz="1200" dirty="0">
                <a:latin typeface="Arial" panose="020B0604020202020204" pitchFamily="34" charset="0"/>
                <a:ea typeface="Calibri" panose="020F0502020204030204" pitchFamily="34" charset="0"/>
                <a:cs typeface="Times New Roman" panose="02020603050405020304" pitchFamily="18" charset="0"/>
              </a:rPr>
            </a:br>
            <a:r>
              <a:rPr lang="en-GB" sz="1200" dirty="0">
                <a:latin typeface="Arial" panose="020B0604020202020204" pitchFamily="34" charset="0"/>
                <a:ea typeface="Calibri" panose="020F0502020204030204" pitchFamily="34" charset="0"/>
                <a:cs typeface="Times New Roman" panose="02020603050405020304" pitchFamily="18" charset="0"/>
              </a:rPr>
              <a:t>Menu Engineering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0"/>
              </a:spcAft>
            </a:pPr>
            <a:r>
              <a:rPr lang="en-GB" sz="1200" dirty="0">
                <a:latin typeface="Arial" panose="020B0604020202020204" pitchFamily="34" charset="0"/>
                <a:ea typeface="Calibri" panose="020F0502020204030204" pitchFamily="34" charset="0"/>
                <a:cs typeface="Times New Roman" panose="02020603050405020304" pitchFamily="18"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r>
              <a:rPr lang="en-GB" sz="1200" dirty="0">
                <a:latin typeface="Arial" panose="020B0604020202020204" pitchFamily="34" charset="0"/>
                <a:ea typeface="Calibri" panose="020F0502020204030204" pitchFamily="34" charset="0"/>
              </a:rPr>
              <a:t>                                       Student Name: Razvan Ghica</a:t>
            </a:r>
            <a:br>
              <a:rPr lang="en-GB" sz="1200" dirty="0">
                <a:latin typeface="Arial" panose="020B0604020202020204" pitchFamily="34" charset="0"/>
                <a:ea typeface="Calibri" panose="020F0502020204030204" pitchFamily="34" charset="0"/>
              </a:rPr>
            </a:br>
            <a:r>
              <a:rPr lang="en-GB" sz="1200" dirty="0">
                <a:latin typeface="Arial" panose="020B0604020202020204" pitchFamily="34" charset="0"/>
                <a:ea typeface="Calibri" panose="020F0502020204030204" pitchFamily="34" charset="0"/>
              </a:rPr>
              <a:t>                                       Student ID: 2234759</a:t>
            </a:r>
            <a:br>
              <a:rPr lang="en-GB" sz="1200" dirty="0">
                <a:latin typeface="Arial" panose="020B0604020202020204" pitchFamily="34" charset="0"/>
                <a:ea typeface="Calibri" panose="020F0502020204030204" pitchFamily="34" charset="0"/>
              </a:rPr>
            </a:br>
            <a:r>
              <a:rPr lang="en-GB" sz="1200" dirty="0">
                <a:latin typeface="Arial" panose="020B0604020202020204" pitchFamily="34" charset="0"/>
                <a:ea typeface="Calibri" panose="020F0502020204030204" pitchFamily="34" charset="0"/>
              </a:rPr>
              <a:t>                                       Tutor’s Name: </a:t>
            </a:r>
            <a:r>
              <a:rPr lang="en-GB" sz="1200" dirty="0" err="1">
                <a:latin typeface="Arial" panose="020B0604020202020204" pitchFamily="34" charset="0"/>
                <a:ea typeface="Calibri" panose="020F0502020204030204" pitchFamily="34" charset="0"/>
              </a:rPr>
              <a:t>Jaliya</a:t>
            </a:r>
            <a:r>
              <a:rPr lang="en-GB" sz="1200" dirty="0">
                <a:latin typeface="Arial" panose="020B0604020202020204" pitchFamily="34" charset="0"/>
                <a:ea typeface="Calibri" panose="020F0502020204030204" pitchFamily="34" charset="0"/>
              </a:rPr>
              <a:t> De Silva</a:t>
            </a:r>
            <a:br>
              <a:rPr lang="en-GB" sz="1200" dirty="0">
                <a:latin typeface="Arial" panose="020B0604020202020204" pitchFamily="34" charset="0"/>
                <a:ea typeface="Calibri" panose="020F0502020204030204" pitchFamily="34" charset="0"/>
              </a:rPr>
            </a:br>
            <a:r>
              <a:rPr lang="en-GB" sz="1200" dirty="0">
                <a:latin typeface="Arial" panose="020B0604020202020204" pitchFamily="34" charset="0"/>
                <a:ea typeface="Calibri" panose="020F0502020204030204" pitchFamily="34" charset="0"/>
              </a:rPr>
              <a:t>                                       Submission Date: 23/06/23</a:t>
            </a:r>
            <a:endParaRPr lang="en-GB" dirty="0"/>
          </a:p>
        </p:txBody>
      </p:sp>
    </p:spTree>
    <p:extLst>
      <p:ext uri="{BB962C8B-B14F-4D97-AF65-F5344CB8AC3E}">
        <p14:creationId xmlns:p14="http://schemas.microsoft.com/office/powerpoint/2010/main" val="1725501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19C1A4E-22B5-4F6E-89A4-41531CF54321}"/>
              </a:ext>
            </a:extLst>
          </p:cNvPr>
          <p:cNvSpPr/>
          <p:nvPr/>
        </p:nvSpPr>
        <p:spPr>
          <a:xfrm>
            <a:off x="182881" y="288925"/>
            <a:ext cx="9966960" cy="6260816"/>
          </a:xfrm>
          <a:prstGeom prst="rect">
            <a:avLst/>
          </a:prstGeom>
        </p:spPr>
        <p:txBody>
          <a:bodyPr wrap="square">
            <a:spAutoFit/>
          </a:bodyPr>
          <a:lstStyle/>
          <a:p>
            <a:pPr>
              <a:lnSpc>
                <a:spcPct val="107000"/>
              </a:lnSpc>
              <a:spcBef>
                <a:spcPts val="1200"/>
              </a:spcBef>
              <a:spcAft>
                <a:spcPts val="0"/>
              </a:spcAft>
            </a:pPr>
            <a:r>
              <a:rPr lang="en-GB" sz="1200" b="1" kern="0" dirty="0">
                <a:solidFill>
                  <a:srgbClr val="2E74B5"/>
                </a:solidFill>
                <a:latin typeface="Arial" panose="020B0604020202020204" pitchFamily="34" charset="0"/>
                <a:ea typeface="Times New Roman" panose="02020603050405020304" pitchFamily="18" charset="0"/>
                <a:cs typeface="Times New Roman" panose="02020603050405020304" pitchFamily="18" charset="0"/>
              </a:rPr>
              <a:t>Restaurant Concept at Trinity Hotel in the UK</a:t>
            </a:r>
            <a:endParaRPr lang="en-GB" sz="1600" b="1" kern="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Trinity Hotel UK's restaurant aims to provide a one-of-a-kind dinner encounter that infuses present-day cuisine with customary British aromas; providing an enjoyable culinary adventure is our ultimate ambition, and we welcome all types of diners, including those visiting from out-of-town or locals.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Our broad target market encompasses everyone from couples to business travellers to culinary connoisseurs. The intention is to produce an affable setting that magnetizes not just locals with a penchant for remarkable cuisine but also tourists seeking convenience and high-grade meals within the confines of the hotel.</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The emphasis on refinement and elegance is evident in The Trinity Hotel UK's dining concept, which offers a contemporary and stylish atmosphere. We aim to construct an inviting atmosphere that enhances the dining experience by emphasizing cordial salutations and prompt service.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Trinity Hotel UK's menu's wide range of meal options is designed to accommodate its guests' different requirements and preferences. By melding contemporary flavours from various parts of the world with traditional British gastronomy, we honour its illustrious history in our restaurant.</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Whether you are looking for classic dishes like Scotch eggs or something new and exciting like our smoked salmon tartare with wasabi aioli, there is something for everyone on our starter's menu. The aim is to serve an assortment of products that please bold and conventional palates.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Experience the best of British cuisine with our selection of main dishes featuring premium seasonal ingredients, including this restaurant's menu, which is well-known for its use of fresh and locally sourced fish in several of its signature dishes, such as pan-seared ocean bass accompanied by a delicious lemon-butter sauce and seasonal vegetable samphire, for customers looking to indulge in traditional British-style cuisine can try slow-cooked lamb shank, which is cooked until it is juicy tender. Additionally, the availability of vegetarian and vegan alternatives on our menu is worth noting, ensuring everyone finds something delightful.</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r>
              <a:rPr lang="en-GB" sz="1200" dirty="0">
                <a:latin typeface="Arial" panose="020B0604020202020204" pitchFamily="34" charset="0"/>
                <a:ea typeface="Calibri" panose="020F0502020204030204" pitchFamily="34" charset="0"/>
              </a:rPr>
              <a:t>End your meal on a high note by exploring our dessert menu that highlights mouth-watering dishes like the popular sticky toffee pudding drenched in delicious salted caramel sauce and accompanied by an exceptional selection of traditional British </a:t>
            </a:r>
            <a:endParaRPr lang="en-GB" dirty="0"/>
          </a:p>
        </p:txBody>
      </p:sp>
    </p:spTree>
    <p:extLst>
      <p:ext uri="{BB962C8B-B14F-4D97-AF65-F5344CB8AC3E}">
        <p14:creationId xmlns:p14="http://schemas.microsoft.com/office/powerpoint/2010/main" val="177008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DC65C11-4A8A-4C75-8A01-5D2D425712E4}"/>
              </a:ext>
            </a:extLst>
          </p:cNvPr>
          <p:cNvSpPr/>
          <p:nvPr/>
        </p:nvSpPr>
        <p:spPr>
          <a:xfrm>
            <a:off x="612648" y="665619"/>
            <a:ext cx="9079991" cy="2206694"/>
          </a:xfrm>
          <a:prstGeom prst="rect">
            <a:avLst/>
          </a:prstGeom>
        </p:spPr>
        <p:txBody>
          <a:bodyPr wrap="square">
            <a:spAutoFit/>
          </a:bodyPr>
          <a:lstStyle/>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cheeses. Plus, having specific dietary needs should not mean sacrificing delicious treats! We have got you covered with our range of gluten and dairy-free sweets.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Blending traditional British ingredients with progressive culinary practices inspires us to curate an exceptional menu, and to lessen our carbon impact and promote sustainability, we have prioritized sourcing products locally.</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In summary, the Trinity Hotel UK restaurant aims to give all customers an unforgettable meal. Our goal is to provide top-notch cuisine in a sophisticated setting that seamlessly marries the timeless elements of classic British dishes with fresh and exciting flavour combinations.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3077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90237" cy="2566397"/>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C8BEC99-9B60-4E7F-74DE-8A1CD3B397B1}"/>
              </a:ext>
            </a:extLst>
          </p:cNvPr>
          <p:cNvSpPr>
            <a:spLocks noGrp="1"/>
          </p:cNvSpPr>
          <p:nvPr>
            <p:ph type="title"/>
          </p:nvPr>
        </p:nvSpPr>
        <p:spPr>
          <a:xfrm>
            <a:off x="741828" y="438649"/>
            <a:ext cx="9306580" cy="1473822"/>
          </a:xfrm>
        </p:spPr>
        <p:txBody>
          <a:bodyPr>
            <a:normAutofit/>
          </a:bodyPr>
          <a:lstStyle/>
          <a:p>
            <a:pPr algn="ctr"/>
            <a:r>
              <a:rPr lang="en-GB" sz="4000" b="1" i="0" dirty="0">
                <a:effectLst/>
                <a:latin typeface="Segoe UI" panose="020B0502040204020203" pitchFamily="34" charset="0"/>
              </a:rPr>
              <a:t>Food and </a:t>
            </a:r>
            <a:r>
              <a:rPr lang="en-GB" sz="4000" b="1" i="0" dirty="0" err="1">
                <a:effectLst/>
                <a:latin typeface="Segoe UI" panose="020B0502040204020203" pitchFamily="34" charset="0"/>
              </a:rPr>
              <a:t>Baverege</a:t>
            </a:r>
            <a:r>
              <a:rPr lang="en-GB" sz="4000" b="1" i="0" dirty="0">
                <a:effectLst/>
                <a:latin typeface="Segoe UI" panose="020B0502040204020203" pitchFamily="34" charset="0"/>
              </a:rPr>
              <a:t> </a:t>
            </a:r>
            <a:br>
              <a:rPr lang="en-GB" sz="4000" b="1" i="0" dirty="0">
                <a:effectLst/>
                <a:latin typeface="Segoe UI" panose="020B0502040204020203" pitchFamily="34" charset="0"/>
              </a:rPr>
            </a:br>
            <a:r>
              <a:rPr lang="en-GB" sz="4000" b="1" i="0" dirty="0">
                <a:effectLst/>
                <a:latin typeface="Segoe UI" panose="020B0502040204020203" pitchFamily="34" charset="0"/>
              </a:rPr>
              <a:t>A2</a:t>
            </a:r>
            <a:endParaRPr lang="en-GB" sz="4000" b="1" dirty="0"/>
          </a:p>
        </p:txBody>
      </p:sp>
      <p:sp>
        <p:nvSpPr>
          <p:cNvPr id="3" name="Content Placeholder 2">
            <a:extLst>
              <a:ext uri="{FF2B5EF4-FFF2-40B4-BE49-F238E27FC236}">
                <a16:creationId xmlns:a16="http://schemas.microsoft.com/office/drawing/2014/main" id="{5326D42E-F38B-816D-3EAB-86CA8F6AAACC}"/>
              </a:ext>
            </a:extLst>
          </p:cNvPr>
          <p:cNvSpPr>
            <a:spLocks noGrp="1"/>
          </p:cNvSpPr>
          <p:nvPr>
            <p:ph idx="1"/>
          </p:nvPr>
        </p:nvSpPr>
        <p:spPr>
          <a:xfrm>
            <a:off x="741828" y="2828102"/>
            <a:ext cx="9306580" cy="3925091"/>
          </a:xfrm>
        </p:spPr>
        <p:txBody>
          <a:bodyPr>
            <a:normAutofit/>
          </a:bodyPr>
          <a:lstStyle/>
          <a:p>
            <a:pPr marL="0" indent="0" algn="ctr">
              <a:buNone/>
            </a:pPr>
            <a:r>
              <a:rPr lang="en-GB" sz="4800" b="1" dirty="0"/>
              <a:t>Hotel Trinity </a:t>
            </a:r>
          </a:p>
          <a:p>
            <a:pPr marL="0" indent="0" algn="ctr">
              <a:buNone/>
            </a:pPr>
            <a:r>
              <a:rPr lang="en-GB" sz="4800" b="1" dirty="0"/>
              <a:t>Menu</a:t>
            </a:r>
          </a:p>
          <a:p>
            <a:pPr marL="0" indent="0" algn="ctr">
              <a:buNone/>
            </a:pPr>
            <a:endParaRPr lang="en-GB" sz="4800" b="1" dirty="0"/>
          </a:p>
          <a:p>
            <a:pPr marL="0" indent="0" algn="ctr">
              <a:buNone/>
            </a:pPr>
            <a:r>
              <a:rPr lang="en-GB" sz="1600" b="1" dirty="0"/>
              <a:t>Student Name : Razvan Ghica</a:t>
            </a:r>
          </a:p>
          <a:p>
            <a:pPr marL="0" indent="0" algn="ctr">
              <a:buNone/>
            </a:pPr>
            <a:r>
              <a:rPr lang="en-GB" sz="1600" b="1" dirty="0"/>
              <a:t>Student Id:2234759</a:t>
            </a:r>
          </a:p>
          <a:p>
            <a:pPr marL="0" indent="0" algn="ctr">
              <a:buNone/>
            </a:pPr>
            <a:endParaRPr lang="en-GB" sz="1600" b="1" dirty="0"/>
          </a:p>
          <a:p>
            <a:pPr marL="0" indent="0" algn="ctr">
              <a:buNone/>
            </a:pPr>
            <a:endParaRPr lang="en-GB" sz="4800" dirty="0"/>
          </a:p>
          <a:p>
            <a:pPr marL="0" indent="0" algn="ctr">
              <a:buNone/>
            </a:pPr>
            <a:endParaRPr lang="en-GB" sz="4800" dirty="0"/>
          </a:p>
        </p:txBody>
      </p:sp>
    </p:spTree>
    <p:extLst>
      <p:ext uri="{BB962C8B-B14F-4D97-AF65-F5344CB8AC3E}">
        <p14:creationId xmlns:p14="http://schemas.microsoft.com/office/powerpoint/2010/main" val="1826728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8">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90237" cy="6800054"/>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9A16EB83-7F7E-43B4-E01E-30C8014776C3}"/>
              </a:ext>
            </a:extLst>
          </p:cNvPr>
          <p:cNvSpPr txBox="1"/>
          <p:nvPr/>
        </p:nvSpPr>
        <p:spPr>
          <a:xfrm>
            <a:off x="1492074" y="543100"/>
            <a:ext cx="2781749" cy="2473928"/>
          </a:xfrm>
          <a:prstGeom prst="rect">
            <a:avLst/>
          </a:prstGeom>
          <a:noFill/>
        </p:spPr>
        <p:txBody>
          <a:bodyPr wrap="square" lIns="91440" tIns="45720" rIns="91440" bIns="45720" rtlCol="0" anchor="t">
            <a:spAutoFit/>
          </a:bodyPr>
          <a:lstStyle/>
          <a:p>
            <a:pPr algn="ctr" defTabSz="338328">
              <a:lnSpc>
                <a:spcPct val="107000"/>
              </a:lnSpc>
              <a:spcAft>
                <a:spcPts val="592"/>
              </a:spcAft>
            </a:pPr>
            <a:r>
              <a:rPr lang="en-US" sz="1332" b="1" kern="1200">
                <a:solidFill>
                  <a:schemeClr val="tx1"/>
                </a:solidFill>
                <a:latin typeface="Algerian" panose="04020705040A02060702" pitchFamily="82" charset="0"/>
                <a:ea typeface="+mn-ea"/>
                <a:cs typeface="Times New Roman" panose="02020603050405020304" pitchFamily="18" charset="0"/>
              </a:rPr>
              <a:t>Starters</a:t>
            </a:r>
          </a:p>
          <a:p>
            <a:pPr defTabSz="338328">
              <a:lnSpc>
                <a:spcPct val="107000"/>
              </a:lnSpc>
              <a:spcAft>
                <a:spcPts val="592"/>
              </a:spcAft>
            </a:pPr>
            <a:r>
              <a:rPr lang="en-US" sz="1184" b="1" kern="1200">
                <a:solidFill>
                  <a:schemeClr val="tx1"/>
                </a:solidFill>
                <a:latin typeface="Times New Roman"/>
                <a:ea typeface="+mn-ea"/>
                <a:cs typeface="Times New Roman"/>
              </a:rPr>
              <a:t>Lemon aioli                              6.30</a:t>
            </a:r>
            <a:endParaRPr lang="en-US" sz="1184" b="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i="1" kern="1200">
                <a:solidFill>
                  <a:schemeClr val="tx1"/>
                </a:solidFill>
                <a:latin typeface="Times New Roman"/>
                <a:ea typeface="+mn-ea"/>
                <a:cs typeface="Times New Roman"/>
              </a:rPr>
              <a:t>Served with crab cakes </a:t>
            </a:r>
          </a:p>
          <a:p>
            <a:pPr defTabSz="338328">
              <a:lnSpc>
                <a:spcPct val="107000"/>
              </a:lnSpc>
              <a:spcAft>
                <a:spcPts val="592"/>
              </a:spcAft>
            </a:pPr>
            <a:r>
              <a:rPr lang="en-US" sz="1184" b="1" kern="1200">
                <a:solidFill>
                  <a:schemeClr val="tx1"/>
                </a:solidFill>
                <a:latin typeface="Times New Roman"/>
                <a:ea typeface="+mn-ea"/>
                <a:cs typeface="Times New Roman"/>
              </a:rPr>
              <a:t>Smoked salmon crostini          6.10</a:t>
            </a:r>
          </a:p>
          <a:p>
            <a:pPr defTabSz="338328">
              <a:lnSpc>
                <a:spcPct val="107000"/>
              </a:lnSpc>
              <a:spcAft>
                <a:spcPts val="592"/>
              </a:spcAft>
            </a:pPr>
            <a:r>
              <a:rPr lang="en-US" sz="1184" i="1" kern="1200">
                <a:solidFill>
                  <a:schemeClr val="tx1"/>
                </a:solidFill>
                <a:latin typeface="Times New Roman"/>
                <a:ea typeface="+mn-ea"/>
                <a:cs typeface="Times New Roman"/>
              </a:rPr>
              <a:t>Served with cream cheese</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b="1" kern="1200">
                <a:solidFill>
                  <a:schemeClr val="tx1"/>
                </a:solidFill>
                <a:latin typeface="Times New Roman"/>
                <a:ea typeface="+mn-ea"/>
                <a:cs typeface="Times New Roman"/>
              </a:rPr>
              <a:t>British cheese platter              7.00</a:t>
            </a:r>
          </a:p>
          <a:p>
            <a:pPr defTabSz="338328">
              <a:lnSpc>
                <a:spcPct val="107000"/>
              </a:lnSpc>
              <a:spcAft>
                <a:spcPts val="592"/>
              </a:spcAft>
            </a:pPr>
            <a:r>
              <a:rPr lang="en-US" sz="1184" i="1" kern="1200">
                <a:solidFill>
                  <a:schemeClr val="tx1"/>
                </a:solidFill>
                <a:latin typeface="Times New Roman"/>
                <a:ea typeface="+mn-ea"/>
                <a:cs typeface="Times New Roman"/>
              </a:rPr>
              <a:t>Served with chutneys and crackers</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b="1" kern="1200">
                <a:solidFill>
                  <a:schemeClr val="tx1"/>
                </a:solidFill>
                <a:latin typeface="Times New Roman"/>
                <a:ea typeface="+mn-ea"/>
                <a:cs typeface="Times New Roman"/>
              </a:rPr>
              <a:t>Mushroom bruschetta                5.50</a:t>
            </a:r>
            <a:endParaRPr lang="en-US" sz="1184" b="1" kern="1200">
              <a:solidFill>
                <a:schemeClr val="tx1"/>
              </a:solidFill>
              <a:latin typeface="Times New Roman" panose="02020603050405020304" pitchFamily="18" charset="0"/>
              <a:ea typeface="+mn-ea"/>
              <a:cs typeface="Times New Roman" panose="02020603050405020304" pitchFamily="18" charset="0"/>
            </a:endParaRPr>
          </a:p>
          <a:p>
            <a:pPr defTabSz="338328"/>
            <a:r>
              <a:rPr lang="en-US" sz="1184" i="1" kern="1200">
                <a:solidFill>
                  <a:schemeClr val="tx1"/>
                </a:solidFill>
                <a:latin typeface="+mn-lt"/>
                <a:ea typeface="+mn-ea"/>
                <a:cs typeface="Calibri"/>
              </a:rPr>
              <a:t>Served with Balsamic glaze</a:t>
            </a:r>
            <a:endParaRPr lang="en-US" sz="1600" i="1"/>
          </a:p>
        </p:txBody>
      </p:sp>
      <p:sp>
        <p:nvSpPr>
          <p:cNvPr id="7" name="TextBox 6">
            <a:extLst>
              <a:ext uri="{FF2B5EF4-FFF2-40B4-BE49-F238E27FC236}">
                <a16:creationId xmlns:a16="http://schemas.microsoft.com/office/drawing/2014/main" id="{5D3A4D8E-340C-1231-A193-0CFB71400EF3}"/>
              </a:ext>
            </a:extLst>
          </p:cNvPr>
          <p:cNvSpPr txBox="1"/>
          <p:nvPr/>
        </p:nvSpPr>
        <p:spPr>
          <a:xfrm>
            <a:off x="6372933" y="351604"/>
            <a:ext cx="2830794" cy="3332387"/>
          </a:xfrm>
          <a:prstGeom prst="rect">
            <a:avLst/>
          </a:prstGeom>
          <a:noFill/>
        </p:spPr>
        <p:txBody>
          <a:bodyPr wrap="square" lIns="91440" tIns="45720" rIns="91440" bIns="45720" rtlCol="0" anchor="t">
            <a:spAutoFit/>
          </a:bodyPr>
          <a:lstStyle/>
          <a:p>
            <a:pPr algn="ctr" defTabSz="338328">
              <a:lnSpc>
                <a:spcPct val="107000"/>
              </a:lnSpc>
              <a:spcAft>
                <a:spcPts val="592"/>
              </a:spcAft>
            </a:pPr>
            <a:r>
              <a:rPr lang="en-US" sz="1480" b="1" kern="1200">
                <a:solidFill>
                  <a:schemeClr val="tx1"/>
                </a:solidFill>
                <a:latin typeface="Algerian"/>
                <a:ea typeface="+mn-ea"/>
                <a:cs typeface="Times New Roman"/>
              </a:rPr>
              <a:t>Mains</a:t>
            </a:r>
          </a:p>
          <a:p>
            <a:pPr defTabSz="338328">
              <a:lnSpc>
                <a:spcPct val="107000"/>
              </a:lnSpc>
              <a:spcAft>
                <a:spcPts val="592"/>
              </a:spcAft>
            </a:pPr>
            <a:r>
              <a:rPr lang="en-US" sz="1184" b="1" kern="1200">
                <a:solidFill>
                  <a:schemeClr val="tx1"/>
                </a:solidFill>
                <a:latin typeface="Times New Roman"/>
                <a:ea typeface="+mn-ea"/>
                <a:cs typeface="Times New Roman"/>
              </a:rPr>
              <a:t>Fish and chips                              11.50</a:t>
            </a:r>
          </a:p>
          <a:p>
            <a:pPr defTabSz="338328">
              <a:lnSpc>
                <a:spcPct val="107000"/>
              </a:lnSpc>
              <a:spcAft>
                <a:spcPts val="592"/>
              </a:spcAft>
            </a:pPr>
            <a:r>
              <a:rPr lang="en-US" sz="1184" i="1" kern="1200">
                <a:solidFill>
                  <a:schemeClr val="tx1"/>
                </a:solidFill>
                <a:latin typeface="Times New Roman"/>
                <a:ea typeface="+mn-ea"/>
                <a:cs typeface="Times New Roman"/>
              </a:rPr>
              <a:t>Served with mushy peas and tartar sauce</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b="1" kern="1200">
                <a:solidFill>
                  <a:schemeClr val="tx1"/>
                </a:solidFill>
                <a:latin typeface="Times New Roman"/>
                <a:ea typeface="+mn-ea"/>
                <a:cs typeface="Times New Roman"/>
              </a:rPr>
              <a:t>Linguine with seafood                 14.50</a:t>
            </a:r>
          </a:p>
          <a:p>
            <a:pPr defTabSz="338328">
              <a:lnSpc>
                <a:spcPct val="107000"/>
              </a:lnSpc>
              <a:spcAft>
                <a:spcPts val="592"/>
              </a:spcAft>
            </a:pPr>
            <a:r>
              <a:rPr lang="en-US" sz="1184" i="1" kern="1200">
                <a:solidFill>
                  <a:schemeClr val="tx1"/>
                </a:solidFill>
                <a:latin typeface="Times New Roman"/>
                <a:ea typeface="+mn-ea"/>
                <a:cs typeface="Times New Roman"/>
              </a:rPr>
              <a:t>Served with garlic butter sauce</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r>
              <a:rPr lang="en-US" sz="1184" b="1" kern="1200">
                <a:solidFill>
                  <a:schemeClr val="tx1"/>
                </a:solidFill>
                <a:latin typeface="Times New Roman"/>
                <a:ea typeface="+mn-ea"/>
                <a:cs typeface="Times New Roman"/>
              </a:rPr>
              <a:t>Grilled sirloin steak                    12.50</a:t>
            </a:r>
          </a:p>
          <a:p>
            <a:pPr defTabSz="338328">
              <a:lnSpc>
                <a:spcPct val="107000"/>
              </a:lnSpc>
              <a:spcAft>
                <a:spcPts val="592"/>
              </a:spcAft>
            </a:pPr>
            <a:r>
              <a:rPr lang="en-US" sz="1184" i="1" kern="1200">
                <a:solidFill>
                  <a:schemeClr val="tx1"/>
                </a:solidFill>
                <a:latin typeface="Times New Roman"/>
                <a:ea typeface="+mn-ea"/>
                <a:cs typeface="Times New Roman"/>
              </a:rPr>
              <a:t>Served </a:t>
            </a:r>
            <a:r>
              <a:rPr lang="en-US" sz="1184" i="1" kern="1200">
                <a:solidFill>
                  <a:schemeClr val="tx1"/>
                </a:solidFill>
                <a:latin typeface="+mn-lt"/>
                <a:ea typeface="+mn-lt"/>
                <a:cs typeface="+mn-lt"/>
              </a:rPr>
              <a:t>Roasted Vegetables and Peppercorn Sauce</a:t>
            </a:r>
          </a:p>
          <a:p>
            <a:pPr defTabSz="338328">
              <a:lnSpc>
                <a:spcPct val="107000"/>
              </a:lnSpc>
              <a:spcAft>
                <a:spcPts val="592"/>
              </a:spcAft>
            </a:pPr>
            <a:r>
              <a:rPr lang="en-US" sz="1184" b="1" kern="1200">
                <a:solidFill>
                  <a:schemeClr val="tx1"/>
                </a:solidFill>
                <a:latin typeface="Times New Roman"/>
                <a:ea typeface="+mn-ea"/>
                <a:cs typeface="Times New Roman"/>
              </a:rPr>
              <a:t>Mexican grilled chicken             13.50</a:t>
            </a:r>
          </a:p>
          <a:p>
            <a:pPr defTabSz="338328">
              <a:lnSpc>
                <a:spcPct val="107000"/>
              </a:lnSpc>
              <a:spcAft>
                <a:spcPts val="592"/>
              </a:spcAft>
            </a:pPr>
            <a:r>
              <a:rPr lang="en-US" sz="1184" i="1" kern="1200">
                <a:solidFill>
                  <a:schemeClr val="tx1"/>
                </a:solidFill>
                <a:latin typeface="Times New Roman"/>
                <a:ea typeface="+mn-ea"/>
                <a:cs typeface="Times New Roman"/>
              </a:rPr>
              <a:t>Served with guacamole and salsa</a:t>
            </a:r>
            <a:endParaRPr lang="en-US" sz="1184" i="1" kern="1200">
              <a:solidFill>
                <a:schemeClr val="tx1"/>
              </a:solidFill>
              <a:latin typeface="Times New Roman" panose="02020603050405020304" pitchFamily="18" charset="0"/>
              <a:ea typeface="+mn-ea"/>
              <a:cs typeface="Times New Roman" panose="02020603050405020304" pitchFamily="18" charset="0"/>
            </a:endParaRPr>
          </a:p>
          <a:p>
            <a:pPr defTabSz="338328">
              <a:lnSpc>
                <a:spcPct val="107000"/>
              </a:lnSpc>
              <a:spcAft>
                <a:spcPts val="592"/>
              </a:spcAft>
            </a:pPr>
            <a:endParaRPr lang="en-US" sz="1184" i="1" kern="1200">
              <a:solidFill>
                <a:schemeClr val="tx1"/>
              </a:solidFill>
              <a:latin typeface="Times New Roman" panose="02020603050405020304" pitchFamily="18" charset="0"/>
              <a:ea typeface="+mn-ea"/>
              <a:cs typeface="Times New Roman" panose="02020603050405020304" pitchFamily="18" charset="0"/>
            </a:endParaRPr>
          </a:p>
          <a:p>
            <a:endParaRPr lang="en-US" dirty="0"/>
          </a:p>
        </p:txBody>
      </p:sp>
      <p:pic>
        <p:nvPicPr>
          <p:cNvPr id="2" name="Picture 2" descr="Text, logo&#10;&#10;Description automatically generated">
            <a:extLst>
              <a:ext uri="{FF2B5EF4-FFF2-40B4-BE49-F238E27FC236}">
                <a16:creationId xmlns:a16="http://schemas.microsoft.com/office/drawing/2014/main" id="{38B2FF1C-198C-3775-E6E8-67E4698EB563}"/>
              </a:ext>
            </a:extLst>
          </p:cNvPr>
          <p:cNvPicPr>
            <a:picLocks noChangeAspect="1"/>
          </p:cNvPicPr>
          <p:nvPr/>
        </p:nvPicPr>
        <p:blipFill>
          <a:blip r:embed="rId2"/>
          <a:stretch>
            <a:fillRect/>
          </a:stretch>
        </p:blipFill>
        <p:spPr>
          <a:xfrm>
            <a:off x="3985939" y="249925"/>
            <a:ext cx="2352229" cy="1025012"/>
          </a:xfrm>
          <a:prstGeom prst="rect">
            <a:avLst/>
          </a:prstGeom>
        </p:spPr>
      </p:pic>
      <p:pic>
        <p:nvPicPr>
          <p:cNvPr id="3" name="Picture 3">
            <a:extLst>
              <a:ext uri="{FF2B5EF4-FFF2-40B4-BE49-F238E27FC236}">
                <a16:creationId xmlns:a16="http://schemas.microsoft.com/office/drawing/2014/main" id="{B2B4CBDD-9F51-CF0C-A04B-FA807C0BA67C}"/>
              </a:ext>
            </a:extLst>
          </p:cNvPr>
          <p:cNvPicPr>
            <a:picLocks noChangeAspect="1"/>
          </p:cNvPicPr>
          <p:nvPr/>
        </p:nvPicPr>
        <p:blipFill>
          <a:blip r:embed="rId3"/>
          <a:stretch>
            <a:fillRect/>
          </a:stretch>
        </p:blipFill>
        <p:spPr>
          <a:xfrm>
            <a:off x="4093416" y="1710833"/>
            <a:ext cx="2142308" cy="1599369"/>
          </a:xfrm>
          <a:prstGeom prst="rect">
            <a:avLst/>
          </a:prstGeom>
        </p:spPr>
      </p:pic>
      <p:sp>
        <p:nvSpPr>
          <p:cNvPr id="4" name="Rectangle 3"/>
          <p:cNvSpPr/>
          <p:nvPr/>
        </p:nvSpPr>
        <p:spPr>
          <a:xfrm>
            <a:off x="5228346" y="2742702"/>
            <a:ext cx="227948" cy="297325"/>
          </a:xfrm>
          <a:prstGeom prst="rect">
            <a:avLst/>
          </a:prstGeom>
        </p:spPr>
        <p:txBody>
          <a:bodyPr wrap="none">
            <a:spAutoFit/>
          </a:bodyPr>
          <a:lstStyle/>
          <a:p>
            <a:pPr defTabSz="338328">
              <a:spcAft>
                <a:spcPts val="600"/>
              </a:spcAft>
            </a:pPr>
            <a:r>
              <a:rPr lang="en-GB" sz="1332" kern="1200">
                <a:solidFill>
                  <a:srgbClr val="000000"/>
                </a:solidFill>
                <a:latin typeface="Times New Roman" panose="02020603050405020304" pitchFamily="18" charset="0"/>
                <a:ea typeface="+mn-ea"/>
                <a:cs typeface="+mn-cs"/>
              </a:rPr>
              <a:t> </a:t>
            </a:r>
            <a:endParaRPr lang="en-GB"/>
          </a:p>
        </p:txBody>
      </p:sp>
      <p:sp>
        <p:nvSpPr>
          <p:cNvPr id="5" name="Rectangle 4"/>
          <p:cNvSpPr/>
          <p:nvPr/>
        </p:nvSpPr>
        <p:spPr>
          <a:xfrm>
            <a:off x="5228346" y="2742702"/>
            <a:ext cx="227948" cy="297325"/>
          </a:xfrm>
          <a:prstGeom prst="rect">
            <a:avLst/>
          </a:prstGeom>
        </p:spPr>
        <p:txBody>
          <a:bodyPr wrap="none">
            <a:spAutoFit/>
          </a:bodyPr>
          <a:lstStyle/>
          <a:p>
            <a:pPr defTabSz="338328">
              <a:spcAft>
                <a:spcPts val="600"/>
              </a:spcAft>
            </a:pPr>
            <a:r>
              <a:rPr lang="en-GB" sz="1332" kern="1200">
                <a:solidFill>
                  <a:srgbClr val="000000"/>
                </a:solidFill>
                <a:latin typeface="Times New Roman" panose="02020603050405020304" pitchFamily="18" charset="0"/>
                <a:ea typeface="+mn-ea"/>
                <a:cs typeface="+mn-cs"/>
              </a:rPr>
              <a:t> </a:t>
            </a:r>
            <a:endParaRPr lang="en-GB"/>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6565" y="3450903"/>
            <a:ext cx="1956181" cy="221407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72933" y="3121926"/>
            <a:ext cx="2892046" cy="1271946"/>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383371" y="3450903"/>
            <a:ext cx="2958936" cy="2214073"/>
          </a:xfrm>
          <a:prstGeom prst="rect">
            <a:avLst/>
          </a:prstGeom>
        </p:spPr>
      </p:pic>
      <p:pic>
        <p:nvPicPr>
          <p:cNvPr id="11" name="Picture 1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372933" y="4393871"/>
            <a:ext cx="2953298" cy="1271105"/>
          </a:xfrm>
          <a:prstGeom prst="rect">
            <a:avLst/>
          </a:prstGeom>
        </p:spPr>
      </p:pic>
    </p:spTree>
    <p:extLst>
      <p:ext uri="{BB962C8B-B14F-4D97-AF65-F5344CB8AC3E}">
        <p14:creationId xmlns:p14="http://schemas.microsoft.com/office/powerpoint/2010/main" val="110426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90237" cy="6800054"/>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AutoShape 2" descr="Top Adult Beverage Trends in Hotels | Bar &amp; Restaura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6D161EC7-D5FA-4DD9-3E98-8F35349B590E}"/>
              </a:ext>
            </a:extLst>
          </p:cNvPr>
          <p:cNvSpPr txBox="1"/>
          <p:nvPr/>
        </p:nvSpPr>
        <p:spPr>
          <a:xfrm>
            <a:off x="4800683" y="585889"/>
            <a:ext cx="4620273" cy="1292053"/>
          </a:xfrm>
          <a:prstGeom prst="rect">
            <a:avLst/>
          </a:prstGeom>
          <a:noFill/>
        </p:spPr>
        <p:txBody>
          <a:bodyPr wrap="square" lIns="91440" tIns="45720" rIns="91440" bIns="45720" rtlCol="0" anchor="t">
            <a:spAutoFit/>
          </a:bodyPr>
          <a:lstStyle/>
          <a:p>
            <a:pPr algn="ctr" defTabSz="333939">
              <a:lnSpc>
                <a:spcPct val="107000"/>
              </a:lnSpc>
              <a:spcAft>
                <a:spcPts val="584"/>
              </a:spcAft>
            </a:pPr>
            <a:r>
              <a:rPr lang="en-US" sz="1315" b="1" kern="1200">
                <a:solidFill>
                  <a:schemeClr val="tx1"/>
                </a:solidFill>
                <a:latin typeface="Algerian" panose="04020705040A02060702" pitchFamily="82" charset="0"/>
                <a:ea typeface="+mn-ea"/>
                <a:cs typeface="Times New Roman" panose="02020603050405020304" pitchFamily="18" charset="0"/>
              </a:rPr>
              <a:t>Beverages</a:t>
            </a:r>
          </a:p>
          <a:p>
            <a:pPr defTabSz="333939">
              <a:lnSpc>
                <a:spcPct val="107000"/>
              </a:lnSpc>
              <a:spcAft>
                <a:spcPts val="584"/>
              </a:spcAft>
            </a:pPr>
            <a:r>
              <a:rPr lang="en-US" sz="1023" b="1" kern="1200">
                <a:solidFill>
                  <a:schemeClr val="tx1"/>
                </a:solidFill>
                <a:latin typeface="+mn-lt"/>
                <a:ea typeface="+mn-lt"/>
                <a:cs typeface="+mn-lt"/>
              </a:rPr>
              <a:t>Pimm's Cup</a:t>
            </a:r>
            <a:r>
              <a:rPr lang="en-US" sz="1023" b="1" kern="1200">
                <a:solidFill>
                  <a:schemeClr val="tx1"/>
                </a:solidFill>
                <a:latin typeface="Calibri"/>
                <a:ea typeface="+mn-lt"/>
                <a:cs typeface="Calibri"/>
              </a:rPr>
              <a:t> </a:t>
            </a:r>
            <a:r>
              <a:rPr lang="en-US" sz="1023" b="1" kern="1200">
                <a:solidFill>
                  <a:schemeClr val="tx1"/>
                </a:solidFill>
                <a:latin typeface="+mn-lt"/>
                <a:ea typeface="+mn-lt"/>
                <a:cs typeface="+mn-lt"/>
              </a:rPr>
              <a:t>(Traditional British Summer Cocktail)</a:t>
            </a:r>
            <a:r>
              <a:rPr lang="en-US" sz="1023" b="1" kern="1200">
                <a:solidFill>
                  <a:schemeClr val="tx1"/>
                </a:solidFill>
                <a:latin typeface="Times New Roman"/>
                <a:ea typeface="+mn-lt"/>
                <a:cs typeface="Times New Roman"/>
              </a:rPr>
              <a:t>.</a:t>
            </a:r>
            <a:r>
              <a:rPr lang="en-US" sz="1023" b="1" kern="1200">
                <a:solidFill>
                  <a:schemeClr val="tx1"/>
                </a:solidFill>
                <a:latin typeface="Times New Roman"/>
                <a:ea typeface="+mn-ea"/>
                <a:cs typeface="Times New Roman"/>
              </a:rPr>
              <a:t>                           8.50</a:t>
            </a:r>
          </a:p>
          <a:p>
            <a:pPr defTabSz="333939">
              <a:lnSpc>
                <a:spcPct val="107000"/>
              </a:lnSpc>
              <a:spcAft>
                <a:spcPts val="584"/>
              </a:spcAft>
            </a:pPr>
            <a:r>
              <a:rPr lang="en-US" sz="1023" b="1" kern="1200">
                <a:solidFill>
                  <a:schemeClr val="tx1"/>
                </a:solidFill>
                <a:latin typeface="+mn-lt"/>
                <a:ea typeface="+mn-lt"/>
                <a:cs typeface="+mn-lt"/>
              </a:rPr>
              <a:t>Elderflower Presse (Alcohol-free)</a:t>
            </a:r>
            <a:r>
              <a:rPr lang="en-US" sz="1023" b="1" kern="1200">
                <a:solidFill>
                  <a:schemeClr val="tx1"/>
                </a:solidFill>
                <a:latin typeface="Times New Roman"/>
                <a:ea typeface="+mn-ea"/>
                <a:cs typeface="Times New Roman"/>
              </a:rPr>
              <a:t>                                                       6.00</a:t>
            </a:r>
          </a:p>
          <a:p>
            <a:pPr defTabSz="333939">
              <a:lnSpc>
                <a:spcPct val="107000"/>
              </a:lnSpc>
              <a:spcAft>
                <a:spcPts val="584"/>
              </a:spcAft>
            </a:pPr>
            <a:r>
              <a:rPr lang="en-US" sz="1023" b="1" kern="1200">
                <a:solidFill>
                  <a:schemeClr val="tx1"/>
                </a:solidFill>
                <a:latin typeface="+mn-lt"/>
                <a:ea typeface="+mn-lt"/>
                <a:cs typeface="+mn-lt"/>
              </a:rPr>
              <a:t>Various Craft Beers from Local Breweries</a:t>
            </a:r>
            <a:r>
              <a:rPr lang="en-US" sz="1023" b="1" kern="1200">
                <a:solidFill>
                  <a:schemeClr val="tx1"/>
                </a:solidFill>
                <a:latin typeface="Times New Roman"/>
                <a:ea typeface="+mn-ea"/>
                <a:cs typeface="Times New Roman"/>
              </a:rPr>
              <a:t>   </a:t>
            </a:r>
            <a:r>
              <a:rPr lang="en-US" sz="876" b="1" kern="1200">
                <a:solidFill>
                  <a:schemeClr val="tx1"/>
                </a:solidFill>
                <a:latin typeface="Times New Roman"/>
                <a:ea typeface="+mn-ea"/>
                <a:cs typeface="Times New Roman"/>
              </a:rPr>
              <a:t>                                             10.50</a:t>
            </a:r>
          </a:p>
          <a:p>
            <a:pPr defTabSz="333939">
              <a:lnSpc>
                <a:spcPct val="107000"/>
              </a:lnSpc>
              <a:spcAft>
                <a:spcPts val="584"/>
              </a:spcAft>
            </a:pPr>
            <a:r>
              <a:rPr lang="en-US" sz="1023" b="1" kern="1200">
                <a:solidFill>
                  <a:schemeClr val="tx1"/>
                </a:solidFill>
                <a:latin typeface="+mn-lt"/>
                <a:ea typeface="+mn-lt"/>
                <a:cs typeface="+mn-lt"/>
              </a:rPr>
              <a:t>Mexican rice milk beverage called horchata</a:t>
            </a:r>
            <a:r>
              <a:rPr lang="en-US" sz="1023" b="1" kern="1200">
                <a:solidFill>
                  <a:schemeClr val="tx1"/>
                </a:solidFill>
                <a:latin typeface="Times New Roman"/>
                <a:ea typeface="+mn-ea"/>
                <a:cs typeface="Times New Roman"/>
              </a:rPr>
              <a:t>                                       3</a:t>
            </a:r>
            <a:r>
              <a:rPr lang="en-US" sz="876" b="1" kern="1200">
                <a:solidFill>
                  <a:schemeClr val="tx1"/>
                </a:solidFill>
                <a:latin typeface="Times New Roman"/>
                <a:ea typeface="+mn-ea"/>
                <a:cs typeface="Times New Roman"/>
              </a:rPr>
              <a:t>.50</a:t>
            </a:r>
            <a:endParaRPr lang="en-US">
              <a:latin typeface="Times New Roman"/>
              <a:cs typeface="Times New Roman"/>
            </a:endParaRPr>
          </a:p>
        </p:txBody>
      </p:sp>
      <p:sp>
        <p:nvSpPr>
          <p:cNvPr id="6" name="TextBox 5">
            <a:extLst>
              <a:ext uri="{FF2B5EF4-FFF2-40B4-BE49-F238E27FC236}">
                <a16:creationId xmlns:a16="http://schemas.microsoft.com/office/drawing/2014/main" id="{B5D1E7A8-C30A-4F62-9903-DFAA0958C33F}"/>
              </a:ext>
            </a:extLst>
          </p:cNvPr>
          <p:cNvSpPr txBox="1"/>
          <p:nvPr/>
        </p:nvSpPr>
        <p:spPr>
          <a:xfrm>
            <a:off x="1304162" y="249925"/>
            <a:ext cx="3101436" cy="2994152"/>
          </a:xfrm>
          <a:prstGeom prst="rect">
            <a:avLst/>
          </a:prstGeom>
          <a:noFill/>
        </p:spPr>
        <p:txBody>
          <a:bodyPr wrap="square" lIns="91440" tIns="45720" rIns="91440" bIns="45720" rtlCol="0" anchor="t">
            <a:spAutoFit/>
          </a:bodyPr>
          <a:lstStyle/>
          <a:p>
            <a:pPr algn="ctr" defTabSz="333939">
              <a:lnSpc>
                <a:spcPct val="107000"/>
              </a:lnSpc>
              <a:spcAft>
                <a:spcPts val="584"/>
              </a:spcAft>
            </a:pPr>
            <a:r>
              <a:rPr lang="en-US" sz="1461" b="1" kern="1200">
                <a:solidFill>
                  <a:schemeClr val="tx1"/>
                </a:solidFill>
                <a:latin typeface="Algerian" panose="04020705040A02060702" pitchFamily="82" charset="0"/>
                <a:ea typeface="+mn-ea"/>
                <a:cs typeface="Times New Roman" panose="02020603050405020304" pitchFamily="18" charset="0"/>
              </a:rPr>
              <a:t>Desserts</a:t>
            </a:r>
          </a:p>
          <a:p>
            <a:pPr defTabSz="333939">
              <a:lnSpc>
                <a:spcPct val="107000"/>
              </a:lnSpc>
              <a:spcAft>
                <a:spcPts val="584"/>
              </a:spcAft>
            </a:pPr>
            <a:r>
              <a:rPr lang="en-US" sz="1169" b="1" kern="1200">
                <a:solidFill>
                  <a:schemeClr val="tx1"/>
                </a:solidFill>
                <a:latin typeface="+mn-lt"/>
                <a:ea typeface="+mn-lt"/>
                <a:cs typeface="+mn-lt"/>
              </a:rPr>
              <a:t>Chocolate Cake Without Flour and Raspberry Coulis</a:t>
            </a:r>
            <a:r>
              <a:rPr lang="en-US" sz="1169" b="1" kern="1200">
                <a:solidFill>
                  <a:schemeClr val="tx1"/>
                </a:solidFill>
                <a:latin typeface="Calibri"/>
                <a:ea typeface="+mn-lt"/>
                <a:cs typeface="Calibri"/>
              </a:rPr>
              <a:t>........................................................</a:t>
            </a:r>
            <a:r>
              <a:rPr lang="en-US" sz="1169" b="1" kern="1200">
                <a:solidFill>
                  <a:schemeClr val="tx1"/>
                </a:solidFill>
                <a:latin typeface="Times New Roman"/>
                <a:ea typeface="+mn-ea"/>
                <a:cs typeface="Times New Roman"/>
              </a:rPr>
              <a:t> 3.00</a:t>
            </a:r>
            <a:endParaRPr lang="en-US" sz="1315" kern="1200">
              <a:solidFill>
                <a:schemeClr val="tx1"/>
              </a:solidFill>
              <a:latin typeface="Times New Roman"/>
              <a:ea typeface="+mn-ea"/>
              <a:cs typeface="Times New Roman"/>
            </a:endParaRPr>
          </a:p>
          <a:p>
            <a:pPr defTabSz="333939">
              <a:lnSpc>
                <a:spcPct val="107000"/>
              </a:lnSpc>
              <a:spcAft>
                <a:spcPts val="584"/>
              </a:spcAft>
            </a:pPr>
            <a:r>
              <a:rPr lang="en-US" sz="1169" b="1" kern="1200">
                <a:solidFill>
                  <a:schemeClr val="tx1"/>
                </a:solidFill>
                <a:latin typeface="+mn-lt"/>
                <a:ea typeface="+mn-lt"/>
                <a:cs typeface="+mn-lt"/>
              </a:rPr>
              <a:t>Tart with Fresh Fruit and Vanilla Pastry Cream</a:t>
            </a:r>
            <a:r>
              <a:rPr lang="en-US" sz="1169" b="1" kern="1200">
                <a:solidFill>
                  <a:schemeClr val="tx1"/>
                </a:solidFill>
                <a:latin typeface="Calibri"/>
                <a:ea typeface="+mn-lt"/>
                <a:cs typeface="Calibri"/>
              </a:rPr>
              <a:t>........................................................5</a:t>
            </a:r>
            <a:r>
              <a:rPr lang="en-US" sz="1169" b="1" kern="1200">
                <a:solidFill>
                  <a:schemeClr val="tx1"/>
                </a:solidFill>
                <a:latin typeface="Times New Roman"/>
                <a:ea typeface="+mn-lt"/>
                <a:cs typeface="Times New Roman"/>
              </a:rPr>
              <a:t>.50</a:t>
            </a:r>
            <a:endParaRPr lang="en-US" sz="1315" kern="1200">
              <a:solidFill>
                <a:schemeClr val="tx1"/>
              </a:solidFill>
              <a:latin typeface="Times New Roman"/>
              <a:ea typeface="+mn-ea"/>
              <a:cs typeface="Times New Roman"/>
            </a:endParaRPr>
          </a:p>
          <a:p>
            <a:pPr defTabSz="333939">
              <a:lnSpc>
                <a:spcPct val="107000"/>
              </a:lnSpc>
              <a:spcAft>
                <a:spcPts val="584"/>
              </a:spcAft>
            </a:pPr>
            <a:r>
              <a:rPr lang="en-US" sz="1169" b="1" kern="1200">
                <a:solidFill>
                  <a:schemeClr val="tx1"/>
                </a:solidFill>
                <a:latin typeface="+mn-lt"/>
                <a:ea typeface="+mn-lt"/>
                <a:cs typeface="+mn-lt"/>
              </a:rPr>
              <a:t>Pie made of lemon meringue and almonds.....................................................</a:t>
            </a:r>
            <a:r>
              <a:rPr lang="en-US" sz="1169" b="1" kern="1200">
                <a:solidFill>
                  <a:schemeClr val="tx1"/>
                </a:solidFill>
                <a:latin typeface="Calibri"/>
                <a:ea typeface="+mn-ea"/>
                <a:cs typeface="Calibri"/>
              </a:rPr>
              <a:t>4</a:t>
            </a:r>
            <a:r>
              <a:rPr lang="en-US" sz="1169" b="1" kern="1200">
                <a:solidFill>
                  <a:schemeClr val="tx1"/>
                </a:solidFill>
                <a:latin typeface="Times New Roman"/>
                <a:ea typeface="+mn-ea"/>
                <a:cs typeface="Times New Roman"/>
              </a:rPr>
              <a:t>.20</a:t>
            </a:r>
            <a:endParaRPr lang="en-US" sz="1315" kern="1200">
              <a:solidFill>
                <a:schemeClr val="tx1"/>
              </a:solidFill>
              <a:latin typeface="+mn-lt"/>
              <a:ea typeface="+mn-ea"/>
              <a:cs typeface="+mn-cs"/>
            </a:endParaRPr>
          </a:p>
          <a:p>
            <a:pPr defTabSz="333939">
              <a:lnSpc>
                <a:spcPct val="107000"/>
              </a:lnSpc>
              <a:spcAft>
                <a:spcPts val="584"/>
              </a:spcAft>
            </a:pPr>
            <a:r>
              <a:rPr lang="en-US" sz="1169" b="1" kern="1200">
                <a:solidFill>
                  <a:schemeClr val="tx1"/>
                </a:solidFill>
                <a:latin typeface="+mn-lt"/>
                <a:ea typeface="+mn-lt"/>
                <a:cs typeface="+mn-lt"/>
              </a:rPr>
              <a:t>Fresh Strawberries, Whipped Cream, and Meringue</a:t>
            </a:r>
            <a:r>
              <a:rPr lang="en-US" sz="1169" b="1" kern="1200">
                <a:solidFill>
                  <a:schemeClr val="tx1"/>
                </a:solidFill>
                <a:latin typeface="Calibri"/>
                <a:ea typeface="+mn-lt"/>
                <a:cs typeface="Calibri"/>
              </a:rPr>
              <a:t>................................................  </a:t>
            </a:r>
            <a:r>
              <a:rPr lang="en-US" sz="1169" b="1" kern="1200">
                <a:solidFill>
                  <a:schemeClr val="tx1"/>
                </a:solidFill>
                <a:latin typeface="Times New Roman"/>
                <a:ea typeface="+mn-lt"/>
                <a:cs typeface="Times New Roman"/>
              </a:rPr>
              <a:t> 4.50</a:t>
            </a:r>
            <a:r>
              <a:rPr lang="en-US" sz="1169" b="1" kern="1200">
                <a:solidFill>
                  <a:schemeClr val="tx1"/>
                </a:solidFill>
                <a:latin typeface="Times New Roman"/>
                <a:ea typeface="+mn-ea"/>
                <a:cs typeface="Times New Roman"/>
              </a:rPr>
              <a:t>     </a:t>
            </a:r>
            <a:endParaRPr lang="en-US" sz="1315" kern="1200">
              <a:solidFill>
                <a:schemeClr val="tx1"/>
              </a:solidFill>
              <a:latin typeface="+mn-lt"/>
              <a:ea typeface="+mn-ea"/>
              <a:cs typeface="+mn-cs"/>
            </a:endParaRPr>
          </a:p>
          <a:p>
            <a:pPr defTabSz="333939">
              <a:lnSpc>
                <a:spcPct val="107000"/>
              </a:lnSpc>
              <a:spcAft>
                <a:spcPts val="584"/>
              </a:spcAft>
            </a:pPr>
            <a:endParaRPr lang="en-US" sz="1169" b="1" kern="1200">
              <a:solidFill>
                <a:schemeClr val="tx1"/>
              </a:solidFill>
              <a:latin typeface="Times New Roman" panose="02020603050405020304" pitchFamily="18" charset="0"/>
              <a:ea typeface="+mn-ea"/>
              <a:cs typeface="Times New Roman" panose="02020603050405020304" pitchFamily="18" charset="0"/>
            </a:endParaRPr>
          </a:p>
          <a:p>
            <a:endParaRPr lang="en-US" dirty="0"/>
          </a:p>
        </p:txBody>
      </p:sp>
      <p:sp>
        <p:nvSpPr>
          <p:cNvPr id="7" name="TextBox 6">
            <a:extLst>
              <a:ext uri="{FF2B5EF4-FFF2-40B4-BE49-F238E27FC236}">
                <a16:creationId xmlns:a16="http://schemas.microsoft.com/office/drawing/2014/main" id="{1952C30E-804E-26D5-2C03-EC4B987F31E7}"/>
              </a:ext>
            </a:extLst>
          </p:cNvPr>
          <p:cNvSpPr txBox="1"/>
          <p:nvPr/>
        </p:nvSpPr>
        <p:spPr>
          <a:xfrm>
            <a:off x="3739775" y="3253883"/>
            <a:ext cx="2544705" cy="2399175"/>
          </a:xfrm>
          <a:prstGeom prst="rect">
            <a:avLst/>
          </a:prstGeom>
          <a:noFill/>
        </p:spPr>
        <p:txBody>
          <a:bodyPr wrap="square" rtlCol="0">
            <a:spAutoFit/>
          </a:bodyPr>
          <a:lstStyle/>
          <a:p>
            <a:pPr defTabSz="333939" fontAlgn="base">
              <a:spcAft>
                <a:spcPts val="528"/>
              </a:spcAft>
            </a:pPr>
            <a:r>
              <a:rPr lang="en-US" sz="1315" b="1" i="1" kern="1200">
                <a:solidFill>
                  <a:srgbClr val="FF0000"/>
                </a:solidFill>
                <a:latin typeface="+mn-lt"/>
                <a:ea typeface="+mn-ea"/>
                <a:cs typeface="+mn-cs"/>
              </a:rPr>
              <a:t>N/B. </a:t>
            </a:r>
            <a:r>
              <a:rPr lang="en-US" sz="1315" b="1" i="1" kern="1200">
                <a:solidFill>
                  <a:schemeClr val="tx1"/>
                </a:solidFill>
                <a:latin typeface="+mn-lt"/>
                <a:ea typeface="+mn-ea"/>
                <a:cs typeface="+mn-cs"/>
              </a:rPr>
              <a:t>For those with special dietary needs, the menu offers vegetarian options for appetizers, entrées, and desserts. Additionally, there will be dairy-free and gluten-free options, guaranteeing that diners with certain dietary requirements may have a pleasurable eating experience.</a:t>
            </a:r>
            <a:r>
              <a:rPr lang="en-US" sz="1315" kern="1200">
                <a:solidFill>
                  <a:schemeClr val="tx1"/>
                </a:solidFill>
                <a:latin typeface="+mn-lt"/>
                <a:ea typeface="+mn-ea"/>
                <a:cs typeface="+mn-cs"/>
              </a:rPr>
              <a:t>​</a:t>
            </a:r>
          </a:p>
          <a:p>
            <a:pPr defTabSz="333939" fontAlgn="base">
              <a:spcAft>
                <a:spcPts val="528"/>
              </a:spcAft>
            </a:pPr>
            <a:r>
              <a:rPr lang="en-US" sz="1315" kern="1200">
                <a:solidFill>
                  <a:schemeClr val="tx1"/>
                </a:solidFill>
                <a:latin typeface="+mn-lt"/>
                <a:ea typeface="+mn-ea"/>
                <a:cs typeface="+mn-cs"/>
              </a:rPr>
              <a:t>​</a:t>
            </a:r>
            <a:endParaRPr lang="en-US"/>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01840" y="2960818"/>
            <a:ext cx="2289924" cy="270415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4481" y="2078656"/>
            <a:ext cx="2711900" cy="1282772"/>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6261" y="2078656"/>
            <a:ext cx="1727318" cy="1201717"/>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32492" y="3507969"/>
            <a:ext cx="2563890" cy="2157006"/>
          </a:xfrm>
          <a:prstGeom prst="rect">
            <a:avLst/>
          </a:prstGeom>
        </p:spPr>
      </p:pic>
    </p:spTree>
    <p:extLst>
      <p:ext uri="{BB962C8B-B14F-4D97-AF65-F5344CB8AC3E}">
        <p14:creationId xmlns:p14="http://schemas.microsoft.com/office/powerpoint/2010/main" val="4134129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7539" cy="7497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90237" cy="2566397"/>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D53C0E-B86C-50C6-7F37-1F1A8125E34B}"/>
              </a:ext>
            </a:extLst>
          </p:cNvPr>
          <p:cNvSpPr>
            <a:spLocks noGrp="1"/>
          </p:cNvSpPr>
          <p:nvPr>
            <p:ph type="title"/>
          </p:nvPr>
        </p:nvSpPr>
        <p:spPr>
          <a:xfrm>
            <a:off x="741828" y="438649"/>
            <a:ext cx="9306580" cy="1473822"/>
          </a:xfrm>
        </p:spPr>
        <p:txBody>
          <a:bodyPr>
            <a:normAutofit/>
          </a:bodyPr>
          <a:lstStyle/>
          <a:p>
            <a:r>
              <a:rPr lang="en-GB" sz="5300">
                <a:solidFill>
                  <a:srgbClr val="FFFFFF"/>
                </a:solidFill>
              </a:rPr>
              <a:t>References</a:t>
            </a:r>
            <a:endParaRPr lang="en-GB" sz="5300" dirty="0">
              <a:solidFill>
                <a:srgbClr val="FFFFFF"/>
              </a:solidFill>
            </a:endParaRPr>
          </a:p>
        </p:txBody>
      </p:sp>
      <p:pic>
        <p:nvPicPr>
          <p:cNvPr id="5" name="Content Placeholder 4">
            <a:extLst>
              <a:ext uri="{FF2B5EF4-FFF2-40B4-BE49-F238E27FC236}">
                <a16:creationId xmlns:a16="http://schemas.microsoft.com/office/drawing/2014/main" id="{1E86A69D-D5BC-E33D-5F05-23078A72381A}"/>
              </a:ext>
            </a:extLst>
          </p:cNvPr>
          <p:cNvPicPr>
            <a:picLocks noGrp="1" noChangeAspect="1"/>
          </p:cNvPicPr>
          <p:nvPr>
            <p:ph idx="1"/>
          </p:nvPr>
        </p:nvPicPr>
        <p:blipFill>
          <a:blip r:embed="rId2"/>
          <a:stretch>
            <a:fillRect/>
          </a:stretch>
        </p:blipFill>
        <p:spPr>
          <a:xfrm>
            <a:off x="396901" y="2805823"/>
            <a:ext cx="5424436" cy="3925887"/>
          </a:xfrm>
        </p:spPr>
      </p:pic>
    </p:spTree>
    <p:extLst>
      <p:ext uri="{BB962C8B-B14F-4D97-AF65-F5344CB8AC3E}">
        <p14:creationId xmlns:p14="http://schemas.microsoft.com/office/powerpoint/2010/main" val="9280608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 2013 - 2022</Template>
  <TotalTime>20</TotalTime>
  <Words>734</Words>
  <Application>Microsoft Office PowerPoint</Application>
  <PresentationFormat>Custom</PresentationFormat>
  <Paragraphs>54</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Algerian</vt:lpstr>
      <vt:lpstr>Arial</vt:lpstr>
      <vt:lpstr>Calibri</vt:lpstr>
      <vt:lpstr>Calibri Light</vt:lpstr>
      <vt:lpstr>Segoe UI</vt:lpstr>
      <vt:lpstr>Times New Roman</vt:lpstr>
      <vt:lpstr>Office Theme</vt:lpstr>
      <vt:lpstr>PowerPoint Presentation</vt:lpstr>
      <vt:lpstr>PowerPoint Presentation</vt:lpstr>
      <vt:lpstr>PowerPoint Presentation</vt:lpstr>
      <vt:lpstr>Food and Baverege  A2</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Razvan Gheorghe</cp:lastModifiedBy>
  <cp:revision>1</cp:revision>
  <dcterms:created xsi:type="dcterms:W3CDTF">2022-11-18T10:49:48Z</dcterms:created>
  <dcterms:modified xsi:type="dcterms:W3CDTF">2023-06-24T10:26:24Z</dcterms:modified>
</cp:coreProperties>
</file>