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334"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A074369-B3D1-4E54-8B2E-C16E3A3A462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A074369-B3D1-4E54-8B2E-C16E3A3A462A}" type="datetimeFigureOut">
              <a:rPr lang="en-GB" smtClean="0"/>
              <a:t>09/10/2022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A074369-B3D1-4E54-8B2E-C16E3A3A462A}"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74369-B3D1-4E54-8B2E-C16E3A3A462A}" type="datetimeFigureOut">
              <a:rPr lang="en-GB" smtClean="0"/>
              <a:t>09/10/2022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074369-B3D1-4E54-8B2E-C16E3A3A462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B5185-F0A3-4ABD-8287-5608815FA3D8}"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A074369-B3D1-4E54-8B2E-C16E3A3A462A}" type="datetimeFigureOut">
              <a:rPr lang="en-GB" smtClean="0"/>
              <a:t>09/10/2022</a:t>
            </a:fld>
            <a:endParaRPr lang="en-GB"/>
          </a:p>
        </p:txBody>
      </p:sp>
      <p:sp>
        <p:nvSpPr>
          <p:cNvPr id="9" name="Slide Number Placeholder 8"/>
          <p:cNvSpPr>
            <a:spLocks noGrp="1"/>
          </p:cNvSpPr>
          <p:nvPr>
            <p:ph type="sldNum" sz="quarter" idx="11"/>
          </p:nvPr>
        </p:nvSpPr>
        <p:spPr/>
        <p:txBody>
          <a:bodyPr/>
          <a:lstStyle/>
          <a:p>
            <a:fld id="{087B5185-F0A3-4ABD-8287-5608815FA3D8}"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087B5185-F0A3-4ABD-8287-5608815FA3D8}"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CA074369-B3D1-4E54-8B2E-C16E3A3A462A}" type="datetimeFigureOut">
              <a:rPr lang="en-GB" smtClean="0"/>
              <a:t>09/10/2022</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Psychology for Health and Social Care </a:t>
            </a:r>
          </a:p>
        </p:txBody>
      </p:sp>
      <p:sp>
        <p:nvSpPr>
          <p:cNvPr id="3" name="Subtitle 2"/>
          <p:cNvSpPr>
            <a:spLocks noGrp="1"/>
          </p:cNvSpPr>
          <p:nvPr>
            <p:ph type="subTitle" idx="1"/>
          </p:nvPr>
        </p:nvSpPr>
        <p:spPr/>
        <p:txBody>
          <a:bodyPr>
            <a:normAutofit fontScale="77500" lnSpcReduction="20000"/>
          </a:bodyPr>
          <a:lstStyle/>
          <a:p>
            <a:r>
              <a:rPr lang="en-US" dirty="0"/>
              <a:t>Student </a:t>
            </a:r>
            <a:r>
              <a:rPr lang="en-US" dirty="0" err="1"/>
              <a:t>Name:Roxana</a:t>
            </a:r>
            <a:r>
              <a:rPr lang="en-US" dirty="0"/>
              <a:t> Daniela </a:t>
            </a:r>
            <a:r>
              <a:rPr lang="en-US" dirty="0" err="1"/>
              <a:t>Lemnariu</a:t>
            </a:r>
            <a:endParaRPr lang="en-US" dirty="0"/>
          </a:p>
          <a:p>
            <a:r>
              <a:rPr lang="en-US" dirty="0"/>
              <a:t>Student ID:2118526</a:t>
            </a:r>
          </a:p>
          <a:p>
            <a:r>
              <a:rPr lang="en-US" dirty="0"/>
              <a:t>Module Code:BMHP4003</a:t>
            </a:r>
          </a:p>
          <a:p>
            <a:r>
              <a:rPr lang="en-US" dirty="0"/>
              <a:t>Lecture Name: Joanne Davies</a:t>
            </a:r>
          </a:p>
          <a:p>
            <a:endParaRPr lang="en-GB" dirty="0"/>
          </a:p>
        </p:txBody>
      </p:sp>
      <p:pic>
        <p:nvPicPr>
          <p:cNvPr id="1026" name="Picture 2" descr="C:\Users\chris\Desktop\download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933056"/>
            <a:ext cx="3294074"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517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a:xfrm>
            <a:off x="323528" y="2708920"/>
            <a:ext cx="3898776" cy="2808312"/>
          </a:xfrm>
        </p:spPr>
        <p:txBody>
          <a:bodyPr/>
          <a:lstStyle/>
          <a:p>
            <a:r>
              <a:rPr lang="en-GB" sz="2400" dirty="0"/>
              <a:t>The main aim of this study to analyse how physiology is important for a health visitor. </a:t>
            </a:r>
            <a:endParaRPr lang="en-GB" dirty="0"/>
          </a:p>
        </p:txBody>
      </p:sp>
      <p:pic>
        <p:nvPicPr>
          <p:cNvPr id="4" name="Picture Placeholder 4" descr="Two people sitting at a table&#10;&#10;Description automatically generated">
            <a:extLst>
              <a:ext uri="{FF2B5EF4-FFF2-40B4-BE49-F238E27FC236}">
                <a16:creationId xmlns="" xmlns:a16="http://schemas.microsoft.com/office/drawing/2014/main" id="{7DE76D96-D2E8-6F4E-BE03-3ADF7B81D9E1}"/>
              </a:ext>
            </a:extLst>
          </p:cNvPr>
          <p:cNvPicPr>
            <a:picLocks noChangeAspect="1"/>
          </p:cNvPicPr>
          <p:nvPr/>
        </p:nvPicPr>
        <p:blipFill>
          <a:blip r:embed="rId2"/>
          <a:srcRect l="19952" r="19952"/>
          <a:stretch>
            <a:fillRect/>
          </a:stretch>
        </p:blipFill>
        <p:spPr>
          <a:xfrm>
            <a:off x="4644008" y="2269588"/>
            <a:ext cx="3810018" cy="3928292"/>
          </a:xfrm>
          <a:prstGeom prst="bracketPair">
            <a:avLst>
              <a:gd name="adj" fmla="val 17949"/>
            </a:avLst>
          </a:prstGeom>
          <a:ln w="19050">
            <a:solidFill>
              <a:srgbClr val="FFFFFF"/>
            </a:solidFill>
          </a:ln>
        </p:spPr>
      </p:pic>
    </p:spTree>
    <p:extLst>
      <p:ext uri="{BB962C8B-B14F-4D97-AF65-F5344CB8AC3E}">
        <p14:creationId xmlns:p14="http://schemas.microsoft.com/office/powerpoint/2010/main" val="3326044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Visitor</a:t>
            </a:r>
          </a:p>
        </p:txBody>
      </p:sp>
      <p:sp>
        <p:nvSpPr>
          <p:cNvPr id="3" name="Content Placeholder 2"/>
          <p:cNvSpPr>
            <a:spLocks noGrp="1"/>
          </p:cNvSpPr>
          <p:nvPr>
            <p:ph idx="1"/>
          </p:nvPr>
        </p:nvSpPr>
        <p:spPr/>
        <p:txBody>
          <a:bodyPr/>
          <a:lstStyle/>
          <a:p>
            <a:r>
              <a:rPr lang="en-GB" dirty="0"/>
              <a:t>They specialise in working with families with a child aged 0 to five to identify health needs as early as possible and improve health and wellbeing by promoting health, preventing ill health and reducing inequalities. </a:t>
            </a:r>
            <a:endParaRPr lang="en-GB" dirty="0" smtClean="0"/>
          </a:p>
          <a:p>
            <a:endParaRPr lang="en-GB" dirty="0" smtClean="0"/>
          </a:p>
          <a:p>
            <a:endParaRPr lang="en-GB" dirty="0"/>
          </a:p>
          <a:p>
            <a:r>
              <a:rPr lang="en-GB" dirty="0" smtClean="0"/>
              <a:t>What do health visitor do?</a:t>
            </a:r>
          </a:p>
          <a:p>
            <a:pPr lvl="0"/>
            <a:r>
              <a:rPr lang="en-GB" dirty="0"/>
              <a:t>S</a:t>
            </a:r>
            <a:r>
              <a:rPr lang="en-GB" dirty="0" smtClean="0"/>
              <a:t>upporting </a:t>
            </a:r>
            <a:r>
              <a:rPr lang="en-GB" dirty="0"/>
              <a:t>maternal and infant mental health</a:t>
            </a:r>
          </a:p>
          <a:p>
            <a:r>
              <a:rPr lang="en-GB" dirty="0" smtClean="0"/>
              <a:t>Give every baby  the best start in life</a:t>
            </a:r>
          </a:p>
          <a:p>
            <a:r>
              <a:rPr lang="en-GB" dirty="0"/>
              <a:t>A</a:t>
            </a:r>
            <a:r>
              <a:rPr lang="en-GB" dirty="0" smtClean="0"/>
              <a:t>ssessing </a:t>
            </a:r>
            <a:r>
              <a:rPr lang="en-GB" dirty="0"/>
              <a:t>children’s growth and development </a:t>
            </a:r>
            <a:r>
              <a:rPr lang="en-GB" dirty="0" smtClean="0"/>
              <a:t>needs</a:t>
            </a:r>
          </a:p>
          <a:p>
            <a:r>
              <a:rPr lang="en-GB" dirty="0" smtClean="0"/>
              <a:t>Provide extra </a:t>
            </a:r>
            <a:r>
              <a:rPr lang="en-GB" dirty="0" err="1" smtClean="0"/>
              <a:t>suport</a:t>
            </a:r>
            <a:r>
              <a:rPr lang="en-GB" dirty="0" smtClean="0"/>
              <a:t>  when families needs it the most</a:t>
            </a:r>
            <a:endParaRPr lang="en-GB" dirty="0"/>
          </a:p>
          <a:p>
            <a:endParaRPr lang="en-GB" dirty="0"/>
          </a:p>
        </p:txBody>
      </p:sp>
      <p:pic>
        <p:nvPicPr>
          <p:cNvPr id="2050" name="Picture 2" descr="C:\Users\chris\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2804068"/>
            <a:ext cx="2448272" cy="1437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772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psychology important when working as a ......?”</a:t>
            </a:r>
          </a:p>
        </p:txBody>
      </p:sp>
      <p:sp>
        <p:nvSpPr>
          <p:cNvPr id="3" name="Content Placeholder 2"/>
          <p:cNvSpPr>
            <a:spLocks noGrp="1"/>
          </p:cNvSpPr>
          <p:nvPr>
            <p:ph idx="1"/>
          </p:nvPr>
        </p:nvSpPr>
        <p:spPr>
          <a:xfrm>
            <a:off x="457200" y="1600200"/>
            <a:ext cx="4114800" cy="4800600"/>
          </a:xfrm>
        </p:spPr>
        <p:txBody>
          <a:bodyPr>
            <a:normAutofit fontScale="92500"/>
          </a:bodyPr>
          <a:lstStyle/>
          <a:p>
            <a:r>
              <a:rPr lang="en-GB" dirty="0"/>
              <a:t>In his line of work as a health visitor, he had to contend with the difficulties inherent to integrating into health institutions that are typically understood to be the "location" of a given profession. </a:t>
            </a:r>
          </a:p>
          <a:p>
            <a:r>
              <a:rPr lang="en-GB" dirty="0"/>
              <a:t>It aims to decipher the significance that some psychologists place on the health services' new methodology (</a:t>
            </a:r>
            <a:r>
              <a:rPr lang="en-GB" dirty="0" err="1"/>
              <a:t>Astbury</a:t>
            </a:r>
            <a:r>
              <a:rPr lang="en-GB" dirty="0"/>
              <a:t> et al. 2017). </a:t>
            </a:r>
          </a:p>
          <a:p>
            <a:r>
              <a:rPr lang="en-GB" dirty="0"/>
              <a:t>Therefore, health visitors need to understand the human mind (</a:t>
            </a:r>
            <a:r>
              <a:rPr lang="en-GB" dirty="0" err="1"/>
              <a:t>Dingwall</a:t>
            </a:r>
            <a:r>
              <a:rPr lang="en-GB" dirty="0"/>
              <a:t>, R., 2014).</a:t>
            </a:r>
            <a:endParaRPr lang="en-US" dirty="0"/>
          </a:p>
          <a:p>
            <a:endParaRPr lang="en-GB" dirty="0"/>
          </a:p>
        </p:txBody>
      </p:sp>
      <p:pic>
        <p:nvPicPr>
          <p:cNvPr id="4" name="Picture Placeholder 20" descr="A group of people sitting at a table ">
            <a:extLst>
              <a:ext uri="{FF2B5EF4-FFF2-40B4-BE49-F238E27FC236}">
                <a16:creationId xmlns="" xmlns:a16="http://schemas.microsoft.com/office/drawing/2014/main" id="{ED555F39-395C-4F00-87D7-A02A9B883554}"/>
              </a:ext>
            </a:extLst>
          </p:cNvPr>
          <p:cNvPicPr>
            <a:picLocks noChangeAspect="1"/>
          </p:cNvPicPr>
          <p:nvPr/>
        </p:nvPicPr>
        <p:blipFill>
          <a:blip r:embed="rId2" cstate="screen">
            <a:extLst>
              <a:ext uri="{28A0092B-C50C-407E-A947-70E740481C1C}">
                <a14:useLocalDpi xmlns:a14="http://schemas.microsoft.com/office/drawing/2010/main"/>
              </a:ext>
            </a:extLst>
          </a:blip>
          <a:srcRect l="6454" r="6454"/>
          <a:stretch>
            <a:fillRect/>
          </a:stretch>
        </p:blipFill>
        <p:spPr>
          <a:xfrm>
            <a:off x="4716016" y="2492896"/>
            <a:ext cx="3484638" cy="2667651"/>
          </a:xfrm>
          <a:prstGeom prst="rect">
            <a:avLst/>
          </a:prstGeom>
        </p:spPr>
      </p:pic>
    </p:spTree>
    <p:extLst>
      <p:ext uri="{BB962C8B-B14F-4D97-AF65-F5344CB8AC3E}">
        <p14:creationId xmlns:p14="http://schemas.microsoft.com/office/powerpoint/2010/main" val="1974242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t>Erikson's theory of psychosocial development </a:t>
            </a:r>
            <a:endParaRPr lang="en-GB" dirty="0"/>
          </a:p>
        </p:txBody>
      </p:sp>
      <p:sp>
        <p:nvSpPr>
          <p:cNvPr id="3" name="Content Placeholder 2"/>
          <p:cNvSpPr>
            <a:spLocks noGrp="1"/>
          </p:cNvSpPr>
          <p:nvPr>
            <p:ph idx="1"/>
          </p:nvPr>
        </p:nvSpPr>
        <p:spPr>
          <a:xfrm>
            <a:off x="107504" y="1844824"/>
            <a:ext cx="4392488" cy="4800600"/>
          </a:xfrm>
        </p:spPr>
        <p:txBody>
          <a:bodyPr>
            <a:normAutofit lnSpcReduction="10000"/>
          </a:bodyPr>
          <a:lstStyle/>
          <a:p>
            <a:pPr lvl="0"/>
            <a:r>
              <a:rPr lang="en-GB" dirty="0"/>
              <a:t>Erikson's theory of psychosocial development places more emphasis on the social aspects of maturation than the sexual ones. </a:t>
            </a:r>
          </a:p>
          <a:p>
            <a:pPr lvl="0"/>
            <a:r>
              <a:rPr lang="en-GB" dirty="0"/>
              <a:t>Whereas Freud held that an individual's character is formed solely during their formative years, Erikson argued that this process continues throughout a person's life (</a:t>
            </a:r>
            <a:r>
              <a:rPr lang="en-GB" dirty="0" err="1"/>
              <a:t>Dingwall</a:t>
            </a:r>
            <a:r>
              <a:rPr lang="en-GB" dirty="0"/>
              <a:t>, R., 2014). </a:t>
            </a:r>
          </a:p>
          <a:p>
            <a:pPr lvl="0"/>
            <a:r>
              <a:rPr lang="en-GB" dirty="0"/>
              <a:t>Erikson proposed that the ego identity, or how we feel about ourselves, is shaped through our relationships with other people. </a:t>
            </a:r>
          </a:p>
          <a:p>
            <a:endParaRPr lang="en-GB" dirty="0"/>
          </a:p>
        </p:txBody>
      </p:sp>
      <p:sp>
        <p:nvSpPr>
          <p:cNvPr id="4" name="AutoShape 2" descr="Erik Erikson's Stages of Psychosocial Development — They Don't Always  Happen in Order | by Geoffrey Wallis | Medi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Erik Erikson's Stages of Psychosocial Development — They Don't Always  Happen in Order | by Geoffrey Wallis | Mediu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chris\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132856"/>
            <a:ext cx="2945100" cy="3502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730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a:t>
            </a:r>
            <a:endParaRPr lang="en-GB" dirty="0"/>
          </a:p>
        </p:txBody>
      </p:sp>
      <p:sp>
        <p:nvSpPr>
          <p:cNvPr id="3" name="Content Placeholder 2"/>
          <p:cNvSpPr>
            <a:spLocks noGrp="1"/>
          </p:cNvSpPr>
          <p:nvPr>
            <p:ph idx="1"/>
          </p:nvPr>
        </p:nvSpPr>
        <p:spPr/>
        <p:txBody>
          <a:bodyPr/>
          <a:lstStyle/>
          <a:p>
            <a:r>
              <a:rPr lang="en-GB" sz="2400" dirty="0"/>
              <a:t>Human behaviour and mental operations are the subject of scientific study in the field of psychology (</a:t>
            </a:r>
            <a:r>
              <a:rPr lang="en-GB" sz="2400" dirty="0" err="1"/>
              <a:t>Astbury</a:t>
            </a:r>
            <a:r>
              <a:rPr lang="en-GB" sz="2400" dirty="0"/>
              <a:t> et al. 2017). </a:t>
            </a:r>
            <a:endParaRPr lang="en-GB" sz="2400" dirty="0" smtClean="0"/>
          </a:p>
          <a:p>
            <a:pPr lvl="0"/>
            <a:r>
              <a:rPr lang="en-GB" sz="2400" dirty="0"/>
              <a:t>Many of today's most important psychological applications are aimed at keeping people safe from both physical and emotional harm, and equipping them with the tools they need to deal with the psychological threats they will inevitably encounter in their lives. </a:t>
            </a:r>
          </a:p>
          <a:p>
            <a:endParaRPr lang="en-GB" sz="2400" dirty="0"/>
          </a:p>
          <a:p>
            <a:pPr marL="114300" lvl="0" indent="0">
              <a:buNone/>
            </a:pPr>
            <a:endParaRPr lang="en-GB" dirty="0"/>
          </a:p>
          <a:p>
            <a:endParaRPr lang="en-GB" dirty="0"/>
          </a:p>
        </p:txBody>
      </p:sp>
    </p:spTree>
    <p:extLst>
      <p:ext uri="{BB962C8B-B14F-4D97-AF65-F5344CB8AC3E}">
        <p14:creationId xmlns:p14="http://schemas.microsoft.com/office/powerpoint/2010/main" val="837715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Conclusion</a:t>
            </a:r>
            <a:endParaRPr lang="en-GB" dirty="0"/>
          </a:p>
        </p:txBody>
      </p:sp>
      <p:sp>
        <p:nvSpPr>
          <p:cNvPr id="3" name="Content Placeholder 2"/>
          <p:cNvSpPr>
            <a:spLocks noGrp="1"/>
          </p:cNvSpPr>
          <p:nvPr>
            <p:ph idx="1"/>
          </p:nvPr>
        </p:nvSpPr>
        <p:spPr>
          <a:xfrm>
            <a:off x="467544" y="2083031"/>
            <a:ext cx="7620000" cy="4800600"/>
          </a:xfrm>
        </p:spPr>
        <p:txBody>
          <a:bodyPr/>
          <a:lstStyle/>
          <a:p>
            <a:pPr marL="857250" indent="-857250" algn="just"/>
            <a:r>
              <a:rPr lang="en-GB" sz="2000" dirty="0"/>
              <a:t>The psychologist's underlying care attitudes in the services under investigation include those of method, adjustment, control, and difference neutralisation. </a:t>
            </a:r>
          </a:p>
          <a:p>
            <a:pPr marL="857250" indent="-857250" algn="just"/>
            <a:r>
              <a:rPr lang="en-GB" sz="2000" dirty="0"/>
              <a:t>However, the health visitor would benefit from encounters that expand beyond the conventional pedagogical and clinical frameworks.</a:t>
            </a:r>
            <a:endParaRPr lang="en-US" sz="2000" dirty="0"/>
          </a:p>
          <a:p>
            <a:endParaRPr lang="en-GB" dirty="0"/>
          </a:p>
        </p:txBody>
      </p:sp>
    </p:spTree>
    <p:extLst>
      <p:ext uri="{BB962C8B-B14F-4D97-AF65-F5344CB8AC3E}">
        <p14:creationId xmlns:p14="http://schemas.microsoft.com/office/powerpoint/2010/main" val="3047298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References</a:t>
            </a:r>
            <a:endParaRPr lang="en-GB" dirty="0"/>
          </a:p>
        </p:txBody>
      </p:sp>
      <p:sp>
        <p:nvSpPr>
          <p:cNvPr id="3" name="Content Placeholder 2"/>
          <p:cNvSpPr>
            <a:spLocks noGrp="1"/>
          </p:cNvSpPr>
          <p:nvPr>
            <p:ph idx="1"/>
          </p:nvPr>
        </p:nvSpPr>
        <p:spPr/>
        <p:txBody>
          <a:bodyPr>
            <a:normAutofit fontScale="70000" lnSpcReduction="20000"/>
          </a:bodyPr>
          <a:lstStyle/>
          <a:p>
            <a:pPr marL="857250" indent="-857250" algn="just"/>
            <a:r>
              <a:rPr lang="en-GB" sz="2400" dirty="0" err="1"/>
              <a:t>Astbury</a:t>
            </a:r>
            <a:r>
              <a:rPr lang="en-GB" sz="2400" dirty="0"/>
              <a:t>, R., Shepherd, A. and </a:t>
            </a:r>
            <a:r>
              <a:rPr lang="en-GB" sz="2400" dirty="0" err="1"/>
              <a:t>Cheyne</a:t>
            </a:r>
            <a:r>
              <a:rPr lang="en-GB" sz="2400" dirty="0"/>
              <a:t>, H., 2017. Working in partnership: the application of shared decision‐making to health visitor practice. Journal of Clinical Nursing, 26(1-2), pp.215-224.</a:t>
            </a:r>
          </a:p>
          <a:p>
            <a:pPr marL="857250" indent="-857250" algn="just"/>
            <a:r>
              <a:rPr lang="en-GB" sz="2400" dirty="0"/>
              <a:t>Chew-Graham, C., Chamberlain, E., Turner, K., </a:t>
            </a:r>
            <a:r>
              <a:rPr lang="en-GB" sz="2400" dirty="0" err="1"/>
              <a:t>Folkes</a:t>
            </a:r>
            <a:r>
              <a:rPr lang="en-GB" sz="2400" dirty="0"/>
              <a:t>, L., Caulfield, L. and Sharp, D., 2008. GPs' and health visitors' views on the diagnosis and management of postnatal depression: a qualitative study. British Journal of General Practice, 58(548), pp.169-176.</a:t>
            </a:r>
          </a:p>
          <a:p>
            <a:pPr marL="857250" indent="-857250" algn="just"/>
            <a:r>
              <a:rPr lang="en-GB" sz="2400" dirty="0" err="1"/>
              <a:t>Cowley</a:t>
            </a:r>
            <a:r>
              <a:rPr lang="en-GB" sz="2400" dirty="0"/>
              <a:t>, S., Whittaker, K., </a:t>
            </a:r>
            <a:r>
              <a:rPr lang="en-GB" sz="2400" dirty="0" err="1"/>
              <a:t>Grigulis</a:t>
            </a:r>
            <a:r>
              <a:rPr lang="en-GB" sz="2400" dirty="0"/>
              <a:t>, A., Malone, M., </a:t>
            </a:r>
            <a:r>
              <a:rPr lang="en-GB" sz="2400" dirty="0" err="1"/>
              <a:t>Donetto</a:t>
            </a:r>
            <a:r>
              <a:rPr lang="en-GB" sz="2400" dirty="0"/>
              <a:t>, S., Wood, H., Morrow, E. and Maben, J., 2013. Why health visiting? A review of the literature about key health visitor interventions, processes and outcomes for children and families. National Nursing Research Unit, King’s College London.</a:t>
            </a:r>
          </a:p>
          <a:p>
            <a:pPr marL="857250" indent="-857250" algn="just"/>
            <a:r>
              <a:rPr lang="en-GB" sz="2400" dirty="0" err="1"/>
              <a:t>Dingwall</a:t>
            </a:r>
            <a:r>
              <a:rPr lang="en-GB" sz="2400" dirty="0"/>
              <a:t>, R., 2014. The social organisation of health visitor training. Quid Pro Books.</a:t>
            </a:r>
          </a:p>
          <a:p>
            <a:pPr marL="857250" indent="-857250" algn="just"/>
            <a:r>
              <a:rPr lang="en-GB" sz="2400" dirty="0"/>
              <a:t>Pound, R., 2013. Part 1: Living theory action research and Adlerian psychology: The alongside approach of a health visitor. Journal of Health Visiting, 1(2), pp.104-110.</a:t>
            </a:r>
          </a:p>
          <a:p>
            <a:pPr marL="857250" indent="-857250" algn="just"/>
            <a:r>
              <a:rPr lang="en-GB" sz="2400" dirty="0"/>
              <a:t>Wilson, P., Furnivall, J., Barbour, R.S., Connelly, G., Bryce, G., </a:t>
            </a:r>
            <a:r>
              <a:rPr lang="en-GB" sz="2400" dirty="0" err="1"/>
              <a:t>Phin</a:t>
            </a:r>
            <a:r>
              <a:rPr lang="en-GB" sz="2400" dirty="0"/>
              <a:t>, L. and </a:t>
            </a:r>
            <a:r>
              <a:rPr lang="en-GB" sz="2400" dirty="0" err="1"/>
              <a:t>Stallard</a:t>
            </a:r>
            <a:r>
              <a:rPr lang="en-GB" sz="2400" dirty="0"/>
              <a:t>, A., 2008. The work of health visitors and school nurses with children with psychological and behavioural problems. Journal of Advanced Nursing, 61(4), pp.445-455.</a:t>
            </a:r>
          </a:p>
          <a:p>
            <a:endParaRPr lang="en-GB" dirty="0"/>
          </a:p>
        </p:txBody>
      </p:sp>
    </p:spTree>
    <p:extLst>
      <p:ext uri="{BB962C8B-B14F-4D97-AF65-F5344CB8AC3E}">
        <p14:creationId xmlns:p14="http://schemas.microsoft.com/office/powerpoint/2010/main" val="1524073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51</TotalTime>
  <Words>625</Words>
  <Application>Microsoft Office PowerPoint</Application>
  <PresentationFormat>On-screen Show (4:3)</PresentationFormat>
  <Paragraphs>38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Adjacency</vt:lpstr>
      <vt:lpstr>Psychology for Health and Social Care </vt:lpstr>
      <vt:lpstr>Introduction</vt:lpstr>
      <vt:lpstr>Health Visitor</vt:lpstr>
      <vt:lpstr>Why is psychology important when working as a ......?”</vt:lpstr>
      <vt:lpstr>Erikson's theory of psychosocial development </vt:lpstr>
      <vt:lpstr>Importance</vt:lpstr>
      <vt:lpstr>                    Conclusion</vt:lpstr>
      <vt:lpstr>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chris</dc:creator>
  <cp:lastModifiedBy>chris</cp:lastModifiedBy>
  <cp:revision>6</cp:revision>
  <dcterms:created xsi:type="dcterms:W3CDTF">2022-10-07T20:35:28Z</dcterms:created>
  <dcterms:modified xsi:type="dcterms:W3CDTF">2022-10-09T19:58:14Z</dcterms:modified>
</cp:coreProperties>
</file>