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6" r:id="rId9"/>
    <p:sldId id="263" r:id="rId10"/>
    <p:sldId id="264" r:id="rId11"/>
    <p:sldId id="265" r:id="rId12"/>
    <p:sldId id="267" r:id="rId13"/>
    <p:sldId id="269"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19A112A8-DADF-4233-AB0D-43F32A7F30A1}" type="datetimeFigureOut">
              <a:rPr lang="en-GB" smtClean="0"/>
              <a:t>14/01/2025</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940090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A112A8-DADF-4233-AB0D-43F32A7F30A1}"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2759086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19A112A8-DADF-4233-AB0D-43F32A7F30A1}" type="datetimeFigureOut">
              <a:rPr lang="en-GB" smtClean="0"/>
              <a:t>14/01/2025</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4286165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112A8-DADF-4233-AB0D-43F32A7F30A1}"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1465070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A112A8-DADF-4233-AB0D-43F32A7F30A1}" type="datetimeFigureOut">
              <a:rPr lang="en-GB" smtClean="0"/>
              <a:t>14/01/2025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3082042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A112A8-DADF-4233-AB0D-43F32A7F30A1}" type="datetimeFigureOut">
              <a:rPr lang="en-GB" smtClean="0"/>
              <a:t>14/01/2025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3125947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A112A8-DADF-4233-AB0D-43F32A7F30A1}" type="datetimeFigureOut">
              <a:rPr lang="en-GB" smtClean="0"/>
              <a:t>14/01/2025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3235759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A112A8-DADF-4233-AB0D-43F32A7F30A1}"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2212690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A112A8-DADF-4233-AB0D-43F32A7F30A1}"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2618801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A112A8-DADF-4233-AB0D-43F32A7F30A1}"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979591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9A112A8-DADF-4233-AB0D-43F32A7F30A1}" type="datetimeFigureOut">
              <a:rPr lang="en-GB" smtClean="0"/>
              <a:t>14/01/2025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1715703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9A112A8-DADF-4233-AB0D-43F32A7F30A1}" type="datetimeFigureOut">
              <a:rPr lang="en-GB" smtClean="0"/>
              <a:t>14/01/2025</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F5F1F1A-C51B-4F1C-839F-5CF08028466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49483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19A112A8-DADF-4233-AB0D-43F32A7F30A1}" type="datetimeFigureOut">
              <a:rPr lang="en-GB" smtClean="0"/>
              <a:t>14/01/2025</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3992517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9A112A8-DADF-4233-AB0D-43F32A7F30A1}" type="datetimeFigureOut">
              <a:rPr lang="en-GB" smtClean="0"/>
              <a:t>14/01/2025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3484927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9A112A8-DADF-4233-AB0D-43F32A7F30A1}" type="datetimeFigureOut">
              <a:rPr lang="en-GB" smtClean="0"/>
              <a:t>14/01/2025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4267457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A112A8-DADF-4233-AB0D-43F32A7F30A1}"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18339036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19A112A8-DADF-4233-AB0D-43F32A7F30A1}" type="datetimeFigureOut">
              <a:rPr lang="en-GB" smtClean="0"/>
              <a:t>14/01/2025</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7F5F1F1A-C51B-4F1C-839F-5CF08028466A}" type="slidenum">
              <a:rPr lang="en-GB" smtClean="0"/>
              <a:t>‹#›</a:t>
            </a:fld>
            <a:endParaRPr lang="en-GB"/>
          </a:p>
        </p:txBody>
      </p:sp>
    </p:spTree>
    <p:extLst>
      <p:ext uri="{BB962C8B-B14F-4D97-AF65-F5344CB8AC3E}">
        <p14:creationId xmlns:p14="http://schemas.microsoft.com/office/powerpoint/2010/main" val="1483967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A112A8-DADF-4233-AB0D-43F32A7F30A1}" type="datetimeFigureOut">
              <a:rPr lang="en-GB" smtClean="0"/>
              <a:t>14/01/2025</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F5F1F1A-C51B-4F1C-839F-5CF08028466A}" type="slidenum">
              <a:rPr lang="en-GB" smtClean="0"/>
              <a:t>‹#›</a:t>
            </a:fld>
            <a:endParaRPr lang="en-GB"/>
          </a:p>
        </p:txBody>
      </p:sp>
    </p:spTree>
    <p:extLst>
      <p:ext uri="{BB962C8B-B14F-4D97-AF65-F5344CB8AC3E}">
        <p14:creationId xmlns:p14="http://schemas.microsoft.com/office/powerpoint/2010/main" val="236745397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westmidlands.police.uk/ro/report/ocr/af/how-to-report-a-crime/?stepid=1" TargetMode="External"/><Relationship Id="rId3" Type="http://schemas.openxmlformats.org/officeDocument/2006/relationships/hyperlink" Target="https://assets.college.police.uk/s3fs-public/policing_vision_2025.pdf" TargetMode="External"/><Relationship Id="rId7" Type="http://schemas.openxmlformats.org/officeDocument/2006/relationships/hyperlink" Target="https://www.sosyalarastirmalar.com/articles/implementation-of-compstat-in-police-organizations-the-case-of-newark-police-department.pdf" TargetMode="External"/><Relationship Id="rId2" Type="http://schemas.openxmlformats.org/officeDocument/2006/relationships/hyperlink" Target="https://www.bbc.com/news/uk-england-leeds-18647869"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safer-streets-fund-round-five/safer-streets-fund" TargetMode="External"/><Relationship Id="rId5" Type="http://schemas.openxmlformats.org/officeDocument/2006/relationships/hyperlink" Target="https://www.thinkuknow.org.au/" TargetMode="External"/><Relationship Id="rId4" Type="http://schemas.openxmlformats.org/officeDocument/2006/relationships/hyperlink" Target="https://www.gov.uk/youth-offending-te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39C1-C54B-56F1-12E5-4F854CD891DC}"/>
              </a:ext>
            </a:extLst>
          </p:cNvPr>
          <p:cNvSpPr>
            <a:spLocks noGrp="1"/>
          </p:cNvSpPr>
          <p:nvPr>
            <p:ph type="ctrTitle"/>
          </p:nvPr>
        </p:nvSpPr>
        <p:spPr/>
        <p:txBody>
          <a:bodyPr>
            <a:normAutofit/>
          </a:bodyPr>
          <a:lstStyle/>
          <a:p>
            <a:r>
              <a:rPr lang="en-US" sz="7200" dirty="0">
                <a:latin typeface="Times New Roman" panose="02020603050405020304" pitchFamily="18" charset="0"/>
                <a:cs typeface="Times New Roman" panose="02020603050405020304" pitchFamily="18" charset="0"/>
              </a:rPr>
              <a:t>Policing</a:t>
            </a:r>
            <a:endParaRPr lang="en-GB" sz="7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B35B098-C658-A180-3359-3FA461D2A663}"/>
              </a:ext>
            </a:extLst>
          </p:cNvPr>
          <p:cNvSpPr>
            <a:spLocks noGrp="1"/>
          </p:cNvSpPr>
          <p:nvPr>
            <p:ph type="subTitle" idx="1"/>
          </p:nvPr>
        </p:nvSpPr>
        <p:spPr>
          <a:xfrm>
            <a:off x="1371600" y="3628501"/>
            <a:ext cx="9144000" cy="2133599"/>
          </a:xfrm>
        </p:spPr>
        <p:txBody>
          <a:bodyPr>
            <a:normAutofit lnSpcReduction="10000"/>
          </a:bodyPr>
          <a:lstStyle/>
          <a:p>
            <a:r>
              <a:rPr lang="en-US" sz="4000" dirty="0">
                <a:latin typeface="Times New Roman" panose="02020603050405020304" pitchFamily="18" charset="0"/>
                <a:cs typeface="Times New Roman" panose="02020603050405020304" pitchFamily="18" charset="0"/>
              </a:rPr>
              <a:t>The Importance of Effective Policing Strategies in Reducing Crime</a:t>
            </a:r>
            <a:endParaRPr lang="ro-RO" sz="40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Marian </a:t>
            </a:r>
            <a:r>
              <a:rPr lang="en-US" sz="3200" dirty="0" err="1">
                <a:latin typeface="Times New Roman" panose="02020603050405020304" pitchFamily="18" charset="0"/>
                <a:cs typeface="Times New Roman" panose="02020603050405020304" pitchFamily="18" charset="0"/>
              </a:rPr>
              <a:t>Ionut</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Malasincu</a:t>
            </a:r>
            <a:endParaRPr lang="en-US"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Student number 2312613</a:t>
            </a:r>
          </a:p>
          <a:p>
            <a:endParaRPr lang="en-US" sz="3200" dirty="0">
              <a:latin typeface="Times New Roman" panose="02020603050405020304" pitchFamily="18" charset="0"/>
              <a:cs typeface="Times New Roman" panose="02020603050405020304" pitchFamily="18" charset="0"/>
            </a:endParaRPr>
          </a:p>
          <a:p>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821662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CEBEC-FEF2-7168-3370-8049EE41BEE8}"/>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Introduction to Policing Strategies</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34783E1-8525-8D26-7289-CADC29E733EA}"/>
              </a:ext>
            </a:extLst>
          </p:cNvPr>
          <p:cNvSpPr>
            <a:spLocks noGrp="1"/>
          </p:cNvSpPr>
          <p:nvPr>
            <p:ph idx="1"/>
          </p:nvPr>
        </p:nvSpPr>
        <p:spPr>
          <a:xfrm>
            <a:off x="838200" y="1825625"/>
            <a:ext cx="10515600" cy="4667250"/>
          </a:xfrm>
        </p:spPr>
        <p:txBody>
          <a:bodyPr>
            <a:noAutofit/>
          </a:bodyPr>
          <a:lstStyle/>
          <a:p>
            <a:pPr algn="just">
              <a:lnSpc>
                <a:spcPct val="10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Policing strategies refer to structured approaches that are used by law enforcement in the UK to keep the public safe and in order, leading to more effective crime reduction and community security.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This is primarily about reducing crime by means of preventive and reactive measures adjusted to local conditions, including urban, rural, and suburban parts.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Policing in the UK has shifted to community models based on community collaboration and trust building from traditional enforcement.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 example, they use data-driven approaches such as those led by the National Police Chiefs’ Council (NPCC) so that resources are allocated in the most efficient way.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Good policing strengthens ties between the public and the local constabularies, which are essential to deliver sustained crime prevention.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Understanding socio-cultural factors within diverse communities in the UK is important in addressing the root causes of crime.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Metropolitan Police and Greater Manchester Police, for example, tailor their strategy to the needs of the specific communities they serve.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655526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 calcmode="lin" valueType="num">
                                      <p:cBhvr additive="base">
                                        <p:cTn id="4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additive="base">
                                        <p:cTn id="5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972CF-597B-EF42-6E4A-D55BEB7E8BC9}"/>
              </a:ext>
            </a:extLst>
          </p:cNvPr>
          <p:cNvSpPr>
            <a:spLocks noGrp="1"/>
          </p:cNvSpPr>
          <p:nvPr>
            <p:ph type="title"/>
          </p:nvPr>
        </p:nvSpPr>
        <p:spPr/>
        <p:txBody>
          <a:bodyPr>
            <a:normAutofit/>
          </a:bodyPr>
          <a:lstStyle/>
          <a:p>
            <a:r>
              <a:rPr lang="en-US" sz="4000" b="1" dirty="0">
                <a:effectLst/>
                <a:latin typeface="Times New Roman" panose="02020603050405020304" pitchFamily="18" charset="0"/>
                <a:ea typeface="Times New Roman" panose="02020603050405020304" pitchFamily="18" charset="0"/>
                <a:cs typeface="Times New Roman" panose="02020603050405020304" pitchFamily="18" charset="0"/>
              </a:rPr>
              <a:t>The Role of the Community in Policing</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0A13768-D874-AD77-E368-55E5D0D0BCF7}"/>
              </a:ext>
            </a:extLst>
          </p:cNvPr>
          <p:cNvSpPr>
            <a:spLocks noGrp="1"/>
          </p:cNvSpPr>
          <p:nvPr>
            <p:ph idx="1"/>
          </p:nvPr>
        </p:nvSpPr>
        <p:spPr>
          <a:xfrm>
            <a:off x="838200" y="1825625"/>
            <a:ext cx="10515600" cy="4667250"/>
          </a:xfrm>
        </p:spPr>
        <p:txBody>
          <a:bodyPr>
            <a:noAutofit/>
          </a:bodyPr>
          <a:lstStyle/>
          <a:p>
            <a:pPr algn="just">
              <a:lnSpc>
                <a:spcPct val="120000"/>
              </a:lnSpc>
              <a:tabLst>
                <a:tab pos="457200" algn="l"/>
              </a:tabLst>
            </a:pP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In the UK, community policing focuses on developing relationships of trust and rapport between officers and residents, a work led by schemes such as "</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Neighbourhood</a:t>
            </a: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 Policing Teams“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de Maillard, 2021)</a:t>
            </a: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Frequent police-community member interactions </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foster</a:t>
            </a: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 mutual respect and understanding, securing greater cooperation.</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600" kern="100" dirty="0">
                <a:latin typeface="Times New Roman" panose="02020603050405020304" pitchFamily="18" charset="0"/>
                <a:ea typeface="Times New Roman" panose="02020603050405020304" pitchFamily="18" charset="0"/>
                <a:cs typeface="Times New Roman" panose="02020603050405020304" pitchFamily="18" charset="0"/>
              </a:rPr>
              <a:t>C</a:t>
            </a: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ollaborative problem-solving initiatives, e.g. the 'Safer Streets’ program, aim to mitigate against crime by tackling socio-economic problems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HM Government, 2023)</a:t>
            </a: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Neighborhood watch programs are often organized by local police forces to empower residents to take a proactive approach toward safety.</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Patrolling in areas such as London boroughs and rural counties makes crime perception safer and a deterrent for criminal activity.</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Initiatives such as community policing help fill gaps in trust that can occur between minority communities and the police, largely because of the inclusivity and transparency that such efforts foster.</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600" kern="100" dirty="0">
                <a:latin typeface="Times New Roman" panose="02020603050405020304" pitchFamily="18" charset="0"/>
                <a:ea typeface="Times New Roman" panose="02020603050405020304" pitchFamily="18" charset="0"/>
                <a:cs typeface="Times New Roman" panose="02020603050405020304" pitchFamily="18" charset="0"/>
              </a:rPr>
              <a:t>U</a:t>
            </a: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tilizing community partnerships, like Birmingham's reduction in anti-social behavior, showcases </a:t>
            </a:r>
            <a:r>
              <a:rPr lang="en-US" sz="1600" kern="100" dirty="0">
                <a:latin typeface="Times New Roman" panose="02020603050405020304" pitchFamily="18" charset="0"/>
                <a:ea typeface="Times New Roman" panose="02020603050405020304" pitchFamily="18" charset="0"/>
                <a:cs typeface="Times New Roman" panose="02020603050405020304" pitchFamily="18" charset="0"/>
              </a:rPr>
              <a:t>the</a:t>
            </a:r>
            <a:r>
              <a:rPr lang="en-US" sz="1600" kern="100" dirty="0">
                <a:effectLst/>
                <a:latin typeface="Times New Roman" panose="02020603050405020304" pitchFamily="18" charset="0"/>
                <a:ea typeface="Times New Roman" panose="02020603050405020304" pitchFamily="18" charset="0"/>
                <a:cs typeface="Times New Roman" panose="02020603050405020304" pitchFamily="18" charset="0"/>
              </a:rPr>
              <a:t> effectiveness of community partnerships.</a:t>
            </a: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20000"/>
              </a:lnSpc>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834813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43601-B550-AAC9-44C2-34641EEA9442}"/>
              </a:ext>
            </a:extLst>
          </p:cNvPr>
          <p:cNvSpPr>
            <a:spLocks noGrp="1"/>
          </p:cNvSpPr>
          <p:nvPr>
            <p:ph type="title"/>
          </p:nvPr>
        </p:nvSpPr>
        <p:spPr>
          <a:xfrm>
            <a:off x="839788" y="457200"/>
            <a:ext cx="3932237" cy="531812"/>
          </a:xfrm>
        </p:spPr>
        <p:txBody>
          <a:bodyPr>
            <a:normAutofit fontScale="90000"/>
          </a:bodyPr>
          <a:lstStyle/>
          <a:p>
            <a:r>
              <a:rPr lang="en-GB" b="1" dirty="0">
                <a:latin typeface="Times New Roman" panose="02020603050405020304" pitchFamily="18" charset="0"/>
                <a:cs typeface="Times New Roman" panose="02020603050405020304" pitchFamily="18" charset="0"/>
              </a:rPr>
              <a:t>Data-Driven Policing</a:t>
            </a:r>
          </a:p>
        </p:txBody>
      </p:sp>
      <p:pic>
        <p:nvPicPr>
          <p:cNvPr id="1026" name="Picture 2" descr="Researching the Future: Policing Vision 2025 - EMPAC home page">
            <a:extLst>
              <a:ext uri="{FF2B5EF4-FFF2-40B4-BE49-F238E27FC236}">
                <a16:creationId xmlns:a16="http://schemas.microsoft.com/office/drawing/2014/main" id="{61F4C610-F9CB-1F3A-2DE7-93126335B6F5}"/>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31271" r="3127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169A261-8914-7A76-AD3F-0531DDDD23B1}"/>
              </a:ext>
            </a:extLst>
          </p:cNvPr>
          <p:cNvSpPr>
            <a:spLocks noGrp="1"/>
          </p:cNvSpPr>
          <p:nvPr>
            <p:ph type="body" sz="half" idx="2"/>
          </p:nvPr>
        </p:nvSpPr>
        <p:spPr>
          <a:xfrm>
            <a:off x="839788" y="996950"/>
            <a:ext cx="5995352" cy="4872038"/>
          </a:xfrm>
        </p:spPr>
        <p:txBody>
          <a:bodyPr>
            <a:normAutofit fontScale="85000" lnSpcReduction="20000"/>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UK Policing Vision 2025 is one such instance which uses data-driven policing by using advanced analytics to discover crime hotspots and trends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College of Policing, 2021)</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CompStat system, for example, has been adapted from the American system and used in British law enforcement to make decisions and improve accountability within local forces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Uğurlu</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 example, Kent Police trialed predictive policing methods which allow for proactive measures to be taken to prevent crimes before they happen.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Police National Database facilitates real-time data sharing between agencies, which increases interdepartmental coordination.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GIS—a set of geographic mapping tools—is used to better allocate patrols, leading to a rapid response to incidents.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Transparency and oversight help ensure data analytics are used in an ethical and nonbiased way.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20000"/>
              </a:lnSpc>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For example, forces like West Midlands Police report considerable and measurable reductions in crime as a result of data-led approaches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West Midlands Police, 2018)</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68651285"/>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026"/>
                                        </p:tgtEl>
                                        <p:attrNameLst>
                                          <p:attrName>style.visibility</p:attrName>
                                        </p:attrNameLst>
                                      </p:cBhvr>
                                      <p:to>
                                        <p:strVal val="visible"/>
                                      </p:to>
                                    </p:set>
                                    <p:animEffect transition="in" filter="fade">
                                      <p:cBhvr>
                                        <p:cTn id="63" dur="1000"/>
                                        <p:tgtEl>
                                          <p:spTgt spid="1026"/>
                                        </p:tgtEl>
                                      </p:cBhvr>
                                    </p:animEffect>
                                    <p:anim calcmode="lin" valueType="num">
                                      <p:cBhvr>
                                        <p:cTn id="64" dur="1000" fill="hold"/>
                                        <p:tgtEl>
                                          <p:spTgt spid="1026"/>
                                        </p:tgtEl>
                                        <p:attrNameLst>
                                          <p:attrName>ppt_x</p:attrName>
                                        </p:attrNameLst>
                                      </p:cBhvr>
                                      <p:tavLst>
                                        <p:tav tm="0">
                                          <p:val>
                                            <p:strVal val="#ppt_x"/>
                                          </p:val>
                                        </p:tav>
                                        <p:tav tm="100000">
                                          <p:val>
                                            <p:strVal val="#ppt_x"/>
                                          </p:val>
                                        </p:tav>
                                      </p:tavLst>
                                    </p:anim>
                                    <p:anim calcmode="lin" valueType="num">
                                      <p:cBhvr>
                                        <p:cTn id="65"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86622-F8DF-7DBE-EF87-EBFE74A46250}"/>
              </a:ext>
            </a:extLst>
          </p:cNvPr>
          <p:cNvSpPr>
            <a:spLocks noGrp="1"/>
          </p:cNvSpPr>
          <p:nvPr>
            <p:ph type="title"/>
          </p:nvPr>
        </p:nvSpPr>
        <p:spPr>
          <a:xfrm>
            <a:off x="297180" y="1273885"/>
            <a:ext cx="4474845" cy="1057835"/>
          </a:xfrm>
        </p:spPr>
        <p:txBody>
          <a:bodyPr>
            <a:normAutofit/>
          </a:bodyPr>
          <a:lstStyle/>
          <a:p>
            <a:r>
              <a:rPr lang="en-GB" sz="2800" b="1" dirty="0">
                <a:latin typeface="Times New Roman" panose="02020603050405020304" pitchFamily="18" charset="0"/>
                <a:cs typeface="Times New Roman" panose="02020603050405020304" pitchFamily="18" charset="0"/>
              </a:rPr>
              <a:t>Problem</a:t>
            </a:r>
            <a:r>
              <a:rPr lang="ro-RO" sz="2800" b="1" dirty="0">
                <a:latin typeface="Times New Roman" panose="02020603050405020304" pitchFamily="18" charset="0"/>
                <a:cs typeface="Times New Roman" panose="02020603050405020304" pitchFamily="18" charset="0"/>
              </a:rPr>
              <a:t>-</a:t>
            </a:r>
            <a:r>
              <a:rPr lang="en-GB" sz="2800" b="1" dirty="0">
                <a:latin typeface="Times New Roman" panose="02020603050405020304" pitchFamily="18" charset="0"/>
                <a:cs typeface="Times New Roman" panose="02020603050405020304" pitchFamily="18" charset="0"/>
              </a:rPr>
              <a:t>Oriented</a:t>
            </a:r>
            <a:r>
              <a:rPr lang="ro-RO" sz="2800" b="1" dirty="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Policing</a:t>
            </a:r>
          </a:p>
        </p:txBody>
      </p:sp>
      <p:sp>
        <p:nvSpPr>
          <p:cNvPr id="3" name="Content Placeholder 2">
            <a:extLst>
              <a:ext uri="{FF2B5EF4-FFF2-40B4-BE49-F238E27FC236}">
                <a16:creationId xmlns:a16="http://schemas.microsoft.com/office/drawing/2014/main" id="{4074AD8E-59BE-9744-8CA0-6A81C1F9FC48}"/>
              </a:ext>
            </a:extLst>
          </p:cNvPr>
          <p:cNvSpPr>
            <a:spLocks noGrp="1"/>
          </p:cNvSpPr>
          <p:nvPr>
            <p:ph idx="1"/>
          </p:nvPr>
        </p:nvSpPr>
        <p:spPr>
          <a:xfrm>
            <a:off x="4772025" y="457200"/>
            <a:ext cx="6583363" cy="6400799"/>
          </a:xfrm>
        </p:spPr>
        <p:txBody>
          <a:bodyPr>
            <a:noAutofit/>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Knife crime is a big issue in parts of the UK, and so problem-oriented policing aims to focus on dealing with specific crime patterns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Shepherd, 2019)</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UK forces use the SARA model (Scanning, Analysis, Response, Assessment), widely adopted, to systematically address recurring crime issues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Sidebottom, 2011)</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Sustainable solution to crime is ensured through collaboration with local councils and other community stakeholders like youth organizations.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They help identify root causes such as unemployment or substance abuse, which can prevent crimes from repeating in high-crime areas.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Problem-solving approaches have therefore demonstrated success with local case studies, for example by reducing gang violence in Glasgow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Williams et al., 2014)</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It demands a flexible approach to meet the varied needs of communities from metropolitan areas to rural villages.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20000"/>
              </a:lnSpc>
              <a:buNone/>
            </a:pPr>
            <a:endParaRPr lang="en-GB" sz="1800" dirty="0">
              <a:latin typeface="Times New Roman" panose="02020603050405020304" pitchFamily="18" charset="0"/>
              <a:cs typeface="Times New Roman" panose="02020603050405020304" pitchFamily="18" charset="0"/>
            </a:endParaRPr>
          </a:p>
        </p:txBody>
      </p:sp>
      <p:pic>
        <p:nvPicPr>
          <p:cNvPr id="2050" name="Picture 2" descr="PowerPoint Presentation - widescreen">
            <a:extLst>
              <a:ext uri="{FF2B5EF4-FFF2-40B4-BE49-F238E27FC236}">
                <a16:creationId xmlns:a16="http://schemas.microsoft.com/office/drawing/2014/main" id="{AAAF7A0E-62DA-CED4-2F1C-BF5711963E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80" y="2331720"/>
            <a:ext cx="4474845" cy="3529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627249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50"/>
                                        </p:tgtEl>
                                        <p:attrNameLst>
                                          <p:attrName>style.visibility</p:attrName>
                                        </p:attrNameLst>
                                      </p:cBhvr>
                                      <p:to>
                                        <p:strVal val="visible"/>
                                      </p:to>
                                    </p:set>
                                    <p:animEffect transition="in" filter="fade">
                                      <p:cBhvr>
                                        <p:cTn id="14" dur="1000"/>
                                        <p:tgtEl>
                                          <p:spTgt spid="2050"/>
                                        </p:tgtEl>
                                      </p:cBhvr>
                                    </p:animEffect>
                                    <p:anim calcmode="lin" valueType="num">
                                      <p:cBhvr>
                                        <p:cTn id="15" dur="1000" fill="hold"/>
                                        <p:tgtEl>
                                          <p:spTgt spid="2050"/>
                                        </p:tgtEl>
                                        <p:attrNameLst>
                                          <p:attrName>ppt_x</p:attrName>
                                        </p:attrNameLst>
                                      </p:cBhvr>
                                      <p:tavLst>
                                        <p:tav tm="0">
                                          <p:val>
                                            <p:strVal val="#ppt_x"/>
                                          </p:val>
                                        </p:tav>
                                        <p:tav tm="100000">
                                          <p:val>
                                            <p:strVal val="#ppt_x"/>
                                          </p:val>
                                        </p:tav>
                                      </p:tavLst>
                                    </p:anim>
                                    <p:anim calcmode="lin" valueType="num">
                                      <p:cBhvr>
                                        <p:cTn id="16"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1000"/>
                                        <p:tgtEl>
                                          <p:spTgt spid="3">
                                            <p:txEl>
                                              <p:pRg st="2" end="2"/>
                                            </p:txEl>
                                          </p:spTgt>
                                        </p:tgtEl>
                                      </p:cBhvr>
                                    </p:animEffect>
                                    <p:anim calcmode="lin" valueType="num">
                                      <p:cBhvr>
                                        <p:cTn id="3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1000"/>
                                        <p:tgtEl>
                                          <p:spTgt spid="3">
                                            <p:txEl>
                                              <p:pRg st="3" end="3"/>
                                            </p:txEl>
                                          </p:spTgt>
                                        </p:tgtEl>
                                      </p:cBhvr>
                                    </p:animEffect>
                                    <p:anim calcmode="lin" valueType="num">
                                      <p:cBhvr>
                                        <p:cTn id="4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Effect transition="in" filter="fade">
                                      <p:cBhvr>
                                        <p:cTn id="49" dur="1000"/>
                                        <p:tgtEl>
                                          <p:spTgt spid="3">
                                            <p:txEl>
                                              <p:pRg st="4" end="4"/>
                                            </p:txEl>
                                          </p:spTgt>
                                        </p:tgtEl>
                                      </p:cBhvr>
                                    </p:animEffect>
                                    <p:anim calcmode="lin" valueType="num">
                                      <p:cBhvr>
                                        <p:cTn id="5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5" end="5"/>
                                            </p:txEl>
                                          </p:spTgt>
                                        </p:tgtEl>
                                        <p:attrNameLst>
                                          <p:attrName>style.visibility</p:attrName>
                                        </p:attrNameLst>
                                      </p:cBhvr>
                                      <p:to>
                                        <p:strVal val="visible"/>
                                      </p:to>
                                    </p:set>
                                    <p:animEffect transition="in" filter="fade">
                                      <p:cBhvr>
                                        <p:cTn id="56" dur="1000"/>
                                        <p:tgtEl>
                                          <p:spTgt spid="3">
                                            <p:txEl>
                                              <p:pRg st="5" end="5"/>
                                            </p:txEl>
                                          </p:spTgt>
                                        </p:tgtEl>
                                      </p:cBhvr>
                                    </p:animEffect>
                                    <p:anim calcmode="lin" valueType="num">
                                      <p:cBhvr>
                                        <p:cTn id="5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94BCD-D368-40AB-A0E9-248B71A0AAF6}"/>
              </a:ext>
            </a:extLst>
          </p:cNvPr>
          <p:cNvSpPr>
            <a:spLocks noGrp="1"/>
          </p:cNvSpPr>
          <p:nvPr>
            <p:ph type="title"/>
          </p:nvPr>
        </p:nvSpPr>
        <p:spPr>
          <a:xfrm>
            <a:off x="6096000" y="764373"/>
            <a:ext cx="5410200" cy="1293028"/>
          </a:xfrm>
        </p:spPr>
        <p:txBody>
          <a:bodyPr/>
          <a:lstStyle/>
          <a:p>
            <a:r>
              <a:rPr lang="en-GB" b="1" dirty="0">
                <a:latin typeface="Times New Roman" panose="02020603050405020304" pitchFamily="18" charset="0"/>
                <a:cs typeface="Times New Roman" panose="02020603050405020304" pitchFamily="18" charset="0"/>
              </a:rPr>
              <a:t>Hotspot Policing</a:t>
            </a:r>
          </a:p>
        </p:txBody>
      </p:sp>
      <p:sp>
        <p:nvSpPr>
          <p:cNvPr id="3" name="Content Placeholder 2">
            <a:extLst>
              <a:ext uri="{FF2B5EF4-FFF2-40B4-BE49-F238E27FC236}">
                <a16:creationId xmlns:a16="http://schemas.microsoft.com/office/drawing/2014/main" id="{CFC42889-6D6A-9E69-6EAA-1CED4DD8F8AB}"/>
              </a:ext>
            </a:extLst>
          </p:cNvPr>
          <p:cNvSpPr>
            <a:spLocks noGrp="1"/>
          </p:cNvSpPr>
          <p:nvPr>
            <p:ph idx="1"/>
          </p:nvPr>
        </p:nvSpPr>
        <p:spPr/>
        <p:txBody>
          <a:bodyPr>
            <a:normAutofit fontScale="92500" lnSpcReduction="10000"/>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Hotspot policing is a type of policing known as hotspot policing that focuses on areas in the UK, such as inner-city neighborhoods, which have high levels of burglary and drug-related crime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Braga et al., 2019)</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saturation of patrols in these hotspots provides a visible deterrent and instills confidence in residents.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Greater London Police, among other forces, use crime mapping tools that zero in on exact hotspots and guide strategic deployments of officers in those areas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Ariel et al., 2017)</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By allocating resources, police efforts can be focused on areas where they have the greatest impact.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However, some have criticized displacement effects, but studies from Manchester also show overall reductions in the rate of crime in targeted areas.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To mitigate residents' perils of over-policing, local police integrate hotspot strategies with community engagement.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 example, hot spot strategies have shown measurable success in reducing crime, as demonstrated in areas such examples of Nottinghamshire.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2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25409107"/>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461D3-33FC-7EB1-ABBE-B118563BA9D7}"/>
              </a:ext>
            </a:extLst>
          </p:cNvPr>
          <p:cNvSpPr>
            <a:spLocks noGrp="1"/>
          </p:cNvSpPr>
          <p:nvPr>
            <p:ph type="title"/>
          </p:nvPr>
        </p:nvSpPr>
        <p:spPr>
          <a:xfrm>
            <a:off x="4007224" y="764373"/>
            <a:ext cx="7498976" cy="1293028"/>
          </a:xfrm>
        </p:spPr>
        <p:txBody>
          <a:bodyPr/>
          <a:lstStyle/>
          <a:p>
            <a:r>
              <a:rPr lang="en-GB" b="1" dirty="0">
                <a:latin typeface="Times New Roman" panose="02020603050405020304" pitchFamily="18" charset="0"/>
                <a:cs typeface="Times New Roman" panose="02020603050405020304" pitchFamily="18" charset="0"/>
              </a:rPr>
              <a:t>Evidence-Based Policing</a:t>
            </a:r>
          </a:p>
        </p:txBody>
      </p:sp>
      <p:sp>
        <p:nvSpPr>
          <p:cNvPr id="3" name="Content Placeholder 2">
            <a:extLst>
              <a:ext uri="{FF2B5EF4-FFF2-40B4-BE49-F238E27FC236}">
                <a16:creationId xmlns:a16="http://schemas.microsoft.com/office/drawing/2014/main" id="{45E2B280-234B-CA4D-73CB-0D3D347D0C6C}"/>
              </a:ext>
            </a:extLst>
          </p:cNvPr>
          <p:cNvSpPr>
            <a:spLocks noGrp="1"/>
          </p:cNvSpPr>
          <p:nvPr>
            <p:ph idx="1"/>
          </p:nvPr>
        </p:nvSpPr>
        <p:spPr/>
        <p:txBody>
          <a:bodyPr>
            <a:normAutofit fontScale="85000" lnSpcReduction="10000"/>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UK law enforcement uses evidence-based policing to guide operational strategies through rigorous research and analysis (</a:t>
            </a:r>
            <a:r>
              <a:rPr lang="en-US" sz="1800" dirty="0">
                <a:effectLst/>
                <a:latin typeface="Calibri" panose="020F0502020204030204" pitchFamily="34" charset="0"/>
                <a:ea typeface="Calibri" panose="020F0502020204030204" pitchFamily="34" charset="0"/>
                <a:cs typeface="Times New Roman" panose="02020603050405020304" pitchFamily="18" charset="0"/>
              </a:rPr>
              <a:t>Bullock et al. 2022)</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This was echoed by the 'What Works Centre' put forward by the College of Policing, which has focused on evaluating what works.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Body-worn cameras have been an example of successful interventions, which have involved replicating across multiple UK police forces.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Domestic violence response and drug crime prevention have evidence-based practices that have proven effective at reducing repeat offenses.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Collaborating with UK universities improves the quality of research and evaluation through greater innovation.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Public confidence in law enforcement is increased through transparency and effectiveness evidenced by such approaches.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tailored, evidence-based solutions proposed resonate with local departments that enact initiatives to address specific regional challenges.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pPr>
            <a:endParaRPr lang="en-GB" dirty="0"/>
          </a:p>
        </p:txBody>
      </p:sp>
    </p:spTree>
    <p:extLst>
      <p:ext uri="{BB962C8B-B14F-4D97-AF65-F5344CB8AC3E}">
        <p14:creationId xmlns:p14="http://schemas.microsoft.com/office/powerpoint/2010/main" val="4282798418"/>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B2947-B4E9-5A97-9489-CB66B9804832}"/>
              </a:ext>
            </a:extLst>
          </p:cNvPr>
          <p:cNvSpPr>
            <a:spLocks noGrp="1"/>
          </p:cNvSpPr>
          <p:nvPr>
            <p:ph type="title"/>
          </p:nvPr>
        </p:nvSpPr>
        <p:spPr>
          <a:xfrm>
            <a:off x="5307106" y="764373"/>
            <a:ext cx="6199094" cy="1293028"/>
          </a:xfrm>
        </p:spPr>
        <p:txBody>
          <a:bodyPr/>
          <a:lstStyle/>
          <a:p>
            <a:r>
              <a:rPr lang="en-GB" b="1" dirty="0">
                <a:latin typeface="Times New Roman" panose="02020603050405020304" pitchFamily="18" charset="0"/>
                <a:cs typeface="Times New Roman" panose="02020603050405020304" pitchFamily="18" charset="0"/>
              </a:rPr>
              <a:t>Predictive Policing</a:t>
            </a:r>
          </a:p>
        </p:txBody>
      </p:sp>
      <p:sp>
        <p:nvSpPr>
          <p:cNvPr id="3" name="Content Placeholder 2">
            <a:extLst>
              <a:ext uri="{FF2B5EF4-FFF2-40B4-BE49-F238E27FC236}">
                <a16:creationId xmlns:a16="http://schemas.microsoft.com/office/drawing/2014/main" id="{A0FC341C-5459-04A6-B333-B455F802448E}"/>
              </a:ext>
            </a:extLst>
          </p:cNvPr>
          <p:cNvSpPr>
            <a:spLocks noGrp="1"/>
          </p:cNvSpPr>
          <p:nvPr>
            <p:ph idx="1"/>
          </p:nvPr>
        </p:nvSpPr>
        <p:spPr/>
        <p:txBody>
          <a:bodyPr>
            <a:normAutofit fontScale="92500"/>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application of technology to predict criminal activity enables proactive intervention and becomes predictive policing in the UK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Mugari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Historical crime data is analyzed by algorithms that identify patterns and possible perpetrators, helping police make decisions.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Forces like the Metropolitan Police use geographic profiling to strategically allocate resources.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It is important to integrate the predictive tools with the usual methods to have a balanced approach to crime prevention.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Predictive methods piloted in West Yorkshire have reduced burglary and theft rates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BBC News, 2012)</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Ethical training mitigates the danger of 'profiling' through the fair and unbiased application of predictive technologies.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Reduced crime rates in regions adopting predictive policing are also illustrated through case studies of London and other urban areas.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2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461033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CC17-DE03-C7CB-BC9C-6F4157A62703}"/>
              </a:ext>
            </a:extLst>
          </p:cNvPr>
          <p:cNvSpPr>
            <a:spLocks noGrp="1"/>
          </p:cNvSpPr>
          <p:nvPr>
            <p:ph type="title"/>
          </p:nvPr>
        </p:nvSpPr>
        <p:spPr>
          <a:xfrm>
            <a:off x="3603812" y="764373"/>
            <a:ext cx="7902388" cy="1293028"/>
          </a:xfrm>
        </p:spPr>
        <p:txBody>
          <a:bodyPr/>
          <a:lstStyle/>
          <a:p>
            <a:r>
              <a:rPr lang="en-US" b="1" dirty="0">
                <a:latin typeface="Times New Roman" panose="02020603050405020304" pitchFamily="18" charset="0"/>
                <a:cs typeface="Times New Roman" panose="02020603050405020304" pitchFamily="18" charset="0"/>
              </a:rPr>
              <a:t>Programs in Policing and Crime Prevention</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4A9E94-A0A4-2856-6387-FA0206C4CE0E}"/>
              </a:ext>
            </a:extLst>
          </p:cNvPr>
          <p:cNvSpPr>
            <a:spLocks noGrp="1"/>
          </p:cNvSpPr>
          <p:nvPr>
            <p:ph idx="1"/>
          </p:nvPr>
        </p:nvSpPr>
        <p:spPr/>
        <p:txBody>
          <a:bodyPr>
            <a:normAutofit fontScale="92500" lnSpcReduction="20000"/>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Programs aimed at crime prevention in the UK specifically focus on targeting at-risk groups such as youth in an attempt to decrease future offending.</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Local initiatives, such as 'Youth Offender Teams,' offer mentorship, and educational and diversionary activities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HM Government, 2022)</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Collaboration with schools and NGOs to work on the root causes of crime, such as poverty and limited opportunities.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Domestic violence programs offer vital support to victims and may interrupt cycles of abuse.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Engaged community ensures programs are relevant and focus on community needs, leading to increased levels of participation.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Advertising campaigns like "Think U Know" for online safety increase the awareness of prevention efforts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Australian Federal Police, 2017)</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success stories of these initiatives can be traced back to those local forces who are successfully reducing their reoffending rates.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2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9080641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6C766-ABC0-2575-B0FB-6332E6BEAD7A}"/>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The Role of Technology in Modern Policing</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259E63B-421C-3907-A042-55901B5B3835}"/>
              </a:ext>
            </a:extLst>
          </p:cNvPr>
          <p:cNvSpPr>
            <a:spLocks noGrp="1"/>
          </p:cNvSpPr>
          <p:nvPr>
            <p:ph idx="1"/>
          </p:nvPr>
        </p:nvSpPr>
        <p:spPr/>
        <p:txBody>
          <a:bodyPr>
            <a:normAutofit fontScale="85000" lnSpcReduction="10000"/>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role of technology in improving the efficiency and accountability of UK law enforcement in countering contemporary crime challenges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Fox, 2019)</a:t>
            </a: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Wearing body cameras by the police forces ensures transparency and accountability in the police interaction thereby reducing the number of complaints and instilling more trust.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Aerial surveillance using drones allows for greater situational awareness, particularly in large events and high-risk situations.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use of mobile data terminals allows officers to access information in real time, enhancing response times and decision-making.</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rising cases of digital crimes including fraud and identity theft across the UK have resulted in the need to use cybersecurity measures.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Technology is adopted by local forces, such as Thames Valley Police, that target specific regional issues such as rural crime.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Data privacy and ethical considerations for surveillance continue to build public trust in a tech-driven approach.</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2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568288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B1611-70BF-468F-F18B-B03D6307D065}"/>
              </a:ext>
            </a:extLst>
          </p:cNvPr>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Measuring the Effectiveness of Policing Strategies</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B0F5CE-2169-5FC0-BC4C-563F2CA7D185}"/>
              </a:ext>
            </a:extLst>
          </p:cNvPr>
          <p:cNvSpPr>
            <a:spLocks noGrp="1"/>
          </p:cNvSpPr>
          <p:nvPr>
            <p:ph idx="1"/>
          </p:nvPr>
        </p:nvSpPr>
        <p:spPr/>
        <p:txBody>
          <a:bodyPr>
            <a:normAutofit/>
          </a:bodyPr>
          <a:lstStyle/>
          <a:p>
            <a:pPr algn="just">
              <a:lnSpc>
                <a:spcPct val="11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 key measure of UK policing strategies is the reduction of the crime rate.</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Public perception of safety and trust in the local police are measured by community surveys.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Operational insights are provided by metrics, including response times, clearance rates, and conviction rates.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Accountability is guaranteed through regular audits and inspections by bodies such as Her Majesty’s Inspectorate of Constabulary.</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Comparisons were also made with other jurisdictions in Scotland and Wales to identify areas for improvement.</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Measurable successes include examples such as reductions in knife crime in London.</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Continuous assessment allows the flexibility to adapt to changing needs and crime trends.</a:t>
            </a: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157978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CB5EE-8261-BA5D-BF35-F52751E3BDC8}"/>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Challenges of Developing Effective Policing</a:t>
            </a: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9554031-FC00-10A7-B750-FA05F72F96AA}"/>
              </a:ext>
            </a:extLst>
          </p:cNvPr>
          <p:cNvSpPr>
            <a:spLocks noGrp="1"/>
          </p:cNvSpPr>
          <p:nvPr>
            <p:ph idx="1"/>
          </p:nvPr>
        </p:nvSpPr>
        <p:spPr/>
        <p:txBody>
          <a:bodyPr>
            <a:normAutofit/>
          </a:bodyPr>
          <a:lstStyle/>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Funding is limited, and initiatives are considerably less ambitious and less wide-reaching in under-resourced rural areas.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inherent resistance to change within law enforcement hampers the adoption of innovative strategies.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Operational challenges for officers stem from balancing proactive strategies with reactive demands.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Systemic biases must be addressed with sustained effort and community dialogue.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The consequences for privacy and ethics of adopting technology should be addressed transparently.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tabLst>
                <a:tab pos="457200" algn="l"/>
              </a:tabLst>
            </a:pPr>
            <a:r>
              <a:rPr lang="en-US" sz="1800" kern="100" dirty="0">
                <a:effectLst/>
                <a:latin typeface="Times New Roman" panose="02020603050405020304" pitchFamily="18" charset="0"/>
                <a:ea typeface="Times New Roman" panose="02020603050405020304" pitchFamily="18" charset="0"/>
                <a:cs typeface="Times New Roman" panose="02020603050405020304" pitchFamily="18" charset="0"/>
              </a:rPr>
              <a:t>Strategy is unduly influenced by political and public pressures, often constraining long-term planning.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pPr>
            <a:r>
              <a:rPr lang="en-US" sz="1800" dirty="0">
                <a:effectLst/>
                <a:latin typeface="Times New Roman" panose="02020603050405020304" pitchFamily="18" charset="0"/>
                <a:ea typeface="Times New Roman" panose="02020603050405020304" pitchFamily="18" charset="0"/>
              </a:rPr>
              <a:t>Local examples, including the response to rising cybercrime, demonstrate ways to tackle these challenges</a:t>
            </a:r>
            <a:endParaRPr lang="en-GB" dirty="0"/>
          </a:p>
        </p:txBody>
      </p:sp>
    </p:spTree>
    <p:extLst>
      <p:ext uri="{BB962C8B-B14F-4D97-AF65-F5344CB8AC3E}">
        <p14:creationId xmlns:p14="http://schemas.microsoft.com/office/powerpoint/2010/main" val="1419474531"/>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C2805-E494-DFDC-D279-7A98D37D4F8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Gloucestershire Constabulary</a:t>
            </a:r>
            <a:endParaRPr lang="en-GB" b="1" dirty="0">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46ACA78C-1C92-72F5-5591-613A505D9F5F}"/>
              </a:ext>
            </a:extLst>
          </p:cNvPr>
          <p:cNvSpPr>
            <a:spLocks noGrp="1" noChangeArrowheads="1"/>
          </p:cNvSpPr>
          <p:nvPr>
            <p:ph idx="1"/>
          </p:nvPr>
        </p:nvSpPr>
        <p:spPr bwMode="auto">
          <a:xfrm>
            <a:off x="811306" y="2514134"/>
            <a:ext cx="10820400"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ro-RO" sz="1800" dirty="0">
                <a:latin typeface="Times New Roman" panose="02020603050405020304" pitchFamily="18" charset="0"/>
                <a:cs typeface="Times New Roman" panose="02020603050405020304" pitchFamily="18" charset="0"/>
              </a:rPr>
              <a:t>Gloucestershire Constabulary</a:t>
            </a:r>
            <a:r>
              <a:rPr lang="en-GB" sz="1800" dirty="0">
                <a:latin typeface="Times New Roman" panose="02020603050405020304" pitchFamily="18" charset="0"/>
                <a:cs typeface="Times New Roman" panose="02020603050405020304" pitchFamily="18" charset="0"/>
              </a:rPr>
              <a:t>’s </a:t>
            </a:r>
            <a:r>
              <a:rPr lang="en-US" sz="1800" dirty="0">
                <a:latin typeface="Times New Roman" panose="02020603050405020304" pitchFamily="18" charset="0"/>
                <a:cs typeface="Times New Roman" panose="02020603050405020304" pitchFamily="18" charset="0"/>
              </a:rPr>
              <a:t>strategies and programs to tackle crime and enhance community safety:</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Operation Vanguard - </a:t>
            </a:r>
            <a:r>
              <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a:t>
            </a:r>
            <a:r>
              <a:rPr lang="en-US" sz="1800" dirty="0">
                <a:latin typeface="Times New Roman" panose="02020603050405020304" pitchFamily="18" charset="0"/>
                <a:cs typeface="Times New Roman" panose="02020603050405020304" pitchFamily="18" charset="0"/>
              </a:rPr>
              <a:t> proactive initiative aimed at reducing violent crime and gang activity.</a:t>
            </a:r>
          </a:p>
          <a:p>
            <a:pPr eaLnBrk="0" fontAlgn="base" hangingPunct="0">
              <a:lnSpc>
                <a:spcPct val="100000"/>
              </a:lnSpc>
              <a:spcBef>
                <a:spcPct val="0"/>
              </a:spcBef>
              <a:spcAft>
                <a:spcPct val="0"/>
              </a:spcAft>
            </a:pPr>
            <a:r>
              <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GB"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Neighbourhood</a:t>
            </a:r>
            <a:r>
              <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Policing Teams (NPTs) </a:t>
            </a:r>
            <a:r>
              <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officers are assigned to specific local areas to build relationships and gain trust within the community.</a:t>
            </a:r>
          </a:p>
          <a:p>
            <a:pPr eaLnBrk="0" fontAlgn="base" hangingPunct="0">
              <a:lnSpc>
                <a:spcPct val="100000"/>
              </a:lnSpc>
              <a:spcBef>
                <a:spcPct val="0"/>
              </a:spcBef>
              <a:spcAft>
                <a:spcPct val="0"/>
              </a:spcAft>
            </a:pPr>
            <a:r>
              <a:rPr lang="en-US" altLang="en-US" sz="1800" b="1" dirty="0">
                <a:latin typeface="Times New Roman" panose="02020603050405020304" pitchFamily="18" charset="0"/>
                <a:cs typeface="Times New Roman" panose="02020603050405020304" pitchFamily="18" charset="0"/>
              </a:rPr>
              <a:t> Rural Crime Teams - </a:t>
            </a:r>
            <a:r>
              <a:rPr lang="en-US" altLang="en-US" sz="1800" dirty="0">
                <a:latin typeface="Times New Roman" panose="02020603050405020304" pitchFamily="18" charset="0"/>
                <a:cs typeface="Times New Roman" panose="02020603050405020304" pitchFamily="18" charset="0"/>
              </a:rPr>
              <a:t>Gloucestershire has a dedicated unit to combat crimes affecting rural areas, such as livestock theft, equipment burglary, and illegal poaching.</a:t>
            </a:r>
          </a:p>
          <a:p>
            <a:pPr eaLnBrk="0" fontAlgn="base" hangingPunct="0">
              <a:lnSpc>
                <a:spcPct val="100000"/>
              </a:lnSpc>
              <a:spcBef>
                <a:spcPct val="0"/>
              </a:spcBef>
              <a:spcAft>
                <a:spcPct val="0"/>
              </a:spcAft>
            </a:pPr>
            <a:r>
              <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Adverse Childhood Experiences (ACEs) Program </a:t>
            </a:r>
            <a:r>
              <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aimed at reducing crime by addressing its root causes, particularly in children exposed to trauma.</a:t>
            </a:r>
          </a:p>
          <a:p>
            <a:pPr eaLnBrk="0" fontAlgn="base" hangingPunct="0">
              <a:lnSpc>
                <a:spcPct val="100000"/>
              </a:lnSpc>
              <a:spcBef>
                <a:spcPct val="0"/>
              </a:spcBef>
              <a:spcAft>
                <a:spcPct val="0"/>
              </a:spcAft>
            </a:pPr>
            <a:r>
              <a:rPr lang="en-US" altLang="en-US" sz="1800" b="1" dirty="0">
                <a:latin typeface="Times New Roman" panose="02020603050405020304" pitchFamily="18" charset="0"/>
                <a:cs typeface="Times New Roman" panose="02020603050405020304" pitchFamily="18" charset="0"/>
              </a:rPr>
              <a:t> </a:t>
            </a:r>
            <a:r>
              <a:rPr lang="en-US" altLang="en-US" sz="1800" b="1" dirty="0" err="1">
                <a:latin typeface="Times New Roman" panose="02020603050405020304" pitchFamily="18" charset="0"/>
                <a:cs typeface="Times New Roman" panose="02020603050405020304" pitchFamily="18" charset="0"/>
              </a:rPr>
              <a:t>StreetSafe</a:t>
            </a:r>
            <a:r>
              <a:rPr lang="en-US" altLang="en-US" sz="1800" b="1" dirty="0">
                <a:latin typeface="Times New Roman" panose="02020603050405020304" pitchFamily="18" charset="0"/>
                <a:cs typeface="Times New Roman" panose="02020603050405020304" pitchFamily="18" charset="0"/>
              </a:rPr>
              <a:t> Tool </a:t>
            </a:r>
            <a:r>
              <a:rPr lang="en-US" altLang="en-US" sz="1800" dirty="0">
                <a:latin typeface="Times New Roman" panose="02020603050405020304" pitchFamily="18" charset="0"/>
                <a:cs typeface="Times New Roman" panose="02020603050405020304" pitchFamily="18" charset="0"/>
              </a:rPr>
              <a:t>- an online platform where residents can anonymously report areas where they feel unsafe.</a:t>
            </a:r>
          </a:p>
          <a:p>
            <a:pPr eaLnBrk="0" fontAlgn="base" hangingPunct="0">
              <a:lnSpc>
                <a:spcPct val="100000"/>
              </a:lnSpc>
              <a:spcBef>
                <a:spcPct val="0"/>
              </a:spcBef>
              <a:spcAft>
                <a:spcPct val="0"/>
              </a:spcAft>
            </a:pPr>
            <a:r>
              <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Integrated Offender Management (IOM) </a:t>
            </a:r>
            <a:r>
              <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focuses on repeat offenders, especially those committing crimes like burglary, theft, and drug-related offenses.</a:t>
            </a:r>
          </a:p>
          <a:p>
            <a:pPr eaLnBrk="0" fontAlgn="base" hangingPunct="0">
              <a:lnSpc>
                <a:spcPct val="100000"/>
              </a:lnSpc>
              <a:spcBef>
                <a:spcPct val="0"/>
              </a:spcBef>
              <a:spcAft>
                <a:spcPct val="0"/>
              </a:spcAft>
            </a:pPr>
            <a:r>
              <a:rPr lang="en-US" altLang="en-US" sz="1800" b="1" dirty="0">
                <a:latin typeface="Times New Roman" panose="02020603050405020304" pitchFamily="18" charset="0"/>
                <a:cs typeface="Times New Roman" panose="02020603050405020304" pitchFamily="18" charset="0"/>
              </a:rPr>
              <a:t> Youth Diversion Schemes </a:t>
            </a:r>
            <a:r>
              <a:rPr lang="en-US" altLang="en-US" sz="1800" dirty="0">
                <a:latin typeface="Times New Roman" panose="02020603050405020304" pitchFamily="18" charset="0"/>
                <a:cs typeface="Times New Roman" panose="02020603050405020304" pitchFamily="18" charset="0"/>
              </a:rPr>
              <a:t>- programs designed to engage young people at risk of criminal involvement.</a:t>
            </a:r>
          </a:p>
          <a:p>
            <a:pPr eaLnBrk="0" fontAlgn="base" hangingPunct="0">
              <a:lnSpc>
                <a:spcPct val="100000"/>
              </a:lnSpc>
              <a:spcBef>
                <a:spcPct val="0"/>
              </a:spcBef>
              <a:spcAft>
                <a:spcPct val="0"/>
              </a:spcAft>
            </a:pPr>
            <a:r>
              <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Operation Snap </a:t>
            </a:r>
            <a:r>
              <a:rPr kumimoji="0" lang="en-US" altLang="en-US" sz="18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encourages the public to submit dashcam and helmet camera footage of traffic offenses.</a:t>
            </a:r>
          </a:p>
          <a:p>
            <a:pPr eaLnBrk="0" fontAlgn="base" hangingPunct="0">
              <a:lnSpc>
                <a:spcPct val="100000"/>
              </a:lnSpc>
              <a:spcBef>
                <a:spcPct val="0"/>
              </a:spcBef>
              <a:spcAft>
                <a:spcPct val="0"/>
              </a:spcAft>
            </a:pPr>
            <a:r>
              <a:rPr lang="en-US" altLang="en-US" sz="1800" b="1" dirty="0">
                <a:latin typeface="Times New Roman" panose="02020603050405020304" pitchFamily="18" charset="0"/>
                <a:cs typeface="Times New Roman" panose="02020603050405020304" pitchFamily="18" charset="0"/>
              </a:rPr>
              <a:t> Modern Slavery and Human Trafficking Task Force </a:t>
            </a:r>
            <a:r>
              <a:rPr lang="en-US" altLang="en-US" sz="1800" dirty="0">
                <a:latin typeface="Times New Roman" panose="02020603050405020304" pitchFamily="18" charset="0"/>
                <a:cs typeface="Times New Roman" panose="02020603050405020304" pitchFamily="18" charset="0"/>
              </a:rPr>
              <a:t>- a specialized unit dealing with cases of exploitation and forced labor.</a:t>
            </a:r>
            <a:endPar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9645260"/>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 calcmode="lin" valueType="num">
                                      <p:cBhvr additive="base">
                                        <p:cTn id="14"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 calcmode="lin" valueType="num">
                                      <p:cBhvr additive="base">
                                        <p:cTn id="20"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 calcmode="lin" valueType="num">
                                      <p:cBhvr additive="base">
                                        <p:cTn id="26"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5">
                                            <p:txEl>
                                              <p:pRg st="3" end="3"/>
                                            </p:txEl>
                                          </p:spTgt>
                                        </p:tgtEl>
                                        <p:attrNameLst>
                                          <p:attrName>style.visibility</p:attrName>
                                        </p:attrNameLst>
                                      </p:cBhvr>
                                      <p:to>
                                        <p:strVal val="visible"/>
                                      </p:to>
                                    </p:set>
                                    <p:anim calcmode="lin" valueType="num">
                                      <p:cBhvr additive="base">
                                        <p:cTn id="32"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5">
                                            <p:txEl>
                                              <p:pRg st="4" end="4"/>
                                            </p:txEl>
                                          </p:spTgt>
                                        </p:tgtEl>
                                        <p:attrNameLst>
                                          <p:attrName>style.visibility</p:attrName>
                                        </p:attrNameLst>
                                      </p:cBhvr>
                                      <p:to>
                                        <p:strVal val="visible"/>
                                      </p:to>
                                    </p:set>
                                    <p:anim calcmode="lin" valueType="num">
                                      <p:cBhvr additive="base">
                                        <p:cTn id="38"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5">
                                            <p:txEl>
                                              <p:pRg st="5" end="5"/>
                                            </p:txEl>
                                          </p:spTgt>
                                        </p:tgtEl>
                                        <p:attrNameLst>
                                          <p:attrName>style.visibility</p:attrName>
                                        </p:attrNameLst>
                                      </p:cBhvr>
                                      <p:to>
                                        <p:strVal val="visible"/>
                                      </p:to>
                                    </p:set>
                                    <p:anim calcmode="lin" valueType="num">
                                      <p:cBhvr additive="base">
                                        <p:cTn id="44"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5">
                                            <p:txEl>
                                              <p:pRg st="6" end="6"/>
                                            </p:txEl>
                                          </p:spTgt>
                                        </p:tgtEl>
                                        <p:attrNameLst>
                                          <p:attrName>style.visibility</p:attrName>
                                        </p:attrNameLst>
                                      </p:cBhvr>
                                      <p:to>
                                        <p:strVal val="visible"/>
                                      </p:to>
                                    </p:set>
                                    <p:anim calcmode="lin" valueType="num">
                                      <p:cBhvr additive="base">
                                        <p:cTn id="50"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5">
                                            <p:txEl>
                                              <p:pRg st="7" end="7"/>
                                            </p:txEl>
                                          </p:spTgt>
                                        </p:tgtEl>
                                        <p:attrNameLst>
                                          <p:attrName>style.visibility</p:attrName>
                                        </p:attrNameLst>
                                      </p:cBhvr>
                                      <p:to>
                                        <p:strVal val="visible"/>
                                      </p:to>
                                    </p:set>
                                    <p:anim calcmode="lin" valueType="num">
                                      <p:cBhvr additive="base">
                                        <p:cTn id="56"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grpId="0" nodeType="clickEffect">
                                  <p:stCondLst>
                                    <p:cond delay="0"/>
                                  </p:stCondLst>
                                  <p:childTnLst>
                                    <p:set>
                                      <p:cBhvr>
                                        <p:cTn id="61" dur="1" fill="hold">
                                          <p:stCondLst>
                                            <p:cond delay="0"/>
                                          </p:stCondLst>
                                        </p:cTn>
                                        <p:tgtEl>
                                          <p:spTgt spid="5">
                                            <p:txEl>
                                              <p:pRg st="8" end="8"/>
                                            </p:txEl>
                                          </p:spTgt>
                                        </p:tgtEl>
                                        <p:attrNameLst>
                                          <p:attrName>style.visibility</p:attrName>
                                        </p:attrNameLst>
                                      </p:cBhvr>
                                      <p:to>
                                        <p:strVal val="visible"/>
                                      </p:to>
                                    </p:set>
                                    <p:anim calcmode="lin" valueType="num">
                                      <p:cBhvr additive="base">
                                        <p:cTn id="62"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5">
                                            <p:txEl>
                                              <p:pRg st="9" end="9"/>
                                            </p:txEl>
                                          </p:spTgt>
                                        </p:tgtEl>
                                        <p:attrNameLst>
                                          <p:attrName>style.visibility</p:attrName>
                                        </p:attrNameLst>
                                      </p:cBhvr>
                                      <p:to>
                                        <p:strVal val="visible"/>
                                      </p:to>
                                    </p:set>
                                    <p:anim calcmode="lin" valueType="num">
                                      <p:cBhvr additive="base">
                                        <p:cTn id="68"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A1FF3-A012-0F0A-19C8-FCF5C31C4A54}"/>
              </a:ext>
            </a:extLst>
          </p:cNvPr>
          <p:cNvSpPr>
            <a:spLocks noGrp="1"/>
          </p:cNvSpPr>
          <p:nvPr>
            <p:ph type="title"/>
          </p:nvPr>
        </p:nvSpPr>
        <p:spPr>
          <a:xfrm>
            <a:off x="838200" y="365126"/>
            <a:ext cx="10515600" cy="474324"/>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B17315-D965-B498-CDAD-BF4111F35F9C}"/>
              </a:ext>
            </a:extLst>
          </p:cNvPr>
          <p:cNvSpPr>
            <a:spLocks noGrp="1"/>
          </p:cNvSpPr>
          <p:nvPr>
            <p:ph idx="1"/>
          </p:nvPr>
        </p:nvSpPr>
        <p:spPr>
          <a:xfrm>
            <a:off x="838200" y="839450"/>
            <a:ext cx="10515600" cy="6018550"/>
          </a:xfrm>
        </p:spPr>
        <p:txBody>
          <a:bodyPr>
            <a:noAutofit/>
          </a:bodyPr>
          <a:lstStyle/>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Ariel, B., &amp; Partridge, H. (2017). Predictable policing: Measuring the crime control benefits of hotspots policing at bus stops.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Journal of Quantitative Criminology</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33</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809-833.</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BBC News. (2012, June 29).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Leeds boy’s killer jailed for 22 years</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BBC. Retrieved December 28, 2024, from </a:t>
            </a:r>
            <a:r>
              <a:rPr lang="en-US" sz="1300" u="sng" kern="100" dirty="0">
                <a:solidFill>
                  <a:srgbClr val="0563C1"/>
                </a:solidFill>
                <a:latin typeface="Times New Roman" panose="02020603050405020304" pitchFamily="18" charset="0"/>
                <a:ea typeface="DengXian" panose="02010600030101010101" pitchFamily="2" charset="-122"/>
                <a:cs typeface="Times New Roman" panose="02020603050405020304" pitchFamily="18" charset="0"/>
                <a:hlinkClick r:id="rId2"/>
              </a:rPr>
              <a:t>https://www.bbc.com/news/uk-england-leeds-18647869</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Braga, A. A., </a:t>
            </a:r>
            <a:r>
              <a:rPr lang="en-US" sz="1300" kern="100" dirty="0" err="1">
                <a:latin typeface="Times New Roman" panose="02020603050405020304" pitchFamily="18" charset="0"/>
                <a:ea typeface="DengXian" panose="02010600030101010101" pitchFamily="2" charset="-122"/>
                <a:cs typeface="Times New Roman" panose="02020603050405020304" pitchFamily="18" charset="0"/>
              </a:rPr>
              <a:t>Turchan</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B., </a:t>
            </a:r>
            <a:r>
              <a:rPr lang="en-US" sz="1300" kern="100" dirty="0" err="1">
                <a:latin typeface="Times New Roman" panose="02020603050405020304" pitchFamily="18" charset="0"/>
                <a:ea typeface="DengXian" panose="02010600030101010101" pitchFamily="2" charset="-122"/>
                <a:cs typeface="Times New Roman" panose="02020603050405020304" pitchFamily="18" charset="0"/>
              </a:rPr>
              <a:t>Papachristos</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 V., &amp; Hureau, D. M. (2019). Hot spots policing of small geographic areas effects on crime.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Campbell systematic reviews</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15</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(3), e1046.</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Bullock, K., Sidebottom, A., Armitage, R., Ashby, M. P., </a:t>
            </a:r>
            <a:r>
              <a:rPr lang="en-US" sz="1300" kern="100" dirty="0" err="1">
                <a:latin typeface="Times New Roman" panose="02020603050405020304" pitchFamily="18" charset="0"/>
                <a:ea typeface="DengXian" panose="02010600030101010101" pitchFamily="2" charset="-122"/>
                <a:cs typeface="Times New Roman" panose="02020603050405020304" pitchFamily="18" charset="0"/>
              </a:rPr>
              <a:t>Clemmow</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C., Kirby, S., ... &amp; Tilley, N. (2022). Police perceptions of problem-oriented policing and evidence-based policing: evidence from England and Wales.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Police Practice and Research</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23</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(6), 775-791.</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GB" sz="1300" kern="100" dirty="0">
                <a:latin typeface="Times New Roman" panose="02020603050405020304" pitchFamily="18" charset="0"/>
                <a:ea typeface="DengXian" panose="02010600030101010101" pitchFamily="2" charset="-122"/>
                <a:cs typeface="Times New Roman" panose="02020603050405020304" pitchFamily="18" charset="0"/>
              </a:rPr>
              <a:t>College of Policing. (2021). </a:t>
            </a:r>
            <a:r>
              <a:rPr lang="en-GB" sz="1300" i="1" kern="100" dirty="0">
                <a:latin typeface="Times New Roman" panose="02020603050405020304" pitchFamily="18" charset="0"/>
                <a:ea typeface="DengXian" panose="02010600030101010101" pitchFamily="2" charset="-122"/>
                <a:cs typeface="Times New Roman" panose="02020603050405020304" pitchFamily="18" charset="0"/>
              </a:rPr>
              <a:t>Policing Vision 2025</a:t>
            </a:r>
            <a:r>
              <a:rPr lang="en-GB" sz="1300" kern="100" dirty="0">
                <a:latin typeface="Times New Roman" panose="02020603050405020304" pitchFamily="18" charset="0"/>
                <a:ea typeface="DengXian" panose="02010600030101010101" pitchFamily="2" charset="-122"/>
                <a:cs typeface="Times New Roman" panose="02020603050405020304" pitchFamily="18" charset="0"/>
              </a:rPr>
              <a:t>. Retrieved December 28, 2024, from </a:t>
            </a:r>
            <a:r>
              <a:rPr lang="en-GB" sz="1300" u="sng" kern="100" dirty="0">
                <a:solidFill>
                  <a:srgbClr val="0563C1"/>
                </a:solidFill>
                <a:latin typeface="Times New Roman" panose="02020603050405020304" pitchFamily="18" charset="0"/>
                <a:ea typeface="DengXian" panose="02010600030101010101" pitchFamily="2" charset="-122"/>
                <a:cs typeface="Times New Roman" panose="02020603050405020304" pitchFamily="18" charset="0"/>
                <a:hlinkClick r:id="rId3"/>
              </a:rPr>
              <a:t>https://assets.college.police.uk/s3fs-public/policing_vision_2025.pdf</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de Maillard, J., &amp; Terpstra, J. (2021). Community policing in comparative perspective. In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Oxford research encyclopedia of criminology and criminal justice</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Fox, S. J. (2019). Policing-The technological revolution: Opportunities &amp; challenges!.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Technology in Society</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56</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69-78.</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Gloucestershire Constabulary. (n.d.). Gloucestershire Constabulary. Retrieved January 6, 2025, from https://www.gloucestershire.police.uk/</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GB" sz="1300" kern="100" dirty="0">
                <a:latin typeface="Times New Roman" panose="02020603050405020304" pitchFamily="18" charset="0"/>
                <a:ea typeface="DengXian" panose="02010600030101010101" pitchFamily="2" charset="-122"/>
                <a:cs typeface="Times New Roman" panose="02020603050405020304" pitchFamily="18" charset="0"/>
              </a:rPr>
              <a:t>HM Government. (202). </a:t>
            </a:r>
            <a:r>
              <a:rPr lang="en-GB" sz="1300" i="1" kern="100" dirty="0">
                <a:latin typeface="Times New Roman" panose="02020603050405020304" pitchFamily="18" charset="0"/>
                <a:ea typeface="DengXian" panose="02010600030101010101" pitchFamily="2" charset="-122"/>
                <a:cs typeface="Times New Roman" panose="02020603050405020304" pitchFamily="18" charset="0"/>
              </a:rPr>
              <a:t>Youth offending team</a:t>
            </a:r>
            <a:r>
              <a:rPr lang="en-GB" sz="1300" kern="100" dirty="0">
                <a:latin typeface="Times New Roman" panose="02020603050405020304" pitchFamily="18" charset="0"/>
                <a:ea typeface="DengXian" panose="02010600030101010101" pitchFamily="2" charset="-122"/>
                <a:cs typeface="Times New Roman" panose="02020603050405020304" pitchFamily="18" charset="0"/>
              </a:rPr>
              <a:t>. GOV.UK. Retrieved December 28, 2024, from </a:t>
            </a:r>
            <a:r>
              <a:rPr lang="en-GB" sz="1300" u="sng" kern="100" dirty="0">
                <a:solidFill>
                  <a:srgbClr val="0563C1"/>
                </a:solidFill>
                <a:latin typeface="Times New Roman" panose="02020603050405020304" pitchFamily="18" charset="0"/>
                <a:ea typeface="DengXian" panose="02010600030101010101" pitchFamily="2" charset="-122"/>
                <a:cs typeface="Times New Roman" panose="02020603050405020304" pitchFamily="18" charset="0"/>
                <a:hlinkClick r:id="rId4"/>
              </a:rPr>
              <a:t>https://www.gov.uk/youth-offending-team</a:t>
            </a:r>
            <a:br>
              <a:rPr lang="en-GB" sz="1300" kern="100" dirty="0">
                <a:latin typeface="Times New Roman" panose="02020603050405020304" pitchFamily="18" charset="0"/>
                <a:ea typeface="DengXian" panose="02010600030101010101" pitchFamily="2" charset="-122"/>
                <a:cs typeface="Times New Roman" panose="02020603050405020304" pitchFamily="18" charset="0"/>
              </a:rPr>
            </a:br>
            <a:r>
              <a:rPr lang="en-GB" sz="1300" kern="100" dirty="0">
                <a:latin typeface="Times New Roman" panose="02020603050405020304" pitchFamily="18" charset="0"/>
                <a:ea typeface="DengXian" panose="02010600030101010101" pitchFamily="2" charset="-122"/>
                <a:cs typeface="Times New Roman" panose="02020603050405020304" pitchFamily="18" charset="0"/>
              </a:rPr>
              <a:t>Australian Federal Police. (2017). </a:t>
            </a:r>
            <a:r>
              <a:rPr lang="en-GB" sz="1300" i="1" kern="100" dirty="0" err="1">
                <a:latin typeface="Times New Roman" panose="02020603050405020304" pitchFamily="18" charset="0"/>
                <a:ea typeface="DengXian" panose="02010600030101010101" pitchFamily="2" charset="-122"/>
                <a:cs typeface="Times New Roman" panose="02020603050405020304" pitchFamily="18" charset="0"/>
              </a:rPr>
              <a:t>ThinkUKnow</a:t>
            </a:r>
            <a:r>
              <a:rPr lang="en-GB" sz="1300" kern="100" dirty="0">
                <a:latin typeface="Times New Roman" panose="02020603050405020304" pitchFamily="18" charset="0"/>
                <a:ea typeface="DengXian" panose="02010600030101010101" pitchFamily="2" charset="-122"/>
                <a:cs typeface="Times New Roman" panose="02020603050405020304" pitchFamily="18" charset="0"/>
              </a:rPr>
              <a:t>. Retrieved December 28, 2024, from </a:t>
            </a:r>
            <a:r>
              <a:rPr lang="en-GB" sz="1300" u="sng" kern="100" dirty="0">
                <a:solidFill>
                  <a:srgbClr val="0563C1"/>
                </a:solidFill>
                <a:latin typeface="Times New Roman" panose="02020603050405020304" pitchFamily="18" charset="0"/>
                <a:ea typeface="DengXian" panose="02010600030101010101" pitchFamily="2" charset="-122"/>
                <a:cs typeface="Times New Roman" panose="02020603050405020304" pitchFamily="18" charset="0"/>
                <a:hlinkClick r:id="rId5"/>
              </a:rPr>
              <a:t>https://www.thinkuknow.org.au/</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HM Government. (2023).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Safer Streets Fund: Round five</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GOV.UK. Retrieved December 28, 2024, from </a:t>
            </a:r>
            <a:r>
              <a:rPr lang="en-US" sz="1300" u="sng" kern="100" dirty="0">
                <a:solidFill>
                  <a:srgbClr val="0563C1"/>
                </a:solidFill>
                <a:latin typeface="Times New Roman" panose="02020603050405020304" pitchFamily="18" charset="0"/>
                <a:ea typeface="DengXian" panose="02010600030101010101" pitchFamily="2" charset="-122"/>
                <a:cs typeface="Times New Roman" panose="02020603050405020304" pitchFamily="18" charset="0"/>
                <a:hlinkClick r:id="rId6"/>
              </a:rPr>
              <a:t>https://www.gov.uk/government/publications/safer-streets-fund-round-five/safer-streets-fund</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err="1">
                <a:latin typeface="Times New Roman" panose="02020603050405020304" pitchFamily="18" charset="0"/>
                <a:ea typeface="DengXian" panose="02010600030101010101" pitchFamily="2" charset="-122"/>
                <a:cs typeface="Times New Roman" panose="02020603050405020304" pitchFamily="18" charset="0"/>
              </a:rPr>
              <a:t>Mugari</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I., &amp; Obioha, E. E. (2021). Predictive policing and crime control in the United States of America and Europe: Trends in a decade of research and the future of predictive policing.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Social sciences</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10</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(6), 234.</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Shepherd, A. (2019). Knife crime.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BMJ: British Medical Journal</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367</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1-2.</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Sidebottom, A., &amp; Tilley, N. (2011). Improving problem-oriented policing: The need for a new model?.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Crime Prevention and Community Safety</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13</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79-101.</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GB" sz="1300" kern="100" dirty="0" err="1">
                <a:latin typeface="Times New Roman" panose="02020603050405020304" pitchFamily="18" charset="0"/>
                <a:ea typeface="DengXian" panose="02010600030101010101" pitchFamily="2" charset="-122"/>
                <a:cs typeface="Times New Roman" panose="02020603050405020304" pitchFamily="18" charset="0"/>
              </a:rPr>
              <a:t>Uğurlu</a:t>
            </a:r>
            <a:r>
              <a:rPr lang="en-GB" sz="1300" kern="100" dirty="0">
                <a:latin typeface="Times New Roman" panose="02020603050405020304" pitchFamily="18" charset="0"/>
                <a:ea typeface="DengXian" panose="02010600030101010101" pitchFamily="2" charset="-122"/>
                <a:cs typeface="Times New Roman" panose="02020603050405020304" pitchFamily="18" charset="0"/>
              </a:rPr>
              <a:t>, Ö., &amp; Uslu, Y. D. (2020). Implementation of CompStat in police organizations: The case of Newark Police Department. </a:t>
            </a:r>
            <a:r>
              <a:rPr lang="en-GB" sz="1300" i="1" kern="100" dirty="0">
                <a:latin typeface="Times New Roman" panose="02020603050405020304" pitchFamily="18" charset="0"/>
                <a:ea typeface="DengXian" panose="02010600030101010101" pitchFamily="2" charset="-122"/>
                <a:cs typeface="Times New Roman" panose="02020603050405020304" pitchFamily="18" charset="0"/>
              </a:rPr>
              <a:t>Journal of Social Research &amp; </a:t>
            </a:r>
            <a:r>
              <a:rPr lang="en-GB" sz="1300" i="1" kern="100" dirty="0" err="1">
                <a:latin typeface="Times New Roman" panose="02020603050405020304" pitchFamily="18" charset="0"/>
                <a:ea typeface="DengXian" panose="02010600030101010101" pitchFamily="2" charset="-122"/>
                <a:cs typeface="Times New Roman" panose="02020603050405020304" pitchFamily="18" charset="0"/>
              </a:rPr>
              <a:t>Behavioral</a:t>
            </a:r>
            <a:r>
              <a:rPr lang="en-GB" sz="1300" i="1" kern="100" dirty="0">
                <a:latin typeface="Times New Roman" panose="02020603050405020304" pitchFamily="18" charset="0"/>
                <a:ea typeface="DengXian" panose="02010600030101010101" pitchFamily="2" charset="-122"/>
                <a:cs typeface="Times New Roman" panose="02020603050405020304" pitchFamily="18" charset="0"/>
              </a:rPr>
              <a:t> Sciences</a:t>
            </a:r>
            <a:r>
              <a:rPr lang="en-GB" sz="1300" kern="100" dirty="0">
                <a:latin typeface="Times New Roman" panose="02020603050405020304" pitchFamily="18" charset="0"/>
                <a:ea typeface="DengXian" panose="02010600030101010101" pitchFamily="2" charset="-122"/>
                <a:cs typeface="Times New Roman" panose="02020603050405020304" pitchFamily="18" charset="0"/>
              </a:rPr>
              <a:t>. Retrieved December 28, 2024, from </a:t>
            </a:r>
            <a:r>
              <a:rPr lang="en-GB" sz="1300" u="sng" kern="100" dirty="0">
                <a:solidFill>
                  <a:srgbClr val="0563C1"/>
                </a:solidFill>
                <a:latin typeface="Times New Roman" panose="02020603050405020304" pitchFamily="18" charset="0"/>
                <a:ea typeface="DengXian" panose="02010600030101010101" pitchFamily="2" charset="-122"/>
                <a:cs typeface="Times New Roman" panose="02020603050405020304" pitchFamily="18" charset="0"/>
                <a:hlinkClick r:id="rId7"/>
              </a:rPr>
              <a:t>https://www.sosyalarastirmalar.com/articles/implementation-of-compstat-in-police-organizations-the-case-of-newark-police-department.pdf</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GB" sz="1300" kern="100" dirty="0">
                <a:latin typeface="Times New Roman" panose="02020603050405020304" pitchFamily="18" charset="0"/>
                <a:ea typeface="DengXian" panose="02010600030101010101" pitchFamily="2" charset="-122"/>
                <a:cs typeface="Times New Roman" panose="02020603050405020304" pitchFamily="18" charset="0"/>
              </a:rPr>
              <a:t>West Midlands Police. (2018). </a:t>
            </a:r>
            <a:r>
              <a:rPr lang="en-GB" sz="1300" i="1" kern="100" dirty="0">
                <a:latin typeface="Times New Roman" panose="02020603050405020304" pitchFamily="18" charset="0"/>
                <a:ea typeface="DengXian" panose="02010600030101010101" pitchFamily="2" charset="-122"/>
                <a:cs typeface="Times New Roman" panose="02020603050405020304" pitchFamily="18" charset="0"/>
              </a:rPr>
              <a:t>How to report a crime</a:t>
            </a:r>
            <a:r>
              <a:rPr lang="en-GB" sz="1300" kern="100" dirty="0">
                <a:latin typeface="Times New Roman" panose="02020603050405020304" pitchFamily="18" charset="0"/>
                <a:ea typeface="DengXian" panose="02010600030101010101" pitchFamily="2" charset="-122"/>
                <a:cs typeface="Times New Roman" panose="02020603050405020304" pitchFamily="18" charset="0"/>
              </a:rPr>
              <a:t>. Retrieved December 28, 2024, from </a:t>
            </a:r>
            <a:r>
              <a:rPr lang="en-GB" sz="1300" u="sng" kern="100" dirty="0">
                <a:solidFill>
                  <a:srgbClr val="0563C1"/>
                </a:solidFill>
                <a:latin typeface="Times New Roman" panose="02020603050405020304" pitchFamily="18" charset="0"/>
                <a:ea typeface="DengXian" panose="02010600030101010101" pitchFamily="2" charset="-122"/>
                <a:cs typeface="Times New Roman" panose="02020603050405020304" pitchFamily="18" charset="0"/>
                <a:hlinkClick r:id="rId8"/>
              </a:rPr>
              <a:t>https://www.westmidlands.police.uk/ro/report/ocr/af/how-to-report-a-crime/?stepid=1</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marR="203200" algn="just">
              <a:lnSpc>
                <a:spcPct val="100000"/>
              </a:lnSpc>
              <a:spcBef>
                <a:spcPts val="0"/>
              </a:spcBef>
              <a:tabLst>
                <a:tab pos="457200" algn="l"/>
              </a:tabLst>
            </a:pPr>
            <a:r>
              <a:rPr lang="en-US" sz="1300" kern="100" dirty="0">
                <a:latin typeface="Times New Roman" panose="02020603050405020304" pitchFamily="18" charset="0"/>
                <a:ea typeface="DengXian" panose="02010600030101010101" pitchFamily="2" charset="-122"/>
                <a:cs typeface="Times New Roman" panose="02020603050405020304" pitchFamily="18" charset="0"/>
              </a:rPr>
              <a:t>Williams, D. J., Currie, D., Linden, W., &amp; Donnelly, P. D. (2014). Addressing gang-related violence in Glasgow: A preliminary pragmatic quasi-experimental evaluation of the Community Initiative to Reduce Violence (CIRV).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Aggression and violent behavior</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 </a:t>
            </a:r>
            <a:r>
              <a:rPr lang="en-US" sz="1300" i="1" kern="100" dirty="0">
                <a:latin typeface="Times New Roman" panose="02020603050405020304" pitchFamily="18" charset="0"/>
                <a:ea typeface="DengXian" panose="02010600030101010101" pitchFamily="2" charset="-122"/>
                <a:cs typeface="Times New Roman" panose="02020603050405020304" pitchFamily="18" charset="0"/>
              </a:rPr>
              <a:t>19</a:t>
            </a:r>
            <a:r>
              <a:rPr lang="en-US" sz="1300" kern="100" dirty="0">
                <a:latin typeface="Times New Roman" panose="02020603050405020304" pitchFamily="18" charset="0"/>
                <a:ea typeface="DengXian" panose="02010600030101010101" pitchFamily="2" charset="-122"/>
                <a:cs typeface="Times New Roman" panose="02020603050405020304" pitchFamily="18" charset="0"/>
              </a:rPr>
              <a:t>(6), 686-691.</a:t>
            </a:r>
            <a:endParaRPr lang="en-GB" sz="1300" kern="100" dirty="0">
              <a:latin typeface="Times New Roman" panose="02020603050405020304" pitchFamily="18" charset="0"/>
              <a:ea typeface="DengXian" panose="02010600030101010101" pitchFamily="2" charset="-122"/>
              <a:cs typeface="Times New Roman" panose="02020603050405020304" pitchFamily="18" charset="0"/>
            </a:endParaRPr>
          </a:p>
          <a:p>
            <a:pPr>
              <a:lnSpc>
                <a:spcPct val="100000"/>
              </a:lnSpc>
              <a:spcBef>
                <a:spcPts val="0"/>
              </a:spcBef>
            </a:pPr>
            <a:endParaRPr lang="en-GB" sz="1300" dirty="0">
              <a:latin typeface="Times New Roman" panose="02020603050405020304" pitchFamily="18" charset="0"/>
              <a:cs typeface="Times New Roman" panose="02020603050405020304" pitchFamily="18" charset="0"/>
            </a:endParaRPr>
          </a:p>
          <a:p>
            <a:pPr>
              <a:lnSpc>
                <a:spcPct val="100000"/>
              </a:lnSpc>
            </a:pPr>
            <a:endParaRPr lang="en-GB" sz="10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6642094"/>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
                                            <p:txEl>
                                              <p:pRg st="10" end="10"/>
                                            </p:txEl>
                                          </p:spTgt>
                                        </p:tgtEl>
                                        <p:attrNameLst>
                                          <p:attrName>style.visibility</p:attrName>
                                        </p:attrNameLst>
                                      </p:cBhvr>
                                      <p:to>
                                        <p:strVal val="visible"/>
                                      </p:to>
                                    </p:set>
                                    <p:animEffect transition="in" filter="fade">
                                      <p:cBhvr>
                                        <p:cTn id="84" dur="1000"/>
                                        <p:tgtEl>
                                          <p:spTgt spid="3">
                                            <p:txEl>
                                              <p:pRg st="10" end="10"/>
                                            </p:txEl>
                                          </p:spTgt>
                                        </p:tgtEl>
                                      </p:cBhvr>
                                    </p:animEffect>
                                    <p:anim calcmode="lin" valueType="num">
                                      <p:cBhvr>
                                        <p:cTn id="8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Effect transition="in" filter="fade">
                                      <p:cBhvr>
                                        <p:cTn id="91" dur="1000"/>
                                        <p:tgtEl>
                                          <p:spTgt spid="3">
                                            <p:txEl>
                                              <p:pRg st="11" end="11"/>
                                            </p:txEl>
                                          </p:spTgt>
                                        </p:tgtEl>
                                      </p:cBhvr>
                                    </p:animEffect>
                                    <p:anim calcmode="lin" valueType="num">
                                      <p:cBhvr>
                                        <p:cTn id="9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3">
                                            <p:txEl>
                                              <p:pRg st="12" end="12"/>
                                            </p:txEl>
                                          </p:spTgt>
                                        </p:tgtEl>
                                        <p:attrNameLst>
                                          <p:attrName>style.visibility</p:attrName>
                                        </p:attrNameLst>
                                      </p:cBhvr>
                                      <p:to>
                                        <p:strVal val="visible"/>
                                      </p:to>
                                    </p:set>
                                    <p:animEffect transition="in" filter="fade">
                                      <p:cBhvr>
                                        <p:cTn id="98" dur="1000"/>
                                        <p:tgtEl>
                                          <p:spTgt spid="3">
                                            <p:txEl>
                                              <p:pRg st="12" end="12"/>
                                            </p:txEl>
                                          </p:spTgt>
                                        </p:tgtEl>
                                      </p:cBhvr>
                                    </p:animEffect>
                                    <p:anim calcmode="lin" valueType="num">
                                      <p:cBhvr>
                                        <p:cTn id="9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3">
                                            <p:txEl>
                                              <p:pRg st="13" end="13"/>
                                            </p:txEl>
                                          </p:spTgt>
                                        </p:tgtEl>
                                        <p:attrNameLst>
                                          <p:attrName>style.visibility</p:attrName>
                                        </p:attrNameLst>
                                      </p:cBhvr>
                                      <p:to>
                                        <p:strVal val="visible"/>
                                      </p:to>
                                    </p:set>
                                    <p:animEffect transition="in" filter="fade">
                                      <p:cBhvr>
                                        <p:cTn id="105" dur="1000"/>
                                        <p:tgtEl>
                                          <p:spTgt spid="3">
                                            <p:txEl>
                                              <p:pRg st="13" end="13"/>
                                            </p:txEl>
                                          </p:spTgt>
                                        </p:tgtEl>
                                      </p:cBhvr>
                                    </p:animEffect>
                                    <p:anim calcmode="lin" valueType="num">
                                      <p:cBhvr>
                                        <p:cTn id="106"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3">
                                            <p:txEl>
                                              <p:pRg st="14" end="14"/>
                                            </p:txEl>
                                          </p:spTgt>
                                        </p:tgtEl>
                                        <p:attrNameLst>
                                          <p:attrName>style.visibility</p:attrName>
                                        </p:attrNameLst>
                                      </p:cBhvr>
                                      <p:to>
                                        <p:strVal val="visible"/>
                                      </p:to>
                                    </p:set>
                                    <p:animEffect transition="in" filter="fade">
                                      <p:cBhvr>
                                        <p:cTn id="112" dur="1000"/>
                                        <p:tgtEl>
                                          <p:spTgt spid="3">
                                            <p:txEl>
                                              <p:pRg st="14" end="14"/>
                                            </p:txEl>
                                          </p:spTgt>
                                        </p:tgtEl>
                                      </p:cBhvr>
                                    </p:animEffect>
                                    <p:anim calcmode="lin" valueType="num">
                                      <p:cBhvr>
                                        <p:cTn id="113"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14"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3">
                                            <p:txEl>
                                              <p:pRg st="15" end="15"/>
                                            </p:txEl>
                                          </p:spTgt>
                                        </p:tgtEl>
                                        <p:attrNameLst>
                                          <p:attrName>style.visibility</p:attrName>
                                        </p:attrNameLst>
                                      </p:cBhvr>
                                      <p:to>
                                        <p:strVal val="visible"/>
                                      </p:to>
                                    </p:set>
                                    <p:animEffect transition="in" filter="fade">
                                      <p:cBhvr>
                                        <p:cTn id="119" dur="1000"/>
                                        <p:tgtEl>
                                          <p:spTgt spid="3">
                                            <p:txEl>
                                              <p:pRg st="15" end="15"/>
                                            </p:txEl>
                                          </p:spTgt>
                                        </p:tgtEl>
                                      </p:cBhvr>
                                    </p:animEffect>
                                    <p:anim calcmode="lin" valueType="num">
                                      <p:cBhvr>
                                        <p:cTn id="120"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21"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110</TotalTime>
  <Words>2553</Words>
  <Application>Microsoft Office PowerPoint</Application>
  <PresentationFormat>Widescreen</PresentationFormat>
  <Paragraphs>119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Times New Roman</vt:lpstr>
      <vt:lpstr>Vapor Trail</vt:lpstr>
      <vt:lpstr>Policing</vt:lpstr>
      <vt:lpstr>Introduction to Policing Strategies </vt:lpstr>
      <vt:lpstr>The Role of the Community in Policing</vt:lpstr>
      <vt:lpstr>Data-Driven Policing</vt:lpstr>
      <vt:lpstr>Problem-Oriented Policing</vt:lpstr>
      <vt:lpstr>Hotspot Policing</vt:lpstr>
      <vt:lpstr>Evidence-Based Policing</vt:lpstr>
      <vt:lpstr>Predictive Policing</vt:lpstr>
      <vt:lpstr>Programs in Policing and Crime Prevention</vt:lpstr>
      <vt:lpstr>The Role of Technology in Modern Policing</vt:lpstr>
      <vt:lpstr>Measuring the Effectiveness of Policing Strategies</vt:lpstr>
      <vt:lpstr>Challenges of Developing Effective Policing</vt:lpstr>
      <vt:lpstr>Gloucestershire Constabulary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254792976070</dc:creator>
  <cp:lastModifiedBy>ANUNAKI</cp:lastModifiedBy>
  <cp:revision>6</cp:revision>
  <dcterms:created xsi:type="dcterms:W3CDTF">2024-12-28T12:14:22Z</dcterms:created>
  <dcterms:modified xsi:type="dcterms:W3CDTF">2025-01-14T20:17:54Z</dcterms:modified>
</cp:coreProperties>
</file>