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heme/themeOverride1.xml" ContentType="application/vnd.openxmlformats-officedocument.themeOverr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Default Extension="doc" ContentType="application/msword"/>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handoutMasterIdLst>
    <p:handoutMasterId r:id="rId32"/>
  </p:handoutMasterIdLst>
  <p:sldIdLst>
    <p:sldId id="256" r:id="rId2"/>
    <p:sldId id="258" r:id="rId3"/>
    <p:sldId id="292" r:id="rId4"/>
    <p:sldId id="259" r:id="rId5"/>
    <p:sldId id="293" r:id="rId6"/>
    <p:sldId id="295" r:id="rId7"/>
    <p:sldId id="303" r:id="rId8"/>
    <p:sldId id="304" r:id="rId9"/>
    <p:sldId id="305" r:id="rId10"/>
    <p:sldId id="330" r:id="rId11"/>
    <p:sldId id="331" r:id="rId12"/>
    <p:sldId id="301" r:id="rId13"/>
    <p:sldId id="306" r:id="rId14"/>
    <p:sldId id="324" r:id="rId15"/>
    <p:sldId id="325" r:id="rId16"/>
    <p:sldId id="309" r:id="rId17"/>
    <p:sldId id="311" r:id="rId18"/>
    <p:sldId id="310" r:id="rId19"/>
    <p:sldId id="312" r:id="rId20"/>
    <p:sldId id="313" r:id="rId21"/>
    <p:sldId id="314" r:id="rId22"/>
    <p:sldId id="319" r:id="rId23"/>
    <p:sldId id="315" r:id="rId24"/>
    <p:sldId id="318" r:id="rId25"/>
    <p:sldId id="326" r:id="rId26"/>
    <p:sldId id="320" r:id="rId27"/>
    <p:sldId id="323" r:id="rId28"/>
    <p:sldId id="291" r:id="rId29"/>
    <p:sldId id="322" r:id="rId30"/>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3" autoAdjust="0"/>
    <p:restoredTop sz="94660"/>
  </p:normalViewPr>
  <p:slideViewPr>
    <p:cSldViewPr>
      <p:cViewPr varScale="1">
        <p:scale>
          <a:sx n="68" d="100"/>
          <a:sy n="68" d="100"/>
        </p:scale>
        <p:origin x="-145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22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22531"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22532"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2533"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645577F4-C24F-4F32-AC21-961867F02AFC}"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9219"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8916" name="Rectangle 4"/>
          <p:cNvSpPr>
            <a:spLocks noRo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9222"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9223"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0F6DF76C-0E33-451F-8494-D29CDD3759A5}"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07F58B99-9B66-4A6C-A29E-AF472873A3A9}" type="slidenum">
              <a:rPr lang="en-US" smtClean="0"/>
              <a:pPr/>
              <a:t>6</a:t>
            </a:fld>
            <a:endParaRPr lang="en-US" smtClean="0"/>
          </a:p>
        </p:txBody>
      </p:sp>
      <p:sp>
        <p:nvSpPr>
          <p:cNvPr id="39939" name="Rectangle 2"/>
          <p:cNvSpPr>
            <a:spLocks noRot="1" noChangeArrowheads="1" noTextEdit="1"/>
          </p:cNvSpPr>
          <p:nvPr>
            <p:ph type="sldImg"/>
          </p:nvPr>
        </p:nvSpPr>
        <p:spPr>
          <a:xfrm>
            <a:off x="917575" y="744538"/>
            <a:ext cx="4962525" cy="3722687"/>
          </a:xfrm>
          <a:ln/>
        </p:spPr>
      </p:sp>
      <p:sp>
        <p:nvSpPr>
          <p:cNvPr id="3994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B2246BC7-4DE1-431D-A642-0C4912824D02}" type="slidenum">
              <a:rPr lang="en-US" smtClean="0"/>
              <a:pPr/>
              <a:t>16</a:t>
            </a:fld>
            <a:endParaRPr lang="en-US" smtClean="0"/>
          </a:p>
        </p:txBody>
      </p:sp>
      <p:sp>
        <p:nvSpPr>
          <p:cNvPr id="40963" name="Rectangle 2"/>
          <p:cNvSpPr>
            <a:spLocks noGrp="1" noRot="1" noChangeAspect="1" noChangeArrowheads="1" noTextEdit="1"/>
          </p:cNvSpPr>
          <p:nvPr>
            <p:ph type="sldImg"/>
          </p:nvPr>
        </p:nvSpPr>
        <p:spPr>
          <a:xfrm>
            <a:off x="917575" y="744538"/>
            <a:ext cx="4962525" cy="3722687"/>
          </a:xfrm>
          <a:ln/>
        </p:spPr>
      </p:sp>
      <p:sp>
        <p:nvSpPr>
          <p:cNvPr id="4096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6D1CDC46-202A-4630-A9B7-87C23E787410}" type="slidenum">
              <a:rPr lang="en-US" smtClean="0"/>
              <a:pPr/>
              <a:t>18</a:t>
            </a:fld>
            <a:endParaRPr lang="en-US" smtClean="0"/>
          </a:p>
        </p:txBody>
      </p:sp>
      <p:sp>
        <p:nvSpPr>
          <p:cNvPr id="41987" name="Rectangle 2"/>
          <p:cNvSpPr>
            <a:spLocks noGrp="1" noRot="1" noChangeAspect="1" noChangeArrowheads="1" noTextEdit="1"/>
          </p:cNvSpPr>
          <p:nvPr>
            <p:ph type="sldImg"/>
          </p:nvPr>
        </p:nvSpPr>
        <p:spPr>
          <a:xfrm>
            <a:off x="917575" y="744538"/>
            <a:ext cx="4962525" cy="3722687"/>
          </a:xfrm>
          <a:ln/>
        </p:spPr>
      </p:sp>
      <p:sp>
        <p:nvSpPr>
          <p:cNvPr id="4198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2C96D13A-E089-48D1-B95E-6CFD90B04BC3}" type="slidenum">
              <a:rPr lang="en-US" smtClean="0"/>
              <a:pPr/>
              <a:t>23</a:t>
            </a:fld>
            <a:endParaRPr lang="en-US" smtClean="0"/>
          </a:p>
        </p:txBody>
      </p:sp>
      <p:sp>
        <p:nvSpPr>
          <p:cNvPr id="43011" name="Rectangle 2"/>
          <p:cNvSpPr>
            <a:spLocks noGrp="1" noChangeArrowheads="1"/>
          </p:cNvSpPr>
          <p:nvPr>
            <p:ph type="body" idx="1"/>
          </p:nvPr>
        </p:nvSpPr>
        <p:spPr>
          <a:xfrm>
            <a:off x="906463" y="4714875"/>
            <a:ext cx="4984750" cy="4467225"/>
          </a:xfrm>
          <a:noFill/>
          <a:ln/>
        </p:spPr>
        <p:txBody>
          <a:bodyPr lIns="92075" tIns="46038" rIns="92075" bIns="46038"/>
          <a:lstStyle/>
          <a:p>
            <a:pPr defTabSz="895350"/>
            <a:endParaRPr lang="en-US" smtClean="0"/>
          </a:p>
        </p:txBody>
      </p:sp>
      <p:sp>
        <p:nvSpPr>
          <p:cNvPr id="43012" name="Rectangle 3"/>
          <p:cNvSpPr>
            <a:spLocks noGrp="1" noRot="1" noChangeAspect="1" noChangeArrowheads="1" noTextEdit="1"/>
          </p:cNvSpPr>
          <p:nvPr>
            <p:ph type="sldImg"/>
          </p:nvPr>
        </p:nvSpPr>
        <p:spPr>
          <a:xfrm>
            <a:off x="1093788" y="885825"/>
            <a:ext cx="4610100" cy="3459163"/>
          </a:xfrm>
          <a:ln w="12700" cap="flat">
            <a:solidFill>
              <a:schemeClr val="tx1"/>
            </a:solidFill>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1DB250B2-31B8-4A71-BA33-D9707A87B7EC}" type="slidenum">
              <a:rPr lang="en-US" smtClean="0"/>
              <a:pPr/>
              <a:t>25</a:t>
            </a:fld>
            <a:endParaRPr lang="en-US" smtClean="0"/>
          </a:p>
        </p:txBody>
      </p:sp>
      <p:sp>
        <p:nvSpPr>
          <p:cNvPr id="44035" name="Rectangle 2"/>
          <p:cNvSpPr>
            <a:spLocks noGrp="1" noChangeArrowheads="1"/>
          </p:cNvSpPr>
          <p:nvPr>
            <p:ph type="body" idx="1"/>
          </p:nvPr>
        </p:nvSpPr>
        <p:spPr>
          <a:xfrm>
            <a:off x="906463" y="4714875"/>
            <a:ext cx="4984750" cy="4467225"/>
          </a:xfrm>
          <a:noFill/>
          <a:ln/>
        </p:spPr>
        <p:txBody>
          <a:bodyPr lIns="92075" tIns="46038" rIns="92075" bIns="46038"/>
          <a:lstStyle/>
          <a:p>
            <a:pPr defTabSz="895350"/>
            <a:endParaRPr lang="en-US" smtClean="0"/>
          </a:p>
        </p:txBody>
      </p:sp>
      <p:sp>
        <p:nvSpPr>
          <p:cNvPr id="44036" name="Rectangle 3"/>
          <p:cNvSpPr>
            <a:spLocks noGrp="1" noRot="1" noChangeAspect="1" noChangeArrowheads="1" noTextEdit="1"/>
          </p:cNvSpPr>
          <p:nvPr>
            <p:ph type="sldImg"/>
          </p:nvPr>
        </p:nvSpPr>
        <p:spPr>
          <a:xfrm>
            <a:off x="1093788" y="885825"/>
            <a:ext cx="4610100" cy="3459163"/>
          </a:xfrm>
          <a:ln w="12700" cap="flat">
            <a:solidFill>
              <a:schemeClr val="tx1"/>
            </a:solidFill>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5D4F072B-0E70-43F1-AD05-5BBA33AA4516}" type="slidenum">
              <a:rPr lang="en-US" smtClean="0"/>
              <a:pPr/>
              <a:t>27</a:t>
            </a:fld>
            <a:endParaRPr lang="en-US" smtClean="0"/>
          </a:p>
        </p:txBody>
      </p:sp>
      <p:sp>
        <p:nvSpPr>
          <p:cNvPr id="45059" name="Rectangle 2"/>
          <p:cNvSpPr>
            <a:spLocks noGrp="1" noChangeArrowheads="1"/>
          </p:cNvSpPr>
          <p:nvPr>
            <p:ph type="body" idx="1"/>
          </p:nvPr>
        </p:nvSpPr>
        <p:spPr>
          <a:xfrm>
            <a:off x="906463" y="4714875"/>
            <a:ext cx="4984750" cy="4467225"/>
          </a:xfrm>
          <a:noFill/>
          <a:ln/>
        </p:spPr>
        <p:txBody>
          <a:bodyPr lIns="92075" tIns="46038" rIns="92075" bIns="46038"/>
          <a:lstStyle/>
          <a:p>
            <a:pPr defTabSz="895350"/>
            <a:endParaRPr lang="en-US" smtClean="0"/>
          </a:p>
        </p:txBody>
      </p:sp>
      <p:sp>
        <p:nvSpPr>
          <p:cNvPr id="45060" name="Rectangle 3"/>
          <p:cNvSpPr>
            <a:spLocks noGrp="1" noRot="1" noChangeAspect="1" noChangeArrowheads="1" noTextEdit="1"/>
          </p:cNvSpPr>
          <p:nvPr>
            <p:ph type="sldImg"/>
          </p:nvPr>
        </p:nvSpPr>
        <p:spPr>
          <a:xfrm>
            <a:off x="1093788" y="885825"/>
            <a:ext cx="4610100" cy="3459163"/>
          </a:xfrm>
          <a:ln w="12700" cap="flat">
            <a:solidFill>
              <a:schemeClr val="tx1"/>
            </a:solidFill>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9EFE437E-3EDB-426A-ACEE-8B03D77D20D0}" type="slidenum">
              <a:rPr lang="en-US" smtClean="0"/>
              <a:pPr/>
              <a:t>29</a:t>
            </a:fld>
            <a:endParaRPr lang="en-US" smtClean="0"/>
          </a:p>
        </p:txBody>
      </p:sp>
      <p:sp>
        <p:nvSpPr>
          <p:cNvPr id="46083" name="Rectangle 2"/>
          <p:cNvSpPr>
            <a:spLocks noGrp="1" noChangeArrowheads="1"/>
          </p:cNvSpPr>
          <p:nvPr>
            <p:ph type="body" idx="1"/>
          </p:nvPr>
        </p:nvSpPr>
        <p:spPr>
          <a:xfrm>
            <a:off x="906463" y="4714875"/>
            <a:ext cx="4984750" cy="4467225"/>
          </a:xfrm>
          <a:noFill/>
          <a:ln/>
        </p:spPr>
        <p:txBody>
          <a:bodyPr lIns="92075" tIns="46038" rIns="92075" bIns="46038"/>
          <a:lstStyle/>
          <a:p>
            <a:pPr defTabSz="895350"/>
            <a:endParaRPr lang="en-US" smtClean="0"/>
          </a:p>
        </p:txBody>
      </p:sp>
      <p:sp>
        <p:nvSpPr>
          <p:cNvPr id="46084" name="Rectangle 3"/>
          <p:cNvSpPr>
            <a:spLocks noGrp="1" noRot="1" noChangeAspect="1" noChangeArrowheads="1" noTextEdit="1"/>
          </p:cNvSpPr>
          <p:nvPr>
            <p:ph type="sldImg"/>
          </p:nvPr>
        </p:nvSpPr>
        <p:spPr>
          <a:xfrm>
            <a:off x="1093788" y="885825"/>
            <a:ext cx="4610100" cy="3459163"/>
          </a:xfrm>
          <a:ln w="12700" cap="flat">
            <a:solidFill>
              <a:schemeClr val="tx1"/>
            </a:solidFill>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white">
          <a:xfrm>
            <a:off x="0" y="5970588"/>
            <a:ext cx="9144000" cy="88741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9525" y="6053138"/>
            <a:ext cx="2249488" cy="712787"/>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2359025" y="6043613"/>
            <a:ext cx="6784975" cy="71437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lang="en-US" smtClean="0"/>
              <a:t>Click to edit Master title style</a:t>
            </a:r>
            <a:endParaRPr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7" name="Date Placeholder 27"/>
          <p:cNvSpPr>
            <a:spLocks noGrp="1"/>
          </p:cNvSpPr>
          <p:nvPr>
            <p:ph type="dt" sz="half" idx="10"/>
          </p:nvPr>
        </p:nvSpPr>
        <p:spPr>
          <a:xfrm>
            <a:off x="76200" y="6069013"/>
            <a:ext cx="2057400" cy="685800"/>
          </a:xfrm>
        </p:spPr>
        <p:txBody>
          <a:bodyPr>
            <a:noAutofit/>
          </a:bodyPr>
          <a:lstStyle>
            <a:lvl1pPr algn="ctr">
              <a:defRPr sz="2000">
                <a:solidFill>
                  <a:srgbClr val="FFFFFF"/>
                </a:solidFill>
              </a:defRPr>
            </a:lvl1pPr>
          </a:lstStyle>
          <a:p>
            <a:pPr>
              <a:defRPr/>
            </a:pPr>
            <a:endParaRPr lang="en-GB"/>
          </a:p>
        </p:txBody>
      </p:sp>
      <p:sp>
        <p:nvSpPr>
          <p:cNvPr id="10" name="Footer Placeholder 16"/>
          <p:cNvSpPr>
            <a:spLocks noGrp="1"/>
          </p:cNvSpPr>
          <p:nvPr>
            <p:ph type="ftr" sz="quarter" idx="11"/>
          </p:nvPr>
        </p:nvSpPr>
        <p:spPr>
          <a:xfrm>
            <a:off x="2085975" y="236538"/>
            <a:ext cx="5867400" cy="365125"/>
          </a:xfrm>
        </p:spPr>
        <p:txBody>
          <a:bodyPr/>
          <a:lstStyle>
            <a:lvl1pPr algn="r">
              <a:defRPr>
                <a:solidFill>
                  <a:schemeClr val="tx2"/>
                </a:solidFill>
              </a:defRPr>
            </a:lvl1pPr>
          </a:lstStyle>
          <a:p>
            <a:pPr>
              <a:defRPr/>
            </a:pPr>
            <a:endParaRPr lang="en-GB"/>
          </a:p>
        </p:txBody>
      </p:sp>
      <p:sp>
        <p:nvSpPr>
          <p:cNvPr id="11"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25C4495E-990F-4A6D-B829-4DAF79B011D9}"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lang="en-US" smtClean="0"/>
              <a:t>Click to edit Master title style</a:t>
            </a:r>
            <a:endParaRPr lang="en-US"/>
          </a:p>
        </p:txBody>
      </p:sp>
      <p:sp>
        <p:nvSpPr>
          <p:cNvPr id="8" name="Content Placeholder 7"/>
          <p:cNvSpPr>
            <a:spLocks noGrp="1"/>
          </p:cNvSpPr>
          <p:nvPr>
            <p:ph sz="quarter" idx="1"/>
          </p:nvPr>
        </p:nvSpPr>
        <p:spPr>
          <a:xfrm>
            <a:off x="612648" y="1600200"/>
            <a:ext cx="8153400" cy="4495800"/>
          </a:xfrm>
        </p:spPr>
        <p:txBody>
          <a:bodyPr/>
          <a:lstStyle>
            <a:lvl1pPr>
              <a:buClr>
                <a:schemeClr val="accent2">
                  <a:lumMod val="75000"/>
                </a:schemeClr>
              </a:buClr>
              <a:buSzPct val="75000"/>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58CEA05B-6762-44BE-9FC0-579ED0B9C5CB}"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 name="Text Placeholder 2"/>
          <p:cNvSpPr>
            <a:spLocks noGrp="1"/>
          </p:cNvSpPr>
          <p:nvPr>
            <p:ph type="body" idx="1"/>
          </p:nvPr>
        </p:nvSpPr>
        <p:spPr>
          <a:xfrm>
            <a:off x="1371600" y="2743200"/>
            <a:ext cx="7123113" cy="1673225"/>
          </a:xfrm>
        </p:spPr>
        <p:txBody>
          <a:bodyPr/>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lang="en-US" smtClean="0"/>
              <a:t>Click to edit Master title style</a:t>
            </a:r>
            <a:endParaRPr lang="en-US"/>
          </a:p>
        </p:txBody>
      </p:sp>
      <p:sp>
        <p:nvSpPr>
          <p:cNvPr id="7" name="Date Placeholder 11"/>
          <p:cNvSpPr>
            <a:spLocks noGrp="1"/>
          </p:cNvSpPr>
          <p:nvPr>
            <p:ph type="dt" sz="half" idx="10"/>
          </p:nvPr>
        </p:nvSpPr>
        <p:spPr/>
        <p:txBody>
          <a:bodyPr/>
          <a:lstStyle>
            <a:lvl1pPr>
              <a:defRPr/>
            </a:lvl1pPr>
          </a:lstStyle>
          <a:p>
            <a:pPr>
              <a:defRPr/>
            </a:pPr>
            <a:endParaRPr lang="en-GB"/>
          </a:p>
        </p:txBody>
      </p:sp>
      <p:sp>
        <p:nvSpPr>
          <p:cNvPr id="8" name="Slide Number Placeholder 12"/>
          <p:cNvSpPr>
            <a:spLocks noGrp="1"/>
          </p:cNvSpPr>
          <p:nvPr>
            <p:ph type="sldNum" sz="quarter" idx="11"/>
          </p:nvPr>
        </p:nvSpPr>
        <p:spPr>
          <a:xfrm>
            <a:off x="0" y="1752600"/>
            <a:ext cx="1295400" cy="701675"/>
          </a:xfrm>
        </p:spPr>
        <p:txBody>
          <a:bodyPr>
            <a:noAutofit/>
          </a:bodyPr>
          <a:lstStyle>
            <a:lvl1pPr>
              <a:defRPr sz="2400">
                <a:solidFill>
                  <a:srgbClr val="FFFFFF"/>
                </a:solidFill>
              </a:defRPr>
            </a:lvl1pPr>
          </a:lstStyle>
          <a:p>
            <a:pPr>
              <a:defRPr/>
            </a:pPr>
            <a:fld id="{A072E9E6-6FFF-478E-AF9D-4BEAE41348F1}" type="slidenum">
              <a:rPr lang="en-GB"/>
              <a:pPr>
                <a:defRPr/>
              </a:pPr>
              <a:t>‹#›</a:t>
            </a:fld>
            <a:endParaRPr lang="en-GB"/>
          </a:p>
        </p:txBody>
      </p:sp>
      <p:sp>
        <p:nvSpPr>
          <p:cNvPr id="9" name="Footer Placeholder 13"/>
          <p:cNvSpPr>
            <a:spLocks noGrp="1"/>
          </p:cNvSpPr>
          <p:nvPr>
            <p:ph type="ftr" sz="quarter" idx="12"/>
          </p:nvPr>
        </p:nvSpPr>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609600"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844901"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7"/>
          <p:cNvSpPr>
            <a:spLocks noGrp="1"/>
          </p:cNvSpPr>
          <p:nvPr>
            <p:ph type="dt" sz="half" idx="10"/>
          </p:nvPr>
        </p:nvSpPr>
        <p:spPr/>
        <p:txBody>
          <a:bodyPr rtlCol="0"/>
          <a:lstStyle>
            <a:lvl1pPr>
              <a:defRPr/>
            </a:lvl1pPr>
          </a:lstStyle>
          <a:p>
            <a:pPr>
              <a:defRPr/>
            </a:pPr>
            <a:endParaRPr lang="en-GB"/>
          </a:p>
        </p:txBody>
      </p:sp>
      <p:sp>
        <p:nvSpPr>
          <p:cNvPr id="6" name="Slide Number Placeholder 9"/>
          <p:cNvSpPr>
            <a:spLocks noGrp="1"/>
          </p:cNvSpPr>
          <p:nvPr>
            <p:ph type="sldNum" sz="quarter" idx="11"/>
          </p:nvPr>
        </p:nvSpPr>
        <p:spPr/>
        <p:txBody>
          <a:bodyPr rtlCol="0"/>
          <a:lstStyle>
            <a:lvl1pPr>
              <a:defRPr/>
            </a:lvl1pPr>
          </a:lstStyle>
          <a:p>
            <a:pPr>
              <a:defRPr/>
            </a:pPr>
            <a:fld id="{8497BE34-0823-4310-BB2B-DC9D93FE89A1}" type="slidenum">
              <a:rPr lang="en-GB"/>
              <a:pPr>
                <a:defRPr/>
              </a:pPr>
              <a:t>‹#›</a:t>
            </a:fld>
            <a:endParaRPr lang="en-GB"/>
          </a:p>
        </p:txBody>
      </p:sp>
      <p:sp>
        <p:nvSpPr>
          <p:cNvPr id="7" name="Footer Placeholder 11"/>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609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800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7" name="Date Placeholder 9"/>
          <p:cNvSpPr>
            <a:spLocks noGrp="1"/>
          </p:cNvSpPr>
          <p:nvPr>
            <p:ph type="dt" sz="half" idx="10"/>
          </p:nvPr>
        </p:nvSpPr>
        <p:spPr/>
        <p:txBody>
          <a:bodyPr rtlCol="0"/>
          <a:lstStyle>
            <a:lvl1pPr>
              <a:defRPr/>
            </a:lvl1pPr>
          </a:lstStyle>
          <a:p>
            <a:pPr>
              <a:defRPr/>
            </a:pPr>
            <a:endParaRPr lang="en-GB"/>
          </a:p>
        </p:txBody>
      </p:sp>
      <p:sp>
        <p:nvSpPr>
          <p:cNvPr id="8" name="Slide Number Placeholder 11"/>
          <p:cNvSpPr>
            <a:spLocks noGrp="1"/>
          </p:cNvSpPr>
          <p:nvPr>
            <p:ph type="sldNum" sz="quarter" idx="11"/>
          </p:nvPr>
        </p:nvSpPr>
        <p:spPr/>
        <p:txBody>
          <a:bodyPr rtlCol="0"/>
          <a:lstStyle>
            <a:lvl1pPr>
              <a:defRPr/>
            </a:lvl1pPr>
          </a:lstStyle>
          <a:p>
            <a:pPr>
              <a:defRPr/>
            </a:pPr>
            <a:fld id="{3AE05377-DAEC-4B71-A7DE-7398F68FC44B}" type="slidenum">
              <a:rPr lang="en-GB"/>
              <a:pPr>
                <a:defRPr/>
              </a:pPr>
              <a:t>‹#›</a:t>
            </a:fld>
            <a:endParaRPr lang="en-GB"/>
          </a:p>
        </p:txBody>
      </p:sp>
      <p:sp>
        <p:nvSpPr>
          <p:cNvPr id="9" name="Footer Placeholder 13"/>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25BF51E8-8EE4-47DF-A2AA-B10D418A2BE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61CFEFC2-A2F2-48C8-AED7-F0C40622BD2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lstStyle>
            <a:lvl1pPr algn="l">
              <a:buNone/>
              <a:defRPr sz="4400" b="0"/>
            </a:lvl1pPr>
          </a:lstStyle>
          <a:p>
            <a:r>
              <a:rPr lang="en-US" smtClean="0"/>
              <a:t>Click to edit Master title style</a:t>
            </a:r>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22CB13E8-660D-4A32-8AD0-D79D82F1D6A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bwMode="white">
          <a:xfrm>
            <a:off x="-9525" y="4572000"/>
            <a:ext cx="9144000" cy="887413"/>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9525" y="4664075"/>
            <a:ext cx="1463675" cy="712788"/>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1544638" y="4654550"/>
            <a:ext cx="7599362" cy="7127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bwMode="white">
          <a:xfrm>
            <a:off x="1447800" y="0"/>
            <a:ext cx="100013" cy="686752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2" name="Title 1"/>
          <p:cNvSpPr>
            <a:spLocks noGrp="1"/>
          </p:cNvSpPr>
          <p:nvPr>
            <p:ph type="title"/>
          </p:nvPr>
        </p:nvSpPr>
        <p:spPr>
          <a:xfrm>
            <a:off x="1600200" y="4648200"/>
            <a:ext cx="7315200" cy="685800"/>
          </a:xfrm>
        </p:spPr>
        <p:txBody>
          <a:bodyPr/>
          <a:lstStyle>
            <a:lvl1pPr algn="l">
              <a:buNone/>
              <a:defRPr sz="2800" b="0">
                <a:solidFill>
                  <a:srgbClr val="FFFFFF"/>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11"/>
          <p:cNvSpPr>
            <a:spLocks noGrp="1"/>
          </p:cNvSpPr>
          <p:nvPr>
            <p:ph type="dt" sz="half" idx="10"/>
          </p:nvPr>
        </p:nvSpPr>
        <p:spPr>
          <a:xfrm>
            <a:off x="6248400" y="6248400"/>
            <a:ext cx="2667000" cy="365125"/>
          </a:xfrm>
        </p:spPr>
        <p:txBody>
          <a:bodyPr rtlCol="0"/>
          <a:lstStyle>
            <a:lvl1pPr>
              <a:defRPr/>
            </a:lvl1pPr>
          </a:lstStyle>
          <a:p>
            <a:pPr>
              <a:defRPr/>
            </a:pPr>
            <a:endParaRPr lang="en-GB"/>
          </a:p>
        </p:txBody>
      </p:sp>
      <p:sp>
        <p:nvSpPr>
          <p:cNvPr id="10" name="Slide Number Placeholder 12"/>
          <p:cNvSpPr>
            <a:spLocks noGrp="1"/>
          </p:cNvSpPr>
          <p:nvPr>
            <p:ph type="sldNum" sz="quarter" idx="11"/>
          </p:nvPr>
        </p:nvSpPr>
        <p:spPr>
          <a:xfrm>
            <a:off x="0" y="4667250"/>
            <a:ext cx="1447800" cy="663575"/>
          </a:xfrm>
        </p:spPr>
        <p:txBody>
          <a:bodyPr rtlCol="0"/>
          <a:lstStyle>
            <a:lvl1pPr>
              <a:defRPr sz="2800"/>
            </a:lvl1pPr>
          </a:lstStyle>
          <a:p>
            <a:pPr>
              <a:defRPr/>
            </a:pPr>
            <a:fld id="{0B824DA4-F429-4F20-A971-BE5CBFB3B1F0}" type="slidenum">
              <a:rPr lang="en-GB"/>
              <a:pPr>
                <a:defRPr/>
              </a:pPr>
              <a:t>‹#›</a:t>
            </a:fld>
            <a:endParaRPr lang="en-GB"/>
          </a:p>
        </p:txBody>
      </p:sp>
      <p:sp>
        <p:nvSpPr>
          <p:cNvPr id="11" name="Footer Placeholder 13"/>
          <p:cNvSpPr>
            <a:spLocks noGrp="1"/>
          </p:cNvSpPr>
          <p:nvPr>
            <p:ph type="ftr" sz="quarter" idx="12"/>
          </p:nvPr>
        </p:nvSpPr>
        <p:spPr>
          <a:xfrm>
            <a:off x="1600200" y="6248400"/>
            <a:ext cx="4572000" cy="365125"/>
          </a:xfrm>
        </p:spPr>
        <p:txBody>
          <a:bodyPr rtlCol="0"/>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EE186054-633D-47B5-A3EE-083BA4E3194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white">
          <a:xfrm>
            <a:off x="6096000" y="0"/>
            <a:ext cx="320675"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Rectangle 4"/>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ectangle 5"/>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Vertical Title 1"/>
          <p:cNvSpPr>
            <a:spLocks noGrp="1"/>
          </p:cNvSpPr>
          <p:nvPr>
            <p:ph type="title" orient="vert"/>
          </p:nvPr>
        </p:nvSpPr>
        <p:spPr>
          <a:xfrm>
            <a:off x="6553200" y="609600"/>
            <a:ext cx="2057400" cy="5516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a:xfrm>
            <a:off x="6553200" y="6248400"/>
            <a:ext cx="2209800" cy="365125"/>
          </a:xfrm>
        </p:spPr>
        <p:txBody>
          <a:bodyPr/>
          <a:lstStyle>
            <a:lvl1pPr>
              <a:defRPr/>
            </a:lvl1pPr>
          </a:lstStyle>
          <a:p>
            <a:pPr>
              <a:defRPr/>
            </a:pPr>
            <a:endParaRPr lang="en-GB"/>
          </a:p>
        </p:txBody>
      </p:sp>
      <p:sp>
        <p:nvSpPr>
          <p:cNvPr id="8" name="Footer Placeholder 4"/>
          <p:cNvSpPr>
            <a:spLocks noGrp="1"/>
          </p:cNvSpPr>
          <p:nvPr>
            <p:ph type="ftr" sz="quarter" idx="11"/>
          </p:nvPr>
        </p:nvSpPr>
        <p:spPr>
          <a:xfrm>
            <a:off x="457200" y="6248400"/>
            <a:ext cx="5573713" cy="365125"/>
          </a:xfrm>
        </p:spPr>
        <p:txBody>
          <a:bodyPr/>
          <a:lstStyle>
            <a:lvl1pPr>
              <a:defRPr/>
            </a:lvl1pPr>
          </a:lstStyle>
          <a:p>
            <a:pPr>
              <a:defRPr/>
            </a:pPr>
            <a:endParaRPr lang="en-GB"/>
          </a:p>
        </p:txBody>
      </p:sp>
      <p:sp>
        <p:nvSpPr>
          <p:cNvPr id="9" name="Slide Number Placeholder 5"/>
          <p:cNvSpPr>
            <a:spLocks noGrp="1"/>
          </p:cNvSpPr>
          <p:nvPr>
            <p:ph type="sldNum" sz="quarter" idx="12"/>
          </p:nvPr>
        </p:nvSpPr>
        <p:spPr>
          <a:xfrm rot="5400000">
            <a:off x="5989638" y="144462"/>
            <a:ext cx="533400" cy="244475"/>
          </a:xfrm>
        </p:spPr>
        <p:txBody>
          <a:bodyPr/>
          <a:lstStyle>
            <a:lvl1pPr>
              <a:defRPr/>
            </a:lvl1pPr>
          </a:lstStyle>
          <a:p>
            <a:pPr>
              <a:defRPr/>
            </a:pPr>
            <a:fld id="{4B9EDF3B-9057-4ED5-916B-13045FC774EF}"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Title Placeholder 21"/>
          <p:cNvSpPr>
            <a:spLocks noGrp="1"/>
          </p:cNvSpPr>
          <p:nvPr>
            <p:ph type="title"/>
          </p:nvPr>
        </p:nvSpPr>
        <p:spPr bwMode="auto">
          <a:xfrm>
            <a:off x="609600" y="228600"/>
            <a:ext cx="8153400" cy="990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5123" name="Text Placeholder 12"/>
          <p:cNvSpPr>
            <a:spLocks noGrp="1"/>
          </p:cNvSpPr>
          <p:nvPr>
            <p:ph type="body" idx="1"/>
          </p:nvPr>
        </p:nvSpPr>
        <p:spPr bwMode="auto">
          <a:xfrm>
            <a:off x="612775" y="1600200"/>
            <a:ext cx="81534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latin typeface="Arial" charset="0"/>
              </a:defRPr>
            </a:lvl1pPr>
          </a:lstStyle>
          <a:p>
            <a:pPr>
              <a:defRPr/>
            </a:pPr>
            <a:endParaRPr lang="en-GB"/>
          </a:p>
        </p:txBody>
      </p:sp>
      <p:sp>
        <p:nvSpPr>
          <p:cNvPr id="3" name="Footer Placeholder 2"/>
          <p:cNvSpPr>
            <a:spLocks noGrp="1"/>
          </p:cNvSpPr>
          <p:nvPr>
            <p:ph type="ftr" sz="quarter" idx="3"/>
          </p:nvPr>
        </p:nvSpPr>
        <p:spPr>
          <a:xfrm>
            <a:off x="609600" y="6248400"/>
            <a:ext cx="5421313" cy="365125"/>
          </a:xfrm>
          <a:prstGeom prst="rect">
            <a:avLst/>
          </a:prstGeom>
        </p:spPr>
        <p:txBody>
          <a:bodyPr vert="horz" anchor="ctr"/>
          <a:lstStyle>
            <a:lvl1pPr algn="r" eaLnBrk="1" latinLnBrk="0" hangingPunct="1">
              <a:defRPr kumimoji="0" sz="1400">
                <a:solidFill>
                  <a:schemeClr val="tx2"/>
                </a:solidFill>
                <a:latin typeface="Arial" charset="0"/>
              </a:defRPr>
            </a:lvl1pPr>
          </a:lstStyle>
          <a:p>
            <a:pPr>
              <a:defRPr/>
            </a:pPr>
            <a:endParaRPr lang="en-GB"/>
          </a:p>
        </p:txBody>
      </p:sp>
      <p:sp>
        <p:nvSpPr>
          <p:cNvPr id="7" name="Rectangle 6"/>
          <p:cNvSpPr/>
          <p:nvPr/>
        </p:nvSpPr>
        <p:spPr bwMode="white">
          <a:xfrm>
            <a:off x="0" y="1235075"/>
            <a:ext cx="9144000" cy="31908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a:xfrm>
            <a:off x="0" y="1279525"/>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Rectangle 8"/>
          <p:cNvSpPr/>
          <p:nvPr/>
        </p:nvSpPr>
        <p:spPr>
          <a:xfrm>
            <a:off x="590550" y="1279525"/>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3" name="Slide Number Placeholder 22"/>
          <p:cNvSpPr>
            <a:spLocks noGrp="1"/>
          </p:cNvSpPr>
          <p:nvPr>
            <p:ph type="sldNum" sz="quarter" idx="4"/>
          </p:nvPr>
        </p:nvSpPr>
        <p:spPr>
          <a:xfrm>
            <a:off x="0" y="1271588"/>
            <a:ext cx="533400" cy="244475"/>
          </a:xfrm>
          <a:prstGeom prst="rect">
            <a:avLst/>
          </a:prstGeom>
        </p:spPr>
        <p:txBody>
          <a:bodyPr vert="horz" anchor="ctr" anchorCtr="0">
            <a:normAutofit/>
          </a:bodyPr>
          <a:lstStyle>
            <a:lvl1pPr algn="ctr" eaLnBrk="1" latinLnBrk="0" hangingPunct="1">
              <a:defRPr kumimoji="0" sz="1400" b="1">
                <a:solidFill>
                  <a:srgbClr val="FFFFFF"/>
                </a:solidFill>
                <a:latin typeface="Arial" charset="0"/>
              </a:defRPr>
            </a:lvl1pPr>
          </a:lstStyle>
          <a:p>
            <a:pPr>
              <a:defRPr/>
            </a:pPr>
            <a:fld id="{F85360BA-71F3-49F7-8718-91DBD608F9C9}"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4253" r:id="rId1"/>
    <p:sldLayoutId id="2147484249" r:id="rId2"/>
    <p:sldLayoutId id="2147484254" r:id="rId3"/>
    <p:sldLayoutId id="2147484255" r:id="rId4"/>
    <p:sldLayoutId id="2147484256" r:id="rId5"/>
    <p:sldLayoutId id="2147484250" r:id="rId6"/>
    <p:sldLayoutId id="2147484257" r:id="rId7"/>
    <p:sldLayoutId id="2147484251" r:id="rId8"/>
    <p:sldLayoutId id="2147484258" r:id="rId9"/>
    <p:sldLayoutId id="2147484252" r:id="rId10"/>
    <p:sldLayoutId id="2147484259" r:id="rId11"/>
  </p:sldLayoutIdLst>
  <p:hf hdr="0" ftr="0" dt="0"/>
  <p:txStyles>
    <p:titleStyle>
      <a:lvl1pPr algn="l" rtl="0" eaLnBrk="0" fontAlgn="base" hangingPunct="0">
        <a:spcBef>
          <a:spcPct val="0"/>
        </a:spcBef>
        <a:spcAft>
          <a:spcPct val="0"/>
        </a:spcAft>
        <a:defRPr sz="4400" kern="12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w Cen MT" pitchFamily="34" charset="0"/>
        </a:defRPr>
      </a:lvl2pPr>
      <a:lvl3pPr algn="l" rtl="0" eaLnBrk="0" fontAlgn="base" hangingPunct="0">
        <a:spcBef>
          <a:spcPct val="0"/>
        </a:spcBef>
        <a:spcAft>
          <a:spcPct val="0"/>
        </a:spcAft>
        <a:defRPr sz="4400">
          <a:solidFill>
            <a:schemeClr val="tx2"/>
          </a:solidFill>
          <a:latin typeface="Tw Cen MT" pitchFamily="34" charset="0"/>
        </a:defRPr>
      </a:lvl3pPr>
      <a:lvl4pPr algn="l" rtl="0" eaLnBrk="0" fontAlgn="base" hangingPunct="0">
        <a:spcBef>
          <a:spcPct val="0"/>
        </a:spcBef>
        <a:spcAft>
          <a:spcPct val="0"/>
        </a:spcAft>
        <a:defRPr sz="4400">
          <a:solidFill>
            <a:schemeClr val="tx2"/>
          </a:solidFill>
          <a:latin typeface="Tw Cen MT" pitchFamily="34" charset="0"/>
        </a:defRPr>
      </a:lvl4pPr>
      <a:lvl5pPr algn="l" rtl="0" eaLnBrk="0" fontAlgn="base" hangingPunct="0">
        <a:spcBef>
          <a:spcPct val="0"/>
        </a:spcBef>
        <a:spcAft>
          <a:spcPct val="0"/>
        </a:spcAft>
        <a:defRPr sz="4400">
          <a:solidFill>
            <a:schemeClr val="tx2"/>
          </a:solidFill>
          <a:latin typeface="Tw Cen MT" pitchFamily="34" charset="0"/>
        </a:defRPr>
      </a:lvl5pPr>
      <a:lvl6pPr marL="457200" algn="l" rtl="0" fontAlgn="base">
        <a:spcBef>
          <a:spcPct val="0"/>
        </a:spcBef>
        <a:spcAft>
          <a:spcPct val="0"/>
        </a:spcAft>
        <a:defRPr sz="4400">
          <a:solidFill>
            <a:schemeClr val="tx2"/>
          </a:solidFill>
          <a:latin typeface="Tw Cen MT" pitchFamily="34" charset="0"/>
        </a:defRPr>
      </a:lvl6pPr>
      <a:lvl7pPr marL="914400" algn="l" rtl="0" fontAlgn="base">
        <a:spcBef>
          <a:spcPct val="0"/>
        </a:spcBef>
        <a:spcAft>
          <a:spcPct val="0"/>
        </a:spcAft>
        <a:defRPr sz="4400">
          <a:solidFill>
            <a:schemeClr val="tx2"/>
          </a:solidFill>
          <a:latin typeface="Tw Cen MT" pitchFamily="34" charset="0"/>
        </a:defRPr>
      </a:lvl7pPr>
      <a:lvl8pPr marL="1371600" algn="l" rtl="0" fontAlgn="base">
        <a:spcBef>
          <a:spcPct val="0"/>
        </a:spcBef>
        <a:spcAft>
          <a:spcPct val="0"/>
        </a:spcAft>
        <a:defRPr sz="4400">
          <a:solidFill>
            <a:schemeClr val="tx2"/>
          </a:solidFill>
          <a:latin typeface="Tw Cen MT" pitchFamily="34" charset="0"/>
        </a:defRPr>
      </a:lvl8pPr>
      <a:lvl9pPr marL="1828800" algn="l" rtl="0" fontAlgn="base">
        <a:spcBef>
          <a:spcPct val="0"/>
        </a:spcBef>
        <a:spcAft>
          <a:spcPct val="0"/>
        </a:spcAft>
        <a:defRPr sz="4400">
          <a:solidFill>
            <a:schemeClr val="tx2"/>
          </a:solidFill>
          <a:latin typeface="Tw Cen MT" pitchFamily="34" charset="0"/>
        </a:defRPr>
      </a:lvl9pPr>
    </p:titleStyle>
    <p:bodyStyle>
      <a:lvl1pPr marL="319088" indent="-319088" algn="l" rtl="0" eaLnBrk="0" fontAlgn="base" hangingPunct="0">
        <a:spcBef>
          <a:spcPts val="700"/>
        </a:spcBef>
        <a:spcAft>
          <a:spcPct val="0"/>
        </a:spcAft>
        <a:buClr>
          <a:schemeClr val="accent2"/>
        </a:buClr>
        <a:buSzPct val="60000"/>
        <a:buFont typeface="Wingdings" pitchFamily="2" charset="2"/>
        <a:buChar char=""/>
        <a:defRPr sz="2900" kern="1200">
          <a:solidFill>
            <a:schemeClr val="tx1"/>
          </a:solidFill>
          <a:latin typeface="+mn-lt"/>
          <a:ea typeface="+mn-ea"/>
          <a:cs typeface="+mn-cs"/>
        </a:defRPr>
      </a:lvl1pPr>
      <a:lvl2pPr marL="639763" indent="-273050" algn="l" rtl="0" eaLnBrk="0" fontAlgn="base" hangingPunct="0">
        <a:spcBef>
          <a:spcPts val="550"/>
        </a:spcBef>
        <a:spcAft>
          <a:spcPct val="0"/>
        </a:spcAft>
        <a:buClr>
          <a:schemeClr val="accent1"/>
        </a:buClr>
        <a:buSzPct val="70000"/>
        <a:buFont typeface="Wingdings 2" pitchFamily="18" charset="2"/>
        <a:buChar char=""/>
        <a:defRPr sz="2600" kern="1200">
          <a:solidFill>
            <a:schemeClr val="tx1"/>
          </a:solidFill>
          <a:latin typeface="+mn-lt"/>
          <a:ea typeface="+mn-ea"/>
          <a:cs typeface="+mn-cs"/>
        </a:defRPr>
      </a:lvl2pPr>
      <a:lvl3pPr marL="914400" indent="-228600" algn="l" rtl="0" eaLnBrk="0" fontAlgn="base" hangingPunct="0">
        <a:spcBef>
          <a:spcPts val="500"/>
        </a:spcBef>
        <a:spcAft>
          <a:spcPct val="0"/>
        </a:spcAft>
        <a:buClr>
          <a:schemeClr val="accent2"/>
        </a:buClr>
        <a:buSzPct val="75000"/>
        <a:buFont typeface="Wingdings" pitchFamily="2" charset="2"/>
        <a:buChar char=""/>
        <a:defRPr sz="2300" kern="1200">
          <a:solidFill>
            <a:schemeClr val="tx1"/>
          </a:solidFill>
          <a:latin typeface="+mn-lt"/>
          <a:ea typeface="+mn-ea"/>
          <a:cs typeface="+mn-cs"/>
        </a:defRPr>
      </a:lvl3pPr>
      <a:lvl4pPr marL="1371600" indent="-228600" algn="l" rtl="0" eaLnBrk="0" fontAlgn="base" hangingPunct="0">
        <a:spcBef>
          <a:spcPts val="400"/>
        </a:spcBef>
        <a:spcAft>
          <a:spcPct val="0"/>
        </a:spcAft>
        <a:buClr>
          <a:srgbClr val="A5AB81"/>
        </a:buClr>
        <a:buSzPct val="75000"/>
        <a:buFont typeface="Wingdings" pitchFamily="2" charset="2"/>
        <a:buChar char=""/>
        <a:defRPr sz="2000" kern="1200">
          <a:solidFill>
            <a:schemeClr val="tx1"/>
          </a:solidFill>
          <a:latin typeface="+mn-lt"/>
          <a:ea typeface="+mn-ea"/>
          <a:cs typeface="+mn-cs"/>
        </a:defRPr>
      </a:lvl4pPr>
      <a:lvl5pPr marL="1828800" indent="-228600" algn="l" rtl="0" eaLnBrk="0" fontAlgn="base" hangingPunct="0">
        <a:spcBef>
          <a:spcPts val="400"/>
        </a:spcBef>
        <a:spcAft>
          <a:spcPct val="0"/>
        </a:spcAft>
        <a:buClr>
          <a:srgbClr val="D8B25C"/>
        </a:buClr>
        <a:buSzPct val="65000"/>
        <a:buFont typeface="Wingdings" pitchFamily="2" charset="2"/>
        <a:buChar char=""/>
        <a:defRPr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Microsoft_Office_Word_97_-_2003_Document2.doc"/><Relationship Id="rId2" Type="http://schemas.openxmlformats.org/officeDocument/2006/relationships/slideLayout" Target="../slideLayouts/slideLayout2.xml"/><Relationship Id="rId1" Type="http://schemas.openxmlformats.org/officeDocument/2006/relationships/vmlDrawing" Target="../drawings/vmlDrawing2.v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oleObject" Target="../embeddings/Microsoft_Office_Word_97_-_2003_Document3.doc"/><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Microsoft_Office_Word_97_-_2003_Document4.doc"/><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71625" y="1285875"/>
            <a:ext cx="6481763" cy="2509838"/>
          </a:xfrm>
        </p:spPr>
        <p:txBody>
          <a:bodyPr>
            <a:normAutofit fontScale="90000"/>
          </a:bodyPr>
          <a:lstStyle/>
          <a:p>
            <a:pPr eaLnBrk="1" fontAlgn="auto" hangingPunct="1">
              <a:spcAft>
                <a:spcPts val="0"/>
              </a:spcAft>
              <a:defRPr/>
            </a:pPr>
            <a:r>
              <a:rPr lang="en-GB" dirty="0" smtClean="0"/>
              <a:t>the financial plan for  Businesses  2 : </a:t>
            </a:r>
            <a:br>
              <a:rPr lang="en-GB" dirty="0" smtClean="0"/>
            </a:br>
            <a:r>
              <a:rPr lang="en-GB" dirty="0" smtClean="0"/>
              <a:t>Profit &amp; loss forecast or statement</a:t>
            </a:r>
            <a:endParaRPr lang="en-GB" b="1" dirty="0">
              <a:effectLst>
                <a:outerShdw blurRad="38100" dist="38100" dir="2700000" algn="tl">
                  <a:srgbClr val="C0C0C0"/>
                </a:outerShdw>
              </a:effectLst>
            </a:endParaRPr>
          </a:p>
        </p:txBody>
      </p:sp>
      <p:sp>
        <p:nvSpPr>
          <p:cNvPr id="13315" name="Rectangle 3"/>
          <p:cNvSpPr>
            <a:spLocks noGrp="1" noChangeArrowheads="1"/>
          </p:cNvSpPr>
          <p:nvPr>
            <p:ph type="subTitle" idx="1"/>
          </p:nvPr>
        </p:nvSpPr>
        <p:spPr>
          <a:xfrm>
            <a:off x="2362200" y="6049963"/>
            <a:ext cx="6705600" cy="685800"/>
          </a:xfrm>
        </p:spPr>
        <p:txBody>
          <a:bodyPr/>
          <a:lstStyle/>
          <a:p>
            <a:pPr eaLnBrk="1" hangingPunct="1"/>
            <a:r>
              <a:rPr lang="en-GB" smtClean="0"/>
              <a:t>Owen lewis</a:t>
            </a:r>
          </a:p>
        </p:txBody>
      </p:sp>
      <p:sp>
        <p:nvSpPr>
          <p:cNvPr id="13316" name="Slide Number Placeholder 3"/>
          <p:cNvSpPr>
            <a:spLocks noGrp="1"/>
          </p:cNvSpPr>
          <p:nvPr>
            <p:ph type="sldNum" sz="quarter" idx="12"/>
          </p:nvPr>
        </p:nvSpPr>
        <p:spPr bwMode="auto">
          <a:noFill/>
          <a:ln>
            <a:miter lim="800000"/>
            <a:headEnd/>
            <a:tailEnd/>
          </a:ln>
        </p:spPr>
        <p:txBody>
          <a:bodyPr wrap="square" lIns="91440" tIns="45720" rIns="91440" bIns="45720" numCol="1" compatLnSpc="1">
            <a:prstTxWarp prst="textNoShape">
              <a:avLst/>
            </a:prstTxWarp>
          </a:bodyPr>
          <a:lstStyle/>
          <a:p>
            <a:fld id="{434628CA-A7C2-401F-83CE-9B8752CEAF59}" type="slidenum">
              <a:rPr lang="en-GB" smtClean="0"/>
              <a:pPr/>
              <a:t>1</a:t>
            </a:fld>
            <a:endParaRPr lang="en-GB"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12775" y="228600"/>
            <a:ext cx="8153400" cy="990600"/>
          </a:xfrm>
        </p:spPr>
        <p:txBody>
          <a:bodyPr/>
          <a:lstStyle/>
          <a:p>
            <a:pPr eaLnBrk="1" hangingPunct="1"/>
            <a:r>
              <a:rPr lang="en-GB" b="1" smtClean="0"/>
              <a:t>Three basic financial statements</a:t>
            </a:r>
          </a:p>
        </p:txBody>
      </p:sp>
      <p:sp>
        <p:nvSpPr>
          <p:cNvPr id="16388" name="Rectangle 3"/>
          <p:cNvSpPr>
            <a:spLocks noGrp="1" noChangeArrowheads="1"/>
          </p:cNvSpPr>
          <p:nvPr>
            <p:ph sz="quarter" idx="1"/>
          </p:nvPr>
        </p:nvSpPr>
        <p:spPr>
          <a:xfrm>
            <a:off x="612775" y="1500188"/>
            <a:ext cx="8153400" cy="5214937"/>
          </a:xfrm>
        </p:spPr>
        <p:txBody>
          <a:bodyPr/>
          <a:lstStyle/>
          <a:p>
            <a:pPr marL="457200" indent="-457200" eaLnBrk="1" hangingPunct="1">
              <a:lnSpc>
                <a:spcPct val="90000"/>
              </a:lnSpc>
              <a:buFont typeface="+mj-lt"/>
              <a:buAutoNum type="arabicPeriod"/>
              <a:defRPr/>
            </a:pPr>
            <a:r>
              <a:rPr lang="en-GB" sz="2400" dirty="0" smtClean="0"/>
              <a:t>The </a:t>
            </a:r>
            <a:r>
              <a:rPr lang="en-GB" sz="2400" i="1" dirty="0" smtClean="0"/>
              <a:t>Cash Flow Forecast ( or statement )</a:t>
            </a:r>
            <a:r>
              <a:rPr lang="en-GB" sz="2400" dirty="0" smtClean="0"/>
              <a:t>summarises expected cash receipts into the business, and payments made from the business (see previous presentation – Financial Plan 1)</a:t>
            </a:r>
          </a:p>
          <a:p>
            <a:pPr marL="457200" indent="-457200" eaLnBrk="1" hangingPunct="1">
              <a:lnSpc>
                <a:spcPct val="90000"/>
              </a:lnSpc>
              <a:buFont typeface="+mj-lt"/>
              <a:buAutoNum type="arabicPeriod"/>
              <a:defRPr/>
            </a:pPr>
            <a:endParaRPr lang="en-GB" sz="2400" b="1" dirty="0" smtClean="0"/>
          </a:p>
          <a:p>
            <a:pPr marL="457200" indent="-457200" eaLnBrk="1" hangingPunct="1">
              <a:lnSpc>
                <a:spcPct val="90000"/>
              </a:lnSpc>
              <a:buFont typeface="+mj-lt"/>
              <a:buAutoNum type="arabicPeriod"/>
              <a:defRPr/>
            </a:pPr>
            <a:r>
              <a:rPr lang="en-GB" sz="2400" b="1" i="1" dirty="0" smtClean="0"/>
              <a:t>Profit &amp; Loss (P&amp;L) forecast ( or statement ) </a:t>
            </a:r>
            <a:r>
              <a:rPr lang="en-GB" sz="2400" b="1" dirty="0" smtClean="0"/>
              <a:t>shows how a business is expected to perform (or </a:t>
            </a:r>
            <a:r>
              <a:rPr lang="en-GB" sz="2400" b="1" i="1" dirty="0" smtClean="0"/>
              <a:t>account</a:t>
            </a:r>
            <a:r>
              <a:rPr lang="en-GB" sz="2400" b="1" dirty="0" smtClean="0"/>
              <a:t> for past performance) over a specific period. It shows the total revenue (money received and due for that period ), total expenditure (money spent and due to be spent for that period) and resulting profit (or loss) over that period.</a:t>
            </a:r>
          </a:p>
          <a:p>
            <a:pPr marL="457200" indent="-457200" eaLnBrk="1" hangingPunct="1">
              <a:lnSpc>
                <a:spcPct val="90000"/>
              </a:lnSpc>
              <a:buFont typeface="+mj-lt"/>
              <a:buAutoNum type="arabicPeriod"/>
              <a:defRPr/>
            </a:pPr>
            <a:endParaRPr lang="en-GB" sz="2400" dirty="0" smtClean="0"/>
          </a:p>
          <a:p>
            <a:pPr marL="457200" indent="-457200" eaLnBrk="1" hangingPunct="1">
              <a:lnSpc>
                <a:spcPct val="90000"/>
              </a:lnSpc>
              <a:buFont typeface="+mj-lt"/>
              <a:buAutoNum type="arabicPeriod"/>
              <a:defRPr/>
            </a:pPr>
            <a:r>
              <a:rPr lang="en-GB" sz="2400" dirty="0" smtClean="0"/>
              <a:t>The </a:t>
            </a:r>
            <a:r>
              <a:rPr lang="en-GB" sz="2400" i="1" dirty="0" smtClean="0"/>
              <a:t>Balance Sheet </a:t>
            </a:r>
            <a:r>
              <a:rPr lang="en-GB" sz="2400" dirty="0" smtClean="0"/>
              <a:t>is a statement at a given point in time. It provides a snapshot summary of what a business owns or is owed (assets) and what it owes (liabilities).</a:t>
            </a:r>
          </a:p>
          <a:p>
            <a:pPr eaLnBrk="1" hangingPunct="1">
              <a:lnSpc>
                <a:spcPct val="90000"/>
              </a:lnSpc>
              <a:buFontTx/>
              <a:buNone/>
              <a:defRPr/>
            </a:pPr>
            <a:endParaRPr lang="en-GB" sz="2400" dirty="0" smtClean="0"/>
          </a:p>
        </p:txBody>
      </p:sp>
      <p:sp>
        <p:nvSpPr>
          <p:cNvPr id="4" name="Slide Number Placeholder 3"/>
          <p:cNvSpPr>
            <a:spLocks noGrp="1"/>
          </p:cNvSpPr>
          <p:nvPr>
            <p:ph type="sldNum" sz="quarter" idx="12"/>
          </p:nvPr>
        </p:nvSpPr>
        <p:spPr/>
        <p:txBody>
          <a:bodyPr>
            <a:normAutofit fontScale="85000" lnSpcReduction="20000"/>
          </a:bodyPr>
          <a:lstStyle/>
          <a:p>
            <a:pPr>
              <a:defRPr/>
            </a:pPr>
            <a:fld id="{625AEEFD-67FB-4C73-B484-169281E63A57}" type="slidenum">
              <a:rPr lang="en-GB" smtClean="0"/>
              <a:pPr>
                <a:defRPr/>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57188" y="142875"/>
            <a:ext cx="8408987" cy="1076325"/>
          </a:xfrm>
        </p:spPr>
        <p:txBody>
          <a:bodyPr/>
          <a:lstStyle/>
          <a:p>
            <a:pPr eaLnBrk="1" hangingPunct="1"/>
            <a:r>
              <a:rPr lang="en-US" smtClean="0"/>
              <a:t>The Profit &amp; Loss Forecast or Statement (P &amp; L)</a:t>
            </a:r>
          </a:p>
        </p:txBody>
      </p:sp>
      <p:sp>
        <p:nvSpPr>
          <p:cNvPr id="24579" name="Content Placeholder 2"/>
          <p:cNvSpPr>
            <a:spLocks noGrp="1"/>
          </p:cNvSpPr>
          <p:nvPr>
            <p:ph sz="quarter" idx="1"/>
          </p:nvPr>
        </p:nvSpPr>
        <p:spPr>
          <a:xfrm>
            <a:off x="612775" y="1600200"/>
            <a:ext cx="8153400" cy="5043488"/>
          </a:xfrm>
        </p:spPr>
        <p:txBody>
          <a:bodyPr/>
          <a:lstStyle/>
          <a:p>
            <a:pPr eaLnBrk="1" hangingPunct="1">
              <a:defRPr/>
            </a:pPr>
            <a:r>
              <a:rPr lang="en-US" dirty="0" smtClean="0"/>
              <a:t>A profit and loss forecast is a summary of projected business transactions for a given period - normally 12 months (or P &amp; L </a:t>
            </a:r>
            <a:r>
              <a:rPr lang="en-US" i="1" dirty="0" smtClean="0"/>
              <a:t>account</a:t>
            </a:r>
            <a:r>
              <a:rPr lang="en-US" dirty="0" smtClean="0"/>
              <a:t> for past transactions). </a:t>
            </a:r>
          </a:p>
          <a:p>
            <a:pPr eaLnBrk="1" hangingPunct="1">
              <a:defRPr/>
            </a:pPr>
            <a:r>
              <a:rPr lang="en-US" dirty="0" smtClean="0"/>
              <a:t>By deducting total expenditure from total income, it shows on the "</a:t>
            </a:r>
            <a:r>
              <a:rPr lang="en-US" b="1" dirty="0" smtClean="0"/>
              <a:t>bottom line</a:t>
            </a:r>
            <a:r>
              <a:rPr lang="en-US" dirty="0" smtClean="0"/>
              <a:t>" whether your business makes a profit or loss at the end of that period.</a:t>
            </a:r>
          </a:p>
          <a:p>
            <a:pPr eaLnBrk="1" hangingPunct="1">
              <a:defRPr/>
            </a:pPr>
            <a:r>
              <a:rPr lang="en-US" dirty="0" smtClean="0"/>
              <a:t>A profit and loss account is produced primarily for business purposes - to show owners, shareholders or potential investors how the business is performing. But most of the information is also used by HM Revenue &amp; Customs to work out your tax bill.</a:t>
            </a:r>
          </a:p>
          <a:p>
            <a:pPr eaLnBrk="1" hangingPunct="1">
              <a:defRPr/>
            </a:pPr>
            <a:endParaRPr lang="en-GB" dirty="0" smtClean="0"/>
          </a:p>
        </p:txBody>
      </p:sp>
      <p:sp>
        <p:nvSpPr>
          <p:cNvPr id="4" name="Slide Number Placeholder 3"/>
          <p:cNvSpPr>
            <a:spLocks noGrp="1"/>
          </p:cNvSpPr>
          <p:nvPr>
            <p:ph type="sldNum" sz="quarter" idx="12"/>
          </p:nvPr>
        </p:nvSpPr>
        <p:spPr/>
        <p:txBody>
          <a:bodyPr>
            <a:normAutofit fontScale="85000" lnSpcReduction="20000"/>
          </a:bodyPr>
          <a:lstStyle/>
          <a:p>
            <a:pPr>
              <a:defRPr/>
            </a:pPr>
            <a:fld id="{00205257-EB79-4A7F-9A34-CD6609FECB3D}" type="slidenum">
              <a:rPr lang="en-GB" smtClean="0"/>
              <a:pPr>
                <a:defRPr/>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12775" y="228600"/>
            <a:ext cx="8153400" cy="990600"/>
          </a:xfrm>
        </p:spPr>
        <p:txBody>
          <a:bodyPr/>
          <a:lstStyle/>
          <a:p>
            <a:pPr eaLnBrk="1" hangingPunct="1"/>
            <a:r>
              <a:rPr lang="en-GB" smtClean="0"/>
              <a:t>Profit &amp; Loss account (P&amp;L)</a:t>
            </a:r>
          </a:p>
        </p:txBody>
      </p:sp>
      <p:sp>
        <p:nvSpPr>
          <p:cNvPr id="25604" name="Rectangle 3"/>
          <p:cNvSpPr>
            <a:spLocks noGrp="1" noChangeArrowheads="1"/>
          </p:cNvSpPr>
          <p:nvPr>
            <p:ph sz="quarter" idx="1"/>
          </p:nvPr>
        </p:nvSpPr>
        <p:spPr>
          <a:xfrm>
            <a:off x="612775" y="1714500"/>
            <a:ext cx="8153400" cy="4929188"/>
          </a:xfrm>
        </p:spPr>
        <p:txBody>
          <a:bodyPr/>
          <a:lstStyle/>
          <a:p>
            <a:pPr eaLnBrk="1" hangingPunct="1">
              <a:lnSpc>
                <a:spcPct val="90000"/>
              </a:lnSpc>
              <a:buFontTx/>
              <a:buNone/>
              <a:defRPr/>
            </a:pPr>
            <a:r>
              <a:rPr lang="en-GB" sz="2600" dirty="0" smtClean="0"/>
              <a:t>For the given period (e.g. April 6</a:t>
            </a:r>
            <a:r>
              <a:rPr lang="en-GB" sz="2600" baseline="30000" dirty="0" smtClean="0"/>
              <a:t>th</a:t>
            </a:r>
            <a:r>
              <a:rPr lang="en-GB" sz="2600" dirty="0" smtClean="0"/>
              <a:t> 2009 to April 5</a:t>
            </a:r>
            <a:r>
              <a:rPr lang="en-GB" sz="2600" baseline="30000" dirty="0" smtClean="0"/>
              <a:t>th</a:t>
            </a:r>
            <a:r>
              <a:rPr lang="en-GB" sz="2600" dirty="0" smtClean="0"/>
              <a:t> 2010 = tax year), the P &amp; L shows:</a:t>
            </a:r>
          </a:p>
          <a:p>
            <a:pPr eaLnBrk="1" hangingPunct="1">
              <a:lnSpc>
                <a:spcPct val="90000"/>
              </a:lnSpc>
              <a:defRPr/>
            </a:pPr>
            <a:r>
              <a:rPr lang="en-GB" sz="2600" dirty="0" smtClean="0"/>
              <a:t>The revenue (i.e. the income of the business, both received and due to be received for the year)</a:t>
            </a:r>
          </a:p>
          <a:p>
            <a:pPr eaLnBrk="1" hangingPunct="1">
              <a:lnSpc>
                <a:spcPct val="90000"/>
              </a:lnSpc>
              <a:defRPr/>
            </a:pPr>
            <a:r>
              <a:rPr lang="en-GB" sz="2600" dirty="0" smtClean="0"/>
              <a:t>The expenditure ( expenses paid and those not yet paid for the year )</a:t>
            </a:r>
          </a:p>
          <a:p>
            <a:pPr eaLnBrk="1" hangingPunct="1">
              <a:lnSpc>
                <a:spcPct val="90000"/>
              </a:lnSpc>
              <a:defRPr/>
            </a:pPr>
            <a:r>
              <a:rPr lang="en-GB" sz="2600" dirty="0" smtClean="0"/>
              <a:t>Accounting charges or provisions </a:t>
            </a:r>
            <a:r>
              <a:rPr lang="en-GB" sz="2600" dirty="0" err="1" smtClean="0"/>
              <a:t>eg</a:t>
            </a:r>
            <a:r>
              <a:rPr lang="en-GB" sz="2600" dirty="0" smtClean="0"/>
              <a:t>. Depreciation of fixed assets ( which do not result in any outflow of cash )  </a:t>
            </a:r>
          </a:p>
          <a:p>
            <a:pPr eaLnBrk="1" hangingPunct="1">
              <a:lnSpc>
                <a:spcPct val="90000"/>
              </a:lnSpc>
              <a:defRPr/>
            </a:pPr>
            <a:r>
              <a:rPr lang="en-GB" sz="2600" dirty="0" smtClean="0"/>
              <a:t>How much profit there was (after subtracting all allowable expenses from the revenue)</a:t>
            </a:r>
          </a:p>
          <a:p>
            <a:pPr eaLnBrk="1" hangingPunct="1">
              <a:lnSpc>
                <a:spcPct val="90000"/>
              </a:lnSpc>
              <a:defRPr/>
            </a:pPr>
            <a:r>
              <a:rPr lang="en-GB" sz="2600" dirty="0" smtClean="0"/>
              <a:t>How the profit has been divided (e.g. to business owners, to directors, to other shareholders)</a:t>
            </a:r>
          </a:p>
        </p:txBody>
      </p:sp>
      <p:sp>
        <p:nvSpPr>
          <p:cNvPr id="5" name="Slide Number Placeholder 4"/>
          <p:cNvSpPr>
            <a:spLocks noGrp="1"/>
          </p:cNvSpPr>
          <p:nvPr>
            <p:ph type="sldNum" sz="quarter" idx="12"/>
          </p:nvPr>
        </p:nvSpPr>
        <p:spPr/>
        <p:txBody>
          <a:bodyPr>
            <a:normAutofit fontScale="85000" lnSpcReduction="20000"/>
          </a:bodyPr>
          <a:lstStyle/>
          <a:p>
            <a:pPr>
              <a:defRPr/>
            </a:pPr>
            <a:fld id="{FF7273DE-F491-4AA4-8764-0D0497D1E77D}" type="slidenum">
              <a:rPr lang="en-GB" smtClean="0"/>
              <a:pPr>
                <a:defRPr/>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42938" y="500063"/>
            <a:ext cx="8153400" cy="990600"/>
          </a:xfrm>
        </p:spPr>
        <p:txBody>
          <a:bodyPr/>
          <a:lstStyle/>
          <a:p>
            <a:r>
              <a:rPr lang="en-US" smtClean="0"/>
              <a:t>Do all businesses have to produce formal profit and loss accounts?</a:t>
            </a:r>
            <a:br>
              <a:rPr lang="en-US" smtClean="0"/>
            </a:br>
            <a:endParaRPr lang="en-GB" smtClean="0"/>
          </a:p>
        </p:txBody>
      </p:sp>
      <p:sp>
        <p:nvSpPr>
          <p:cNvPr id="3" name="Content Placeholder 2"/>
          <p:cNvSpPr>
            <a:spLocks noGrp="1"/>
          </p:cNvSpPr>
          <p:nvPr>
            <p:ph sz="quarter" idx="1"/>
          </p:nvPr>
        </p:nvSpPr>
        <p:spPr>
          <a:xfrm>
            <a:off x="612775" y="1600200"/>
            <a:ext cx="8153400" cy="4972050"/>
          </a:xfrm>
        </p:spPr>
        <p:txBody>
          <a:bodyPr/>
          <a:lstStyle/>
          <a:p>
            <a:pPr>
              <a:defRPr/>
            </a:pPr>
            <a:r>
              <a:rPr lang="en-US" sz="2800" dirty="0" smtClean="0"/>
              <a:t>By law, if your business is a </a:t>
            </a:r>
            <a:r>
              <a:rPr lang="en-US" sz="2800" b="1" dirty="0" smtClean="0"/>
              <a:t>limited company (Ltd or Plc) or a limited liability partnership (LLP) </a:t>
            </a:r>
            <a:r>
              <a:rPr lang="en-US" sz="2800" dirty="0" smtClean="0"/>
              <a:t>you must produce a P &amp; L account for each financial year.</a:t>
            </a:r>
          </a:p>
          <a:p>
            <a:pPr>
              <a:defRPr/>
            </a:pPr>
            <a:r>
              <a:rPr lang="en-US" sz="2800" dirty="0" smtClean="0"/>
              <a:t>Self-employed sole traders and most partnerships don't need to create a formal profit and loss account - the information they complete on the self-assessment tax return form amounts to the </a:t>
            </a:r>
            <a:r>
              <a:rPr lang="en-GB" sz="2800" dirty="0" smtClean="0"/>
              <a:t>same thing.</a:t>
            </a:r>
          </a:p>
          <a:p>
            <a:pPr>
              <a:defRPr/>
            </a:pPr>
            <a:r>
              <a:rPr lang="en-US" sz="2800" dirty="0" smtClean="0"/>
              <a:t>However, there are key benefits to producing formal accounts. If you are looking to grow your business, or need a loan or mortgage, for example, most institutions will ask to see three years‘ </a:t>
            </a:r>
            <a:r>
              <a:rPr lang="en-GB" sz="2800" dirty="0" smtClean="0"/>
              <a:t>accounts.</a:t>
            </a:r>
          </a:p>
        </p:txBody>
      </p:sp>
      <p:sp>
        <p:nvSpPr>
          <p:cNvPr id="4" name="Slide Number Placeholder 3"/>
          <p:cNvSpPr>
            <a:spLocks noGrp="1"/>
          </p:cNvSpPr>
          <p:nvPr>
            <p:ph type="sldNum" sz="quarter" idx="12"/>
          </p:nvPr>
        </p:nvSpPr>
        <p:spPr/>
        <p:txBody>
          <a:bodyPr>
            <a:normAutofit fontScale="85000" lnSpcReduction="20000"/>
          </a:bodyPr>
          <a:lstStyle/>
          <a:p>
            <a:pPr>
              <a:defRPr/>
            </a:pPr>
            <a:fld id="{16C1338B-6AD9-47E2-9F7E-4C39F9F88B57}" type="slidenum">
              <a:rPr lang="en-GB" smtClean="0"/>
              <a:pPr>
                <a:defRPr/>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mtClean="0"/>
              <a:t>Example Profit and Loss Account </a:t>
            </a:r>
            <a:br>
              <a:rPr lang="en-GB" smtClean="0"/>
            </a:br>
            <a:r>
              <a:rPr lang="en-GB" sz="2400" smtClean="0"/>
              <a:t>(Biz Ed, 2008)</a:t>
            </a:r>
          </a:p>
        </p:txBody>
      </p:sp>
      <p:grpSp>
        <p:nvGrpSpPr>
          <p:cNvPr id="18435" name="Group 221"/>
          <p:cNvGrpSpPr>
            <a:grpSpLocks/>
          </p:cNvGrpSpPr>
          <p:nvPr/>
        </p:nvGrpSpPr>
        <p:grpSpPr bwMode="auto">
          <a:xfrm>
            <a:off x="304800" y="1676400"/>
            <a:ext cx="5840413" cy="4371975"/>
            <a:chOff x="-3" y="-3"/>
            <a:chExt cx="3231" cy="2436"/>
          </a:xfrm>
        </p:grpSpPr>
        <p:grpSp>
          <p:nvGrpSpPr>
            <p:cNvPr id="18449" name="Group 219"/>
            <p:cNvGrpSpPr>
              <a:grpSpLocks/>
            </p:cNvGrpSpPr>
            <p:nvPr/>
          </p:nvGrpSpPr>
          <p:grpSpPr bwMode="auto">
            <a:xfrm>
              <a:off x="0" y="0"/>
              <a:ext cx="3225" cy="2430"/>
              <a:chOff x="0" y="0"/>
              <a:chExt cx="3225" cy="2430"/>
            </a:xfrm>
          </p:grpSpPr>
          <p:grpSp>
            <p:nvGrpSpPr>
              <p:cNvPr id="18451" name="Group 76"/>
              <p:cNvGrpSpPr>
                <a:grpSpLocks/>
              </p:cNvGrpSpPr>
              <p:nvPr/>
            </p:nvGrpSpPr>
            <p:grpSpPr bwMode="auto">
              <a:xfrm>
                <a:off x="0" y="0"/>
                <a:ext cx="2070" cy="135"/>
                <a:chOff x="0" y="0"/>
                <a:chExt cx="2070" cy="135"/>
              </a:xfrm>
            </p:grpSpPr>
            <p:sp>
              <p:nvSpPr>
                <p:cNvPr id="2" name="Rectangle 3"/>
                <p:cNvSpPr>
                  <a:spLocks noChangeArrowheads="1"/>
                </p:cNvSpPr>
                <p:nvPr/>
              </p:nvSpPr>
              <p:spPr bwMode="auto">
                <a:xfrm>
                  <a:off x="0" y="0"/>
                  <a:ext cx="2070"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Consolidated Profit &amp; Loss Account for the year ended</a:t>
                  </a:r>
                  <a:endParaRPr lang="en-GB"/>
                </a:p>
              </p:txBody>
            </p:sp>
            <p:sp>
              <p:nvSpPr>
                <p:cNvPr id="3" name="Rectangle 75"/>
                <p:cNvSpPr>
                  <a:spLocks noChangeArrowheads="1"/>
                </p:cNvSpPr>
                <p:nvPr/>
              </p:nvSpPr>
              <p:spPr bwMode="auto">
                <a:xfrm>
                  <a:off x="0" y="0"/>
                  <a:ext cx="2070" cy="135"/>
                </a:xfrm>
                <a:prstGeom prst="rect">
                  <a:avLst/>
                </a:prstGeom>
                <a:noFill/>
                <a:ln w="7">
                  <a:solidFill>
                    <a:srgbClr val="A0A0A0"/>
                  </a:solidFill>
                  <a:miter lim="800000"/>
                  <a:headEnd/>
                  <a:tailEnd/>
                </a:ln>
              </p:spPr>
              <p:txBody>
                <a:bodyPr/>
                <a:lstStyle/>
                <a:p>
                  <a:endParaRPr lang="en-US"/>
                </a:p>
              </p:txBody>
            </p:sp>
          </p:grpSp>
          <p:grpSp>
            <p:nvGrpSpPr>
              <p:cNvPr id="18452" name="Group 78"/>
              <p:cNvGrpSpPr>
                <a:grpSpLocks/>
              </p:cNvGrpSpPr>
              <p:nvPr/>
            </p:nvGrpSpPr>
            <p:grpSpPr bwMode="auto">
              <a:xfrm>
                <a:off x="2070" y="0"/>
                <a:ext cx="385" cy="135"/>
                <a:chOff x="2070" y="0"/>
                <a:chExt cx="385" cy="135"/>
              </a:xfrm>
            </p:grpSpPr>
            <p:sp>
              <p:nvSpPr>
                <p:cNvPr id="4" name="Rectangle 4"/>
                <p:cNvSpPr>
                  <a:spLocks noChangeArrowheads="1"/>
                </p:cNvSpPr>
                <p:nvPr/>
              </p:nvSpPr>
              <p:spPr bwMode="auto">
                <a:xfrm>
                  <a:off x="2070" y="0"/>
                  <a:ext cx="385"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2003</a:t>
                  </a:r>
                  <a:endParaRPr lang="en-GB"/>
                </a:p>
              </p:txBody>
            </p:sp>
            <p:sp>
              <p:nvSpPr>
                <p:cNvPr id="5" name="Rectangle 77"/>
                <p:cNvSpPr>
                  <a:spLocks noChangeArrowheads="1"/>
                </p:cNvSpPr>
                <p:nvPr/>
              </p:nvSpPr>
              <p:spPr bwMode="auto">
                <a:xfrm>
                  <a:off x="2070" y="0"/>
                  <a:ext cx="385" cy="135"/>
                </a:xfrm>
                <a:prstGeom prst="rect">
                  <a:avLst/>
                </a:prstGeom>
                <a:noFill/>
                <a:ln w="7">
                  <a:solidFill>
                    <a:srgbClr val="A0A0A0"/>
                  </a:solidFill>
                  <a:miter lim="800000"/>
                  <a:headEnd/>
                  <a:tailEnd/>
                </a:ln>
              </p:spPr>
              <p:txBody>
                <a:bodyPr/>
                <a:lstStyle/>
                <a:p>
                  <a:endParaRPr lang="en-US"/>
                </a:p>
              </p:txBody>
            </p:sp>
          </p:grpSp>
          <p:grpSp>
            <p:nvGrpSpPr>
              <p:cNvPr id="18453" name="Group 80"/>
              <p:cNvGrpSpPr>
                <a:grpSpLocks/>
              </p:cNvGrpSpPr>
              <p:nvPr/>
            </p:nvGrpSpPr>
            <p:grpSpPr bwMode="auto">
              <a:xfrm>
                <a:off x="2455" y="0"/>
                <a:ext cx="385" cy="135"/>
                <a:chOff x="2455" y="0"/>
                <a:chExt cx="385" cy="135"/>
              </a:xfrm>
            </p:grpSpPr>
            <p:sp>
              <p:nvSpPr>
                <p:cNvPr id="6" name="Rectangle 5"/>
                <p:cNvSpPr>
                  <a:spLocks noChangeArrowheads="1"/>
                </p:cNvSpPr>
                <p:nvPr/>
              </p:nvSpPr>
              <p:spPr bwMode="auto">
                <a:xfrm>
                  <a:off x="2455" y="0"/>
                  <a:ext cx="385"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2002</a:t>
                  </a:r>
                  <a:endParaRPr lang="en-GB"/>
                </a:p>
              </p:txBody>
            </p:sp>
            <p:sp>
              <p:nvSpPr>
                <p:cNvPr id="7" name="Rectangle 79"/>
                <p:cNvSpPr>
                  <a:spLocks noChangeArrowheads="1"/>
                </p:cNvSpPr>
                <p:nvPr/>
              </p:nvSpPr>
              <p:spPr bwMode="auto">
                <a:xfrm>
                  <a:off x="2455" y="0"/>
                  <a:ext cx="385" cy="135"/>
                </a:xfrm>
                <a:prstGeom prst="rect">
                  <a:avLst/>
                </a:prstGeom>
                <a:noFill/>
                <a:ln w="7">
                  <a:solidFill>
                    <a:srgbClr val="A0A0A0"/>
                  </a:solidFill>
                  <a:miter lim="800000"/>
                  <a:headEnd/>
                  <a:tailEnd/>
                </a:ln>
              </p:spPr>
              <p:txBody>
                <a:bodyPr/>
                <a:lstStyle/>
                <a:p>
                  <a:endParaRPr lang="en-US"/>
                </a:p>
              </p:txBody>
            </p:sp>
          </p:grpSp>
          <p:grpSp>
            <p:nvGrpSpPr>
              <p:cNvPr id="18454" name="Group 82"/>
              <p:cNvGrpSpPr>
                <a:grpSpLocks/>
              </p:cNvGrpSpPr>
              <p:nvPr/>
            </p:nvGrpSpPr>
            <p:grpSpPr bwMode="auto">
              <a:xfrm>
                <a:off x="2840" y="0"/>
                <a:ext cx="385" cy="135"/>
                <a:chOff x="2840" y="0"/>
                <a:chExt cx="385" cy="135"/>
              </a:xfrm>
            </p:grpSpPr>
            <p:sp>
              <p:nvSpPr>
                <p:cNvPr id="8" name="Rectangle 6"/>
                <p:cNvSpPr>
                  <a:spLocks noChangeArrowheads="1"/>
                </p:cNvSpPr>
                <p:nvPr/>
              </p:nvSpPr>
              <p:spPr bwMode="auto">
                <a:xfrm>
                  <a:off x="2840" y="0"/>
                  <a:ext cx="385"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2001</a:t>
                  </a:r>
                  <a:endParaRPr lang="en-GB"/>
                </a:p>
              </p:txBody>
            </p:sp>
            <p:sp>
              <p:nvSpPr>
                <p:cNvPr id="9" name="Rectangle 81"/>
                <p:cNvSpPr>
                  <a:spLocks noChangeArrowheads="1"/>
                </p:cNvSpPr>
                <p:nvPr/>
              </p:nvSpPr>
              <p:spPr bwMode="auto">
                <a:xfrm>
                  <a:off x="2840" y="0"/>
                  <a:ext cx="385" cy="135"/>
                </a:xfrm>
                <a:prstGeom prst="rect">
                  <a:avLst/>
                </a:prstGeom>
                <a:noFill/>
                <a:ln w="7">
                  <a:solidFill>
                    <a:srgbClr val="A0A0A0"/>
                  </a:solidFill>
                  <a:miter lim="800000"/>
                  <a:headEnd/>
                  <a:tailEnd/>
                </a:ln>
              </p:spPr>
              <p:txBody>
                <a:bodyPr/>
                <a:lstStyle/>
                <a:p>
                  <a:endParaRPr lang="en-US"/>
                </a:p>
              </p:txBody>
            </p:sp>
          </p:grpSp>
          <p:grpSp>
            <p:nvGrpSpPr>
              <p:cNvPr id="18455" name="Group 84"/>
              <p:cNvGrpSpPr>
                <a:grpSpLocks/>
              </p:cNvGrpSpPr>
              <p:nvPr/>
            </p:nvGrpSpPr>
            <p:grpSpPr bwMode="auto">
              <a:xfrm>
                <a:off x="0" y="135"/>
                <a:ext cx="2070" cy="135"/>
                <a:chOff x="0" y="135"/>
                <a:chExt cx="2070" cy="135"/>
              </a:xfrm>
            </p:grpSpPr>
            <p:sp>
              <p:nvSpPr>
                <p:cNvPr id="10" name="Rectangle 7"/>
                <p:cNvSpPr>
                  <a:spLocks noChangeArrowheads="1"/>
                </p:cNvSpPr>
                <p:nvPr/>
              </p:nvSpPr>
              <p:spPr bwMode="auto">
                <a:xfrm>
                  <a:off x="0" y="13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Weeks</a:t>
                  </a:r>
                  <a:endParaRPr lang="en-GB"/>
                </a:p>
              </p:txBody>
            </p:sp>
            <p:sp>
              <p:nvSpPr>
                <p:cNvPr id="18658" name="Rectangle 83"/>
                <p:cNvSpPr>
                  <a:spLocks noChangeArrowheads="1"/>
                </p:cNvSpPr>
                <p:nvPr/>
              </p:nvSpPr>
              <p:spPr bwMode="auto">
                <a:xfrm>
                  <a:off x="0" y="135"/>
                  <a:ext cx="2070" cy="135"/>
                </a:xfrm>
                <a:prstGeom prst="rect">
                  <a:avLst/>
                </a:prstGeom>
                <a:noFill/>
                <a:ln w="7">
                  <a:solidFill>
                    <a:srgbClr val="A0A0A0"/>
                  </a:solidFill>
                  <a:miter lim="800000"/>
                  <a:headEnd/>
                  <a:tailEnd/>
                </a:ln>
              </p:spPr>
              <p:txBody>
                <a:bodyPr/>
                <a:lstStyle/>
                <a:p>
                  <a:endParaRPr lang="en-US"/>
                </a:p>
              </p:txBody>
            </p:sp>
          </p:grpSp>
          <p:grpSp>
            <p:nvGrpSpPr>
              <p:cNvPr id="18456" name="Group 86"/>
              <p:cNvGrpSpPr>
                <a:grpSpLocks/>
              </p:cNvGrpSpPr>
              <p:nvPr/>
            </p:nvGrpSpPr>
            <p:grpSpPr bwMode="auto">
              <a:xfrm>
                <a:off x="2070" y="135"/>
                <a:ext cx="385" cy="135"/>
                <a:chOff x="2070" y="135"/>
                <a:chExt cx="385" cy="135"/>
              </a:xfrm>
            </p:grpSpPr>
            <p:sp>
              <p:nvSpPr>
                <p:cNvPr id="11" name="Rectangle 8"/>
                <p:cNvSpPr>
                  <a:spLocks noChangeArrowheads="1"/>
                </p:cNvSpPr>
                <p:nvPr/>
              </p:nvSpPr>
              <p:spPr bwMode="auto">
                <a:xfrm>
                  <a:off x="2070" y="135"/>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a:t>
                  </a:r>
                  <a:endParaRPr lang="en-GB"/>
                </a:p>
              </p:txBody>
            </p:sp>
            <p:sp>
              <p:nvSpPr>
                <p:cNvPr id="12" name="Rectangle 85"/>
                <p:cNvSpPr>
                  <a:spLocks noChangeArrowheads="1"/>
                </p:cNvSpPr>
                <p:nvPr/>
              </p:nvSpPr>
              <p:spPr bwMode="auto">
                <a:xfrm>
                  <a:off x="2070" y="135"/>
                  <a:ext cx="385" cy="135"/>
                </a:xfrm>
                <a:prstGeom prst="rect">
                  <a:avLst/>
                </a:prstGeom>
                <a:noFill/>
                <a:ln w="7">
                  <a:solidFill>
                    <a:srgbClr val="A0A0A0"/>
                  </a:solidFill>
                  <a:miter lim="800000"/>
                  <a:headEnd/>
                  <a:tailEnd/>
                </a:ln>
              </p:spPr>
              <p:txBody>
                <a:bodyPr/>
                <a:lstStyle/>
                <a:p>
                  <a:endParaRPr lang="en-US"/>
                </a:p>
              </p:txBody>
            </p:sp>
          </p:grpSp>
          <p:grpSp>
            <p:nvGrpSpPr>
              <p:cNvPr id="18457" name="Group 88"/>
              <p:cNvGrpSpPr>
                <a:grpSpLocks/>
              </p:cNvGrpSpPr>
              <p:nvPr/>
            </p:nvGrpSpPr>
            <p:grpSpPr bwMode="auto">
              <a:xfrm>
                <a:off x="2455" y="135"/>
                <a:ext cx="385" cy="135"/>
                <a:chOff x="2455" y="135"/>
                <a:chExt cx="385" cy="135"/>
              </a:xfrm>
            </p:grpSpPr>
            <p:sp>
              <p:nvSpPr>
                <p:cNvPr id="18653" name="Rectangle 9"/>
                <p:cNvSpPr>
                  <a:spLocks noChangeArrowheads="1"/>
                </p:cNvSpPr>
                <p:nvPr/>
              </p:nvSpPr>
              <p:spPr bwMode="auto">
                <a:xfrm>
                  <a:off x="2455" y="135"/>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a:t>
                  </a:r>
                  <a:endParaRPr lang="en-GB"/>
                </a:p>
              </p:txBody>
            </p:sp>
            <p:sp>
              <p:nvSpPr>
                <p:cNvPr id="13" name="Rectangle 87"/>
                <p:cNvSpPr>
                  <a:spLocks noChangeArrowheads="1"/>
                </p:cNvSpPr>
                <p:nvPr/>
              </p:nvSpPr>
              <p:spPr bwMode="auto">
                <a:xfrm>
                  <a:off x="2455" y="135"/>
                  <a:ext cx="385" cy="135"/>
                </a:xfrm>
                <a:prstGeom prst="rect">
                  <a:avLst/>
                </a:prstGeom>
                <a:noFill/>
                <a:ln w="7">
                  <a:solidFill>
                    <a:srgbClr val="A0A0A0"/>
                  </a:solidFill>
                  <a:miter lim="800000"/>
                  <a:headEnd/>
                  <a:tailEnd/>
                </a:ln>
              </p:spPr>
              <p:txBody>
                <a:bodyPr/>
                <a:lstStyle/>
                <a:p>
                  <a:endParaRPr lang="en-US"/>
                </a:p>
              </p:txBody>
            </p:sp>
          </p:grpSp>
          <p:grpSp>
            <p:nvGrpSpPr>
              <p:cNvPr id="18458" name="Group 90"/>
              <p:cNvGrpSpPr>
                <a:grpSpLocks/>
              </p:cNvGrpSpPr>
              <p:nvPr/>
            </p:nvGrpSpPr>
            <p:grpSpPr bwMode="auto">
              <a:xfrm>
                <a:off x="2840" y="135"/>
                <a:ext cx="385" cy="135"/>
                <a:chOff x="2840" y="135"/>
                <a:chExt cx="385" cy="135"/>
              </a:xfrm>
            </p:grpSpPr>
            <p:sp>
              <p:nvSpPr>
                <p:cNvPr id="18651" name="Rectangle 10"/>
                <p:cNvSpPr>
                  <a:spLocks noChangeArrowheads="1"/>
                </p:cNvSpPr>
                <p:nvPr/>
              </p:nvSpPr>
              <p:spPr bwMode="auto">
                <a:xfrm>
                  <a:off x="2840" y="135"/>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a:t>
                  </a:r>
                  <a:endParaRPr lang="en-GB"/>
                </a:p>
              </p:txBody>
            </p:sp>
            <p:sp>
              <p:nvSpPr>
                <p:cNvPr id="18652" name="Rectangle 89"/>
                <p:cNvSpPr>
                  <a:spLocks noChangeArrowheads="1"/>
                </p:cNvSpPr>
                <p:nvPr/>
              </p:nvSpPr>
              <p:spPr bwMode="auto">
                <a:xfrm>
                  <a:off x="2840" y="135"/>
                  <a:ext cx="385" cy="135"/>
                </a:xfrm>
                <a:prstGeom prst="rect">
                  <a:avLst/>
                </a:prstGeom>
                <a:noFill/>
                <a:ln w="7">
                  <a:solidFill>
                    <a:srgbClr val="A0A0A0"/>
                  </a:solidFill>
                  <a:miter lim="800000"/>
                  <a:headEnd/>
                  <a:tailEnd/>
                </a:ln>
              </p:spPr>
              <p:txBody>
                <a:bodyPr/>
                <a:lstStyle/>
                <a:p>
                  <a:endParaRPr lang="en-US"/>
                </a:p>
              </p:txBody>
            </p:sp>
          </p:grpSp>
          <p:grpSp>
            <p:nvGrpSpPr>
              <p:cNvPr id="18459" name="Group 92"/>
              <p:cNvGrpSpPr>
                <a:grpSpLocks/>
              </p:cNvGrpSpPr>
              <p:nvPr/>
            </p:nvGrpSpPr>
            <p:grpSpPr bwMode="auto">
              <a:xfrm>
                <a:off x="0" y="270"/>
                <a:ext cx="2070" cy="135"/>
                <a:chOff x="0" y="270"/>
                <a:chExt cx="2070" cy="135"/>
              </a:xfrm>
            </p:grpSpPr>
            <p:sp>
              <p:nvSpPr>
                <p:cNvPr id="18649" name="Rectangle 11"/>
                <p:cNvSpPr>
                  <a:spLocks noChangeArrowheads="1"/>
                </p:cNvSpPr>
                <p:nvPr/>
              </p:nvSpPr>
              <p:spPr bwMode="auto">
                <a:xfrm>
                  <a:off x="0" y="270"/>
                  <a:ext cx="2070" cy="135"/>
                </a:xfrm>
                <a:prstGeom prst="rect">
                  <a:avLst/>
                </a:prstGeom>
                <a:noFill/>
                <a:ln w="9525">
                  <a:noFill/>
                  <a:miter lim="800000"/>
                  <a:headEnd/>
                  <a:tailEnd/>
                </a:ln>
              </p:spPr>
              <p:txBody>
                <a:bodyPr/>
                <a:lstStyle/>
                <a:p>
                  <a:r>
                    <a:rPr lang="en-GB" sz="800">
                      <a:solidFill>
                        <a:srgbClr val="000000"/>
                      </a:solidFill>
                      <a:latin typeface="Verdana" pitchFamily="34" charset="0"/>
                    </a:rPr>
                    <a:t>Currency</a:t>
                  </a:r>
                  <a:endParaRPr lang="en-GB"/>
                </a:p>
              </p:txBody>
            </p:sp>
            <p:sp>
              <p:nvSpPr>
                <p:cNvPr id="18650" name="Rectangle 91"/>
                <p:cNvSpPr>
                  <a:spLocks noChangeArrowheads="1"/>
                </p:cNvSpPr>
                <p:nvPr/>
              </p:nvSpPr>
              <p:spPr bwMode="auto">
                <a:xfrm>
                  <a:off x="0" y="270"/>
                  <a:ext cx="2070" cy="135"/>
                </a:xfrm>
                <a:prstGeom prst="rect">
                  <a:avLst/>
                </a:prstGeom>
                <a:noFill/>
                <a:ln w="7">
                  <a:solidFill>
                    <a:srgbClr val="A0A0A0"/>
                  </a:solidFill>
                  <a:miter lim="800000"/>
                  <a:headEnd/>
                  <a:tailEnd/>
                </a:ln>
              </p:spPr>
              <p:txBody>
                <a:bodyPr/>
                <a:lstStyle/>
                <a:p>
                  <a:endParaRPr lang="en-US"/>
                </a:p>
              </p:txBody>
            </p:sp>
          </p:grpSp>
          <p:grpSp>
            <p:nvGrpSpPr>
              <p:cNvPr id="18460" name="Group 94"/>
              <p:cNvGrpSpPr>
                <a:grpSpLocks/>
              </p:cNvGrpSpPr>
              <p:nvPr/>
            </p:nvGrpSpPr>
            <p:grpSpPr bwMode="auto">
              <a:xfrm>
                <a:off x="2070" y="270"/>
                <a:ext cx="385" cy="135"/>
                <a:chOff x="2070" y="270"/>
                <a:chExt cx="385" cy="135"/>
              </a:xfrm>
            </p:grpSpPr>
            <p:sp>
              <p:nvSpPr>
                <p:cNvPr id="18647" name="Rectangle 12"/>
                <p:cNvSpPr>
                  <a:spLocks noChangeArrowheads="1"/>
                </p:cNvSpPr>
                <p:nvPr/>
              </p:nvSpPr>
              <p:spPr bwMode="auto">
                <a:xfrm>
                  <a:off x="2070" y="270"/>
                  <a:ext cx="385" cy="135"/>
                </a:xfrm>
                <a:prstGeom prst="rect">
                  <a:avLst/>
                </a:prstGeom>
                <a:noFill/>
                <a:ln w="9525">
                  <a:noFill/>
                  <a:miter lim="800000"/>
                  <a:headEnd/>
                  <a:tailEnd/>
                </a:ln>
              </p:spPr>
              <p:txBody>
                <a:bodyPr/>
                <a:lstStyle/>
                <a:p>
                  <a:pPr algn="r"/>
                  <a:r>
                    <a:rPr lang="en-GB" sz="800">
                      <a:solidFill>
                        <a:srgbClr val="000000"/>
                      </a:solidFill>
                      <a:latin typeface="Times New Roman" pitchFamily="18" charset="0"/>
                    </a:rPr>
                    <a:t>£</a:t>
                  </a:r>
                  <a:r>
                    <a:rPr lang="en-GB" sz="800">
                      <a:solidFill>
                        <a:srgbClr val="000000"/>
                      </a:solidFill>
                      <a:latin typeface="Verdana" pitchFamily="34" charset="0"/>
                    </a:rPr>
                    <a:t> million</a:t>
                  </a:r>
                  <a:endParaRPr lang="en-GB"/>
                </a:p>
              </p:txBody>
            </p:sp>
            <p:sp>
              <p:nvSpPr>
                <p:cNvPr id="18648" name="Rectangle 93"/>
                <p:cNvSpPr>
                  <a:spLocks noChangeArrowheads="1"/>
                </p:cNvSpPr>
                <p:nvPr/>
              </p:nvSpPr>
              <p:spPr bwMode="auto">
                <a:xfrm>
                  <a:off x="2070" y="270"/>
                  <a:ext cx="385" cy="135"/>
                </a:xfrm>
                <a:prstGeom prst="rect">
                  <a:avLst/>
                </a:prstGeom>
                <a:noFill/>
                <a:ln w="7">
                  <a:solidFill>
                    <a:srgbClr val="A0A0A0"/>
                  </a:solidFill>
                  <a:miter lim="800000"/>
                  <a:headEnd/>
                  <a:tailEnd/>
                </a:ln>
              </p:spPr>
              <p:txBody>
                <a:bodyPr/>
                <a:lstStyle/>
                <a:p>
                  <a:endParaRPr lang="en-US"/>
                </a:p>
              </p:txBody>
            </p:sp>
          </p:grpSp>
          <p:grpSp>
            <p:nvGrpSpPr>
              <p:cNvPr id="18461" name="Group 96"/>
              <p:cNvGrpSpPr>
                <a:grpSpLocks/>
              </p:cNvGrpSpPr>
              <p:nvPr/>
            </p:nvGrpSpPr>
            <p:grpSpPr bwMode="auto">
              <a:xfrm>
                <a:off x="2455" y="270"/>
                <a:ext cx="385" cy="135"/>
                <a:chOff x="2455" y="270"/>
                <a:chExt cx="385" cy="135"/>
              </a:xfrm>
            </p:grpSpPr>
            <p:sp>
              <p:nvSpPr>
                <p:cNvPr id="18645" name="Rectangle 13"/>
                <p:cNvSpPr>
                  <a:spLocks noChangeArrowheads="1"/>
                </p:cNvSpPr>
                <p:nvPr/>
              </p:nvSpPr>
              <p:spPr bwMode="auto">
                <a:xfrm>
                  <a:off x="2455" y="270"/>
                  <a:ext cx="385" cy="135"/>
                </a:xfrm>
                <a:prstGeom prst="rect">
                  <a:avLst/>
                </a:prstGeom>
                <a:noFill/>
                <a:ln w="9525">
                  <a:noFill/>
                  <a:miter lim="800000"/>
                  <a:headEnd/>
                  <a:tailEnd/>
                </a:ln>
              </p:spPr>
              <p:txBody>
                <a:bodyPr/>
                <a:lstStyle/>
                <a:p>
                  <a:pPr algn="r"/>
                  <a:r>
                    <a:rPr lang="en-GB" sz="800">
                      <a:solidFill>
                        <a:srgbClr val="000000"/>
                      </a:solidFill>
                      <a:latin typeface="Times New Roman" pitchFamily="18" charset="0"/>
                    </a:rPr>
                    <a:t>£</a:t>
                  </a:r>
                  <a:r>
                    <a:rPr lang="en-GB" sz="800">
                      <a:solidFill>
                        <a:srgbClr val="000000"/>
                      </a:solidFill>
                      <a:latin typeface="Verdana" pitchFamily="34" charset="0"/>
                    </a:rPr>
                    <a:t> million</a:t>
                  </a:r>
                  <a:endParaRPr lang="en-GB"/>
                </a:p>
              </p:txBody>
            </p:sp>
            <p:sp>
              <p:nvSpPr>
                <p:cNvPr id="18646" name="Rectangle 95"/>
                <p:cNvSpPr>
                  <a:spLocks noChangeArrowheads="1"/>
                </p:cNvSpPr>
                <p:nvPr/>
              </p:nvSpPr>
              <p:spPr bwMode="auto">
                <a:xfrm>
                  <a:off x="2455" y="270"/>
                  <a:ext cx="385" cy="135"/>
                </a:xfrm>
                <a:prstGeom prst="rect">
                  <a:avLst/>
                </a:prstGeom>
                <a:noFill/>
                <a:ln w="7">
                  <a:solidFill>
                    <a:srgbClr val="A0A0A0"/>
                  </a:solidFill>
                  <a:miter lim="800000"/>
                  <a:headEnd/>
                  <a:tailEnd/>
                </a:ln>
              </p:spPr>
              <p:txBody>
                <a:bodyPr/>
                <a:lstStyle/>
                <a:p>
                  <a:endParaRPr lang="en-US"/>
                </a:p>
              </p:txBody>
            </p:sp>
          </p:grpSp>
          <p:grpSp>
            <p:nvGrpSpPr>
              <p:cNvPr id="18462" name="Group 98"/>
              <p:cNvGrpSpPr>
                <a:grpSpLocks/>
              </p:cNvGrpSpPr>
              <p:nvPr/>
            </p:nvGrpSpPr>
            <p:grpSpPr bwMode="auto">
              <a:xfrm>
                <a:off x="2840" y="270"/>
                <a:ext cx="385" cy="135"/>
                <a:chOff x="2840" y="270"/>
                <a:chExt cx="385" cy="135"/>
              </a:xfrm>
            </p:grpSpPr>
            <p:sp>
              <p:nvSpPr>
                <p:cNvPr id="18643" name="Rectangle 14"/>
                <p:cNvSpPr>
                  <a:spLocks noChangeArrowheads="1"/>
                </p:cNvSpPr>
                <p:nvPr/>
              </p:nvSpPr>
              <p:spPr bwMode="auto">
                <a:xfrm>
                  <a:off x="2840" y="270"/>
                  <a:ext cx="385" cy="135"/>
                </a:xfrm>
                <a:prstGeom prst="rect">
                  <a:avLst/>
                </a:prstGeom>
                <a:noFill/>
                <a:ln w="9525">
                  <a:noFill/>
                  <a:miter lim="800000"/>
                  <a:headEnd/>
                  <a:tailEnd/>
                </a:ln>
              </p:spPr>
              <p:txBody>
                <a:bodyPr/>
                <a:lstStyle/>
                <a:p>
                  <a:pPr algn="r"/>
                  <a:r>
                    <a:rPr lang="en-GB" sz="800">
                      <a:solidFill>
                        <a:srgbClr val="000000"/>
                      </a:solidFill>
                      <a:latin typeface="Times New Roman" pitchFamily="18" charset="0"/>
                    </a:rPr>
                    <a:t>£</a:t>
                  </a:r>
                  <a:r>
                    <a:rPr lang="en-GB" sz="800">
                      <a:solidFill>
                        <a:srgbClr val="000000"/>
                      </a:solidFill>
                      <a:latin typeface="Verdana" pitchFamily="34" charset="0"/>
                    </a:rPr>
                    <a:t> million</a:t>
                  </a:r>
                  <a:endParaRPr lang="en-GB"/>
                </a:p>
              </p:txBody>
            </p:sp>
            <p:sp>
              <p:nvSpPr>
                <p:cNvPr id="18644" name="Rectangle 97"/>
                <p:cNvSpPr>
                  <a:spLocks noChangeArrowheads="1"/>
                </p:cNvSpPr>
                <p:nvPr/>
              </p:nvSpPr>
              <p:spPr bwMode="auto">
                <a:xfrm>
                  <a:off x="2840" y="270"/>
                  <a:ext cx="385" cy="135"/>
                </a:xfrm>
                <a:prstGeom prst="rect">
                  <a:avLst/>
                </a:prstGeom>
                <a:noFill/>
                <a:ln w="7">
                  <a:solidFill>
                    <a:srgbClr val="A0A0A0"/>
                  </a:solidFill>
                  <a:miter lim="800000"/>
                  <a:headEnd/>
                  <a:tailEnd/>
                </a:ln>
              </p:spPr>
              <p:txBody>
                <a:bodyPr/>
                <a:lstStyle/>
                <a:p>
                  <a:endParaRPr lang="en-US"/>
                </a:p>
              </p:txBody>
            </p:sp>
          </p:grpSp>
          <p:grpSp>
            <p:nvGrpSpPr>
              <p:cNvPr id="18463" name="Group 100"/>
              <p:cNvGrpSpPr>
                <a:grpSpLocks/>
              </p:cNvGrpSpPr>
              <p:nvPr/>
            </p:nvGrpSpPr>
            <p:grpSpPr bwMode="auto">
              <a:xfrm>
                <a:off x="0" y="405"/>
                <a:ext cx="2070" cy="135"/>
                <a:chOff x="0" y="405"/>
                <a:chExt cx="2070" cy="135"/>
              </a:xfrm>
            </p:grpSpPr>
            <p:sp>
              <p:nvSpPr>
                <p:cNvPr id="18641" name="Rectangle 15"/>
                <p:cNvSpPr>
                  <a:spLocks noChangeArrowheads="1"/>
                </p:cNvSpPr>
                <p:nvPr/>
              </p:nvSpPr>
              <p:spPr bwMode="auto">
                <a:xfrm>
                  <a:off x="0" y="40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Turnover</a:t>
                  </a:r>
                  <a:endParaRPr lang="en-GB"/>
                </a:p>
              </p:txBody>
            </p:sp>
            <p:sp>
              <p:nvSpPr>
                <p:cNvPr id="18642" name="Rectangle 99"/>
                <p:cNvSpPr>
                  <a:spLocks noChangeArrowheads="1"/>
                </p:cNvSpPr>
                <p:nvPr/>
              </p:nvSpPr>
              <p:spPr bwMode="auto">
                <a:xfrm>
                  <a:off x="0" y="405"/>
                  <a:ext cx="2070" cy="135"/>
                </a:xfrm>
                <a:prstGeom prst="rect">
                  <a:avLst/>
                </a:prstGeom>
                <a:noFill/>
                <a:ln w="7">
                  <a:solidFill>
                    <a:srgbClr val="A0A0A0"/>
                  </a:solidFill>
                  <a:miter lim="800000"/>
                  <a:headEnd/>
                  <a:tailEnd/>
                </a:ln>
              </p:spPr>
              <p:txBody>
                <a:bodyPr/>
                <a:lstStyle/>
                <a:p>
                  <a:endParaRPr lang="en-US"/>
                </a:p>
              </p:txBody>
            </p:sp>
          </p:grpSp>
          <p:grpSp>
            <p:nvGrpSpPr>
              <p:cNvPr id="18464" name="Group 102"/>
              <p:cNvGrpSpPr>
                <a:grpSpLocks/>
              </p:cNvGrpSpPr>
              <p:nvPr/>
            </p:nvGrpSpPr>
            <p:grpSpPr bwMode="auto">
              <a:xfrm>
                <a:off x="2070" y="405"/>
                <a:ext cx="385" cy="135"/>
                <a:chOff x="2070" y="405"/>
                <a:chExt cx="385" cy="135"/>
              </a:xfrm>
            </p:grpSpPr>
            <p:sp>
              <p:nvSpPr>
                <p:cNvPr id="18639" name="Rectangle 16"/>
                <p:cNvSpPr>
                  <a:spLocks noChangeArrowheads="1"/>
                </p:cNvSpPr>
                <p:nvPr/>
              </p:nvSpPr>
              <p:spPr bwMode="auto">
                <a:xfrm>
                  <a:off x="2070" y="40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7688.0</a:t>
                  </a:r>
                  <a:endParaRPr lang="en-GB"/>
                </a:p>
              </p:txBody>
            </p:sp>
            <p:sp>
              <p:nvSpPr>
                <p:cNvPr id="18640" name="Rectangle 101"/>
                <p:cNvSpPr>
                  <a:spLocks noChangeArrowheads="1"/>
                </p:cNvSpPr>
                <p:nvPr/>
              </p:nvSpPr>
              <p:spPr bwMode="auto">
                <a:xfrm>
                  <a:off x="2070" y="405"/>
                  <a:ext cx="385" cy="135"/>
                </a:xfrm>
                <a:prstGeom prst="rect">
                  <a:avLst/>
                </a:prstGeom>
                <a:noFill/>
                <a:ln w="7">
                  <a:solidFill>
                    <a:srgbClr val="A0A0A0"/>
                  </a:solidFill>
                  <a:miter lim="800000"/>
                  <a:headEnd/>
                  <a:tailEnd/>
                </a:ln>
              </p:spPr>
              <p:txBody>
                <a:bodyPr/>
                <a:lstStyle/>
                <a:p>
                  <a:endParaRPr lang="en-US"/>
                </a:p>
              </p:txBody>
            </p:sp>
          </p:grpSp>
          <p:grpSp>
            <p:nvGrpSpPr>
              <p:cNvPr id="18465" name="Group 104"/>
              <p:cNvGrpSpPr>
                <a:grpSpLocks/>
              </p:cNvGrpSpPr>
              <p:nvPr/>
            </p:nvGrpSpPr>
            <p:grpSpPr bwMode="auto">
              <a:xfrm>
                <a:off x="2455" y="405"/>
                <a:ext cx="385" cy="135"/>
                <a:chOff x="2455" y="405"/>
                <a:chExt cx="385" cy="135"/>
              </a:xfrm>
            </p:grpSpPr>
            <p:sp>
              <p:nvSpPr>
                <p:cNvPr id="18637" name="Rectangle 17"/>
                <p:cNvSpPr>
                  <a:spLocks noChangeArrowheads="1"/>
                </p:cNvSpPr>
                <p:nvPr/>
              </p:nvSpPr>
              <p:spPr bwMode="auto">
                <a:xfrm>
                  <a:off x="2455" y="40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8340.0</a:t>
                  </a:r>
                  <a:endParaRPr lang="en-GB"/>
                </a:p>
              </p:txBody>
            </p:sp>
            <p:sp>
              <p:nvSpPr>
                <p:cNvPr id="18638" name="Rectangle 103"/>
                <p:cNvSpPr>
                  <a:spLocks noChangeArrowheads="1"/>
                </p:cNvSpPr>
                <p:nvPr/>
              </p:nvSpPr>
              <p:spPr bwMode="auto">
                <a:xfrm>
                  <a:off x="2455" y="405"/>
                  <a:ext cx="385" cy="135"/>
                </a:xfrm>
                <a:prstGeom prst="rect">
                  <a:avLst/>
                </a:prstGeom>
                <a:noFill/>
                <a:ln w="7">
                  <a:solidFill>
                    <a:srgbClr val="A0A0A0"/>
                  </a:solidFill>
                  <a:miter lim="800000"/>
                  <a:headEnd/>
                  <a:tailEnd/>
                </a:ln>
              </p:spPr>
              <p:txBody>
                <a:bodyPr/>
                <a:lstStyle/>
                <a:p>
                  <a:endParaRPr lang="en-US"/>
                </a:p>
              </p:txBody>
            </p:sp>
          </p:grpSp>
          <p:grpSp>
            <p:nvGrpSpPr>
              <p:cNvPr id="18466" name="Group 106"/>
              <p:cNvGrpSpPr>
                <a:grpSpLocks/>
              </p:cNvGrpSpPr>
              <p:nvPr/>
            </p:nvGrpSpPr>
            <p:grpSpPr bwMode="auto">
              <a:xfrm>
                <a:off x="2840" y="405"/>
                <a:ext cx="385" cy="135"/>
                <a:chOff x="2840" y="405"/>
                <a:chExt cx="385" cy="135"/>
              </a:xfrm>
            </p:grpSpPr>
            <p:sp>
              <p:nvSpPr>
                <p:cNvPr id="18635" name="Rectangle 18"/>
                <p:cNvSpPr>
                  <a:spLocks noChangeArrowheads="1"/>
                </p:cNvSpPr>
                <p:nvPr/>
              </p:nvSpPr>
              <p:spPr bwMode="auto">
                <a:xfrm>
                  <a:off x="2840" y="40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9278.0</a:t>
                  </a:r>
                  <a:endParaRPr lang="en-GB"/>
                </a:p>
              </p:txBody>
            </p:sp>
            <p:sp>
              <p:nvSpPr>
                <p:cNvPr id="18636" name="Rectangle 105"/>
                <p:cNvSpPr>
                  <a:spLocks noChangeArrowheads="1"/>
                </p:cNvSpPr>
                <p:nvPr/>
              </p:nvSpPr>
              <p:spPr bwMode="auto">
                <a:xfrm>
                  <a:off x="2840" y="405"/>
                  <a:ext cx="385" cy="135"/>
                </a:xfrm>
                <a:prstGeom prst="rect">
                  <a:avLst/>
                </a:prstGeom>
                <a:noFill/>
                <a:ln w="7">
                  <a:solidFill>
                    <a:srgbClr val="A0A0A0"/>
                  </a:solidFill>
                  <a:miter lim="800000"/>
                  <a:headEnd/>
                  <a:tailEnd/>
                </a:ln>
              </p:spPr>
              <p:txBody>
                <a:bodyPr/>
                <a:lstStyle/>
                <a:p>
                  <a:endParaRPr lang="en-US"/>
                </a:p>
              </p:txBody>
            </p:sp>
          </p:grpSp>
          <p:grpSp>
            <p:nvGrpSpPr>
              <p:cNvPr id="18467" name="Group 108"/>
              <p:cNvGrpSpPr>
                <a:grpSpLocks/>
              </p:cNvGrpSpPr>
              <p:nvPr/>
            </p:nvGrpSpPr>
            <p:grpSpPr bwMode="auto">
              <a:xfrm>
                <a:off x="0" y="540"/>
                <a:ext cx="2070" cy="135"/>
                <a:chOff x="0" y="540"/>
                <a:chExt cx="2070" cy="135"/>
              </a:xfrm>
            </p:grpSpPr>
            <p:sp>
              <p:nvSpPr>
                <p:cNvPr id="18633" name="Rectangle 19"/>
                <p:cNvSpPr>
                  <a:spLocks noChangeArrowheads="1"/>
                </p:cNvSpPr>
                <p:nvPr/>
              </p:nvSpPr>
              <p:spPr bwMode="auto">
                <a:xfrm>
                  <a:off x="0" y="540"/>
                  <a:ext cx="2070" cy="135"/>
                </a:xfrm>
                <a:prstGeom prst="rect">
                  <a:avLst/>
                </a:prstGeom>
                <a:noFill/>
                <a:ln w="9525">
                  <a:noFill/>
                  <a:miter lim="800000"/>
                  <a:headEnd/>
                  <a:tailEnd/>
                </a:ln>
              </p:spPr>
              <p:txBody>
                <a:bodyPr/>
                <a:lstStyle/>
                <a:p>
                  <a:r>
                    <a:rPr lang="en-GB" sz="800">
                      <a:solidFill>
                        <a:srgbClr val="000000"/>
                      </a:solidFill>
                      <a:latin typeface="Verdana" pitchFamily="34" charset="0"/>
                    </a:rPr>
                    <a:t>Cost of sales</a:t>
                  </a:r>
                  <a:endParaRPr lang="en-GB"/>
                </a:p>
              </p:txBody>
            </p:sp>
            <p:sp>
              <p:nvSpPr>
                <p:cNvPr id="18634" name="Rectangle 107"/>
                <p:cNvSpPr>
                  <a:spLocks noChangeArrowheads="1"/>
                </p:cNvSpPr>
                <p:nvPr/>
              </p:nvSpPr>
              <p:spPr bwMode="auto">
                <a:xfrm>
                  <a:off x="0" y="540"/>
                  <a:ext cx="2070" cy="135"/>
                </a:xfrm>
                <a:prstGeom prst="rect">
                  <a:avLst/>
                </a:prstGeom>
                <a:noFill/>
                <a:ln w="7">
                  <a:solidFill>
                    <a:srgbClr val="A0A0A0"/>
                  </a:solidFill>
                  <a:miter lim="800000"/>
                  <a:headEnd/>
                  <a:tailEnd/>
                </a:ln>
              </p:spPr>
              <p:txBody>
                <a:bodyPr/>
                <a:lstStyle/>
                <a:p>
                  <a:endParaRPr lang="en-US"/>
                </a:p>
              </p:txBody>
            </p:sp>
          </p:grpSp>
          <p:grpSp>
            <p:nvGrpSpPr>
              <p:cNvPr id="18468" name="Group 110"/>
              <p:cNvGrpSpPr>
                <a:grpSpLocks/>
              </p:cNvGrpSpPr>
              <p:nvPr/>
            </p:nvGrpSpPr>
            <p:grpSpPr bwMode="auto">
              <a:xfrm>
                <a:off x="2070" y="540"/>
                <a:ext cx="385" cy="135"/>
                <a:chOff x="2070" y="540"/>
                <a:chExt cx="385" cy="135"/>
              </a:xfrm>
            </p:grpSpPr>
            <p:sp>
              <p:nvSpPr>
                <p:cNvPr id="18631" name="Rectangle 20"/>
                <p:cNvSpPr>
                  <a:spLocks noChangeArrowheads="1"/>
                </p:cNvSpPr>
                <p:nvPr/>
              </p:nvSpPr>
              <p:spPr bwMode="auto">
                <a:xfrm>
                  <a:off x="2070" y="54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-7263.0</a:t>
                  </a:r>
                  <a:endParaRPr lang="en-GB"/>
                </a:p>
              </p:txBody>
            </p:sp>
            <p:sp>
              <p:nvSpPr>
                <p:cNvPr id="18632" name="Rectangle 109"/>
                <p:cNvSpPr>
                  <a:spLocks noChangeArrowheads="1"/>
                </p:cNvSpPr>
                <p:nvPr/>
              </p:nvSpPr>
              <p:spPr bwMode="auto">
                <a:xfrm>
                  <a:off x="2070" y="540"/>
                  <a:ext cx="385" cy="135"/>
                </a:xfrm>
                <a:prstGeom prst="rect">
                  <a:avLst/>
                </a:prstGeom>
                <a:noFill/>
                <a:ln w="7">
                  <a:solidFill>
                    <a:srgbClr val="A0A0A0"/>
                  </a:solidFill>
                  <a:miter lim="800000"/>
                  <a:headEnd/>
                  <a:tailEnd/>
                </a:ln>
              </p:spPr>
              <p:txBody>
                <a:bodyPr/>
                <a:lstStyle/>
                <a:p>
                  <a:endParaRPr lang="en-US"/>
                </a:p>
              </p:txBody>
            </p:sp>
          </p:grpSp>
          <p:grpSp>
            <p:nvGrpSpPr>
              <p:cNvPr id="18469" name="Group 112"/>
              <p:cNvGrpSpPr>
                <a:grpSpLocks/>
              </p:cNvGrpSpPr>
              <p:nvPr/>
            </p:nvGrpSpPr>
            <p:grpSpPr bwMode="auto">
              <a:xfrm>
                <a:off x="2455" y="540"/>
                <a:ext cx="385" cy="135"/>
                <a:chOff x="2455" y="540"/>
                <a:chExt cx="385" cy="135"/>
              </a:xfrm>
            </p:grpSpPr>
            <p:sp>
              <p:nvSpPr>
                <p:cNvPr id="18629" name="Rectangle 21"/>
                <p:cNvSpPr>
                  <a:spLocks noChangeArrowheads="1"/>
                </p:cNvSpPr>
                <p:nvPr/>
              </p:nvSpPr>
              <p:spPr bwMode="auto">
                <a:xfrm>
                  <a:off x="2455" y="54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-8291.0</a:t>
                  </a:r>
                  <a:endParaRPr lang="en-GB"/>
                </a:p>
              </p:txBody>
            </p:sp>
            <p:sp>
              <p:nvSpPr>
                <p:cNvPr id="18630" name="Rectangle 111"/>
                <p:cNvSpPr>
                  <a:spLocks noChangeArrowheads="1"/>
                </p:cNvSpPr>
                <p:nvPr/>
              </p:nvSpPr>
              <p:spPr bwMode="auto">
                <a:xfrm>
                  <a:off x="2455" y="540"/>
                  <a:ext cx="385" cy="135"/>
                </a:xfrm>
                <a:prstGeom prst="rect">
                  <a:avLst/>
                </a:prstGeom>
                <a:noFill/>
                <a:ln w="7">
                  <a:solidFill>
                    <a:srgbClr val="A0A0A0"/>
                  </a:solidFill>
                  <a:miter lim="800000"/>
                  <a:headEnd/>
                  <a:tailEnd/>
                </a:ln>
              </p:spPr>
              <p:txBody>
                <a:bodyPr/>
                <a:lstStyle/>
                <a:p>
                  <a:endParaRPr lang="en-US"/>
                </a:p>
              </p:txBody>
            </p:sp>
          </p:grpSp>
          <p:grpSp>
            <p:nvGrpSpPr>
              <p:cNvPr id="18470" name="Group 114"/>
              <p:cNvGrpSpPr>
                <a:grpSpLocks/>
              </p:cNvGrpSpPr>
              <p:nvPr/>
            </p:nvGrpSpPr>
            <p:grpSpPr bwMode="auto">
              <a:xfrm>
                <a:off x="2840" y="540"/>
                <a:ext cx="385" cy="135"/>
                <a:chOff x="2840" y="540"/>
                <a:chExt cx="385" cy="135"/>
              </a:xfrm>
            </p:grpSpPr>
            <p:sp>
              <p:nvSpPr>
                <p:cNvPr id="18627" name="Rectangle 22"/>
                <p:cNvSpPr>
                  <a:spLocks noChangeArrowheads="1"/>
                </p:cNvSpPr>
                <p:nvPr/>
              </p:nvSpPr>
              <p:spPr bwMode="auto">
                <a:xfrm>
                  <a:off x="2840" y="54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-8757.0</a:t>
                  </a:r>
                  <a:endParaRPr lang="en-GB"/>
                </a:p>
              </p:txBody>
            </p:sp>
            <p:sp>
              <p:nvSpPr>
                <p:cNvPr id="18628" name="Rectangle 113"/>
                <p:cNvSpPr>
                  <a:spLocks noChangeArrowheads="1"/>
                </p:cNvSpPr>
                <p:nvPr/>
              </p:nvSpPr>
              <p:spPr bwMode="auto">
                <a:xfrm>
                  <a:off x="2840" y="540"/>
                  <a:ext cx="385" cy="135"/>
                </a:xfrm>
                <a:prstGeom prst="rect">
                  <a:avLst/>
                </a:prstGeom>
                <a:noFill/>
                <a:ln w="7">
                  <a:solidFill>
                    <a:srgbClr val="A0A0A0"/>
                  </a:solidFill>
                  <a:miter lim="800000"/>
                  <a:headEnd/>
                  <a:tailEnd/>
                </a:ln>
              </p:spPr>
              <p:txBody>
                <a:bodyPr/>
                <a:lstStyle/>
                <a:p>
                  <a:endParaRPr lang="en-US"/>
                </a:p>
              </p:txBody>
            </p:sp>
          </p:grpSp>
          <p:grpSp>
            <p:nvGrpSpPr>
              <p:cNvPr id="18471" name="Group 116"/>
              <p:cNvGrpSpPr>
                <a:grpSpLocks/>
              </p:cNvGrpSpPr>
              <p:nvPr/>
            </p:nvGrpSpPr>
            <p:grpSpPr bwMode="auto">
              <a:xfrm>
                <a:off x="0" y="675"/>
                <a:ext cx="2070" cy="135"/>
                <a:chOff x="0" y="675"/>
                <a:chExt cx="2070" cy="135"/>
              </a:xfrm>
            </p:grpSpPr>
            <p:sp>
              <p:nvSpPr>
                <p:cNvPr id="18625" name="Rectangle 23"/>
                <p:cNvSpPr>
                  <a:spLocks noChangeArrowheads="1"/>
                </p:cNvSpPr>
                <p:nvPr/>
              </p:nvSpPr>
              <p:spPr bwMode="auto">
                <a:xfrm>
                  <a:off x="0" y="67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Gross Profit</a:t>
                  </a:r>
                  <a:endParaRPr lang="en-GB"/>
                </a:p>
              </p:txBody>
            </p:sp>
            <p:sp>
              <p:nvSpPr>
                <p:cNvPr id="18626" name="Rectangle 115"/>
                <p:cNvSpPr>
                  <a:spLocks noChangeArrowheads="1"/>
                </p:cNvSpPr>
                <p:nvPr/>
              </p:nvSpPr>
              <p:spPr bwMode="auto">
                <a:xfrm>
                  <a:off x="0" y="675"/>
                  <a:ext cx="2070" cy="135"/>
                </a:xfrm>
                <a:prstGeom prst="rect">
                  <a:avLst/>
                </a:prstGeom>
                <a:noFill/>
                <a:ln w="7">
                  <a:solidFill>
                    <a:srgbClr val="A0A0A0"/>
                  </a:solidFill>
                  <a:miter lim="800000"/>
                  <a:headEnd/>
                  <a:tailEnd/>
                </a:ln>
              </p:spPr>
              <p:txBody>
                <a:bodyPr/>
                <a:lstStyle/>
                <a:p>
                  <a:endParaRPr lang="en-US"/>
                </a:p>
              </p:txBody>
            </p:sp>
          </p:grpSp>
          <p:grpSp>
            <p:nvGrpSpPr>
              <p:cNvPr id="18472" name="Group 118"/>
              <p:cNvGrpSpPr>
                <a:grpSpLocks/>
              </p:cNvGrpSpPr>
              <p:nvPr/>
            </p:nvGrpSpPr>
            <p:grpSpPr bwMode="auto">
              <a:xfrm>
                <a:off x="2070" y="675"/>
                <a:ext cx="385" cy="135"/>
                <a:chOff x="2070" y="675"/>
                <a:chExt cx="385" cy="135"/>
              </a:xfrm>
            </p:grpSpPr>
            <p:sp>
              <p:nvSpPr>
                <p:cNvPr id="18623" name="Rectangle 24"/>
                <p:cNvSpPr>
                  <a:spLocks noChangeArrowheads="1"/>
                </p:cNvSpPr>
                <p:nvPr/>
              </p:nvSpPr>
              <p:spPr bwMode="auto">
                <a:xfrm>
                  <a:off x="2070" y="67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425.0</a:t>
                  </a:r>
                  <a:endParaRPr lang="en-GB"/>
                </a:p>
              </p:txBody>
            </p:sp>
            <p:sp>
              <p:nvSpPr>
                <p:cNvPr id="18624" name="Rectangle 117"/>
                <p:cNvSpPr>
                  <a:spLocks noChangeArrowheads="1"/>
                </p:cNvSpPr>
                <p:nvPr/>
              </p:nvSpPr>
              <p:spPr bwMode="auto">
                <a:xfrm>
                  <a:off x="2070" y="675"/>
                  <a:ext cx="385" cy="135"/>
                </a:xfrm>
                <a:prstGeom prst="rect">
                  <a:avLst/>
                </a:prstGeom>
                <a:noFill/>
                <a:ln w="7">
                  <a:solidFill>
                    <a:srgbClr val="A0A0A0"/>
                  </a:solidFill>
                  <a:miter lim="800000"/>
                  <a:headEnd/>
                  <a:tailEnd/>
                </a:ln>
              </p:spPr>
              <p:txBody>
                <a:bodyPr/>
                <a:lstStyle/>
                <a:p>
                  <a:endParaRPr lang="en-US"/>
                </a:p>
              </p:txBody>
            </p:sp>
          </p:grpSp>
          <p:grpSp>
            <p:nvGrpSpPr>
              <p:cNvPr id="18473" name="Group 120"/>
              <p:cNvGrpSpPr>
                <a:grpSpLocks/>
              </p:cNvGrpSpPr>
              <p:nvPr/>
            </p:nvGrpSpPr>
            <p:grpSpPr bwMode="auto">
              <a:xfrm>
                <a:off x="2455" y="675"/>
                <a:ext cx="385" cy="135"/>
                <a:chOff x="2455" y="675"/>
                <a:chExt cx="385" cy="135"/>
              </a:xfrm>
            </p:grpSpPr>
            <p:sp>
              <p:nvSpPr>
                <p:cNvPr id="18621" name="Rectangle 25"/>
                <p:cNvSpPr>
                  <a:spLocks noChangeArrowheads="1"/>
                </p:cNvSpPr>
                <p:nvPr/>
              </p:nvSpPr>
              <p:spPr bwMode="auto">
                <a:xfrm>
                  <a:off x="2455" y="67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49.0</a:t>
                  </a:r>
                  <a:endParaRPr lang="en-GB"/>
                </a:p>
              </p:txBody>
            </p:sp>
            <p:sp>
              <p:nvSpPr>
                <p:cNvPr id="18622" name="Rectangle 119"/>
                <p:cNvSpPr>
                  <a:spLocks noChangeArrowheads="1"/>
                </p:cNvSpPr>
                <p:nvPr/>
              </p:nvSpPr>
              <p:spPr bwMode="auto">
                <a:xfrm>
                  <a:off x="2455" y="675"/>
                  <a:ext cx="385" cy="135"/>
                </a:xfrm>
                <a:prstGeom prst="rect">
                  <a:avLst/>
                </a:prstGeom>
                <a:noFill/>
                <a:ln w="7">
                  <a:solidFill>
                    <a:srgbClr val="A0A0A0"/>
                  </a:solidFill>
                  <a:miter lim="800000"/>
                  <a:headEnd/>
                  <a:tailEnd/>
                </a:ln>
              </p:spPr>
              <p:txBody>
                <a:bodyPr/>
                <a:lstStyle/>
                <a:p>
                  <a:endParaRPr lang="en-US"/>
                </a:p>
              </p:txBody>
            </p:sp>
          </p:grpSp>
          <p:grpSp>
            <p:nvGrpSpPr>
              <p:cNvPr id="18474" name="Group 122"/>
              <p:cNvGrpSpPr>
                <a:grpSpLocks/>
              </p:cNvGrpSpPr>
              <p:nvPr/>
            </p:nvGrpSpPr>
            <p:grpSpPr bwMode="auto">
              <a:xfrm>
                <a:off x="2840" y="675"/>
                <a:ext cx="385" cy="135"/>
                <a:chOff x="2840" y="675"/>
                <a:chExt cx="385" cy="135"/>
              </a:xfrm>
            </p:grpSpPr>
            <p:sp>
              <p:nvSpPr>
                <p:cNvPr id="18619" name="Rectangle 26"/>
                <p:cNvSpPr>
                  <a:spLocks noChangeArrowheads="1"/>
                </p:cNvSpPr>
                <p:nvPr/>
              </p:nvSpPr>
              <p:spPr bwMode="auto">
                <a:xfrm>
                  <a:off x="2840" y="67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521.0</a:t>
                  </a:r>
                  <a:endParaRPr lang="en-GB"/>
                </a:p>
              </p:txBody>
            </p:sp>
            <p:sp>
              <p:nvSpPr>
                <p:cNvPr id="18620" name="Rectangle 121"/>
                <p:cNvSpPr>
                  <a:spLocks noChangeArrowheads="1"/>
                </p:cNvSpPr>
                <p:nvPr/>
              </p:nvSpPr>
              <p:spPr bwMode="auto">
                <a:xfrm>
                  <a:off x="2840" y="675"/>
                  <a:ext cx="385" cy="135"/>
                </a:xfrm>
                <a:prstGeom prst="rect">
                  <a:avLst/>
                </a:prstGeom>
                <a:noFill/>
                <a:ln w="7">
                  <a:solidFill>
                    <a:srgbClr val="A0A0A0"/>
                  </a:solidFill>
                  <a:miter lim="800000"/>
                  <a:headEnd/>
                  <a:tailEnd/>
                </a:ln>
              </p:spPr>
              <p:txBody>
                <a:bodyPr/>
                <a:lstStyle/>
                <a:p>
                  <a:endParaRPr lang="en-US"/>
                </a:p>
              </p:txBody>
            </p:sp>
          </p:grpSp>
          <p:grpSp>
            <p:nvGrpSpPr>
              <p:cNvPr id="18475" name="Group 124"/>
              <p:cNvGrpSpPr>
                <a:grpSpLocks/>
              </p:cNvGrpSpPr>
              <p:nvPr/>
            </p:nvGrpSpPr>
            <p:grpSpPr bwMode="auto">
              <a:xfrm>
                <a:off x="0" y="810"/>
                <a:ext cx="2070" cy="135"/>
                <a:chOff x="0" y="810"/>
                <a:chExt cx="2070" cy="135"/>
              </a:xfrm>
            </p:grpSpPr>
            <p:sp>
              <p:nvSpPr>
                <p:cNvPr id="18617" name="Rectangle 27"/>
                <p:cNvSpPr>
                  <a:spLocks noChangeArrowheads="1"/>
                </p:cNvSpPr>
                <p:nvPr/>
              </p:nvSpPr>
              <p:spPr bwMode="auto">
                <a:xfrm>
                  <a:off x="0" y="810"/>
                  <a:ext cx="2070" cy="135"/>
                </a:xfrm>
                <a:prstGeom prst="rect">
                  <a:avLst/>
                </a:prstGeom>
                <a:noFill/>
                <a:ln w="9525">
                  <a:noFill/>
                  <a:miter lim="800000"/>
                  <a:headEnd/>
                  <a:tailEnd/>
                </a:ln>
              </p:spPr>
              <p:txBody>
                <a:bodyPr/>
                <a:lstStyle/>
                <a:p>
                  <a:r>
                    <a:rPr lang="en-GB" sz="800">
                      <a:solidFill>
                        <a:srgbClr val="000000"/>
                      </a:solidFill>
                      <a:latin typeface="Verdana" pitchFamily="34" charset="0"/>
                    </a:rPr>
                    <a:t>Operating Expenses</a:t>
                  </a:r>
                  <a:endParaRPr lang="en-GB"/>
                </a:p>
              </p:txBody>
            </p:sp>
            <p:sp>
              <p:nvSpPr>
                <p:cNvPr id="18618" name="Rectangle 123"/>
                <p:cNvSpPr>
                  <a:spLocks noChangeArrowheads="1"/>
                </p:cNvSpPr>
                <p:nvPr/>
              </p:nvSpPr>
              <p:spPr bwMode="auto">
                <a:xfrm>
                  <a:off x="0" y="810"/>
                  <a:ext cx="2070" cy="135"/>
                </a:xfrm>
                <a:prstGeom prst="rect">
                  <a:avLst/>
                </a:prstGeom>
                <a:noFill/>
                <a:ln w="7">
                  <a:solidFill>
                    <a:srgbClr val="A0A0A0"/>
                  </a:solidFill>
                  <a:miter lim="800000"/>
                  <a:headEnd/>
                  <a:tailEnd/>
                </a:ln>
              </p:spPr>
              <p:txBody>
                <a:bodyPr/>
                <a:lstStyle/>
                <a:p>
                  <a:endParaRPr lang="en-US"/>
                </a:p>
              </p:txBody>
            </p:sp>
          </p:grpSp>
          <p:grpSp>
            <p:nvGrpSpPr>
              <p:cNvPr id="18476" name="Group 126"/>
              <p:cNvGrpSpPr>
                <a:grpSpLocks/>
              </p:cNvGrpSpPr>
              <p:nvPr/>
            </p:nvGrpSpPr>
            <p:grpSpPr bwMode="auto">
              <a:xfrm>
                <a:off x="2070" y="810"/>
                <a:ext cx="385" cy="135"/>
                <a:chOff x="2070" y="810"/>
                <a:chExt cx="385" cy="135"/>
              </a:xfrm>
            </p:grpSpPr>
            <p:sp>
              <p:nvSpPr>
                <p:cNvPr id="18615" name="Rectangle 28"/>
                <p:cNvSpPr>
                  <a:spLocks noChangeArrowheads="1"/>
                </p:cNvSpPr>
                <p:nvPr/>
              </p:nvSpPr>
              <p:spPr bwMode="auto">
                <a:xfrm>
                  <a:off x="2070" y="81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-130.0</a:t>
                  </a:r>
                  <a:endParaRPr lang="en-GB"/>
                </a:p>
              </p:txBody>
            </p:sp>
            <p:sp>
              <p:nvSpPr>
                <p:cNvPr id="18616" name="Rectangle 125"/>
                <p:cNvSpPr>
                  <a:spLocks noChangeArrowheads="1"/>
                </p:cNvSpPr>
                <p:nvPr/>
              </p:nvSpPr>
              <p:spPr bwMode="auto">
                <a:xfrm>
                  <a:off x="2070" y="810"/>
                  <a:ext cx="385" cy="135"/>
                </a:xfrm>
                <a:prstGeom prst="rect">
                  <a:avLst/>
                </a:prstGeom>
                <a:noFill/>
                <a:ln w="7">
                  <a:solidFill>
                    <a:srgbClr val="A0A0A0"/>
                  </a:solidFill>
                  <a:miter lim="800000"/>
                  <a:headEnd/>
                  <a:tailEnd/>
                </a:ln>
              </p:spPr>
              <p:txBody>
                <a:bodyPr/>
                <a:lstStyle/>
                <a:p>
                  <a:endParaRPr lang="en-US"/>
                </a:p>
              </p:txBody>
            </p:sp>
          </p:grpSp>
          <p:grpSp>
            <p:nvGrpSpPr>
              <p:cNvPr id="18477" name="Group 128"/>
              <p:cNvGrpSpPr>
                <a:grpSpLocks/>
              </p:cNvGrpSpPr>
              <p:nvPr/>
            </p:nvGrpSpPr>
            <p:grpSpPr bwMode="auto">
              <a:xfrm>
                <a:off x="2455" y="810"/>
                <a:ext cx="385" cy="135"/>
                <a:chOff x="2455" y="810"/>
                <a:chExt cx="385" cy="135"/>
              </a:xfrm>
            </p:grpSpPr>
            <p:sp>
              <p:nvSpPr>
                <p:cNvPr id="18613" name="Rectangle 29"/>
                <p:cNvSpPr>
                  <a:spLocks noChangeArrowheads="1"/>
                </p:cNvSpPr>
                <p:nvPr/>
              </p:nvSpPr>
              <p:spPr bwMode="auto">
                <a:xfrm>
                  <a:off x="2455" y="81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-137.0</a:t>
                  </a:r>
                  <a:endParaRPr lang="en-GB"/>
                </a:p>
              </p:txBody>
            </p:sp>
            <p:sp>
              <p:nvSpPr>
                <p:cNvPr id="18614" name="Rectangle 127"/>
                <p:cNvSpPr>
                  <a:spLocks noChangeArrowheads="1"/>
                </p:cNvSpPr>
                <p:nvPr/>
              </p:nvSpPr>
              <p:spPr bwMode="auto">
                <a:xfrm>
                  <a:off x="2455" y="810"/>
                  <a:ext cx="385" cy="135"/>
                </a:xfrm>
                <a:prstGeom prst="rect">
                  <a:avLst/>
                </a:prstGeom>
                <a:noFill/>
                <a:ln w="7">
                  <a:solidFill>
                    <a:srgbClr val="A0A0A0"/>
                  </a:solidFill>
                  <a:miter lim="800000"/>
                  <a:headEnd/>
                  <a:tailEnd/>
                </a:ln>
              </p:spPr>
              <p:txBody>
                <a:bodyPr/>
                <a:lstStyle/>
                <a:p>
                  <a:endParaRPr lang="en-US"/>
                </a:p>
              </p:txBody>
            </p:sp>
          </p:grpSp>
          <p:grpSp>
            <p:nvGrpSpPr>
              <p:cNvPr id="18478" name="Group 130"/>
              <p:cNvGrpSpPr>
                <a:grpSpLocks/>
              </p:cNvGrpSpPr>
              <p:nvPr/>
            </p:nvGrpSpPr>
            <p:grpSpPr bwMode="auto">
              <a:xfrm>
                <a:off x="2840" y="810"/>
                <a:ext cx="385" cy="135"/>
                <a:chOff x="2840" y="810"/>
                <a:chExt cx="385" cy="135"/>
              </a:xfrm>
            </p:grpSpPr>
            <p:sp>
              <p:nvSpPr>
                <p:cNvPr id="18611" name="Rectangle 30"/>
                <p:cNvSpPr>
                  <a:spLocks noChangeArrowheads="1"/>
                </p:cNvSpPr>
                <p:nvPr/>
              </p:nvSpPr>
              <p:spPr bwMode="auto">
                <a:xfrm>
                  <a:off x="2840" y="81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-77.0</a:t>
                  </a:r>
                  <a:endParaRPr lang="en-GB"/>
                </a:p>
              </p:txBody>
            </p:sp>
            <p:sp>
              <p:nvSpPr>
                <p:cNvPr id="18612" name="Rectangle 129"/>
                <p:cNvSpPr>
                  <a:spLocks noChangeArrowheads="1"/>
                </p:cNvSpPr>
                <p:nvPr/>
              </p:nvSpPr>
              <p:spPr bwMode="auto">
                <a:xfrm>
                  <a:off x="2840" y="810"/>
                  <a:ext cx="385" cy="135"/>
                </a:xfrm>
                <a:prstGeom prst="rect">
                  <a:avLst/>
                </a:prstGeom>
                <a:noFill/>
                <a:ln w="7">
                  <a:solidFill>
                    <a:srgbClr val="A0A0A0"/>
                  </a:solidFill>
                  <a:miter lim="800000"/>
                  <a:headEnd/>
                  <a:tailEnd/>
                </a:ln>
              </p:spPr>
              <p:txBody>
                <a:bodyPr/>
                <a:lstStyle/>
                <a:p>
                  <a:endParaRPr lang="en-US"/>
                </a:p>
              </p:txBody>
            </p:sp>
          </p:grpSp>
          <p:grpSp>
            <p:nvGrpSpPr>
              <p:cNvPr id="18479" name="Group 132"/>
              <p:cNvGrpSpPr>
                <a:grpSpLocks/>
              </p:cNvGrpSpPr>
              <p:nvPr/>
            </p:nvGrpSpPr>
            <p:grpSpPr bwMode="auto">
              <a:xfrm>
                <a:off x="0" y="945"/>
                <a:ext cx="2070" cy="135"/>
                <a:chOff x="0" y="945"/>
                <a:chExt cx="2070" cy="135"/>
              </a:xfrm>
            </p:grpSpPr>
            <p:sp>
              <p:nvSpPr>
                <p:cNvPr id="18609" name="Rectangle 31"/>
                <p:cNvSpPr>
                  <a:spLocks noChangeArrowheads="1"/>
                </p:cNvSpPr>
                <p:nvPr/>
              </p:nvSpPr>
              <p:spPr bwMode="auto">
                <a:xfrm>
                  <a:off x="0" y="94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Operating Profit</a:t>
                  </a:r>
                  <a:endParaRPr lang="en-GB"/>
                </a:p>
              </p:txBody>
            </p:sp>
            <p:sp>
              <p:nvSpPr>
                <p:cNvPr id="18610" name="Rectangle 131"/>
                <p:cNvSpPr>
                  <a:spLocks noChangeArrowheads="1"/>
                </p:cNvSpPr>
                <p:nvPr/>
              </p:nvSpPr>
              <p:spPr bwMode="auto">
                <a:xfrm>
                  <a:off x="0" y="945"/>
                  <a:ext cx="2070" cy="135"/>
                </a:xfrm>
                <a:prstGeom prst="rect">
                  <a:avLst/>
                </a:prstGeom>
                <a:noFill/>
                <a:ln w="7">
                  <a:solidFill>
                    <a:srgbClr val="A0A0A0"/>
                  </a:solidFill>
                  <a:miter lim="800000"/>
                  <a:headEnd/>
                  <a:tailEnd/>
                </a:ln>
              </p:spPr>
              <p:txBody>
                <a:bodyPr/>
                <a:lstStyle/>
                <a:p>
                  <a:endParaRPr lang="en-US"/>
                </a:p>
              </p:txBody>
            </p:sp>
          </p:grpSp>
          <p:grpSp>
            <p:nvGrpSpPr>
              <p:cNvPr id="18480" name="Group 134"/>
              <p:cNvGrpSpPr>
                <a:grpSpLocks/>
              </p:cNvGrpSpPr>
              <p:nvPr/>
            </p:nvGrpSpPr>
            <p:grpSpPr bwMode="auto">
              <a:xfrm>
                <a:off x="2070" y="945"/>
                <a:ext cx="385" cy="135"/>
                <a:chOff x="2070" y="945"/>
                <a:chExt cx="385" cy="135"/>
              </a:xfrm>
            </p:grpSpPr>
            <p:sp>
              <p:nvSpPr>
                <p:cNvPr id="18607" name="Rectangle 32"/>
                <p:cNvSpPr>
                  <a:spLocks noChangeArrowheads="1"/>
                </p:cNvSpPr>
                <p:nvPr/>
              </p:nvSpPr>
              <p:spPr bwMode="auto">
                <a:xfrm>
                  <a:off x="2070" y="94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295.0</a:t>
                  </a:r>
                  <a:endParaRPr lang="en-GB"/>
                </a:p>
              </p:txBody>
            </p:sp>
            <p:sp>
              <p:nvSpPr>
                <p:cNvPr id="18608" name="Rectangle 133"/>
                <p:cNvSpPr>
                  <a:spLocks noChangeArrowheads="1"/>
                </p:cNvSpPr>
                <p:nvPr/>
              </p:nvSpPr>
              <p:spPr bwMode="auto">
                <a:xfrm>
                  <a:off x="2070" y="945"/>
                  <a:ext cx="385" cy="135"/>
                </a:xfrm>
                <a:prstGeom prst="rect">
                  <a:avLst/>
                </a:prstGeom>
                <a:noFill/>
                <a:ln w="7">
                  <a:solidFill>
                    <a:srgbClr val="A0A0A0"/>
                  </a:solidFill>
                  <a:miter lim="800000"/>
                  <a:headEnd/>
                  <a:tailEnd/>
                </a:ln>
              </p:spPr>
              <p:txBody>
                <a:bodyPr/>
                <a:lstStyle/>
                <a:p>
                  <a:endParaRPr lang="en-US"/>
                </a:p>
              </p:txBody>
            </p:sp>
          </p:grpSp>
          <p:grpSp>
            <p:nvGrpSpPr>
              <p:cNvPr id="18481" name="Group 136"/>
              <p:cNvGrpSpPr>
                <a:grpSpLocks/>
              </p:cNvGrpSpPr>
              <p:nvPr/>
            </p:nvGrpSpPr>
            <p:grpSpPr bwMode="auto">
              <a:xfrm>
                <a:off x="2455" y="945"/>
                <a:ext cx="385" cy="135"/>
                <a:chOff x="2455" y="945"/>
                <a:chExt cx="385" cy="135"/>
              </a:xfrm>
            </p:grpSpPr>
            <p:sp>
              <p:nvSpPr>
                <p:cNvPr id="18605" name="Rectangle 33"/>
                <p:cNvSpPr>
                  <a:spLocks noChangeArrowheads="1"/>
                </p:cNvSpPr>
                <p:nvPr/>
              </p:nvSpPr>
              <p:spPr bwMode="auto">
                <a:xfrm>
                  <a:off x="2455" y="94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-88.0</a:t>
                  </a:r>
                  <a:endParaRPr lang="en-GB"/>
                </a:p>
              </p:txBody>
            </p:sp>
            <p:sp>
              <p:nvSpPr>
                <p:cNvPr id="18606" name="Rectangle 135"/>
                <p:cNvSpPr>
                  <a:spLocks noChangeArrowheads="1"/>
                </p:cNvSpPr>
                <p:nvPr/>
              </p:nvSpPr>
              <p:spPr bwMode="auto">
                <a:xfrm>
                  <a:off x="2455" y="945"/>
                  <a:ext cx="385" cy="135"/>
                </a:xfrm>
                <a:prstGeom prst="rect">
                  <a:avLst/>
                </a:prstGeom>
                <a:noFill/>
                <a:ln w="7">
                  <a:solidFill>
                    <a:srgbClr val="A0A0A0"/>
                  </a:solidFill>
                  <a:miter lim="800000"/>
                  <a:headEnd/>
                  <a:tailEnd/>
                </a:ln>
              </p:spPr>
              <p:txBody>
                <a:bodyPr/>
                <a:lstStyle/>
                <a:p>
                  <a:endParaRPr lang="en-US"/>
                </a:p>
              </p:txBody>
            </p:sp>
          </p:grpSp>
          <p:grpSp>
            <p:nvGrpSpPr>
              <p:cNvPr id="18482" name="Group 138"/>
              <p:cNvGrpSpPr>
                <a:grpSpLocks/>
              </p:cNvGrpSpPr>
              <p:nvPr/>
            </p:nvGrpSpPr>
            <p:grpSpPr bwMode="auto">
              <a:xfrm>
                <a:off x="2840" y="945"/>
                <a:ext cx="385" cy="135"/>
                <a:chOff x="2840" y="945"/>
                <a:chExt cx="385" cy="135"/>
              </a:xfrm>
            </p:grpSpPr>
            <p:sp>
              <p:nvSpPr>
                <p:cNvPr id="18603" name="Rectangle 34"/>
                <p:cNvSpPr>
                  <a:spLocks noChangeArrowheads="1"/>
                </p:cNvSpPr>
                <p:nvPr/>
              </p:nvSpPr>
              <p:spPr bwMode="auto">
                <a:xfrm>
                  <a:off x="2840" y="94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444.0</a:t>
                  </a:r>
                  <a:endParaRPr lang="en-GB"/>
                </a:p>
              </p:txBody>
            </p:sp>
            <p:sp>
              <p:nvSpPr>
                <p:cNvPr id="18604" name="Rectangle 137"/>
                <p:cNvSpPr>
                  <a:spLocks noChangeArrowheads="1"/>
                </p:cNvSpPr>
                <p:nvPr/>
              </p:nvSpPr>
              <p:spPr bwMode="auto">
                <a:xfrm>
                  <a:off x="2840" y="945"/>
                  <a:ext cx="385" cy="135"/>
                </a:xfrm>
                <a:prstGeom prst="rect">
                  <a:avLst/>
                </a:prstGeom>
                <a:noFill/>
                <a:ln w="7">
                  <a:solidFill>
                    <a:srgbClr val="A0A0A0"/>
                  </a:solidFill>
                  <a:miter lim="800000"/>
                  <a:headEnd/>
                  <a:tailEnd/>
                </a:ln>
              </p:spPr>
              <p:txBody>
                <a:bodyPr/>
                <a:lstStyle/>
                <a:p>
                  <a:endParaRPr lang="en-US"/>
                </a:p>
              </p:txBody>
            </p:sp>
          </p:grpSp>
          <p:grpSp>
            <p:nvGrpSpPr>
              <p:cNvPr id="18483" name="Group 140"/>
              <p:cNvGrpSpPr>
                <a:grpSpLocks/>
              </p:cNvGrpSpPr>
              <p:nvPr/>
            </p:nvGrpSpPr>
            <p:grpSpPr bwMode="auto">
              <a:xfrm>
                <a:off x="0" y="1080"/>
                <a:ext cx="2070" cy="135"/>
                <a:chOff x="0" y="1080"/>
                <a:chExt cx="2070" cy="135"/>
              </a:xfrm>
            </p:grpSpPr>
            <p:sp>
              <p:nvSpPr>
                <p:cNvPr id="18601" name="Rectangle 35"/>
                <p:cNvSpPr>
                  <a:spLocks noChangeArrowheads="1"/>
                </p:cNvSpPr>
                <p:nvPr/>
              </p:nvSpPr>
              <p:spPr bwMode="auto">
                <a:xfrm>
                  <a:off x="0" y="1080"/>
                  <a:ext cx="2070" cy="135"/>
                </a:xfrm>
                <a:prstGeom prst="rect">
                  <a:avLst/>
                </a:prstGeom>
                <a:noFill/>
                <a:ln w="9525">
                  <a:noFill/>
                  <a:miter lim="800000"/>
                  <a:headEnd/>
                  <a:tailEnd/>
                </a:ln>
              </p:spPr>
              <p:txBody>
                <a:bodyPr/>
                <a:lstStyle/>
                <a:p>
                  <a:r>
                    <a:rPr lang="en-GB" sz="800">
                      <a:solidFill>
                        <a:srgbClr val="000000"/>
                      </a:solidFill>
                      <a:latin typeface="Verdana" pitchFamily="34" charset="0"/>
                    </a:rPr>
                    <a:t>Other costs/income</a:t>
                  </a:r>
                  <a:endParaRPr lang="en-GB"/>
                </a:p>
              </p:txBody>
            </p:sp>
            <p:sp>
              <p:nvSpPr>
                <p:cNvPr id="18602" name="Rectangle 139"/>
                <p:cNvSpPr>
                  <a:spLocks noChangeArrowheads="1"/>
                </p:cNvSpPr>
                <p:nvPr/>
              </p:nvSpPr>
              <p:spPr bwMode="auto">
                <a:xfrm>
                  <a:off x="0" y="1080"/>
                  <a:ext cx="2070" cy="135"/>
                </a:xfrm>
                <a:prstGeom prst="rect">
                  <a:avLst/>
                </a:prstGeom>
                <a:noFill/>
                <a:ln w="7">
                  <a:solidFill>
                    <a:srgbClr val="A0A0A0"/>
                  </a:solidFill>
                  <a:miter lim="800000"/>
                  <a:headEnd/>
                  <a:tailEnd/>
                </a:ln>
              </p:spPr>
              <p:txBody>
                <a:bodyPr/>
                <a:lstStyle/>
                <a:p>
                  <a:endParaRPr lang="en-US"/>
                </a:p>
              </p:txBody>
            </p:sp>
          </p:grpSp>
          <p:grpSp>
            <p:nvGrpSpPr>
              <p:cNvPr id="18484" name="Group 142"/>
              <p:cNvGrpSpPr>
                <a:grpSpLocks/>
              </p:cNvGrpSpPr>
              <p:nvPr/>
            </p:nvGrpSpPr>
            <p:grpSpPr bwMode="auto">
              <a:xfrm>
                <a:off x="2070" y="1080"/>
                <a:ext cx="385" cy="135"/>
                <a:chOff x="2070" y="1080"/>
                <a:chExt cx="385" cy="135"/>
              </a:xfrm>
            </p:grpSpPr>
            <p:sp>
              <p:nvSpPr>
                <p:cNvPr id="18599" name="Rectangle 36"/>
                <p:cNvSpPr>
                  <a:spLocks noChangeArrowheads="1"/>
                </p:cNvSpPr>
                <p:nvPr/>
              </p:nvSpPr>
              <p:spPr bwMode="auto">
                <a:xfrm>
                  <a:off x="2070" y="108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95.0</a:t>
                  </a:r>
                  <a:endParaRPr lang="en-GB"/>
                </a:p>
              </p:txBody>
            </p:sp>
            <p:sp>
              <p:nvSpPr>
                <p:cNvPr id="18600" name="Rectangle 141"/>
                <p:cNvSpPr>
                  <a:spLocks noChangeArrowheads="1"/>
                </p:cNvSpPr>
                <p:nvPr/>
              </p:nvSpPr>
              <p:spPr bwMode="auto">
                <a:xfrm>
                  <a:off x="2070" y="1080"/>
                  <a:ext cx="385" cy="135"/>
                </a:xfrm>
                <a:prstGeom prst="rect">
                  <a:avLst/>
                </a:prstGeom>
                <a:noFill/>
                <a:ln w="7">
                  <a:solidFill>
                    <a:srgbClr val="A0A0A0"/>
                  </a:solidFill>
                  <a:miter lim="800000"/>
                  <a:headEnd/>
                  <a:tailEnd/>
                </a:ln>
              </p:spPr>
              <p:txBody>
                <a:bodyPr/>
                <a:lstStyle/>
                <a:p>
                  <a:endParaRPr lang="en-US"/>
                </a:p>
              </p:txBody>
            </p:sp>
          </p:grpSp>
          <p:grpSp>
            <p:nvGrpSpPr>
              <p:cNvPr id="18485" name="Group 144"/>
              <p:cNvGrpSpPr>
                <a:grpSpLocks/>
              </p:cNvGrpSpPr>
              <p:nvPr/>
            </p:nvGrpSpPr>
            <p:grpSpPr bwMode="auto">
              <a:xfrm>
                <a:off x="2455" y="1080"/>
                <a:ext cx="385" cy="135"/>
                <a:chOff x="2455" y="1080"/>
                <a:chExt cx="385" cy="135"/>
              </a:xfrm>
            </p:grpSpPr>
            <p:sp>
              <p:nvSpPr>
                <p:cNvPr id="18597" name="Rectangle 37"/>
                <p:cNvSpPr>
                  <a:spLocks noChangeArrowheads="1"/>
                </p:cNvSpPr>
                <p:nvPr/>
              </p:nvSpPr>
              <p:spPr bwMode="auto">
                <a:xfrm>
                  <a:off x="2455" y="108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166.0</a:t>
                  </a:r>
                  <a:endParaRPr lang="en-GB"/>
                </a:p>
              </p:txBody>
            </p:sp>
            <p:sp>
              <p:nvSpPr>
                <p:cNvPr id="18598" name="Rectangle 143"/>
                <p:cNvSpPr>
                  <a:spLocks noChangeArrowheads="1"/>
                </p:cNvSpPr>
                <p:nvPr/>
              </p:nvSpPr>
              <p:spPr bwMode="auto">
                <a:xfrm>
                  <a:off x="2455" y="1080"/>
                  <a:ext cx="385" cy="135"/>
                </a:xfrm>
                <a:prstGeom prst="rect">
                  <a:avLst/>
                </a:prstGeom>
                <a:noFill/>
                <a:ln w="7">
                  <a:solidFill>
                    <a:srgbClr val="A0A0A0"/>
                  </a:solidFill>
                  <a:miter lim="800000"/>
                  <a:headEnd/>
                  <a:tailEnd/>
                </a:ln>
              </p:spPr>
              <p:txBody>
                <a:bodyPr/>
                <a:lstStyle/>
                <a:p>
                  <a:endParaRPr lang="en-US"/>
                </a:p>
              </p:txBody>
            </p:sp>
          </p:grpSp>
          <p:grpSp>
            <p:nvGrpSpPr>
              <p:cNvPr id="18486" name="Group 146"/>
              <p:cNvGrpSpPr>
                <a:grpSpLocks/>
              </p:cNvGrpSpPr>
              <p:nvPr/>
            </p:nvGrpSpPr>
            <p:grpSpPr bwMode="auto">
              <a:xfrm>
                <a:off x="2840" y="1080"/>
                <a:ext cx="385" cy="135"/>
                <a:chOff x="2840" y="1080"/>
                <a:chExt cx="385" cy="135"/>
              </a:xfrm>
            </p:grpSpPr>
            <p:sp>
              <p:nvSpPr>
                <p:cNvPr id="18595" name="Rectangle 38"/>
                <p:cNvSpPr>
                  <a:spLocks noChangeArrowheads="1"/>
                </p:cNvSpPr>
                <p:nvPr/>
              </p:nvSpPr>
              <p:spPr bwMode="auto">
                <a:xfrm>
                  <a:off x="2840" y="108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-68.0</a:t>
                  </a:r>
                  <a:endParaRPr lang="en-GB"/>
                </a:p>
              </p:txBody>
            </p:sp>
            <p:sp>
              <p:nvSpPr>
                <p:cNvPr id="18596" name="Rectangle 145"/>
                <p:cNvSpPr>
                  <a:spLocks noChangeArrowheads="1"/>
                </p:cNvSpPr>
                <p:nvPr/>
              </p:nvSpPr>
              <p:spPr bwMode="auto">
                <a:xfrm>
                  <a:off x="2840" y="1080"/>
                  <a:ext cx="385" cy="135"/>
                </a:xfrm>
                <a:prstGeom prst="rect">
                  <a:avLst/>
                </a:prstGeom>
                <a:noFill/>
                <a:ln w="7">
                  <a:solidFill>
                    <a:srgbClr val="A0A0A0"/>
                  </a:solidFill>
                  <a:miter lim="800000"/>
                  <a:headEnd/>
                  <a:tailEnd/>
                </a:ln>
              </p:spPr>
              <p:txBody>
                <a:bodyPr/>
                <a:lstStyle/>
                <a:p>
                  <a:endParaRPr lang="en-US"/>
                </a:p>
              </p:txBody>
            </p:sp>
          </p:grpSp>
          <p:grpSp>
            <p:nvGrpSpPr>
              <p:cNvPr id="18487" name="Group 148"/>
              <p:cNvGrpSpPr>
                <a:grpSpLocks/>
              </p:cNvGrpSpPr>
              <p:nvPr/>
            </p:nvGrpSpPr>
            <p:grpSpPr bwMode="auto">
              <a:xfrm>
                <a:off x="0" y="1215"/>
                <a:ext cx="2070" cy="135"/>
                <a:chOff x="0" y="1215"/>
                <a:chExt cx="2070" cy="135"/>
              </a:xfrm>
            </p:grpSpPr>
            <p:sp>
              <p:nvSpPr>
                <p:cNvPr id="18593" name="Rectangle 39"/>
                <p:cNvSpPr>
                  <a:spLocks noChangeArrowheads="1"/>
                </p:cNvSpPr>
                <p:nvPr/>
              </p:nvSpPr>
              <p:spPr bwMode="auto">
                <a:xfrm>
                  <a:off x="0" y="121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Profit before interest and taxation</a:t>
                  </a:r>
                  <a:endParaRPr lang="en-GB"/>
                </a:p>
              </p:txBody>
            </p:sp>
            <p:sp>
              <p:nvSpPr>
                <p:cNvPr id="18594" name="Rectangle 147"/>
                <p:cNvSpPr>
                  <a:spLocks noChangeArrowheads="1"/>
                </p:cNvSpPr>
                <p:nvPr/>
              </p:nvSpPr>
              <p:spPr bwMode="auto">
                <a:xfrm>
                  <a:off x="0" y="1215"/>
                  <a:ext cx="2070" cy="135"/>
                </a:xfrm>
                <a:prstGeom prst="rect">
                  <a:avLst/>
                </a:prstGeom>
                <a:noFill/>
                <a:ln w="7">
                  <a:solidFill>
                    <a:srgbClr val="A0A0A0"/>
                  </a:solidFill>
                  <a:miter lim="800000"/>
                  <a:headEnd/>
                  <a:tailEnd/>
                </a:ln>
              </p:spPr>
              <p:txBody>
                <a:bodyPr/>
                <a:lstStyle/>
                <a:p>
                  <a:endParaRPr lang="en-US"/>
                </a:p>
              </p:txBody>
            </p:sp>
          </p:grpSp>
          <p:grpSp>
            <p:nvGrpSpPr>
              <p:cNvPr id="18488" name="Group 150"/>
              <p:cNvGrpSpPr>
                <a:grpSpLocks/>
              </p:cNvGrpSpPr>
              <p:nvPr/>
            </p:nvGrpSpPr>
            <p:grpSpPr bwMode="auto">
              <a:xfrm>
                <a:off x="2070" y="1215"/>
                <a:ext cx="385" cy="135"/>
                <a:chOff x="2070" y="1215"/>
                <a:chExt cx="385" cy="135"/>
              </a:xfrm>
            </p:grpSpPr>
            <p:sp>
              <p:nvSpPr>
                <p:cNvPr id="18591" name="Rectangle 40"/>
                <p:cNvSpPr>
                  <a:spLocks noChangeArrowheads="1"/>
                </p:cNvSpPr>
                <p:nvPr/>
              </p:nvSpPr>
              <p:spPr bwMode="auto">
                <a:xfrm>
                  <a:off x="2070" y="121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390.0</a:t>
                  </a:r>
                  <a:endParaRPr lang="en-GB"/>
                </a:p>
              </p:txBody>
            </p:sp>
            <p:sp>
              <p:nvSpPr>
                <p:cNvPr id="18592" name="Rectangle 149"/>
                <p:cNvSpPr>
                  <a:spLocks noChangeArrowheads="1"/>
                </p:cNvSpPr>
                <p:nvPr/>
              </p:nvSpPr>
              <p:spPr bwMode="auto">
                <a:xfrm>
                  <a:off x="2070" y="1215"/>
                  <a:ext cx="385" cy="135"/>
                </a:xfrm>
                <a:prstGeom prst="rect">
                  <a:avLst/>
                </a:prstGeom>
                <a:noFill/>
                <a:ln w="7">
                  <a:solidFill>
                    <a:srgbClr val="A0A0A0"/>
                  </a:solidFill>
                  <a:miter lim="800000"/>
                  <a:headEnd/>
                  <a:tailEnd/>
                </a:ln>
              </p:spPr>
              <p:txBody>
                <a:bodyPr/>
                <a:lstStyle/>
                <a:p>
                  <a:endParaRPr lang="en-US"/>
                </a:p>
              </p:txBody>
            </p:sp>
          </p:grpSp>
          <p:grpSp>
            <p:nvGrpSpPr>
              <p:cNvPr id="18489" name="Group 152"/>
              <p:cNvGrpSpPr>
                <a:grpSpLocks/>
              </p:cNvGrpSpPr>
              <p:nvPr/>
            </p:nvGrpSpPr>
            <p:grpSpPr bwMode="auto">
              <a:xfrm>
                <a:off x="2455" y="1215"/>
                <a:ext cx="385" cy="135"/>
                <a:chOff x="2455" y="1215"/>
                <a:chExt cx="385" cy="135"/>
              </a:xfrm>
            </p:grpSpPr>
            <p:sp>
              <p:nvSpPr>
                <p:cNvPr id="18589" name="Rectangle 41"/>
                <p:cNvSpPr>
                  <a:spLocks noChangeArrowheads="1"/>
                </p:cNvSpPr>
                <p:nvPr/>
              </p:nvSpPr>
              <p:spPr bwMode="auto">
                <a:xfrm>
                  <a:off x="2455" y="121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78.0</a:t>
                  </a:r>
                  <a:endParaRPr lang="en-GB"/>
                </a:p>
              </p:txBody>
            </p:sp>
            <p:sp>
              <p:nvSpPr>
                <p:cNvPr id="18590" name="Rectangle 151"/>
                <p:cNvSpPr>
                  <a:spLocks noChangeArrowheads="1"/>
                </p:cNvSpPr>
                <p:nvPr/>
              </p:nvSpPr>
              <p:spPr bwMode="auto">
                <a:xfrm>
                  <a:off x="2455" y="1215"/>
                  <a:ext cx="385" cy="135"/>
                </a:xfrm>
                <a:prstGeom prst="rect">
                  <a:avLst/>
                </a:prstGeom>
                <a:noFill/>
                <a:ln w="7">
                  <a:solidFill>
                    <a:srgbClr val="A0A0A0"/>
                  </a:solidFill>
                  <a:miter lim="800000"/>
                  <a:headEnd/>
                  <a:tailEnd/>
                </a:ln>
              </p:spPr>
              <p:txBody>
                <a:bodyPr/>
                <a:lstStyle/>
                <a:p>
                  <a:endParaRPr lang="en-US"/>
                </a:p>
              </p:txBody>
            </p:sp>
          </p:grpSp>
          <p:grpSp>
            <p:nvGrpSpPr>
              <p:cNvPr id="18490" name="Group 154"/>
              <p:cNvGrpSpPr>
                <a:grpSpLocks/>
              </p:cNvGrpSpPr>
              <p:nvPr/>
            </p:nvGrpSpPr>
            <p:grpSpPr bwMode="auto">
              <a:xfrm>
                <a:off x="2840" y="1215"/>
                <a:ext cx="385" cy="135"/>
                <a:chOff x="2840" y="1215"/>
                <a:chExt cx="385" cy="135"/>
              </a:xfrm>
            </p:grpSpPr>
            <p:sp>
              <p:nvSpPr>
                <p:cNvPr id="18587" name="Rectangle 42"/>
                <p:cNvSpPr>
                  <a:spLocks noChangeArrowheads="1"/>
                </p:cNvSpPr>
                <p:nvPr/>
              </p:nvSpPr>
              <p:spPr bwMode="auto">
                <a:xfrm>
                  <a:off x="2840" y="121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376.0</a:t>
                  </a:r>
                  <a:endParaRPr lang="en-GB"/>
                </a:p>
              </p:txBody>
            </p:sp>
            <p:sp>
              <p:nvSpPr>
                <p:cNvPr id="18588" name="Rectangle 153"/>
                <p:cNvSpPr>
                  <a:spLocks noChangeArrowheads="1"/>
                </p:cNvSpPr>
                <p:nvPr/>
              </p:nvSpPr>
              <p:spPr bwMode="auto">
                <a:xfrm>
                  <a:off x="2840" y="1215"/>
                  <a:ext cx="385" cy="135"/>
                </a:xfrm>
                <a:prstGeom prst="rect">
                  <a:avLst/>
                </a:prstGeom>
                <a:noFill/>
                <a:ln w="7">
                  <a:solidFill>
                    <a:srgbClr val="A0A0A0"/>
                  </a:solidFill>
                  <a:miter lim="800000"/>
                  <a:headEnd/>
                  <a:tailEnd/>
                </a:ln>
              </p:spPr>
              <p:txBody>
                <a:bodyPr/>
                <a:lstStyle/>
                <a:p>
                  <a:endParaRPr lang="en-US"/>
                </a:p>
              </p:txBody>
            </p:sp>
          </p:grpSp>
          <p:grpSp>
            <p:nvGrpSpPr>
              <p:cNvPr id="18491" name="Group 156"/>
              <p:cNvGrpSpPr>
                <a:grpSpLocks/>
              </p:cNvGrpSpPr>
              <p:nvPr/>
            </p:nvGrpSpPr>
            <p:grpSpPr bwMode="auto">
              <a:xfrm>
                <a:off x="0" y="1350"/>
                <a:ext cx="2070" cy="135"/>
                <a:chOff x="0" y="1350"/>
                <a:chExt cx="2070" cy="135"/>
              </a:xfrm>
            </p:grpSpPr>
            <p:sp>
              <p:nvSpPr>
                <p:cNvPr id="18585" name="Rectangle 43"/>
                <p:cNvSpPr>
                  <a:spLocks noChangeArrowheads="1"/>
                </p:cNvSpPr>
                <p:nvPr/>
              </p:nvSpPr>
              <p:spPr bwMode="auto">
                <a:xfrm>
                  <a:off x="0" y="1350"/>
                  <a:ext cx="2070" cy="135"/>
                </a:xfrm>
                <a:prstGeom prst="rect">
                  <a:avLst/>
                </a:prstGeom>
                <a:noFill/>
                <a:ln w="9525">
                  <a:noFill/>
                  <a:miter lim="800000"/>
                  <a:headEnd/>
                  <a:tailEnd/>
                </a:ln>
              </p:spPr>
              <p:txBody>
                <a:bodyPr/>
                <a:lstStyle/>
                <a:p>
                  <a:r>
                    <a:rPr lang="en-GB" sz="800">
                      <a:solidFill>
                        <a:srgbClr val="000000"/>
                      </a:solidFill>
                      <a:latin typeface="Verdana" pitchFamily="34" charset="0"/>
                    </a:rPr>
                    <a:t>Net interest receivable (payable)</a:t>
                  </a:r>
                  <a:endParaRPr lang="en-GB"/>
                </a:p>
              </p:txBody>
            </p:sp>
            <p:sp>
              <p:nvSpPr>
                <p:cNvPr id="18586" name="Rectangle 155"/>
                <p:cNvSpPr>
                  <a:spLocks noChangeArrowheads="1"/>
                </p:cNvSpPr>
                <p:nvPr/>
              </p:nvSpPr>
              <p:spPr bwMode="auto">
                <a:xfrm>
                  <a:off x="0" y="1350"/>
                  <a:ext cx="2070" cy="135"/>
                </a:xfrm>
                <a:prstGeom prst="rect">
                  <a:avLst/>
                </a:prstGeom>
                <a:noFill/>
                <a:ln w="7">
                  <a:solidFill>
                    <a:srgbClr val="A0A0A0"/>
                  </a:solidFill>
                  <a:miter lim="800000"/>
                  <a:headEnd/>
                  <a:tailEnd/>
                </a:ln>
              </p:spPr>
              <p:txBody>
                <a:bodyPr/>
                <a:lstStyle/>
                <a:p>
                  <a:endParaRPr lang="en-US"/>
                </a:p>
              </p:txBody>
            </p:sp>
          </p:grpSp>
          <p:grpSp>
            <p:nvGrpSpPr>
              <p:cNvPr id="18492" name="Group 158"/>
              <p:cNvGrpSpPr>
                <a:grpSpLocks/>
              </p:cNvGrpSpPr>
              <p:nvPr/>
            </p:nvGrpSpPr>
            <p:grpSpPr bwMode="auto">
              <a:xfrm>
                <a:off x="2070" y="1350"/>
                <a:ext cx="385" cy="135"/>
                <a:chOff x="2070" y="1350"/>
                <a:chExt cx="385" cy="135"/>
              </a:xfrm>
            </p:grpSpPr>
            <p:sp>
              <p:nvSpPr>
                <p:cNvPr id="18583" name="Rectangle 44"/>
                <p:cNvSpPr>
                  <a:spLocks noChangeArrowheads="1"/>
                </p:cNvSpPr>
                <p:nvPr/>
              </p:nvSpPr>
              <p:spPr bwMode="auto">
                <a:xfrm>
                  <a:off x="2070" y="135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-255.0</a:t>
                  </a:r>
                  <a:endParaRPr lang="en-GB"/>
                </a:p>
              </p:txBody>
            </p:sp>
            <p:sp>
              <p:nvSpPr>
                <p:cNvPr id="18584" name="Rectangle 157"/>
                <p:cNvSpPr>
                  <a:spLocks noChangeArrowheads="1"/>
                </p:cNvSpPr>
                <p:nvPr/>
              </p:nvSpPr>
              <p:spPr bwMode="auto">
                <a:xfrm>
                  <a:off x="2070" y="1350"/>
                  <a:ext cx="385" cy="135"/>
                </a:xfrm>
                <a:prstGeom prst="rect">
                  <a:avLst/>
                </a:prstGeom>
                <a:noFill/>
                <a:ln w="7">
                  <a:solidFill>
                    <a:srgbClr val="A0A0A0"/>
                  </a:solidFill>
                  <a:miter lim="800000"/>
                  <a:headEnd/>
                  <a:tailEnd/>
                </a:ln>
              </p:spPr>
              <p:txBody>
                <a:bodyPr/>
                <a:lstStyle/>
                <a:p>
                  <a:endParaRPr lang="en-US"/>
                </a:p>
              </p:txBody>
            </p:sp>
          </p:grpSp>
          <p:grpSp>
            <p:nvGrpSpPr>
              <p:cNvPr id="18493" name="Group 160"/>
              <p:cNvGrpSpPr>
                <a:grpSpLocks/>
              </p:cNvGrpSpPr>
              <p:nvPr/>
            </p:nvGrpSpPr>
            <p:grpSpPr bwMode="auto">
              <a:xfrm>
                <a:off x="2455" y="1350"/>
                <a:ext cx="385" cy="135"/>
                <a:chOff x="2455" y="1350"/>
                <a:chExt cx="385" cy="135"/>
              </a:xfrm>
            </p:grpSpPr>
            <p:sp>
              <p:nvSpPr>
                <p:cNvPr id="18581" name="Rectangle 45"/>
                <p:cNvSpPr>
                  <a:spLocks noChangeArrowheads="1"/>
                </p:cNvSpPr>
                <p:nvPr/>
              </p:nvSpPr>
              <p:spPr bwMode="auto">
                <a:xfrm>
                  <a:off x="2455" y="135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-278.0</a:t>
                  </a:r>
                  <a:endParaRPr lang="en-GB"/>
                </a:p>
              </p:txBody>
            </p:sp>
            <p:sp>
              <p:nvSpPr>
                <p:cNvPr id="18582" name="Rectangle 159"/>
                <p:cNvSpPr>
                  <a:spLocks noChangeArrowheads="1"/>
                </p:cNvSpPr>
                <p:nvPr/>
              </p:nvSpPr>
              <p:spPr bwMode="auto">
                <a:xfrm>
                  <a:off x="2455" y="1350"/>
                  <a:ext cx="385" cy="135"/>
                </a:xfrm>
                <a:prstGeom prst="rect">
                  <a:avLst/>
                </a:prstGeom>
                <a:noFill/>
                <a:ln w="7">
                  <a:solidFill>
                    <a:srgbClr val="A0A0A0"/>
                  </a:solidFill>
                  <a:miter lim="800000"/>
                  <a:headEnd/>
                  <a:tailEnd/>
                </a:ln>
              </p:spPr>
              <p:txBody>
                <a:bodyPr/>
                <a:lstStyle/>
                <a:p>
                  <a:endParaRPr lang="en-US"/>
                </a:p>
              </p:txBody>
            </p:sp>
          </p:grpSp>
          <p:grpSp>
            <p:nvGrpSpPr>
              <p:cNvPr id="18494" name="Group 162"/>
              <p:cNvGrpSpPr>
                <a:grpSpLocks/>
              </p:cNvGrpSpPr>
              <p:nvPr/>
            </p:nvGrpSpPr>
            <p:grpSpPr bwMode="auto">
              <a:xfrm>
                <a:off x="2840" y="1350"/>
                <a:ext cx="385" cy="135"/>
                <a:chOff x="2840" y="1350"/>
                <a:chExt cx="385" cy="135"/>
              </a:xfrm>
            </p:grpSpPr>
            <p:sp>
              <p:nvSpPr>
                <p:cNvPr id="18579" name="Rectangle 46"/>
                <p:cNvSpPr>
                  <a:spLocks noChangeArrowheads="1"/>
                </p:cNvSpPr>
                <p:nvPr/>
              </p:nvSpPr>
              <p:spPr bwMode="auto">
                <a:xfrm>
                  <a:off x="2840" y="135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-226.0</a:t>
                  </a:r>
                  <a:endParaRPr lang="en-GB"/>
                </a:p>
              </p:txBody>
            </p:sp>
            <p:sp>
              <p:nvSpPr>
                <p:cNvPr id="18580" name="Rectangle 161"/>
                <p:cNvSpPr>
                  <a:spLocks noChangeArrowheads="1"/>
                </p:cNvSpPr>
                <p:nvPr/>
              </p:nvSpPr>
              <p:spPr bwMode="auto">
                <a:xfrm>
                  <a:off x="2840" y="1350"/>
                  <a:ext cx="385" cy="135"/>
                </a:xfrm>
                <a:prstGeom prst="rect">
                  <a:avLst/>
                </a:prstGeom>
                <a:noFill/>
                <a:ln w="7">
                  <a:solidFill>
                    <a:srgbClr val="A0A0A0"/>
                  </a:solidFill>
                  <a:miter lim="800000"/>
                  <a:headEnd/>
                  <a:tailEnd/>
                </a:ln>
              </p:spPr>
              <p:txBody>
                <a:bodyPr/>
                <a:lstStyle/>
                <a:p>
                  <a:endParaRPr lang="en-US"/>
                </a:p>
              </p:txBody>
            </p:sp>
          </p:grpSp>
          <p:grpSp>
            <p:nvGrpSpPr>
              <p:cNvPr id="18495" name="Group 164"/>
              <p:cNvGrpSpPr>
                <a:grpSpLocks/>
              </p:cNvGrpSpPr>
              <p:nvPr/>
            </p:nvGrpSpPr>
            <p:grpSpPr bwMode="auto">
              <a:xfrm>
                <a:off x="0" y="1485"/>
                <a:ext cx="2070" cy="135"/>
                <a:chOff x="0" y="1485"/>
                <a:chExt cx="2070" cy="135"/>
              </a:xfrm>
            </p:grpSpPr>
            <p:sp>
              <p:nvSpPr>
                <p:cNvPr id="18577" name="Rectangle 47"/>
                <p:cNvSpPr>
                  <a:spLocks noChangeArrowheads="1"/>
                </p:cNvSpPr>
                <p:nvPr/>
              </p:nvSpPr>
              <p:spPr bwMode="auto">
                <a:xfrm>
                  <a:off x="0" y="148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Profit on ordinary activities before taxation</a:t>
                  </a:r>
                  <a:endParaRPr lang="en-GB"/>
                </a:p>
              </p:txBody>
            </p:sp>
            <p:sp>
              <p:nvSpPr>
                <p:cNvPr id="18578" name="Rectangle 163"/>
                <p:cNvSpPr>
                  <a:spLocks noChangeArrowheads="1"/>
                </p:cNvSpPr>
                <p:nvPr/>
              </p:nvSpPr>
              <p:spPr bwMode="auto">
                <a:xfrm>
                  <a:off x="0" y="1485"/>
                  <a:ext cx="2070" cy="135"/>
                </a:xfrm>
                <a:prstGeom prst="rect">
                  <a:avLst/>
                </a:prstGeom>
                <a:noFill/>
                <a:ln w="7">
                  <a:solidFill>
                    <a:srgbClr val="A0A0A0"/>
                  </a:solidFill>
                  <a:miter lim="800000"/>
                  <a:headEnd/>
                  <a:tailEnd/>
                </a:ln>
              </p:spPr>
              <p:txBody>
                <a:bodyPr/>
                <a:lstStyle/>
                <a:p>
                  <a:endParaRPr lang="en-US"/>
                </a:p>
              </p:txBody>
            </p:sp>
          </p:grpSp>
          <p:grpSp>
            <p:nvGrpSpPr>
              <p:cNvPr id="18496" name="Group 166"/>
              <p:cNvGrpSpPr>
                <a:grpSpLocks/>
              </p:cNvGrpSpPr>
              <p:nvPr/>
            </p:nvGrpSpPr>
            <p:grpSpPr bwMode="auto">
              <a:xfrm>
                <a:off x="2070" y="1485"/>
                <a:ext cx="385" cy="135"/>
                <a:chOff x="2070" y="1485"/>
                <a:chExt cx="385" cy="135"/>
              </a:xfrm>
            </p:grpSpPr>
            <p:sp>
              <p:nvSpPr>
                <p:cNvPr id="18575" name="Rectangle 48"/>
                <p:cNvSpPr>
                  <a:spLocks noChangeArrowheads="1"/>
                </p:cNvSpPr>
                <p:nvPr/>
              </p:nvSpPr>
              <p:spPr bwMode="auto">
                <a:xfrm>
                  <a:off x="2070" y="148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135.0</a:t>
                  </a:r>
                  <a:endParaRPr lang="en-GB"/>
                </a:p>
              </p:txBody>
            </p:sp>
            <p:sp>
              <p:nvSpPr>
                <p:cNvPr id="18576" name="Rectangle 165"/>
                <p:cNvSpPr>
                  <a:spLocks noChangeArrowheads="1"/>
                </p:cNvSpPr>
                <p:nvPr/>
              </p:nvSpPr>
              <p:spPr bwMode="auto">
                <a:xfrm>
                  <a:off x="2070" y="1485"/>
                  <a:ext cx="385" cy="135"/>
                </a:xfrm>
                <a:prstGeom prst="rect">
                  <a:avLst/>
                </a:prstGeom>
                <a:noFill/>
                <a:ln w="7">
                  <a:solidFill>
                    <a:srgbClr val="A0A0A0"/>
                  </a:solidFill>
                  <a:miter lim="800000"/>
                  <a:headEnd/>
                  <a:tailEnd/>
                </a:ln>
              </p:spPr>
              <p:txBody>
                <a:bodyPr/>
                <a:lstStyle/>
                <a:p>
                  <a:endParaRPr lang="en-US"/>
                </a:p>
              </p:txBody>
            </p:sp>
          </p:grpSp>
          <p:grpSp>
            <p:nvGrpSpPr>
              <p:cNvPr id="18497" name="Group 168"/>
              <p:cNvGrpSpPr>
                <a:grpSpLocks/>
              </p:cNvGrpSpPr>
              <p:nvPr/>
            </p:nvGrpSpPr>
            <p:grpSpPr bwMode="auto">
              <a:xfrm>
                <a:off x="2455" y="1485"/>
                <a:ext cx="385" cy="135"/>
                <a:chOff x="2455" y="1485"/>
                <a:chExt cx="385" cy="135"/>
              </a:xfrm>
            </p:grpSpPr>
            <p:sp>
              <p:nvSpPr>
                <p:cNvPr id="18573" name="Rectangle 49"/>
                <p:cNvSpPr>
                  <a:spLocks noChangeArrowheads="1"/>
                </p:cNvSpPr>
                <p:nvPr/>
              </p:nvSpPr>
              <p:spPr bwMode="auto">
                <a:xfrm>
                  <a:off x="2455" y="148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-200.0</a:t>
                  </a:r>
                  <a:endParaRPr lang="en-GB"/>
                </a:p>
              </p:txBody>
            </p:sp>
            <p:sp>
              <p:nvSpPr>
                <p:cNvPr id="18574" name="Rectangle 167"/>
                <p:cNvSpPr>
                  <a:spLocks noChangeArrowheads="1"/>
                </p:cNvSpPr>
                <p:nvPr/>
              </p:nvSpPr>
              <p:spPr bwMode="auto">
                <a:xfrm>
                  <a:off x="2455" y="1485"/>
                  <a:ext cx="385" cy="135"/>
                </a:xfrm>
                <a:prstGeom prst="rect">
                  <a:avLst/>
                </a:prstGeom>
                <a:noFill/>
                <a:ln w="7">
                  <a:solidFill>
                    <a:srgbClr val="A0A0A0"/>
                  </a:solidFill>
                  <a:miter lim="800000"/>
                  <a:headEnd/>
                  <a:tailEnd/>
                </a:ln>
              </p:spPr>
              <p:txBody>
                <a:bodyPr/>
                <a:lstStyle/>
                <a:p>
                  <a:endParaRPr lang="en-US"/>
                </a:p>
              </p:txBody>
            </p:sp>
          </p:grpSp>
          <p:grpSp>
            <p:nvGrpSpPr>
              <p:cNvPr id="18498" name="Group 170"/>
              <p:cNvGrpSpPr>
                <a:grpSpLocks/>
              </p:cNvGrpSpPr>
              <p:nvPr/>
            </p:nvGrpSpPr>
            <p:grpSpPr bwMode="auto">
              <a:xfrm>
                <a:off x="2840" y="1485"/>
                <a:ext cx="385" cy="135"/>
                <a:chOff x="2840" y="1485"/>
                <a:chExt cx="385" cy="135"/>
              </a:xfrm>
            </p:grpSpPr>
            <p:sp>
              <p:nvSpPr>
                <p:cNvPr id="18571" name="Rectangle 50"/>
                <p:cNvSpPr>
                  <a:spLocks noChangeArrowheads="1"/>
                </p:cNvSpPr>
                <p:nvPr/>
              </p:nvSpPr>
              <p:spPr bwMode="auto">
                <a:xfrm>
                  <a:off x="2840" y="148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150.0</a:t>
                  </a:r>
                  <a:endParaRPr lang="en-GB"/>
                </a:p>
              </p:txBody>
            </p:sp>
            <p:sp>
              <p:nvSpPr>
                <p:cNvPr id="18572" name="Rectangle 169"/>
                <p:cNvSpPr>
                  <a:spLocks noChangeArrowheads="1"/>
                </p:cNvSpPr>
                <p:nvPr/>
              </p:nvSpPr>
              <p:spPr bwMode="auto">
                <a:xfrm>
                  <a:off x="2840" y="1485"/>
                  <a:ext cx="385" cy="135"/>
                </a:xfrm>
                <a:prstGeom prst="rect">
                  <a:avLst/>
                </a:prstGeom>
                <a:noFill/>
                <a:ln w="7">
                  <a:solidFill>
                    <a:srgbClr val="A0A0A0"/>
                  </a:solidFill>
                  <a:miter lim="800000"/>
                  <a:headEnd/>
                  <a:tailEnd/>
                </a:ln>
              </p:spPr>
              <p:txBody>
                <a:bodyPr/>
                <a:lstStyle/>
                <a:p>
                  <a:endParaRPr lang="en-US"/>
                </a:p>
              </p:txBody>
            </p:sp>
          </p:grpSp>
          <p:grpSp>
            <p:nvGrpSpPr>
              <p:cNvPr id="18499" name="Group 172"/>
              <p:cNvGrpSpPr>
                <a:grpSpLocks/>
              </p:cNvGrpSpPr>
              <p:nvPr/>
            </p:nvGrpSpPr>
            <p:grpSpPr bwMode="auto">
              <a:xfrm>
                <a:off x="0" y="1620"/>
                <a:ext cx="2070" cy="135"/>
                <a:chOff x="0" y="1620"/>
                <a:chExt cx="2070" cy="135"/>
              </a:xfrm>
            </p:grpSpPr>
            <p:sp>
              <p:nvSpPr>
                <p:cNvPr id="18569" name="Rectangle 51"/>
                <p:cNvSpPr>
                  <a:spLocks noChangeArrowheads="1"/>
                </p:cNvSpPr>
                <p:nvPr/>
              </p:nvSpPr>
              <p:spPr bwMode="auto">
                <a:xfrm>
                  <a:off x="0" y="1620"/>
                  <a:ext cx="2070" cy="135"/>
                </a:xfrm>
                <a:prstGeom prst="rect">
                  <a:avLst/>
                </a:prstGeom>
                <a:noFill/>
                <a:ln w="9525">
                  <a:noFill/>
                  <a:miter lim="800000"/>
                  <a:headEnd/>
                  <a:tailEnd/>
                </a:ln>
              </p:spPr>
              <p:txBody>
                <a:bodyPr/>
                <a:lstStyle/>
                <a:p>
                  <a:r>
                    <a:rPr lang="en-GB" sz="800">
                      <a:solidFill>
                        <a:srgbClr val="000000"/>
                      </a:solidFill>
                      <a:latin typeface="Verdana" pitchFamily="34" charset="0"/>
                    </a:rPr>
                    <a:t>Tax on profit on ordinary activities</a:t>
                  </a:r>
                  <a:endParaRPr lang="en-GB"/>
                </a:p>
              </p:txBody>
            </p:sp>
            <p:sp>
              <p:nvSpPr>
                <p:cNvPr id="18570" name="Rectangle 171"/>
                <p:cNvSpPr>
                  <a:spLocks noChangeArrowheads="1"/>
                </p:cNvSpPr>
                <p:nvPr/>
              </p:nvSpPr>
              <p:spPr bwMode="auto">
                <a:xfrm>
                  <a:off x="0" y="1620"/>
                  <a:ext cx="2070" cy="135"/>
                </a:xfrm>
                <a:prstGeom prst="rect">
                  <a:avLst/>
                </a:prstGeom>
                <a:noFill/>
                <a:ln w="7">
                  <a:solidFill>
                    <a:srgbClr val="A0A0A0"/>
                  </a:solidFill>
                  <a:miter lim="800000"/>
                  <a:headEnd/>
                  <a:tailEnd/>
                </a:ln>
              </p:spPr>
              <p:txBody>
                <a:bodyPr/>
                <a:lstStyle/>
                <a:p>
                  <a:endParaRPr lang="en-US"/>
                </a:p>
              </p:txBody>
            </p:sp>
          </p:grpSp>
          <p:grpSp>
            <p:nvGrpSpPr>
              <p:cNvPr id="18500" name="Group 174"/>
              <p:cNvGrpSpPr>
                <a:grpSpLocks/>
              </p:cNvGrpSpPr>
              <p:nvPr/>
            </p:nvGrpSpPr>
            <p:grpSpPr bwMode="auto">
              <a:xfrm>
                <a:off x="2070" y="1620"/>
                <a:ext cx="385" cy="135"/>
                <a:chOff x="2070" y="1620"/>
                <a:chExt cx="385" cy="135"/>
              </a:xfrm>
            </p:grpSpPr>
            <p:sp>
              <p:nvSpPr>
                <p:cNvPr id="18567" name="Rectangle 52"/>
                <p:cNvSpPr>
                  <a:spLocks noChangeArrowheads="1"/>
                </p:cNvSpPr>
                <p:nvPr/>
              </p:nvSpPr>
              <p:spPr bwMode="auto">
                <a:xfrm>
                  <a:off x="2070" y="162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-50.0</a:t>
                  </a:r>
                  <a:endParaRPr lang="en-GB"/>
                </a:p>
              </p:txBody>
            </p:sp>
            <p:sp>
              <p:nvSpPr>
                <p:cNvPr id="18568" name="Rectangle 173"/>
                <p:cNvSpPr>
                  <a:spLocks noChangeArrowheads="1"/>
                </p:cNvSpPr>
                <p:nvPr/>
              </p:nvSpPr>
              <p:spPr bwMode="auto">
                <a:xfrm>
                  <a:off x="2070" y="1620"/>
                  <a:ext cx="385" cy="135"/>
                </a:xfrm>
                <a:prstGeom prst="rect">
                  <a:avLst/>
                </a:prstGeom>
                <a:noFill/>
                <a:ln w="7">
                  <a:solidFill>
                    <a:srgbClr val="A0A0A0"/>
                  </a:solidFill>
                  <a:miter lim="800000"/>
                  <a:headEnd/>
                  <a:tailEnd/>
                </a:ln>
              </p:spPr>
              <p:txBody>
                <a:bodyPr/>
                <a:lstStyle/>
                <a:p>
                  <a:endParaRPr lang="en-US"/>
                </a:p>
              </p:txBody>
            </p:sp>
          </p:grpSp>
          <p:grpSp>
            <p:nvGrpSpPr>
              <p:cNvPr id="18501" name="Group 176"/>
              <p:cNvGrpSpPr>
                <a:grpSpLocks/>
              </p:cNvGrpSpPr>
              <p:nvPr/>
            </p:nvGrpSpPr>
            <p:grpSpPr bwMode="auto">
              <a:xfrm>
                <a:off x="2455" y="1620"/>
                <a:ext cx="385" cy="135"/>
                <a:chOff x="2455" y="1620"/>
                <a:chExt cx="385" cy="135"/>
              </a:xfrm>
            </p:grpSpPr>
            <p:sp>
              <p:nvSpPr>
                <p:cNvPr id="18565" name="Rectangle 53"/>
                <p:cNvSpPr>
                  <a:spLocks noChangeArrowheads="1"/>
                </p:cNvSpPr>
                <p:nvPr/>
              </p:nvSpPr>
              <p:spPr bwMode="auto">
                <a:xfrm>
                  <a:off x="2455" y="162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-71.0</a:t>
                  </a:r>
                  <a:endParaRPr lang="en-GB"/>
                </a:p>
              </p:txBody>
            </p:sp>
            <p:sp>
              <p:nvSpPr>
                <p:cNvPr id="18566" name="Rectangle 175"/>
                <p:cNvSpPr>
                  <a:spLocks noChangeArrowheads="1"/>
                </p:cNvSpPr>
                <p:nvPr/>
              </p:nvSpPr>
              <p:spPr bwMode="auto">
                <a:xfrm>
                  <a:off x="2455" y="1620"/>
                  <a:ext cx="385" cy="135"/>
                </a:xfrm>
                <a:prstGeom prst="rect">
                  <a:avLst/>
                </a:prstGeom>
                <a:noFill/>
                <a:ln w="7">
                  <a:solidFill>
                    <a:srgbClr val="A0A0A0"/>
                  </a:solidFill>
                  <a:miter lim="800000"/>
                  <a:headEnd/>
                  <a:tailEnd/>
                </a:ln>
              </p:spPr>
              <p:txBody>
                <a:bodyPr/>
                <a:lstStyle/>
                <a:p>
                  <a:endParaRPr lang="en-US"/>
                </a:p>
              </p:txBody>
            </p:sp>
          </p:grpSp>
          <p:grpSp>
            <p:nvGrpSpPr>
              <p:cNvPr id="18502" name="Group 178"/>
              <p:cNvGrpSpPr>
                <a:grpSpLocks/>
              </p:cNvGrpSpPr>
              <p:nvPr/>
            </p:nvGrpSpPr>
            <p:grpSpPr bwMode="auto">
              <a:xfrm>
                <a:off x="2840" y="1620"/>
                <a:ext cx="385" cy="135"/>
                <a:chOff x="2840" y="1620"/>
                <a:chExt cx="385" cy="135"/>
              </a:xfrm>
            </p:grpSpPr>
            <p:sp>
              <p:nvSpPr>
                <p:cNvPr id="18563" name="Rectangle 54"/>
                <p:cNvSpPr>
                  <a:spLocks noChangeArrowheads="1"/>
                </p:cNvSpPr>
                <p:nvPr/>
              </p:nvSpPr>
              <p:spPr bwMode="auto">
                <a:xfrm>
                  <a:off x="2840" y="162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-69.0</a:t>
                  </a:r>
                  <a:endParaRPr lang="en-GB"/>
                </a:p>
              </p:txBody>
            </p:sp>
            <p:sp>
              <p:nvSpPr>
                <p:cNvPr id="18564" name="Rectangle 177"/>
                <p:cNvSpPr>
                  <a:spLocks noChangeArrowheads="1"/>
                </p:cNvSpPr>
                <p:nvPr/>
              </p:nvSpPr>
              <p:spPr bwMode="auto">
                <a:xfrm>
                  <a:off x="2840" y="1620"/>
                  <a:ext cx="385" cy="135"/>
                </a:xfrm>
                <a:prstGeom prst="rect">
                  <a:avLst/>
                </a:prstGeom>
                <a:noFill/>
                <a:ln w="7">
                  <a:solidFill>
                    <a:srgbClr val="A0A0A0"/>
                  </a:solidFill>
                  <a:miter lim="800000"/>
                  <a:headEnd/>
                  <a:tailEnd/>
                </a:ln>
              </p:spPr>
              <p:txBody>
                <a:bodyPr/>
                <a:lstStyle/>
                <a:p>
                  <a:endParaRPr lang="en-US"/>
                </a:p>
              </p:txBody>
            </p:sp>
          </p:grpSp>
          <p:grpSp>
            <p:nvGrpSpPr>
              <p:cNvPr id="18503" name="Group 180"/>
              <p:cNvGrpSpPr>
                <a:grpSpLocks/>
              </p:cNvGrpSpPr>
              <p:nvPr/>
            </p:nvGrpSpPr>
            <p:grpSpPr bwMode="auto">
              <a:xfrm>
                <a:off x="0" y="1755"/>
                <a:ext cx="2070" cy="135"/>
                <a:chOff x="0" y="1755"/>
                <a:chExt cx="2070" cy="135"/>
              </a:xfrm>
            </p:grpSpPr>
            <p:sp>
              <p:nvSpPr>
                <p:cNvPr id="18561" name="Rectangle 55"/>
                <p:cNvSpPr>
                  <a:spLocks noChangeArrowheads="1"/>
                </p:cNvSpPr>
                <p:nvPr/>
              </p:nvSpPr>
              <p:spPr bwMode="auto">
                <a:xfrm>
                  <a:off x="0" y="175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Profit on ordinary activities after taxation</a:t>
                  </a:r>
                  <a:endParaRPr lang="en-GB"/>
                </a:p>
              </p:txBody>
            </p:sp>
            <p:sp>
              <p:nvSpPr>
                <p:cNvPr id="18562" name="Rectangle 179"/>
                <p:cNvSpPr>
                  <a:spLocks noChangeArrowheads="1"/>
                </p:cNvSpPr>
                <p:nvPr/>
              </p:nvSpPr>
              <p:spPr bwMode="auto">
                <a:xfrm>
                  <a:off x="0" y="1755"/>
                  <a:ext cx="2070" cy="135"/>
                </a:xfrm>
                <a:prstGeom prst="rect">
                  <a:avLst/>
                </a:prstGeom>
                <a:noFill/>
                <a:ln w="7">
                  <a:solidFill>
                    <a:srgbClr val="A0A0A0"/>
                  </a:solidFill>
                  <a:miter lim="800000"/>
                  <a:headEnd/>
                  <a:tailEnd/>
                </a:ln>
              </p:spPr>
              <p:txBody>
                <a:bodyPr/>
                <a:lstStyle/>
                <a:p>
                  <a:endParaRPr lang="en-US"/>
                </a:p>
              </p:txBody>
            </p:sp>
          </p:grpSp>
          <p:grpSp>
            <p:nvGrpSpPr>
              <p:cNvPr id="18504" name="Group 182"/>
              <p:cNvGrpSpPr>
                <a:grpSpLocks/>
              </p:cNvGrpSpPr>
              <p:nvPr/>
            </p:nvGrpSpPr>
            <p:grpSpPr bwMode="auto">
              <a:xfrm>
                <a:off x="2070" y="1755"/>
                <a:ext cx="385" cy="135"/>
                <a:chOff x="2070" y="1755"/>
                <a:chExt cx="385" cy="135"/>
              </a:xfrm>
            </p:grpSpPr>
            <p:sp>
              <p:nvSpPr>
                <p:cNvPr id="18559" name="Rectangle 56"/>
                <p:cNvSpPr>
                  <a:spLocks noChangeArrowheads="1"/>
                </p:cNvSpPr>
                <p:nvPr/>
              </p:nvSpPr>
              <p:spPr bwMode="auto">
                <a:xfrm>
                  <a:off x="2070" y="175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85.0</a:t>
                  </a:r>
                  <a:endParaRPr lang="en-GB"/>
                </a:p>
              </p:txBody>
            </p:sp>
            <p:sp>
              <p:nvSpPr>
                <p:cNvPr id="18560" name="Rectangle 181"/>
                <p:cNvSpPr>
                  <a:spLocks noChangeArrowheads="1"/>
                </p:cNvSpPr>
                <p:nvPr/>
              </p:nvSpPr>
              <p:spPr bwMode="auto">
                <a:xfrm>
                  <a:off x="2070" y="1755"/>
                  <a:ext cx="385" cy="135"/>
                </a:xfrm>
                <a:prstGeom prst="rect">
                  <a:avLst/>
                </a:prstGeom>
                <a:noFill/>
                <a:ln w="7">
                  <a:solidFill>
                    <a:srgbClr val="A0A0A0"/>
                  </a:solidFill>
                  <a:miter lim="800000"/>
                  <a:headEnd/>
                  <a:tailEnd/>
                </a:ln>
              </p:spPr>
              <p:txBody>
                <a:bodyPr/>
                <a:lstStyle/>
                <a:p>
                  <a:endParaRPr lang="en-US"/>
                </a:p>
              </p:txBody>
            </p:sp>
          </p:grpSp>
          <p:grpSp>
            <p:nvGrpSpPr>
              <p:cNvPr id="18505" name="Group 184"/>
              <p:cNvGrpSpPr>
                <a:grpSpLocks/>
              </p:cNvGrpSpPr>
              <p:nvPr/>
            </p:nvGrpSpPr>
            <p:grpSpPr bwMode="auto">
              <a:xfrm>
                <a:off x="2455" y="1755"/>
                <a:ext cx="385" cy="135"/>
                <a:chOff x="2455" y="1755"/>
                <a:chExt cx="385" cy="135"/>
              </a:xfrm>
            </p:grpSpPr>
            <p:sp>
              <p:nvSpPr>
                <p:cNvPr id="18557" name="Rectangle 57"/>
                <p:cNvSpPr>
                  <a:spLocks noChangeArrowheads="1"/>
                </p:cNvSpPr>
                <p:nvPr/>
              </p:nvSpPr>
              <p:spPr bwMode="auto">
                <a:xfrm>
                  <a:off x="2455" y="175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-129.0</a:t>
                  </a:r>
                  <a:endParaRPr lang="en-GB"/>
                </a:p>
              </p:txBody>
            </p:sp>
            <p:sp>
              <p:nvSpPr>
                <p:cNvPr id="18558" name="Rectangle 183"/>
                <p:cNvSpPr>
                  <a:spLocks noChangeArrowheads="1"/>
                </p:cNvSpPr>
                <p:nvPr/>
              </p:nvSpPr>
              <p:spPr bwMode="auto">
                <a:xfrm>
                  <a:off x="2455" y="1755"/>
                  <a:ext cx="385" cy="135"/>
                </a:xfrm>
                <a:prstGeom prst="rect">
                  <a:avLst/>
                </a:prstGeom>
                <a:noFill/>
                <a:ln w="7">
                  <a:solidFill>
                    <a:srgbClr val="A0A0A0"/>
                  </a:solidFill>
                  <a:miter lim="800000"/>
                  <a:headEnd/>
                  <a:tailEnd/>
                </a:ln>
              </p:spPr>
              <p:txBody>
                <a:bodyPr/>
                <a:lstStyle/>
                <a:p>
                  <a:endParaRPr lang="en-US"/>
                </a:p>
              </p:txBody>
            </p:sp>
          </p:grpSp>
          <p:grpSp>
            <p:nvGrpSpPr>
              <p:cNvPr id="18506" name="Group 186"/>
              <p:cNvGrpSpPr>
                <a:grpSpLocks/>
              </p:cNvGrpSpPr>
              <p:nvPr/>
            </p:nvGrpSpPr>
            <p:grpSpPr bwMode="auto">
              <a:xfrm>
                <a:off x="2840" y="1755"/>
                <a:ext cx="385" cy="135"/>
                <a:chOff x="2840" y="1755"/>
                <a:chExt cx="385" cy="135"/>
              </a:xfrm>
            </p:grpSpPr>
            <p:sp>
              <p:nvSpPr>
                <p:cNvPr id="18555" name="Rectangle 58"/>
                <p:cNvSpPr>
                  <a:spLocks noChangeArrowheads="1"/>
                </p:cNvSpPr>
                <p:nvPr/>
              </p:nvSpPr>
              <p:spPr bwMode="auto">
                <a:xfrm>
                  <a:off x="2840" y="175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81.0</a:t>
                  </a:r>
                  <a:endParaRPr lang="en-GB"/>
                </a:p>
              </p:txBody>
            </p:sp>
            <p:sp>
              <p:nvSpPr>
                <p:cNvPr id="18556" name="Rectangle 185"/>
                <p:cNvSpPr>
                  <a:spLocks noChangeArrowheads="1"/>
                </p:cNvSpPr>
                <p:nvPr/>
              </p:nvSpPr>
              <p:spPr bwMode="auto">
                <a:xfrm>
                  <a:off x="2840" y="1755"/>
                  <a:ext cx="385" cy="135"/>
                </a:xfrm>
                <a:prstGeom prst="rect">
                  <a:avLst/>
                </a:prstGeom>
                <a:noFill/>
                <a:ln w="7">
                  <a:solidFill>
                    <a:srgbClr val="A0A0A0"/>
                  </a:solidFill>
                  <a:miter lim="800000"/>
                  <a:headEnd/>
                  <a:tailEnd/>
                </a:ln>
              </p:spPr>
              <p:txBody>
                <a:bodyPr/>
                <a:lstStyle/>
                <a:p>
                  <a:endParaRPr lang="en-US"/>
                </a:p>
              </p:txBody>
            </p:sp>
          </p:grpSp>
          <p:grpSp>
            <p:nvGrpSpPr>
              <p:cNvPr id="18507" name="Group 188"/>
              <p:cNvGrpSpPr>
                <a:grpSpLocks/>
              </p:cNvGrpSpPr>
              <p:nvPr/>
            </p:nvGrpSpPr>
            <p:grpSpPr bwMode="auto">
              <a:xfrm>
                <a:off x="0" y="1890"/>
                <a:ext cx="2070" cy="135"/>
                <a:chOff x="0" y="1890"/>
                <a:chExt cx="2070" cy="135"/>
              </a:xfrm>
            </p:grpSpPr>
            <p:sp>
              <p:nvSpPr>
                <p:cNvPr id="18553" name="Rectangle 59"/>
                <p:cNvSpPr>
                  <a:spLocks noChangeArrowheads="1"/>
                </p:cNvSpPr>
                <p:nvPr/>
              </p:nvSpPr>
              <p:spPr bwMode="auto">
                <a:xfrm>
                  <a:off x="0" y="1890"/>
                  <a:ext cx="2070" cy="135"/>
                </a:xfrm>
                <a:prstGeom prst="rect">
                  <a:avLst/>
                </a:prstGeom>
                <a:noFill/>
                <a:ln w="9525">
                  <a:noFill/>
                  <a:miter lim="800000"/>
                  <a:headEnd/>
                  <a:tailEnd/>
                </a:ln>
              </p:spPr>
              <p:txBody>
                <a:bodyPr/>
                <a:lstStyle/>
                <a:p>
                  <a:r>
                    <a:rPr lang="en-GB" sz="800">
                      <a:solidFill>
                        <a:srgbClr val="000000"/>
                      </a:solidFill>
                      <a:latin typeface="Verdana" pitchFamily="34" charset="0"/>
                    </a:rPr>
                    <a:t>Equity minority interests</a:t>
                  </a:r>
                  <a:endParaRPr lang="en-GB"/>
                </a:p>
              </p:txBody>
            </p:sp>
            <p:sp>
              <p:nvSpPr>
                <p:cNvPr id="18554" name="Rectangle 187"/>
                <p:cNvSpPr>
                  <a:spLocks noChangeArrowheads="1"/>
                </p:cNvSpPr>
                <p:nvPr/>
              </p:nvSpPr>
              <p:spPr bwMode="auto">
                <a:xfrm>
                  <a:off x="0" y="1890"/>
                  <a:ext cx="2070" cy="135"/>
                </a:xfrm>
                <a:prstGeom prst="rect">
                  <a:avLst/>
                </a:prstGeom>
                <a:noFill/>
                <a:ln w="7">
                  <a:solidFill>
                    <a:srgbClr val="A0A0A0"/>
                  </a:solidFill>
                  <a:miter lim="800000"/>
                  <a:headEnd/>
                  <a:tailEnd/>
                </a:ln>
              </p:spPr>
              <p:txBody>
                <a:bodyPr/>
                <a:lstStyle/>
                <a:p>
                  <a:endParaRPr lang="en-US"/>
                </a:p>
              </p:txBody>
            </p:sp>
          </p:grpSp>
          <p:grpSp>
            <p:nvGrpSpPr>
              <p:cNvPr id="18508" name="Group 190"/>
              <p:cNvGrpSpPr>
                <a:grpSpLocks/>
              </p:cNvGrpSpPr>
              <p:nvPr/>
            </p:nvGrpSpPr>
            <p:grpSpPr bwMode="auto">
              <a:xfrm>
                <a:off x="2070" y="1890"/>
                <a:ext cx="385" cy="135"/>
                <a:chOff x="2070" y="1890"/>
                <a:chExt cx="385" cy="135"/>
              </a:xfrm>
            </p:grpSpPr>
            <p:sp>
              <p:nvSpPr>
                <p:cNvPr id="18551" name="Rectangle 60"/>
                <p:cNvSpPr>
                  <a:spLocks noChangeArrowheads="1"/>
                </p:cNvSpPr>
                <p:nvPr/>
              </p:nvSpPr>
              <p:spPr bwMode="auto">
                <a:xfrm>
                  <a:off x="2070" y="189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-13.0</a:t>
                  </a:r>
                  <a:endParaRPr lang="en-GB"/>
                </a:p>
              </p:txBody>
            </p:sp>
            <p:sp>
              <p:nvSpPr>
                <p:cNvPr id="18552" name="Rectangle 189"/>
                <p:cNvSpPr>
                  <a:spLocks noChangeArrowheads="1"/>
                </p:cNvSpPr>
                <p:nvPr/>
              </p:nvSpPr>
              <p:spPr bwMode="auto">
                <a:xfrm>
                  <a:off x="2070" y="1890"/>
                  <a:ext cx="385" cy="135"/>
                </a:xfrm>
                <a:prstGeom prst="rect">
                  <a:avLst/>
                </a:prstGeom>
                <a:noFill/>
                <a:ln w="7">
                  <a:solidFill>
                    <a:srgbClr val="A0A0A0"/>
                  </a:solidFill>
                  <a:miter lim="800000"/>
                  <a:headEnd/>
                  <a:tailEnd/>
                </a:ln>
              </p:spPr>
              <p:txBody>
                <a:bodyPr/>
                <a:lstStyle/>
                <a:p>
                  <a:endParaRPr lang="en-US"/>
                </a:p>
              </p:txBody>
            </p:sp>
          </p:grpSp>
          <p:grpSp>
            <p:nvGrpSpPr>
              <p:cNvPr id="18509" name="Group 192"/>
              <p:cNvGrpSpPr>
                <a:grpSpLocks/>
              </p:cNvGrpSpPr>
              <p:nvPr/>
            </p:nvGrpSpPr>
            <p:grpSpPr bwMode="auto">
              <a:xfrm>
                <a:off x="2455" y="1890"/>
                <a:ext cx="385" cy="135"/>
                <a:chOff x="2455" y="1890"/>
                <a:chExt cx="385" cy="135"/>
              </a:xfrm>
            </p:grpSpPr>
            <p:sp>
              <p:nvSpPr>
                <p:cNvPr id="18549" name="Rectangle 61"/>
                <p:cNvSpPr>
                  <a:spLocks noChangeArrowheads="1"/>
                </p:cNvSpPr>
                <p:nvPr/>
              </p:nvSpPr>
              <p:spPr bwMode="auto">
                <a:xfrm>
                  <a:off x="2455" y="189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-13.0</a:t>
                  </a:r>
                  <a:endParaRPr lang="en-GB"/>
                </a:p>
              </p:txBody>
            </p:sp>
            <p:sp>
              <p:nvSpPr>
                <p:cNvPr id="18550" name="Rectangle 191"/>
                <p:cNvSpPr>
                  <a:spLocks noChangeArrowheads="1"/>
                </p:cNvSpPr>
                <p:nvPr/>
              </p:nvSpPr>
              <p:spPr bwMode="auto">
                <a:xfrm>
                  <a:off x="2455" y="1890"/>
                  <a:ext cx="385" cy="135"/>
                </a:xfrm>
                <a:prstGeom prst="rect">
                  <a:avLst/>
                </a:prstGeom>
                <a:noFill/>
                <a:ln w="7">
                  <a:solidFill>
                    <a:srgbClr val="A0A0A0"/>
                  </a:solidFill>
                  <a:miter lim="800000"/>
                  <a:headEnd/>
                  <a:tailEnd/>
                </a:ln>
              </p:spPr>
              <p:txBody>
                <a:bodyPr/>
                <a:lstStyle/>
                <a:p>
                  <a:endParaRPr lang="en-US"/>
                </a:p>
              </p:txBody>
            </p:sp>
          </p:grpSp>
          <p:grpSp>
            <p:nvGrpSpPr>
              <p:cNvPr id="18510" name="Group 194"/>
              <p:cNvGrpSpPr>
                <a:grpSpLocks/>
              </p:cNvGrpSpPr>
              <p:nvPr/>
            </p:nvGrpSpPr>
            <p:grpSpPr bwMode="auto">
              <a:xfrm>
                <a:off x="2840" y="1890"/>
                <a:ext cx="385" cy="135"/>
                <a:chOff x="2840" y="1890"/>
                <a:chExt cx="385" cy="135"/>
              </a:xfrm>
            </p:grpSpPr>
            <p:sp>
              <p:nvSpPr>
                <p:cNvPr id="18547" name="Rectangle 62"/>
                <p:cNvSpPr>
                  <a:spLocks noChangeArrowheads="1"/>
                </p:cNvSpPr>
                <p:nvPr/>
              </p:nvSpPr>
              <p:spPr bwMode="auto">
                <a:xfrm>
                  <a:off x="2840" y="189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-14.0</a:t>
                  </a:r>
                  <a:endParaRPr lang="en-GB"/>
                </a:p>
              </p:txBody>
            </p:sp>
            <p:sp>
              <p:nvSpPr>
                <p:cNvPr id="18548" name="Rectangle 193"/>
                <p:cNvSpPr>
                  <a:spLocks noChangeArrowheads="1"/>
                </p:cNvSpPr>
                <p:nvPr/>
              </p:nvSpPr>
              <p:spPr bwMode="auto">
                <a:xfrm>
                  <a:off x="2840" y="1890"/>
                  <a:ext cx="385" cy="135"/>
                </a:xfrm>
                <a:prstGeom prst="rect">
                  <a:avLst/>
                </a:prstGeom>
                <a:noFill/>
                <a:ln w="7">
                  <a:solidFill>
                    <a:srgbClr val="A0A0A0"/>
                  </a:solidFill>
                  <a:miter lim="800000"/>
                  <a:headEnd/>
                  <a:tailEnd/>
                </a:ln>
              </p:spPr>
              <p:txBody>
                <a:bodyPr/>
                <a:lstStyle/>
                <a:p>
                  <a:endParaRPr lang="en-US"/>
                </a:p>
              </p:txBody>
            </p:sp>
          </p:grpSp>
          <p:grpSp>
            <p:nvGrpSpPr>
              <p:cNvPr id="18511" name="Group 196"/>
              <p:cNvGrpSpPr>
                <a:grpSpLocks/>
              </p:cNvGrpSpPr>
              <p:nvPr/>
            </p:nvGrpSpPr>
            <p:grpSpPr bwMode="auto">
              <a:xfrm>
                <a:off x="0" y="2025"/>
                <a:ext cx="2070" cy="135"/>
                <a:chOff x="0" y="2025"/>
                <a:chExt cx="2070" cy="135"/>
              </a:xfrm>
            </p:grpSpPr>
            <p:sp>
              <p:nvSpPr>
                <p:cNvPr id="18545" name="Rectangle 63"/>
                <p:cNvSpPr>
                  <a:spLocks noChangeArrowheads="1"/>
                </p:cNvSpPr>
                <p:nvPr/>
              </p:nvSpPr>
              <p:spPr bwMode="auto">
                <a:xfrm>
                  <a:off x="0" y="202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Profit for the financial period</a:t>
                  </a:r>
                  <a:endParaRPr lang="en-GB"/>
                </a:p>
              </p:txBody>
            </p:sp>
            <p:sp>
              <p:nvSpPr>
                <p:cNvPr id="18546" name="Rectangle 195"/>
                <p:cNvSpPr>
                  <a:spLocks noChangeArrowheads="1"/>
                </p:cNvSpPr>
                <p:nvPr/>
              </p:nvSpPr>
              <p:spPr bwMode="auto">
                <a:xfrm>
                  <a:off x="0" y="2025"/>
                  <a:ext cx="2070" cy="135"/>
                </a:xfrm>
                <a:prstGeom prst="rect">
                  <a:avLst/>
                </a:prstGeom>
                <a:noFill/>
                <a:ln w="7">
                  <a:solidFill>
                    <a:srgbClr val="A0A0A0"/>
                  </a:solidFill>
                  <a:miter lim="800000"/>
                  <a:headEnd/>
                  <a:tailEnd/>
                </a:ln>
              </p:spPr>
              <p:txBody>
                <a:bodyPr/>
                <a:lstStyle/>
                <a:p>
                  <a:endParaRPr lang="en-US"/>
                </a:p>
              </p:txBody>
            </p:sp>
          </p:grpSp>
          <p:grpSp>
            <p:nvGrpSpPr>
              <p:cNvPr id="18512" name="Group 198"/>
              <p:cNvGrpSpPr>
                <a:grpSpLocks/>
              </p:cNvGrpSpPr>
              <p:nvPr/>
            </p:nvGrpSpPr>
            <p:grpSpPr bwMode="auto">
              <a:xfrm>
                <a:off x="2070" y="2025"/>
                <a:ext cx="385" cy="135"/>
                <a:chOff x="2070" y="2025"/>
                <a:chExt cx="385" cy="135"/>
              </a:xfrm>
            </p:grpSpPr>
            <p:sp>
              <p:nvSpPr>
                <p:cNvPr id="18543" name="Rectangle 64"/>
                <p:cNvSpPr>
                  <a:spLocks noChangeArrowheads="1"/>
                </p:cNvSpPr>
                <p:nvPr/>
              </p:nvSpPr>
              <p:spPr bwMode="auto">
                <a:xfrm>
                  <a:off x="2070" y="202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72.0</a:t>
                  </a:r>
                  <a:endParaRPr lang="en-GB"/>
                </a:p>
              </p:txBody>
            </p:sp>
            <p:sp>
              <p:nvSpPr>
                <p:cNvPr id="18544" name="Rectangle 197"/>
                <p:cNvSpPr>
                  <a:spLocks noChangeArrowheads="1"/>
                </p:cNvSpPr>
                <p:nvPr/>
              </p:nvSpPr>
              <p:spPr bwMode="auto">
                <a:xfrm>
                  <a:off x="2070" y="2025"/>
                  <a:ext cx="385" cy="135"/>
                </a:xfrm>
                <a:prstGeom prst="rect">
                  <a:avLst/>
                </a:prstGeom>
                <a:noFill/>
                <a:ln w="7">
                  <a:solidFill>
                    <a:srgbClr val="A0A0A0"/>
                  </a:solidFill>
                  <a:miter lim="800000"/>
                  <a:headEnd/>
                  <a:tailEnd/>
                </a:ln>
              </p:spPr>
              <p:txBody>
                <a:bodyPr/>
                <a:lstStyle/>
                <a:p>
                  <a:endParaRPr lang="en-US"/>
                </a:p>
              </p:txBody>
            </p:sp>
          </p:grpSp>
          <p:grpSp>
            <p:nvGrpSpPr>
              <p:cNvPr id="18513" name="Group 200"/>
              <p:cNvGrpSpPr>
                <a:grpSpLocks/>
              </p:cNvGrpSpPr>
              <p:nvPr/>
            </p:nvGrpSpPr>
            <p:grpSpPr bwMode="auto">
              <a:xfrm>
                <a:off x="2455" y="2025"/>
                <a:ext cx="385" cy="135"/>
                <a:chOff x="2455" y="2025"/>
                <a:chExt cx="385" cy="135"/>
              </a:xfrm>
            </p:grpSpPr>
            <p:sp>
              <p:nvSpPr>
                <p:cNvPr id="18541" name="Rectangle 65"/>
                <p:cNvSpPr>
                  <a:spLocks noChangeArrowheads="1"/>
                </p:cNvSpPr>
                <p:nvPr/>
              </p:nvSpPr>
              <p:spPr bwMode="auto">
                <a:xfrm>
                  <a:off x="2455" y="202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-142.0</a:t>
                  </a:r>
                  <a:endParaRPr lang="en-GB"/>
                </a:p>
              </p:txBody>
            </p:sp>
            <p:sp>
              <p:nvSpPr>
                <p:cNvPr id="18542" name="Rectangle 199"/>
                <p:cNvSpPr>
                  <a:spLocks noChangeArrowheads="1"/>
                </p:cNvSpPr>
                <p:nvPr/>
              </p:nvSpPr>
              <p:spPr bwMode="auto">
                <a:xfrm>
                  <a:off x="2455" y="2025"/>
                  <a:ext cx="385" cy="135"/>
                </a:xfrm>
                <a:prstGeom prst="rect">
                  <a:avLst/>
                </a:prstGeom>
                <a:noFill/>
                <a:ln w="7">
                  <a:solidFill>
                    <a:srgbClr val="A0A0A0"/>
                  </a:solidFill>
                  <a:miter lim="800000"/>
                  <a:headEnd/>
                  <a:tailEnd/>
                </a:ln>
              </p:spPr>
              <p:txBody>
                <a:bodyPr/>
                <a:lstStyle/>
                <a:p>
                  <a:endParaRPr lang="en-US"/>
                </a:p>
              </p:txBody>
            </p:sp>
          </p:grpSp>
          <p:grpSp>
            <p:nvGrpSpPr>
              <p:cNvPr id="18514" name="Group 202"/>
              <p:cNvGrpSpPr>
                <a:grpSpLocks/>
              </p:cNvGrpSpPr>
              <p:nvPr/>
            </p:nvGrpSpPr>
            <p:grpSpPr bwMode="auto">
              <a:xfrm>
                <a:off x="2840" y="2025"/>
                <a:ext cx="385" cy="135"/>
                <a:chOff x="2840" y="2025"/>
                <a:chExt cx="385" cy="135"/>
              </a:xfrm>
            </p:grpSpPr>
            <p:sp>
              <p:nvSpPr>
                <p:cNvPr id="18539" name="Rectangle 66"/>
                <p:cNvSpPr>
                  <a:spLocks noChangeArrowheads="1"/>
                </p:cNvSpPr>
                <p:nvPr/>
              </p:nvSpPr>
              <p:spPr bwMode="auto">
                <a:xfrm>
                  <a:off x="2840" y="202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67.0</a:t>
                  </a:r>
                  <a:endParaRPr lang="en-GB"/>
                </a:p>
              </p:txBody>
            </p:sp>
            <p:sp>
              <p:nvSpPr>
                <p:cNvPr id="18540" name="Rectangle 201"/>
                <p:cNvSpPr>
                  <a:spLocks noChangeArrowheads="1"/>
                </p:cNvSpPr>
                <p:nvPr/>
              </p:nvSpPr>
              <p:spPr bwMode="auto">
                <a:xfrm>
                  <a:off x="2840" y="2025"/>
                  <a:ext cx="385" cy="135"/>
                </a:xfrm>
                <a:prstGeom prst="rect">
                  <a:avLst/>
                </a:prstGeom>
                <a:noFill/>
                <a:ln w="7">
                  <a:solidFill>
                    <a:srgbClr val="A0A0A0"/>
                  </a:solidFill>
                  <a:miter lim="800000"/>
                  <a:headEnd/>
                  <a:tailEnd/>
                </a:ln>
              </p:spPr>
              <p:txBody>
                <a:bodyPr/>
                <a:lstStyle/>
                <a:p>
                  <a:endParaRPr lang="en-US"/>
                </a:p>
              </p:txBody>
            </p:sp>
          </p:grpSp>
          <p:grpSp>
            <p:nvGrpSpPr>
              <p:cNvPr id="18515" name="Group 204"/>
              <p:cNvGrpSpPr>
                <a:grpSpLocks/>
              </p:cNvGrpSpPr>
              <p:nvPr/>
            </p:nvGrpSpPr>
            <p:grpSpPr bwMode="auto">
              <a:xfrm>
                <a:off x="0" y="2160"/>
                <a:ext cx="2070" cy="135"/>
                <a:chOff x="0" y="2160"/>
                <a:chExt cx="2070" cy="135"/>
              </a:xfrm>
            </p:grpSpPr>
            <p:sp>
              <p:nvSpPr>
                <p:cNvPr id="18537" name="Rectangle 67"/>
                <p:cNvSpPr>
                  <a:spLocks noChangeArrowheads="1"/>
                </p:cNvSpPr>
                <p:nvPr/>
              </p:nvSpPr>
              <p:spPr bwMode="auto">
                <a:xfrm>
                  <a:off x="0" y="2160"/>
                  <a:ext cx="2070" cy="135"/>
                </a:xfrm>
                <a:prstGeom prst="rect">
                  <a:avLst/>
                </a:prstGeom>
                <a:noFill/>
                <a:ln w="9525">
                  <a:noFill/>
                  <a:miter lim="800000"/>
                  <a:headEnd/>
                  <a:tailEnd/>
                </a:ln>
              </p:spPr>
              <p:txBody>
                <a:bodyPr/>
                <a:lstStyle/>
                <a:p>
                  <a:r>
                    <a:rPr lang="en-GB" sz="800">
                      <a:solidFill>
                        <a:srgbClr val="000000"/>
                      </a:solidFill>
                      <a:latin typeface="Verdana" pitchFamily="34" charset="0"/>
                    </a:rPr>
                    <a:t>Dividends</a:t>
                  </a:r>
                  <a:endParaRPr lang="en-GB"/>
                </a:p>
              </p:txBody>
            </p:sp>
            <p:sp>
              <p:nvSpPr>
                <p:cNvPr id="18538" name="Rectangle 203"/>
                <p:cNvSpPr>
                  <a:spLocks noChangeArrowheads="1"/>
                </p:cNvSpPr>
                <p:nvPr/>
              </p:nvSpPr>
              <p:spPr bwMode="auto">
                <a:xfrm>
                  <a:off x="0" y="2160"/>
                  <a:ext cx="2070" cy="135"/>
                </a:xfrm>
                <a:prstGeom prst="rect">
                  <a:avLst/>
                </a:prstGeom>
                <a:noFill/>
                <a:ln w="7">
                  <a:solidFill>
                    <a:srgbClr val="A0A0A0"/>
                  </a:solidFill>
                  <a:miter lim="800000"/>
                  <a:headEnd/>
                  <a:tailEnd/>
                </a:ln>
              </p:spPr>
              <p:txBody>
                <a:bodyPr/>
                <a:lstStyle/>
                <a:p>
                  <a:endParaRPr lang="en-US"/>
                </a:p>
              </p:txBody>
            </p:sp>
          </p:grpSp>
          <p:grpSp>
            <p:nvGrpSpPr>
              <p:cNvPr id="18516" name="Group 206"/>
              <p:cNvGrpSpPr>
                <a:grpSpLocks/>
              </p:cNvGrpSpPr>
              <p:nvPr/>
            </p:nvGrpSpPr>
            <p:grpSpPr bwMode="auto">
              <a:xfrm>
                <a:off x="2070" y="2160"/>
                <a:ext cx="385" cy="135"/>
                <a:chOff x="2070" y="2160"/>
                <a:chExt cx="385" cy="135"/>
              </a:xfrm>
            </p:grpSpPr>
            <p:sp>
              <p:nvSpPr>
                <p:cNvPr id="18535" name="Rectangle 68"/>
                <p:cNvSpPr>
                  <a:spLocks noChangeArrowheads="1"/>
                </p:cNvSpPr>
                <p:nvPr/>
              </p:nvSpPr>
              <p:spPr bwMode="auto">
                <a:xfrm>
                  <a:off x="2070" y="216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0.0</a:t>
                  </a:r>
                  <a:endParaRPr lang="en-GB"/>
                </a:p>
              </p:txBody>
            </p:sp>
            <p:sp>
              <p:nvSpPr>
                <p:cNvPr id="18536" name="Rectangle 205"/>
                <p:cNvSpPr>
                  <a:spLocks noChangeArrowheads="1"/>
                </p:cNvSpPr>
                <p:nvPr/>
              </p:nvSpPr>
              <p:spPr bwMode="auto">
                <a:xfrm>
                  <a:off x="2070" y="2160"/>
                  <a:ext cx="385" cy="135"/>
                </a:xfrm>
                <a:prstGeom prst="rect">
                  <a:avLst/>
                </a:prstGeom>
                <a:noFill/>
                <a:ln w="7">
                  <a:solidFill>
                    <a:srgbClr val="A0A0A0"/>
                  </a:solidFill>
                  <a:miter lim="800000"/>
                  <a:headEnd/>
                  <a:tailEnd/>
                </a:ln>
              </p:spPr>
              <p:txBody>
                <a:bodyPr/>
                <a:lstStyle/>
                <a:p>
                  <a:endParaRPr lang="en-US"/>
                </a:p>
              </p:txBody>
            </p:sp>
          </p:grpSp>
          <p:grpSp>
            <p:nvGrpSpPr>
              <p:cNvPr id="18517" name="Group 208"/>
              <p:cNvGrpSpPr>
                <a:grpSpLocks/>
              </p:cNvGrpSpPr>
              <p:nvPr/>
            </p:nvGrpSpPr>
            <p:grpSpPr bwMode="auto">
              <a:xfrm>
                <a:off x="2455" y="2160"/>
                <a:ext cx="385" cy="135"/>
                <a:chOff x="2455" y="2160"/>
                <a:chExt cx="385" cy="135"/>
              </a:xfrm>
            </p:grpSpPr>
            <p:sp>
              <p:nvSpPr>
                <p:cNvPr id="18533" name="Rectangle 69"/>
                <p:cNvSpPr>
                  <a:spLocks noChangeArrowheads="1" noTextEdit="1"/>
                </p:cNvSpPr>
                <p:nvPr/>
              </p:nvSpPr>
              <p:spPr bwMode="auto">
                <a:xfrm>
                  <a:off x="2455" y="2160"/>
                  <a:ext cx="385" cy="135"/>
                </a:xfrm>
                <a:prstGeom prst="rect">
                  <a:avLst/>
                </a:prstGeom>
                <a:noFill/>
                <a:ln w="9525">
                  <a:noFill/>
                  <a:miter lim="800000"/>
                  <a:headEnd/>
                  <a:tailEnd/>
                </a:ln>
              </p:spPr>
              <p:txBody>
                <a:bodyPr>
                  <a:spAutoFit/>
                </a:bodyPr>
                <a:lstStyle/>
                <a:p>
                  <a:endParaRPr lang="en-GB"/>
                </a:p>
              </p:txBody>
            </p:sp>
            <p:sp>
              <p:nvSpPr>
                <p:cNvPr id="18534" name="Rectangle 207"/>
                <p:cNvSpPr>
                  <a:spLocks noChangeArrowheads="1"/>
                </p:cNvSpPr>
                <p:nvPr/>
              </p:nvSpPr>
              <p:spPr bwMode="auto">
                <a:xfrm>
                  <a:off x="2455" y="2160"/>
                  <a:ext cx="385" cy="135"/>
                </a:xfrm>
                <a:prstGeom prst="rect">
                  <a:avLst/>
                </a:prstGeom>
                <a:noFill/>
                <a:ln w="7">
                  <a:solidFill>
                    <a:srgbClr val="A0A0A0"/>
                  </a:solidFill>
                  <a:miter lim="800000"/>
                  <a:headEnd/>
                  <a:tailEnd/>
                </a:ln>
              </p:spPr>
              <p:txBody>
                <a:bodyPr/>
                <a:lstStyle/>
                <a:p>
                  <a:endParaRPr lang="en-US"/>
                </a:p>
              </p:txBody>
            </p:sp>
          </p:grpSp>
          <p:grpSp>
            <p:nvGrpSpPr>
              <p:cNvPr id="18518" name="Group 210"/>
              <p:cNvGrpSpPr>
                <a:grpSpLocks/>
              </p:cNvGrpSpPr>
              <p:nvPr/>
            </p:nvGrpSpPr>
            <p:grpSpPr bwMode="auto">
              <a:xfrm>
                <a:off x="2840" y="2160"/>
                <a:ext cx="385" cy="135"/>
                <a:chOff x="2840" y="2160"/>
                <a:chExt cx="385" cy="135"/>
              </a:xfrm>
            </p:grpSpPr>
            <p:sp>
              <p:nvSpPr>
                <p:cNvPr id="18531" name="Rectangle 70"/>
                <p:cNvSpPr>
                  <a:spLocks noChangeArrowheads="1"/>
                </p:cNvSpPr>
                <p:nvPr/>
              </p:nvSpPr>
              <p:spPr bwMode="auto">
                <a:xfrm>
                  <a:off x="2840" y="2160"/>
                  <a:ext cx="385" cy="135"/>
                </a:xfrm>
                <a:prstGeom prst="rect">
                  <a:avLst/>
                </a:prstGeom>
                <a:noFill/>
                <a:ln w="9525">
                  <a:noFill/>
                  <a:miter lim="800000"/>
                  <a:headEnd/>
                  <a:tailEnd/>
                </a:ln>
              </p:spPr>
              <p:txBody>
                <a:bodyPr/>
                <a:lstStyle/>
                <a:p>
                  <a:pPr algn="r"/>
                  <a:r>
                    <a:rPr lang="en-GB" sz="800">
                      <a:solidFill>
                        <a:srgbClr val="000000"/>
                      </a:solidFill>
                      <a:latin typeface="Verdana" pitchFamily="34" charset="0"/>
                    </a:rPr>
                    <a:t>-193.0</a:t>
                  </a:r>
                  <a:endParaRPr lang="en-GB"/>
                </a:p>
              </p:txBody>
            </p:sp>
            <p:sp>
              <p:nvSpPr>
                <p:cNvPr id="18532" name="Rectangle 209"/>
                <p:cNvSpPr>
                  <a:spLocks noChangeArrowheads="1"/>
                </p:cNvSpPr>
                <p:nvPr/>
              </p:nvSpPr>
              <p:spPr bwMode="auto">
                <a:xfrm>
                  <a:off x="2840" y="2160"/>
                  <a:ext cx="385" cy="135"/>
                </a:xfrm>
                <a:prstGeom prst="rect">
                  <a:avLst/>
                </a:prstGeom>
                <a:noFill/>
                <a:ln w="7">
                  <a:solidFill>
                    <a:srgbClr val="A0A0A0"/>
                  </a:solidFill>
                  <a:miter lim="800000"/>
                  <a:headEnd/>
                  <a:tailEnd/>
                </a:ln>
              </p:spPr>
              <p:txBody>
                <a:bodyPr/>
                <a:lstStyle/>
                <a:p>
                  <a:endParaRPr lang="en-US"/>
                </a:p>
              </p:txBody>
            </p:sp>
          </p:grpSp>
          <p:grpSp>
            <p:nvGrpSpPr>
              <p:cNvPr id="18519" name="Group 212"/>
              <p:cNvGrpSpPr>
                <a:grpSpLocks/>
              </p:cNvGrpSpPr>
              <p:nvPr/>
            </p:nvGrpSpPr>
            <p:grpSpPr bwMode="auto">
              <a:xfrm>
                <a:off x="0" y="2295"/>
                <a:ext cx="2070" cy="135"/>
                <a:chOff x="0" y="2295"/>
                <a:chExt cx="2070" cy="135"/>
              </a:xfrm>
            </p:grpSpPr>
            <p:sp>
              <p:nvSpPr>
                <p:cNvPr id="18529" name="Rectangle 71"/>
                <p:cNvSpPr>
                  <a:spLocks noChangeArrowheads="1"/>
                </p:cNvSpPr>
                <p:nvPr/>
              </p:nvSpPr>
              <p:spPr bwMode="auto">
                <a:xfrm>
                  <a:off x="0" y="2295"/>
                  <a:ext cx="2070" cy="135"/>
                </a:xfrm>
                <a:prstGeom prst="rect">
                  <a:avLst/>
                </a:prstGeom>
                <a:noFill/>
                <a:ln w="9525">
                  <a:noFill/>
                  <a:miter lim="800000"/>
                  <a:headEnd/>
                  <a:tailEnd/>
                </a:ln>
              </p:spPr>
              <p:txBody>
                <a:bodyPr/>
                <a:lstStyle/>
                <a:p>
                  <a:r>
                    <a:rPr lang="en-GB" sz="800" b="1">
                      <a:solidFill>
                        <a:srgbClr val="000000"/>
                      </a:solidFill>
                      <a:latin typeface="Verdana" pitchFamily="34" charset="0"/>
                    </a:rPr>
                    <a:t>Retained profit</a:t>
                  </a:r>
                  <a:endParaRPr lang="en-GB"/>
                </a:p>
              </p:txBody>
            </p:sp>
            <p:sp>
              <p:nvSpPr>
                <p:cNvPr id="18530" name="Rectangle 211"/>
                <p:cNvSpPr>
                  <a:spLocks noChangeArrowheads="1"/>
                </p:cNvSpPr>
                <p:nvPr/>
              </p:nvSpPr>
              <p:spPr bwMode="auto">
                <a:xfrm>
                  <a:off x="0" y="2295"/>
                  <a:ext cx="2070" cy="135"/>
                </a:xfrm>
                <a:prstGeom prst="rect">
                  <a:avLst/>
                </a:prstGeom>
                <a:noFill/>
                <a:ln w="7">
                  <a:solidFill>
                    <a:srgbClr val="A0A0A0"/>
                  </a:solidFill>
                  <a:miter lim="800000"/>
                  <a:headEnd/>
                  <a:tailEnd/>
                </a:ln>
              </p:spPr>
              <p:txBody>
                <a:bodyPr/>
                <a:lstStyle/>
                <a:p>
                  <a:endParaRPr lang="en-US"/>
                </a:p>
              </p:txBody>
            </p:sp>
          </p:grpSp>
          <p:grpSp>
            <p:nvGrpSpPr>
              <p:cNvPr id="18520" name="Group 214"/>
              <p:cNvGrpSpPr>
                <a:grpSpLocks/>
              </p:cNvGrpSpPr>
              <p:nvPr/>
            </p:nvGrpSpPr>
            <p:grpSpPr bwMode="auto">
              <a:xfrm>
                <a:off x="2070" y="2295"/>
                <a:ext cx="385" cy="135"/>
                <a:chOff x="2070" y="2295"/>
                <a:chExt cx="385" cy="135"/>
              </a:xfrm>
            </p:grpSpPr>
            <p:sp>
              <p:nvSpPr>
                <p:cNvPr id="18527" name="Rectangle 72"/>
                <p:cNvSpPr>
                  <a:spLocks noChangeArrowheads="1"/>
                </p:cNvSpPr>
                <p:nvPr/>
              </p:nvSpPr>
              <p:spPr bwMode="auto">
                <a:xfrm>
                  <a:off x="2070" y="229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72.0</a:t>
                  </a:r>
                  <a:endParaRPr lang="en-GB"/>
                </a:p>
              </p:txBody>
            </p:sp>
            <p:sp>
              <p:nvSpPr>
                <p:cNvPr id="18528" name="Rectangle 213"/>
                <p:cNvSpPr>
                  <a:spLocks noChangeArrowheads="1"/>
                </p:cNvSpPr>
                <p:nvPr/>
              </p:nvSpPr>
              <p:spPr bwMode="auto">
                <a:xfrm>
                  <a:off x="2070" y="2295"/>
                  <a:ext cx="385" cy="135"/>
                </a:xfrm>
                <a:prstGeom prst="rect">
                  <a:avLst/>
                </a:prstGeom>
                <a:noFill/>
                <a:ln w="7">
                  <a:solidFill>
                    <a:srgbClr val="A0A0A0"/>
                  </a:solidFill>
                  <a:miter lim="800000"/>
                  <a:headEnd/>
                  <a:tailEnd/>
                </a:ln>
              </p:spPr>
              <p:txBody>
                <a:bodyPr/>
                <a:lstStyle/>
                <a:p>
                  <a:endParaRPr lang="en-US"/>
                </a:p>
              </p:txBody>
            </p:sp>
          </p:grpSp>
          <p:grpSp>
            <p:nvGrpSpPr>
              <p:cNvPr id="18521" name="Group 216"/>
              <p:cNvGrpSpPr>
                <a:grpSpLocks/>
              </p:cNvGrpSpPr>
              <p:nvPr/>
            </p:nvGrpSpPr>
            <p:grpSpPr bwMode="auto">
              <a:xfrm>
                <a:off x="2455" y="2295"/>
                <a:ext cx="385" cy="135"/>
                <a:chOff x="2455" y="2295"/>
                <a:chExt cx="385" cy="135"/>
              </a:xfrm>
            </p:grpSpPr>
            <p:sp>
              <p:nvSpPr>
                <p:cNvPr id="18525" name="Rectangle 73"/>
                <p:cNvSpPr>
                  <a:spLocks noChangeArrowheads="1"/>
                </p:cNvSpPr>
                <p:nvPr/>
              </p:nvSpPr>
              <p:spPr bwMode="auto">
                <a:xfrm>
                  <a:off x="2455" y="229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-142.0</a:t>
                  </a:r>
                  <a:endParaRPr lang="en-GB"/>
                </a:p>
              </p:txBody>
            </p:sp>
            <p:sp>
              <p:nvSpPr>
                <p:cNvPr id="18526" name="Rectangle 215"/>
                <p:cNvSpPr>
                  <a:spLocks noChangeArrowheads="1"/>
                </p:cNvSpPr>
                <p:nvPr/>
              </p:nvSpPr>
              <p:spPr bwMode="auto">
                <a:xfrm>
                  <a:off x="2455" y="2295"/>
                  <a:ext cx="385" cy="135"/>
                </a:xfrm>
                <a:prstGeom prst="rect">
                  <a:avLst/>
                </a:prstGeom>
                <a:noFill/>
                <a:ln w="7">
                  <a:solidFill>
                    <a:srgbClr val="A0A0A0"/>
                  </a:solidFill>
                  <a:miter lim="800000"/>
                  <a:headEnd/>
                  <a:tailEnd/>
                </a:ln>
              </p:spPr>
              <p:txBody>
                <a:bodyPr/>
                <a:lstStyle/>
                <a:p>
                  <a:endParaRPr lang="en-US"/>
                </a:p>
              </p:txBody>
            </p:sp>
          </p:grpSp>
          <p:grpSp>
            <p:nvGrpSpPr>
              <p:cNvPr id="18522" name="Group 218"/>
              <p:cNvGrpSpPr>
                <a:grpSpLocks/>
              </p:cNvGrpSpPr>
              <p:nvPr/>
            </p:nvGrpSpPr>
            <p:grpSpPr bwMode="auto">
              <a:xfrm>
                <a:off x="2840" y="2295"/>
                <a:ext cx="385" cy="135"/>
                <a:chOff x="2840" y="2295"/>
                <a:chExt cx="385" cy="135"/>
              </a:xfrm>
            </p:grpSpPr>
            <p:sp>
              <p:nvSpPr>
                <p:cNvPr id="18523" name="Rectangle 74"/>
                <p:cNvSpPr>
                  <a:spLocks noChangeArrowheads="1"/>
                </p:cNvSpPr>
                <p:nvPr/>
              </p:nvSpPr>
              <p:spPr bwMode="auto">
                <a:xfrm>
                  <a:off x="2840" y="2295"/>
                  <a:ext cx="38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-126.0</a:t>
                  </a:r>
                  <a:endParaRPr lang="en-GB"/>
                </a:p>
              </p:txBody>
            </p:sp>
            <p:sp>
              <p:nvSpPr>
                <p:cNvPr id="18524" name="Rectangle 217"/>
                <p:cNvSpPr>
                  <a:spLocks noChangeArrowheads="1"/>
                </p:cNvSpPr>
                <p:nvPr/>
              </p:nvSpPr>
              <p:spPr bwMode="auto">
                <a:xfrm>
                  <a:off x="2840" y="2295"/>
                  <a:ext cx="385" cy="135"/>
                </a:xfrm>
                <a:prstGeom prst="rect">
                  <a:avLst/>
                </a:prstGeom>
                <a:noFill/>
                <a:ln w="7">
                  <a:solidFill>
                    <a:srgbClr val="A0A0A0"/>
                  </a:solidFill>
                  <a:miter lim="800000"/>
                  <a:headEnd/>
                  <a:tailEnd/>
                </a:ln>
              </p:spPr>
              <p:txBody>
                <a:bodyPr/>
                <a:lstStyle/>
                <a:p>
                  <a:endParaRPr lang="en-US"/>
                </a:p>
              </p:txBody>
            </p:sp>
          </p:grpSp>
        </p:grpSp>
        <p:sp>
          <p:nvSpPr>
            <p:cNvPr id="18450" name="Rectangle 220"/>
            <p:cNvSpPr>
              <a:spLocks noChangeArrowheads="1"/>
            </p:cNvSpPr>
            <p:nvPr/>
          </p:nvSpPr>
          <p:spPr bwMode="auto">
            <a:xfrm>
              <a:off x="-3" y="-3"/>
              <a:ext cx="3231" cy="2436"/>
            </a:xfrm>
            <a:prstGeom prst="rect">
              <a:avLst/>
            </a:prstGeom>
            <a:noFill/>
            <a:ln w="9525">
              <a:solidFill>
                <a:srgbClr val="000000"/>
              </a:solidFill>
              <a:miter lim="800000"/>
              <a:headEnd/>
              <a:tailEnd/>
            </a:ln>
          </p:spPr>
          <p:txBody>
            <a:bodyPr/>
            <a:lstStyle/>
            <a:p>
              <a:endParaRPr lang="en-US"/>
            </a:p>
          </p:txBody>
        </p:sp>
      </p:grpSp>
      <p:sp>
        <p:nvSpPr>
          <p:cNvPr id="18654" name="Text Box 222"/>
          <p:cNvSpPr txBox="1">
            <a:spLocks noChangeArrowheads="1"/>
          </p:cNvSpPr>
          <p:nvPr/>
        </p:nvSpPr>
        <p:spPr bwMode="auto">
          <a:xfrm>
            <a:off x="6324600" y="1828800"/>
            <a:ext cx="2590800" cy="1893888"/>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Profit and Loss Account for British Airways plc</a:t>
            </a:r>
          </a:p>
          <a:p>
            <a:pPr>
              <a:spcBef>
                <a:spcPct val="50000"/>
              </a:spcBef>
            </a:pPr>
            <a:r>
              <a:rPr lang="en-GB" sz="900">
                <a:latin typeface="Verdana" pitchFamily="34" charset="0"/>
              </a:rPr>
              <a:t>Source: http://www.bized.ac.uk/cgi-bin/ratios/ratiodata.pl</a:t>
            </a:r>
          </a:p>
        </p:txBody>
      </p:sp>
      <p:sp>
        <p:nvSpPr>
          <p:cNvPr id="18655" name="Text Box 223"/>
          <p:cNvSpPr txBox="1">
            <a:spLocks noChangeArrowheads="1"/>
          </p:cNvSpPr>
          <p:nvPr/>
        </p:nvSpPr>
        <p:spPr bwMode="auto">
          <a:xfrm>
            <a:off x="6324600" y="1828800"/>
            <a:ext cx="2590800" cy="1552575"/>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Turnover </a:t>
            </a:r>
            <a:r>
              <a:rPr lang="en-GB">
                <a:latin typeface="Verdana" pitchFamily="34" charset="0"/>
              </a:rPr>
              <a:t>– the revenue earned over the year</a:t>
            </a:r>
          </a:p>
        </p:txBody>
      </p:sp>
      <p:sp>
        <p:nvSpPr>
          <p:cNvPr id="18657" name="Text Box 225"/>
          <p:cNvSpPr txBox="1">
            <a:spLocks noChangeArrowheads="1"/>
          </p:cNvSpPr>
          <p:nvPr/>
        </p:nvSpPr>
        <p:spPr bwMode="auto">
          <a:xfrm>
            <a:off x="6324600" y="1905000"/>
            <a:ext cx="2514600" cy="1187450"/>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Gross Profit =</a:t>
            </a:r>
            <a:r>
              <a:rPr lang="en-GB">
                <a:latin typeface="Verdana" pitchFamily="34" charset="0"/>
              </a:rPr>
              <a:t> turnover – cost of sales</a:t>
            </a:r>
          </a:p>
        </p:txBody>
      </p:sp>
      <p:sp>
        <p:nvSpPr>
          <p:cNvPr id="18659" name="Text Box 227"/>
          <p:cNvSpPr txBox="1">
            <a:spLocks noChangeArrowheads="1"/>
          </p:cNvSpPr>
          <p:nvPr/>
        </p:nvSpPr>
        <p:spPr bwMode="auto">
          <a:xfrm>
            <a:off x="6324600" y="1905000"/>
            <a:ext cx="2514600" cy="1187450"/>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Operating Expenses</a:t>
            </a:r>
            <a:r>
              <a:rPr lang="en-GB">
                <a:latin typeface="Verdana" pitchFamily="34" charset="0"/>
              </a:rPr>
              <a:t> – the fixed costs</a:t>
            </a:r>
          </a:p>
        </p:txBody>
      </p:sp>
      <p:sp>
        <p:nvSpPr>
          <p:cNvPr id="18660" name="Text Box 228"/>
          <p:cNvSpPr txBox="1">
            <a:spLocks noChangeArrowheads="1"/>
          </p:cNvSpPr>
          <p:nvPr/>
        </p:nvSpPr>
        <p:spPr bwMode="auto">
          <a:xfrm>
            <a:off x="6324600" y="1828800"/>
            <a:ext cx="2590800" cy="1552575"/>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Operating or Net Profit</a:t>
            </a:r>
            <a:r>
              <a:rPr lang="en-GB">
                <a:latin typeface="Verdana" pitchFamily="34" charset="0"/>
              </a:rPr>
              <a:t> = Gross profit – operating costs</a:t>
            </a:r>
          </a:p>
        </p:txBody>
      </p:sp>
      <p:sp>
        <p:nvSpPr>
          <p:cNvPr id="18656" name="Text Box 224"/>
          <p:cNvSpPr txBox="1">
            <a:spLocks noChangeArrowheads="1"/>
          </p:cNvSpPr>
          <p:nvPr/>
        </p:nvSpPr>
        <p:spPr bwMode="auto">
          <a:xfrm>
            <a:off x="6324600" y="1828800"/>
            <a:ext cx="2514600" cy="3743325"/>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Cost of Sales</a:t>
            </a:r>
            <a:r>
              <a:rPr lang="en-GB">
                <a:latin typeface="Verdana" pitchFamily="34" charset="0"/>
              </a:rPr>
              <a:t> – the variable costs, how much it cost the firm to produce what it has sold – not to be confused with sales revenue!</a:t>
            </a:r>
          </a:p>
        </p:txBody>
      </p:sp>
      <p:sp>
        <p:nvSpPr>
          <p:cNvPr id="18661" name="Text Box 229"/>
          <p:cNvSpPr txBox="1">
            <a:spLocks noChangeArrowheads="1"/>
          </p:cNvSpPr>
          <p:nvPr/>
        </p:nvSpPr>
        <p:spPr bwMode="auto">
          <a:xfrm>
            <a:off x="6324600" y="1828800"/>
            <a:ext cx="2590800" cy="2282825"/>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Subtract other costs and expenses incurred to get profit before tax</a:t>
            </a:r>
          </a:p>
        </p:txBody>
      </p:sp>
      <p:sp>
        <p:nvSpPr>
          <p:cNvPr id="18662" name="Text Box 230"/>
          <p:cNvSpPr txBox="1">
            <a:spLocks noChangeArrowheads="1"/>
          </p:cNvSpPr>
          <p:nvPr/>
        </p:nvSpPr>
        <p:spPr bwMode="auto">
          <a:xfrm>
            <a:off x="6324600" y="1905000"/>
            <a:ext cx="2590800" cy="3013075"/>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Subtract interest payments/receipts to get </a:t>
            </a:r>
            <a:r>
              <a:rPr lang="en-GB" b="1">
                <a:latin typeface="Verdana" pitchFamily="34" charset="0"/>
              </a:rPr>
              <a:t>profit on ordinary activities before tax</a:t>
            </a:r>
          </a:p>
        </p:txBody>
      </p:sp>
      <p:sp>
        <p:nvSpPr>
          <p:cNvPr id="18663" name="Text Box 231"/>
          <p:cNvSpPr txBox="1">
            <a:spLocks noChangeArrowheads="1"/>
          </p:cNvSpPr>
          <p:nvPr/>
        </p:nvSpPr>
        <p:spPr bwMode="auto">
          <a:xfrm>
            <a:off x="6400800" y="1905000"/>
            <a:ext cx="2438400" cy="457200"/>
          </a:xfrm>
          <a:prstGeom prst="rect">
            <a:avLst/>
          </a:prstGeom>
          <a:noFill/>
          <a:ln w="9525">
            <a:noFill/>
            <a:miter lim="800000"/>
            <a:headEnd/>
            <a:tailEnd/>
          </a:ln>
        </p:spPr>
        <p:txBody>
          <a:bodyPr>
            <a:spAutoFit/>
          </a:bodyPr>
          <a:lstStyle/>
          <a:p>
            <a:pPr>
              <a:spcBef>
                <a:spcPct val="50000"/>
              </a:spcBef>
            </a:pPr>
            <a:endParaRPr lang="en-US"/>
          </a:p>
        </p:txBody>
      </p:sp>
      <p:sp>
        <p:nvSpPr>
          <p:cNvPr id="18664" name="Text Box 232"/>
          <p:cNvSpPr txBox="1">
            <a:spLocks noChangeArrowheads="1"/>
          </p:cNvSpPr>
          <p:nvPr/>
        </p:nvSpPr>
        <p:spPr bwMode="auto">
          <a:xfrm>
            <a:off x="6400800" y="1981200"/>
            <a:ext cx="2438400" cy="2282825"/>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Subtract tax due to get </a:t>
            </a:r>
            <a:r>
              <a:rPr lang="en-GB" b="1">
                <a:latin typeface="Verdana" pitchFamily="34" charset="0"/>
              </a:rPr>
              <a:t>profit on ordinary activities after tax</a:t>
            </a:r>
          </a:p>
        </p:txBody>
      </p:sp>
      <p:sp>
        <p:nvSpPr>
          <p:cNvPr id="18665" name="Text Box 233"/>
          <p:cNvSpPr txBox="1">
            <a:spLocks noChangeArrowheads="1"/>
          </p:cNvSpPr>
          <p:nvPr/>
        </p:nvSpPr>
        <p:spPr bwMode="auto">
          <a:xfrm>
            <a:off x="6324600" y="1828800"/>
            <a:ext cx="2590800" cy="1920875"/>
          </a:xfrm>
          <a:prstGeom prst="rect">
            <a:avLst/>
          </a:prstGeom>
          <a:solidFill>
            <a:schemeClr val="hlink"/>
          </a:solidFill>
          <a:ln w="9525">
            <a:noFill/>
            <a:miter lim="800000"/>
            <a:headEnd/>
            <a:tailEnd/>
          </a:ln>
        </p:spPr>
        <p:txBody>
          <a:bodyPr>
            <a:spAutoFit/>
          </a:bodyPr>
          <a:lstStyle/>
          <a:p>
            <a:pPr>
              <a:spcBef>
                <a:spcPct val="50000"/>
              </a:spcBef>
            </a:pPr>
            <a:r>
              <a:rPr lang="en-GB" sz="2000">
                <a:latin typeface="Verdana" pitchFamily="34" charset="0"/>
              </a:rPr>
              <a:t>Final section called </a:t>
            </a:r>
            <a:r>
              <a:rPr lang="en-GB" sz="2000" b="1">
                <a:latin typeface="Verdana" pitchFamily="34" charset="0"/>
              </a:rPr>
              <a:t>‘appropriation account’</a:t>
            </a:r>
            <a:r>
              <a:rPr lang="en-GB" sz="2000">
                <a:latin typeface="Verdana" pitchFamily="34" charset="0"/>
              </a:rPr>
              <a:t> – shows where the profit/loss is going</a:t>
            </a:r>
          </a:p>
        </p:txBody>
      </p:sp>
      <p:sp>
        <p:nvSpPr>
          <p:cNvPr id="18666" name="Text Box 234"/>
          <p:cNvSpPr txBox="1">
            <a:spLocks noChangeArrowheads="1"/>
          </p:cNvSpPr>
          <p:nvPr/>
        </p:nvSpPr>
        <p:spPr bwMode="auto">
          <a:xfrm>
            <a:off x="6324600" y="1728788"/>
            <a:ext cx="2590800" cy="4291012"/>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Dividend – </a:t>
            </a:r>
            <a:r>
              <a:rPr lang="en-GB">
                <a:latin typeface="Verdana" pitchFamily="34" charset="0"/>
              </a:rPr>
              <a:t>the share of the profit returned to shareholders</a:t>
            </a:r>
          </a:p>
          <a:p>
            <a:pPr>
              <a:spcBef>
                <a:spcPct val="50000"/>
              </a:spcBef>
            </a:pPr>
            <a:r>
              <a:rPr lang="en-GB" b="1">
                <a:latin typeface="Verdana" pitchFamily="34" charset="0"/>
              </a:rPr>
              <a:t>Retained Profit</a:t>
            </a:r>
            <a:r>
              <a:rPr lang="en-GB">
                <a:latin typeface="Verdana" pitchFamily="34" charset="0"/>
              </a:rPr>
              <a:t> – the amount kept back for future investment, etc.</a:t>
            </a:r>
            <a:endParaRPr lang="en-GB" b="1">
              <a:latin typeface="Verdana" pitchFamily="34" charset="0"/>
            </a:endParaRPr>
          </a:p>
        </p:txBody>
      </p:sp>
      <p:sp>
        <p:nvSpPr>
          <p:cNvPr id="234" name="Slide Number Placeholder 233"/>
          <p:cNvSpPr>
            <a:spLocks noGrp="1"/>
          </p:cNvSpPr>
          <p:nvPr>
            <p:ph type="sldNum" sz="quarter" idx="12"/>
          </p:nvPr>
        </p:nvSpPr>
        <p:spPr/>
        <p:txBody>
          <a:bodyPr>
            <a:normAutofit fontScale="85000" lnSpcReduction="20000"/>
          </a:bodyPr>
          <a:lstStyle/>
          <a:p>
            <a:pPr>
              <a:defRPr/>
            </a:pPr>
            <a:fld id="{16CE3B3E-B198-4EB8-8D0C-C26096F5AB00}" type="slidenum">
              <a:rPr lang="en-GB" smtClean="0"/>
              <a:pPr>
                <a:defRPr/>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8654"/>
                                        </p:tgtEl>
                                        <p:attrNameLst>
                                          <p:attrName>style.visibility</p:attrName>
                                        </p:attrNameLst>
                                      </p:cBhvr>
                                      <p:to>
                                        <p:strVal val="visible"/>
                                      </p:to>
                                    </p:set>
                                    <p:animEffect transition="in" filter="dissolve">
                                      <p:cBhvr>
                                        <p:cTn id="7" dur="500"/>
                                        <p:tgtEl>
                                          <p:spTgt spid="18654"/>
                                        </p:tgtEl>
                                      </p:cBhvr>
                                    </p:animEffect>
                                  </p:childTnLst>
                                  <p:subTnLst>
                                    <p:set>
                                      <p:cBhvr override="childStyle">
                                        <p:cTn dur="1" fill="hold" display="0" masterRel="nextClick" afterEffect="1"/>
                                        <p:tgtEl>
                                          <p:spTgt spid="18654"/>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8655"/>
                                        </p:tgtEl>
                                        <p:attrNameLst>
                                          <p:attrName>style.visibility</p:attrName>
                                        </p:attrNameLst>
                                      </p:cBhvr>
                                      <p:to>
                                        <p:strVal val="visible"/>
                                      </p:to>
                                    </p:set>
                                    <p:animEffect transition="in" filter="dissolve">
                                      <p:cBhvr>
                                        <p:cTn id="12" dur="500"/>
                                        <p:tgtEl>
                                          <p:spTgt spid="18655"/>
                                        </p:tgtEl>
                                      </p:cBhvr>
                                    </p:animEffect>
                                  </p:childTnLst>
                                  <p:subTnLst>
                                    <p:set>
                                      <p:cBhvr override="childStyle">
                                        <p:cTn dur="1" fill="hold" display="0" masterRel="nextClick" afterEffect="1"/>
                                        <p:tgtEl>
                                          <p:spTgt spid="18655"/>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8656"/>
                                        </p:tgtEl>
                                        <p:attrNameLst>
                                          <p:attrName>style.visibility</p:attrName>
                                        </p:attrNameLst>
                                      </p:cBhvr>
                                      <p:to>
                                        <p:strVal val="visible"/>
                                      </p:to>
                                    </p:set>
                                    <p:animEffect transition="in" filter="dissolve">
                                      <p:cBhvr>
                                        <p:cTn id="17" dur="500"/>
                                        <p:tgtEl>
                                          <p:spTgt spid="18656"/>
                                        </p:tgtEl>
                                      </p:cBhvr>
                                    </p:animEffect>
                                  </p:childTnLst>
                                  <p:subTnLst>
                                    <p:set>
                                      <p:cBhvr override="childStyle">
                                        <p:cTn dur="1" fill="hold" display="0" masterRel="nextClick" afterEffect="1"/>
                                        <p:tgtEl>
                                          <p:spTgt spid="18656"/>
                                        </p:tgtEl>
                                        <p:attrNameLst>
                                          <p:attrName>style.visibility</p:attrName>
                                        </p:attrNameLst>
                                      </p:cBhvr>
                                      <p:to>
                                        <p:strVal val="hidden"/>
                                      </p:to>
                                    </p:set>
                                  </p:sub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8657"/>
                                        </p:tgtEl>
                                        <p:attrNameLst>
                                          <p:attrName>style.visibility</p:attrName>
                                        </p:attrNameLst>
                                      </p:cBhvr>
                                      <p:to>
                                        <p:strVal val="visible"/>
                                      </p:to>
                                    </p:set>
                                    <p:animEffect transition="in" filter="dissolve">
                                      <p:cBhvr>
                                        <p:cTn id="22" dur="500"/>
                                        <p:tgtEl>
                                          <p:spTgt spid="18657"/>
                                        </p:tgtEl>
                                      </p:cBhvr>
                                    </p:animEffect>
                                  </p:childTnLst>
                                  <p:subTnLst>
                                    <p:set>
                                      <p:cBhvr override="childStyle">
                                        <p:cTn dur="1" fill="hold" display="0" masterRel="nextClick" afterEffect="1"/>
                                        <p:tgtEl>
                                          <p:spTgt spid="18657"/>
                                        </p:tgtEl>
                                        <p:attrNameLst>
                                          <p:attrName>style.visibility</p:attrName>
                                        </p:attrNameLst>
                                      </p:cBhvr>
                                      <p:to>
                                        <p:strVal val="hidden"/>
                                      </p:to>
                                    </p:set>
                                  </p:sub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8659"/>
                                        </p:tgtEl>
                                        <p:attrNameLst>
                                          <p:attrName>style.visibility</p:attrName>
                                        </p:attrNameLst>
                                      </p:cBhvr>
                                      <p:to>
                                        <p:strVal val="visible"/>
                                      </p:to>
                                    </p:set>
                                    <p:animEffect transition="in" filter="dissolve">
                                      <p:cBhvr>
                                        <p:cTn id="27" dur="500"/>
                                        <p:tgtEl>
                                          <p:spTgt spid="18659"/>
                                        </p:tgtEl>
                                      </p:cBhvr>
                                    </p:animEffect>
                                  </p:childTnLst>
                                  <p:subTnLst>
                                    <p:set>
                                      <p:cBhvr override="childStyle">
                                        <p:cTn dur="1" fill="hold" display="0" masterRel="nextClick" afterEffect="1"/>
                                        <p:tgtEl>
                                          <p:spTgt spid="18659"/>
                                        </p:tgtEl>
                                        <p:attrNameLst>
                                          <p:attrName>style.visibility</p:attrName>
                                        </p:attrNameLst>
                                      </p:cBhvr>
                                      <p:to>
                                        <p:strVal val="hidden"/>
                                      </p:to>
                                    </p:set>
                                  </p:sub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8660"/>
                                        </p:tgtEl>
                                        <p:attrNameLst>
                                          <p:attrName>style.visibility</p:attrName>
                                        </p:attrNameLst>
                                      </p:cBhvr>
                                      <p:to>
                                        <p:strVal val="visible"/>
                                      </p:to>
                                    </p:set>
                                    <p:animEffect transition="in" filter="dissolve">
                                      <p:cBhvr>
                                        <p:cTn id="32" dur="500"/>
                                        <p:tgtEl>
                                          <p:spTgt spid="18660"/>
                                        </p:tgtEl>
                                      </p:cBhvr>
                                    </p:animEffect>
                                  </p:childTnLst>
                                  <p:subTnLst>
                                    <p:set>
                                      <p:cBhvr override="childStyle">
                                        <p:cTn dur="1" fill="hold" display="0" masterRel="nextClick" afterEffect="1"/>
                                        <p:tgtEl>
                                          <p:spTgt spid="18660"/>
                                        </p:tgtEl>
                                        <p:attrNameLst>
                                          <p:attrName>style.visibility</p:attrName>
                                        </p:attrNameLst>
                                      </p:cBhvr>
                                      <p:to>
                                        <p:strVal val="hidden"/>
                                      </p:to>
                                    </p:set>
                                  </p:sub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8661"/>
                                        </p:tgtEl>
                                        <p:attrNameLst>
                                          <p:attrName>style.visibility</p:attrName>
                                        </p:attrNameLst>
                                      </p:cBhvr>
                                      <p:to>
                                        <p:strVal val="visible"/>
                                      </p:to>
                                    </p:set>
                                    <p:animEffect transition="in" filter="dissolve">
                                      <p:cBhvr>
                                        <p:cTn id="37" dur="500"/>
                                        <p:tgtEl>
                                          <p:spTgt spid="18661"/>
                                        </p:tgtEl>
                                      </p:cBhvr>
                                    </p:animEffect>
                                  </p:childTnLst>
                                  <p:subTnLst>
                                    <p:set>
                                      <p:cBhvr override="childStyle">
                                        <p:cTn dur="1" fill="hold" display="0" masterRel="nextClick" afterEffect="1"/>
                                        <p:tgtEl>
                                          <p:spTgt spid="18661"/>
                                        </p:tgtEl>
                                        <p:attrNameLst>
                                          <p:attrName>style.visibility</p:attrName>
                                        </p:attrNameLst>
                                      </p:cBhvr>
                                      <p:to>
                                        <p:strVal val="hidden"/>
                                      </p:to>
                                    </p:set>
                                  </p:sub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8662"/>
                                        </p:tgtEl>
                                        <p:attrNameLst>
                                          <p:attrName>style.visibility</p:attrName>
                                        </p:attrNameLst>
                                      </p:cBhvr>
                                      <p:to>
                                        <p:strVal val="visible"/>
                                      </p:to>
                                    </p:set>
                                    <p:animEffect transition="in" filter="dissolve">
                                      <p:cBhvr>
                                        <p:cTn id="42" dur="500"/>
                                        <p:tgtEl>
                                          <p:spTgt spid="18662"/>
                                        </p:tgtEl>
                                      </p:cBhvr>
                                    </p:animEffect>
                                  </p:childTnLst>
                                  <p:subTnLst>
                                    <p:set>
                                      <p:cBhvr override="childStyle">
                                        <p:cTn dur="1" fill="hold" display="0" masterRel="nextClick" afterEffect="1"/>
                                        <p:tgtEl>
                                          <p:spTgt spid="18662"/>
                                        </p:tgtEl>
                                        <p:attrNameLst>
                                          <p:attrName>style.visibility</p:attrName>
                                        </p:attrNameLst>
                                      </p:cBhvr>
                                      <p:to>
                                        <p:strVal val="hidden"/>
                                      </p:to>
                                    </p:set>
                                  </p:sub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nodePh="1">
                                  <p:stCondLst>
                                    <p:cond delay="0"/>
                                  </p:stCondLst>
                                  <p:endCondLst>
                                    <p:cond evt="begin" delay="0">
                                      <p:tn val="45"/>
                                    </p:cond>
                                  </p:endCondLst>
                                  <p:childTnLst>
                                    <p:set>
                                      <p:cBhvr>
                                        <p:cTn id="46" dur="1" fill="hold">
                                          <p:stCondLst>
                                            <p:cond delay="0"/>
                                          </p:stCondLst>
                                        </p:cTn>
                                        <p:tgtEl>
                                          <p:spTgt spid="18663"/>
                                        </p:tgtEl>
                                        <p:attrNameLst>
                                          <p:attrName>style.visibility</p:attrName>
                                        </p:attrNameLst>
                                      </p:cBhvr>
                                      <p:to>
                                        <p:strVal val="visible"/>
                                      </p:to>
                                    </p:set>
                                    <p:animEffect transition="in" filter="dissolve">
                                      <p:cBhvr>
                                        <p:cTn id="47" dur="500"/>
                                        <p:tgtEl>
                                          <p:spTgt spid="18663"/>
                                        </p:tgtEl>
                                      </p:cBhvr>
                                    </p:animEffect>
                                  </p:childTnLst>
                                  <p:subTnLst>
                                    <p:set>
                                      <p:cBhvr override="childStyle">
                                        <p:cTn dur="1" fill="hold" display="0" masterRel="nextClick" afterEffect="1"/>
                                        <p:tgtEl>
                                          <p:spTgt spid="18663"/>
                                        </p:tgtEl>
                                        <p:attrNameLst>
                                          <p:attrName>style.visibility</p:attrName>
                                        </p:attrNameLst>
                                      </p:cBhvr>
                                      <p:to>
                                        <p:strVal val="hidden"/>
                                      </p:to>
                                    </p:set>
                                  </p:sub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8664"/>
                                        </p:tgtEl>
                                        <p:attrNameLst>
                                          <p:attrName>style.visibility</p:attrName>
                                        </p:attrNameLst>
                                      </p:cBhvr>
                                      <p:to>
                                        <p:strVal val="visible"/>
                                      </p:to>
                                    </p:set>
                                    <p:animEffect transition="in" filter="dissolve">
                                      <p:cBhvr>
                                        <p:cTn id="52" dur="500"/>
                                        <p:tgtEl>
                                          <p:spTgt spid="18664"/>
                                        </p:tgtEl>
                                      </p:cBhvr>
                                    </p:animEffect>
                                  </p:childTnLst>
                                  <p:subTnLst>
                                    <p:set>
                                      <p:cBhvr override="childStyle">
                                        <p:cTn dur="1" fill="hold" display="0" masterRel="nextClick" afterEffect="1"/>
                                        <p:tgtEl>
                                          <p:spTgt spid="18664"/>
                                        </p:tgtEl>
                                        <p:attrNameLst>
                                          <p:attrName>style.visibility</p:attrName>
                                        </p:attrNameLst>
                                      </p:cBhvr>
                                      <p:to>
                                        <p:strVal val="hidden"/>
                                      </p:to>
                                    </p:set>
                                  </p:sub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18665"/>
                                        </p:tgtEl>
                                        <p:attrNameLst>
                                          <p:attrName>style.visibility</p:attrName>
                                        </p:attrNameLst>
                                      </p:cBhvr>
                                      <p:to>
                                        <p:strVal val="visible"/>
                                      </p:to>
                                    </p:set>
                                    <p:animEffect transition="in" filter="dissolve">
                                      <p:cBhvr>
                                        <p:cTn id="57" dur="500"/>
                                        <p:tgtEl>
                                          <p:spTgt spid="18665"/>
                                        </p:tgtEl>
                                      </p:cBhvr>
                                    </p:animEffect>
                                  </p:childTnLst>
                                  <p:subTnLst>
                                    <p:set>
                                      <p:cBhvr override="childStyle">
                                        <p:cTn dur="1" fill="hold" display="0" masterRel="nextClick" afterEffect="1"/>
                                        <p:tgtEl>
                                          <p:spTgt spid="18665"/>
                                        </p:tgtEl>
                                        <p:attrNameLst>
                                          <p:attrName>style.visibility</p:attrName>
                                        </p:attrNameLst>
                                      </p:cBhvr>
                                      <p:to>
                                        <p:strVal val="hidden"/>
                                      </p:to>
                                    </p:set>
                                  </p:sub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18666"/>
                                        </p:tgtEl>
                                        <p:attrNameLst>
                                          <p:attrName>style.visibility</p:attrName>
                                        </p:attrNameLst>
                                      </p:cBhvr>
                                      <p:to>
                                        <p:strVal val="visible"/>
                                      </p:to>
                                    </p:set>
                                    <p:animEffect transition="in" filter="dissolve">
                                      <p:cBhvr>
                                        <p:cTn id="62" dur="500"/>
                                        <p:tgtEl>
                                          <p:spTgt spid="18666"/>
                                        </p:tgtEl>
                                      </p:cBhvr>
                                    </p:animEffect>
                                  </p:childTnLst>
                                  <p:subTnLst>
                                    <p:set>
                                      <p:cBhvr override="childStyle">
                                        <p:cTn dur="1" fill="hold" display="0" masterRel="nextClick" afterEffect="1"/>
                                        <p:tgtEl>
                                          <p:spTgt spid="1866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54" grpId="0" animBg="1" autoUpdateAnimBg="0"/>
      <p:bldP spid="18655" grpId="0" animBg="1" autoUpdateAnimBg="0"/>
      <p:bldP spid="18657" grpId="0" animBg="1" autoUpdateAnimBg="0"/>
      <p:bldP spid="18659" grpId="0" animBg="1" autoUpdateAnimBg="0"/>
      <p:bldP spid="18660" grpId="0" animBg="1" autoUpdateAnimBg="0"/>
      <p:bldP spid="18656" grpId="0" animBg="1" autoUpdateAnimBg="0"/>
      <p:bldP spid="18661" grpId="0" animBg="1" autoUpdateAnimBg="0"/>
      <p:bldP spid="18662" grpId="0" animBg="1" autoUpdateAnimBg="0"/>
      <p:bldP spid="18663" grpId="0" autoUpdateAnimBg="0"/>
      <p:bldP spid="18664" grpId="0" animBg="1" autoUpdateAnimBg="0"/>
      <p:bldP spid="18665" grpId="0" animBg="1" autoUpdateAnimBg="0"/>
      <p:bldP spid="18666"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p:cNvSpPr>
            <a:spLocks noGrp="1"/>
          </p:cNvSpPr>
          <p:nvPr>
            <p:ph type="title"/>
          </p:nvPr>
        </p:nvSpPr>
        <p:spPr>
          <a:xfrm>
            <a:off x="612775" y="228600"/>
            <a:ext cx="8153400" cy="990600"/>
          </a:xfrm>
        </p:spPr>
        <p:txBody>
          <a:bodyPr/>
          <a:lstStyle/>
          <a:p>
            <a:r>
              <a:rPr lang="en-GB" smtClean="0"/>
              <a:t>Cost of sales</a:t>
            </a:r>
          </a:p>
        </p:txBody>
      </p:sp>
      <p:sp>
        <p:nvSpPr>
          <p:cNvPr id="4" name="Content Placeholder 3"/>
          <p:cNvSpPr>
            <a:spLocks noGrp="1"/>
          </p:cNvSpPr>
          <p:nvPr>
            <p:ph sz="quarter" idx="1"/>
          </p:nvPr>
        </p:nvSpPr>
        <p:spPr>
          <a:xfrm>
            <a:off x="357188" y="1600200"/>
            <a:ext cx="8572500" cy="5257800"/>
          </a:xfrm>
        </p:spPr>
        <p:txBody>
          <a:bodyPr/>
          <a:lstStyle/>
          <a:p>
            <a:pPr>
              <a:defRPr/>
            </a:pPr>
            <a:r>
              <a:rPr lang="en-US" dirty="0" smtClean="0"/>
              <a:t>Cost of sales is the base cost of obtaining or creating your product (may not apply to service). </a:t>
            </a:r>
            <a:r>
              <a:rPr lang="en-GB" dirty="0" smtClean="0"/>
              <a:t>E.g.:</a:t>
            </a:r>
          </a:p>
          <a:p>
            <a:pPr lvl="1">
              <a:defRPr/>
            </a:pPr>
            <a:r>
              <a:rPr lang="en-US" dirty="0" smtClean="0"/>
              <a:t>the cost of stock you buy for resale</a:t>
            </a:r>
          </a:p>
          <a:p>
            <a:pPr lvl="1">
              <a:defRPr/>
            </a:pPr>
            <a:r>
              <a:rPr lang="en-US" dirty="0" smtClean="0"/>
              <a:t>components/raw materials to make your product</a:t>
            </a:r>
          </a:p>
          <a:p>
            <a:pPr lvl="1">
              <a:defRPr/>
            </a:pPr>
            <a:r>
              <a:rPr lang="en-US" dirty="0" err="1" smtClean="0"/>
              <a:t>labour</a:t>
            </a:r>
            <a:r>
              <a:rPr lang="en-US" dirty="0" smtClean="0"/>
              <a:t> to produce the product</a:t>
            </a:r>
          </a:p>
          <a:p>
            <a:pPr lvl="1">
              <a:defRPr/>
            </a:pPr>
            <a:r>
              <a:rPr lang="en-GB" dirty="0" smtClean="0"/>
              <a:t>machine hire</a:t>
            </a:r>
          </a:p>
          <a:p>
            <a:pPr lvl="1">
              <a:defRPr/>
            </a:pPr>
            <a:r>
              <a:rPr lang="en-GB" dirty="0" smtClean="0"/>
              <a:t>small tools</a:t>
            </a:r>
          </a:p>
          <a:p>
            <a:pPr lvl="1">
              <a:defRPr/>
            </a:pPr>
            <a:r>
              <a:rPr lang="en-GB" dirty="0" smtClean="0"/>
              <a:t>other production costs</a:t>
            </a:r>
          </a:p>
          <a:p>
            <a:pPr>
              <a:defRPr/>
            </a:pPr>
            <a:r>
              <a:rPr lang="en-US" dirty="0" smtClean="0"/>
              <a:t>Deduct COST OF SALES from overall SALES to arrive at GROSS PROFIT. This is your profit before deduction of </a:t>
            </a:r>
            <a:r>
              <a:rPr lang="en-GB" dirty="0" smtClean="0"/>
              <a:t>expenses.</a:t>
            </a:r>
            <a:endParaRPr lang="en-GB" dirty="0"/>
          </a:p>
        </p:txBody>
      </p:sp>
      <p:sp>
        <p:nvSpPr>
          <p:cNvPr id="5" name="Slide Number Placeholder 4"/>
          <p:cNvSpPr>
            <a:spLocks noGrp="1"/>
          </p:cNvSpPr>
          <p:nvPr>
            <p:ph type="sldNum" sz="quarter" idx="12"/>
          </p:nvPr>
        </p:nvSpPr>
        <p:spPr/>
        <p:txBody>
          <a:bodyPr>
            <a:normAutofit fontScale="85000" lnSpcReduction="20000"/>
          </a:bodyPr>
          <a:lstStyle/>
          <a:p>
            <a:pPr>
              <a:defRPr/>
            </a:pPr>
            <a:fld id="{E1AF31B1-A1DB-4989-8D0E-B75DE6F17572}" type="slidenum">
              <a:rPr lang="en-GB" smtClean="0"/>
              <a:pPr>
                <a:defRPr/>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12775" y="228600"/>
            <a:ext cx="8153400" cy="990600"/>
          </a:xfrm>
        </p:spPr>
        <p:txBody>
          <a:bodyPr/>
          <a:lstStyle/>
          <a:p>
            <a:r>
              <a:rPr lang="en-GB" smtClean="0"/>
              <a:t>Business operating expenses</a:t>
            </a:r>
          </a:p>
        </p:txBody>
      </p:sp>
      <p:sp>
        <p:nvSpPr>
          <p:cNvPr id="3" name="Content Placeholder 2"/>
          <p:cNvSpPr>
            <a:spLocks noGrp="1"/>
          </p:cNvSpPr>
          <p:nvPr>
            <p:ph sz="quarter" idx="1"/>
          </p:nvPr>
        </p:nvSpPr>
        <p:spPr>
          <a:xfrm>
            <a:off x="428625" y="1500188"/>
            <a:ext cx="8501063" cy="1500187"/>
          </a:xfrm>
        </p:spPr>
        <p:txBody>
          <a:bodyPr/>
          <a:lstStyle/>
          <a:p>
            <a:pPr>
              <a:defRPr/>
            </a:pPr>
            <a:r>
              <a:rPr lang="en-US" dirty="0" smtClean="0"/>
              <a:t>Expenses associated with running your business that you can deduct from your GROSS PROFIT to calculate a figure of NET PROFIT (</a:t>
            </a:r>
            <a:r>
              <a:rPr lang="en-GB" dirty="0" smtClean="0"/>
              <a:t>before taxation). E.g.</a:t>
            </a:r>
          </a:p>
        </p:txBody>
      </p:sp>
      <p:sp>
        <p:nvSpPr>
          <p:cNvPr id="4" name="TextBox 3"/>
          <p:cNvSpPr txBox="1"/>
          <p:nvPr/>
        </p:nvSpPr>
        <p:spPr>
          <a:xfrm>
            <a:off x="642938" y="3143250"/>
            <a:ext cx="6858000" cy="2678113"/>
          </a:xfrm>
          <a:prstGeom prst="rect">
            <a:avLst/>
          </a:prstGeom>
          <a:noFill/>
        </p:spPr>
        <p:txBody>
          <a:bodyPr>
            <a:spAutoFit/>
          </a:bodyPr>
          <a:lstStyle/>
          <a:p>
            <a:pPr>
              <a:buClr>
                <a:schemeClr val="accent1">
                  <a:lumMod val="75000"/>
                </a:schemeClr>
              </a:buClr>
              <a:buSzPct val="75000"/>
              <a:buFont typeface="Wingdings" pitchFamily="2" charset="2"/>
              <a:buChar char="q"/>
              <a:defRPr/>
            </a:pPr>
            <a:r>
              <a:rPr lang="en-GB" sz="2400" dirty="0">
                <a:latin typeface="+mn-lt"/>
              </a:rPr>
              <a:t>employee costs</a:t>
            </a:r>
          </a:p>
          <a:p>
            <a:pPr>
              <a:buClr>
                <a:schemeClr val="accent1">
                  <a:lumMod val="75000"/>
                </a:schemeClr>
              </a:buClr>
              <a:buSzPct val="75000"/>
              <a:buFont typeface="Wingdings" pitchFamily="2" charset="2"/>
              <a:buChar char="q"/>
              <a:defRPr/>
            </a:pPr>
            <a:r>
              <a:rPr lang="en-GB" sz="2400" dirty="0">
                <a:latin typeface="+mn-lt"/>
              </a:rPr>
              <a:t>premises costs</a:t>
            </a:r>
          </a:p>
          <a:p>
            <a:pPr>
              <a:buClr>
                <a:schemeClr val="accent1">
                  <a:lumMod val="75000"/>
                </a:schemeClr>
              </a:buClr>
              <a:buSzPct val="75000"/>
              <a:buFont typeface="Wingdings" pitchFamily="2" charset="2"/>
              <a:buChar char="q"/>
              <a:defRPr/>
            </a:pPr>
            <a:r>
              <a:rPr lang="en-GB" sz="2400" dirty="0">
                <a:latin typeface="+mn-lt"/>
              </a:rPr>
              <a:t>repairs</a:t>
            </a:r>
          </a:p>
          <a:p>
            <a:pPr>
              <a:buClr>
                <a:schemeClr val="accent1">
                  <a:lumMod val="75000"/>
                </a:schemeClr>
              </a:buClr>
              <a:buSzPct val="75000"/>
              <a:buFont typeface="Wingdings" pitchFamily="2" charset="2"/>
              <a:buChar char="q"/>
              <a:defRPr/>
            </a:pPr>
            <a:r>
              <a:rPr lang="en-GB" sz="2400" dirty="0">
                <a:latin typeface="+mn-lt"/>
              </a:rPr>
              <a:t>general administration</a:t>
            </a:r>
          </a:p>
          <a:p>
            <a:pPr>
              <a:buClr>
                <a:schemeClr val="accent1">
                  <a:lumMod val="75000"/>
                </a:schemeClr>
              </a:buClr>
              <a:buSzPct val="75000"/>
              <a:buFont typeface="Wingdings" pitchFamily="2" charset="2"/>
              <a:buChar char="q"/>
              <a:defRPr/>
            </a:pPr>
            <a:r>
              <a:rPr lang="en-GB" sz="2400" dirty="0">
                <a:latin typeface="+mn-lt"/>
              </a:rPr>
              <a:t>motor expenses</a:t>
            </a:r>
          </a:p>
          <a:p>
            <a:pPr>
              <a:buClr>
                <a:schemeClr val="accent1">
                  <a:lumMod val="75000"/>
                </a:schemeClr>
              </a:buClr>
              <a:buSzPct val="75000"/>
              <a:buFont typeface="Wingdings" pitchFamily="2" charset="2"/>
              <a:buChar char="q"/>
              <a:defRPr/>
            </a:pPr>
            <a:r>
              <a:rPr lang="en-GB" sz="2400" dirty="0">
                <a:latin typeface="+mn-lt"/>
              </a:rPr>
              <a:t>travel/subsistence</a:t>
            </a:r>
          </a:p>
          <a:p>
            <a:pPr>
              <a:buClr>
                <a:schemeClr val="accent1">
                  <a:lumMod val="75000"/>
                </a:schemeClr>
              </a:buClr>
              <a:buSzPct val="75000"/>
              <a:buFont typeface="Wingdings" pitchFamily="2" charset="2"/>
              <a:buChar char="q"/>
              <a:defRPr/>
            </a:pPr>
            <a:r>
              <a:rPr lang="en-US" sz="2400" dirty="0">
                <a:latin typeface="+mn-lt"/>
              </a:rPr>
              <a:t>depreciation of equipment</a:t>
            </a:r>
          </a:p>
        </p:txBody>
      </p:sp>
      <p:sp>
        <p:nvSpPr>
          <p:cNvPr id="5" name="TextBox 4"/>
          <p:cNvSpPr txBox="1"/>
          <p:nvPr/>
        </p:nvSpPr>
        <p:spPr>
          <a:xfrm>
            <a:off x="3929063" y="3071813"/>
            <a:ext cx="5000625" cy="1938337"/>
          </a:xfrm>
          <a:prstGeom prst="rect">
            <a:avLst/>
          </a:prstGeom>
          <a:noFill/>
        </p:spPr>
        <p:txBody>
          <a:bodyPr>
            <a:spAutoFit/>
          </a:bodyPr>
          <a:lstStyle/>
          <a:p>
            <a:pPr>
              <a:buClr>
                <a:schemeClr val="accent1">
                  <a:lumMod val="75000"/>
                </a:schemeClr>
              </a:buClr>
              <a:buSzPct val="75000"/>
              <a:buFont typeface="Wingdings" pitchFamily="2" charset="2"/>
              <a:buChar char="q"/>
              <a:defRPr/>
            </a:pPr>
            <a:r>
              <a:rPr lang="en-GB" sz="2400" dirty="0">
                <a:latin typeface="+mn-lt"/>
              </a:rPr>
              <a:t>advertising/promotion/entertainment</a:t>
            </a:r>
          </a:p>
          <a:p>
            <a:pPr>
              <a:buClr>
                <a:schemeClr val="accent1">
                  <a:lumMod val="75000"/>
                </a:schemeClr>
              </a:buClr>
              <a:buSzPct val="75000"/>
              <a:buFont typeface="Wingdings" pitchFamily="2" charset="2"/>
              <a:buChar char="q"/>
              <a:defRPr/>
            </a:pPr>
            <a:r>
              <a:rPr lang="en-GB" sz="2400" dirty="0">
                <a:latin typeface="+mn-lt"/>
              </a:rPr>
              <a:t>bad debts</a:t>
            </a:r>
          </a:p>
          <a:p>
            <a:pPr>
              <a:buClr>
                <a:schemeClr val="accent1">
                  <a:lumMod val="75000"/>
                </a:schemeClr>
              </a:buClr>
              <a:buSzPct val="75000"/>
              <a:buFont typeface="Wingdings" pitchFamily="2" charset="2"/>
              <a:buChar char="q"/>
              <a:defRPr/>
            </a:pPr>
            <a:r>
              <a:rPr lang="en-GB" sz="2400" dirty="0">
                <a:latin typeface="+mn-lt"/>
              </a:rPr>
              <a:t>legal/professional costs</a:t>
            </a:r>
          </a:p>
          <a:p>
            <a:pPr>
              <a:buClr>
                <a:schemeClr val="accent1">
                  <a:lumMod val="75000"/>
                </a:schemeClr>
              </a:buClr>
              <a:buSzPct val="75000"/>
              <a:buFont typeface="Wingdings" pitchFamily="2" charset="2"/>
              <a:buChar char="q"/>
              <a:defRPr/>
            </a:pPr>
            <a:r>
              <a:rPr lang="en-GB" sz="2400" dirty="0">
                <a:latin typeface="+mn-lt"/>
              </a:rPr>
              <a:t>other finance charges </a:t>
            </a:r>
            <a:r>
              <a:rPr lang="en-GB" sz="2400" dirty="0" err="1">
                <a:latin typeface="+mn-lt"/>
              </a:rPr>
              <a:t>eg</a:t>
            </a:r>
            <a:r>
              <a:rPr lang="en-GB" sz="2400" dirty="0">
                <a:latin typeface="+mn-lt"/>
              </a:rPr>
              <a:t> Leasing</a:t>
            </a:r>
            <a:endParaRPr lang="en-US" sz="2400" dirty="0">
              <a:latin typeface="+mn-lt"/>
            </a:endParaRPr>
          </a:p>
          <a:p>
            <a:pPr>
              <a:buClr>
                <a:schemeClr val="accent1">
                  <a:lumMod val="75000"/>
                </a:schemeClr>
              </a:buClr>
              <a:buSzPct val="75000"/>
              <a:buFont typeface="Wingdings" pitchFamily="2" charset="2"/>
              <a:buChar char="q"/>
              <a:defRPr/>
            </a:pPr>
            <a:r>
              <a:rPr lang="en-GB" sz="2400" dirty="0">
                <a:latin typeface="+mn-lt"/>
              </a:rPr>
              <a:t>any other expenses</a:t>
            </a:r>
          </a:p>
        </p:txBody>
      </p:sp>
      <p:sp>
        <p:nvSpPr>
          <p:cNvPr id="6" name="Slide Number Placeholder 5"/>
          <p:cNvSpPr>
            <a:spLocks noGrp="1"/>
          </p:cNvSpPr>
          <p:nvPr>
            <p:ph type="sldNum" sz="quarter" idx="12"/>
          </p:nvPr>
        </p:nvSpPr>
        <p:spPr/>
        <p:txBody>
          <a:bodyPr>
            <a:normAutofit fontScale="85000" lnSpcReduction="20000"/>
          </a:bodyPr>
          <a:lstStyle/>
          <a:p>
            <a:pPr>
              <a:defRPr/>
            </a:pPr>
            <a:fld id="{FE9425C4-B7E5-4FEF-BD58-E2067E1F1915}" type="slidenum">
              <a:rPr lang="en-GB" smtClean="0"/>
              <a:pPr>
                <a:defRPr/>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12775" y="228600"/>
            <a:ext cx="8153400" cy="990600"/>
          </a:xfrm>
        </p:spPr>
        <p:txBody>
          <a:bodyPr/>
          <a:lstStyle/>
          <a:p>
            <a:r>
              <a:rPr lang="en-GB" smtClean="0"/>
              <a:t>How to do it</a:t>
            </a:r>
          </a:p>
        </p:txBody>
      </p:sp>
      <p:sp>
        <p:nvSpPr>
          <p:cNvPr id="3" name="Content Placeholder 2"/>
          <p:cNvSpPr>
            <a:spLocks noGrp="1"/>
          </p:cNvSpPr>
          <p:nvPr>
            <p:ph sz="quarter" idx="1"/>
          </p:nvPr>
        </p:nvSpPr>
        <p:spPr>
          <a:xfrm>
            <a:off x="612775" y="1571625"/>
            <a:ext cx="8153400" cy="5072063"/>
          </a:xfrm>
        </p:spPr>
        <p:txBody>
          <a:bodyPr/>
          <a:lstStyle/>
          <a:p>
            <a:pPr>
              <a:defRPr/>
            </a:pPr>
            <a:r>
              <a:rPr lang="en-GB" dirty="0" smtClean="0"/>
              <a:t>How do we work out the figures for: </a:t>
            </a:r>
          </a:p>
          <a:p>
            <a:pPr lvl="1">
              <a:defRPr/>
            </a:pPr>
            <a:r>
              <a:rPr lang="en-GB" dirty="0" smtClean="0"/>
              <a:t>Sales</a:t>
            </a:r>
          </a:p>
          <a:p>
            <a:pPr lvl="1">
              <a:defRPr/>
            </a:pPr>
            <a:r>
              <a:rPr lang="en-GB" dirty="0" smtClean="0"/>
              <a:t>Cost of sales</a:t>
            </a:r>
          </a:p>
          <a:p>
            <a:pPr lvl="1">
              <a:defRPr/>
            </a:pPr>
            <a:r>
              <a:rPr lang="en-GB" dirty="0" smtClean="0"/>
              <a:t>Expenses?</a:t>
            </a:r>
          </a:p>
          <a:p>
            <a:pPr>
              <a:defRPr/>
            </a:pPr>
            <a:r>
              <a:rPr lang="en-GB" dirty="0" smtClean="0"/>
              <a:t>Answer: we have already calculated most of them in the </a:t>
            </a:r>
            <a:r>
              <a:rPr lang="en-GB" dirty="0" err="1" smtClean="0"/>
              <a:t>cashflow</a:t>
            </a:r>
            <a:r>
              <a:rPr lang="en-GB" dirty="0" smtClean="0"/>
              <a:t> forecast! We just need to transfer the final totals for each entry from the </a:t>
            </a:r>
            <a:r>
              <a:rPr lang="en-GB" dirty="0" err="1" smtClean="0"/>
              <a:t>cashflow</a:t>
            </a:r>
            <a:r>
              <a:rPr lang="en-GB" dirty="0" smtClean="0"/>
              <a:t> forecast into the P &amp; L forecast, and adjust those for debtors &amp; creditors outstanding, prepayments and accruals. Non-cash flow accounting entries also need to entered </a:t>
            </a:r>
            <a:r>
              <a:rPr lang="en-GB" dirty="0" err="1" smtClean="0"/>
              <a:t>eg</a:t>
            </a:r>
            <a:r>
              <a:rPr lang="en-GB" dirty="0" smtClean="0"/>
              <a:t>. Depreciation; Provisions etc.</a:t>
            </a:r>
          </a:p>
          <a:p>
            <a:pPr>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9222E41D-5105-4D3B-B200-5F582BA6EDB0}" type="slidenum">
              <a:rPr lang="en-GB" smtClean="0"/>
              <a:pPr>
                <a:defRPr/>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12775" y="228600"/>
            <a:ext cx="8153400" cy="990600"/>
          </a:xfrm>
        </p:spPr>
        <p:txBody>
          <a:bodyPr/>
          <a:lstStyle/>
          <a:p>
            <a:pPr eaLnBrk="1" hangingPunct="1"/>
            <a:r>
              <a:rPr lang="en-GB" b="1" smtClean="0"/>
              <a:t>Example: DVD entrepreneur</a:t>
            </a:r>
          </a:p>
        </p:txBody>
      </p:sp>
      <p:sp>
        <p:nvSpPr>
          <p:cNvPr id="21507" name="Rectangle 3"/>
          <p:cNvSpPr>
            <a:spLocks noGrp="1" noChangeArrowheads="1"/>
          </p:cNvSpPr>
          <p:nvPr>
            <p:ph sz="quarter" idx="1"/>
          </p:nvPr>
        </p:nvSpPr>
        <p:spPr>
          <a:xfrm>
            <a:off x="612775" y="1600200"/>
            <a:ext cx="8153400" cy="4495800"/>
          </a:xfrm>
        </p:spPr>
        <p:txBody>
          <a:bodyPr/>
          <a:lstStyle/>
          <a:p>
            <a:pPr>
              <a:defRPr/>
            </a:pPr>
            <a:r>
              <a:rPr lang="en-US" sz="2800" dirty="0" smtClean="0"/>
              <a:t>The DVD entrepreneur plays in a band that has written and recorded some songs.  The band recently played at the Student Union and a friend of the band recorded the gig on digital video.</a:t>
            </a:r>
          </a:p>
          <a:p>
            <a:pPr eaLnBrk="1" hangingPunct="1">
              <a:lnSpc>
                <a:spcPct val="90000"/>
              </a:lnSpc>
              <a:defRPr/>
            </a:pPr>
            <a:r>
              <a:rPr lang="en-GB" sz="2800" dirty="0" smtClean="0"/>
              <a:t>The entrepreneur thought that there was a potential market for a DVD containing the recorded songs and the ‘live’ performance.</a:t>
            </a:r>
          </a:p>
          <a:p>
            <a:pPr eaLnBrk="1" hangingPunct="1">
              <a:lnSpc>
                <a:spcPct val="90000"/>
              </a:lnSpc>
              <a:defRPr/>
            </a:pPr>
            <a:r>
              <a:rPr lang="en-GB" sz="2800" dirty="0" smtClean="0"/>
              <a:t>After buying a DVD recorder and software for £135, and some blank DVDs, the entrepreneur set about tapping into the market.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12775" y="228600"/>
            <a:ext cx="8153400" cy="990600"/>
          </a:xfrm>
        </p:spPr>
        <p:txBody>
          <a:bodyPr/>
          <a:lstStyle/>
          <a:p>
            <a:pPr eaLnBrk="1" hangingPunct="1"/>
            <a:r>
              <a:rPr lang="en-GB" b="1" smtClean="0"/>
              <a:t>Example: DVD entrepreneur</a:t>
            </a:r>
          </a:p>
        </p:txBody>
      </p:sp>
      <p:sp>
        <p:nvSpPr>
          <p:cNvPr id="22531" name="Rectangle 3"/>
          <p:cNvSpPr>
            <a:spLocks noGrp="1" noChangeArrowheads="1"/>
          </p:cNvSpPr>
          <p:nvPr>
            <p:ph sz="quarter" idx="1"/>
          </p:nvPr>
        </p:nvSpPr>
        <p:spPr>
          <a:xfrm>
            <a:off x="612775" y="1600200"/>
            <a:ext cx="8153400" cy="4495800"/>
          </a:xfrm>
        </p:spPr>
        <p:txBody>
          <a:bodyPr/>
          <a:lstStyle/>
          <a:p>
            <a:pPr eaLnBrk="1" hangingPunct="1">
              <a:lnSpc>
                <a:spcPct val="90000"/>
              </a:lnSpc>
              <a:defRPr/>
            </a:pPr>
            <a:r>
              <a:rPr lang="en-GB" dirty="0" smtClean="0"/>
              <a:t>The blank DVDs cost £1 each to buy, but can only be bought in batches of 50.</a:t>
            </a:r>
          </a:p>
          <a:p>
            <a:pPr eaLnBrk="1" hangingPunct="1">
              <a:lnSpc>
                <a:spcPct val="90000"/>
              </a:lnSpc>
              <a:defRPr/>
            </a:pPr>
            <a:r>
              <a:rPr lang="en-GB" dirty="0" smtClean="0"/>
              <a:t>The DVD entrepreneur will sell them mainly to fellow students for £4 each.</a:t>
            </a:r>
          </a:p>
          <a:p>
            <a:pPr eaLnBrk="1" hangingPunct="1">
              <a:lnSpc>
                <a:spcPct val="90000"/>
              </a:lnSpc>
              <a:defRPr/>
            </a:pPr>
            <a:r>
              <a:rPr lang="en-GB" dirty="0" smtClean="0"/>
              <a:t>In month 2 to boost sales the DVD entrepreneur will have some posters and flyers printed for a total cost of £40.</a:t>
            </a:r>
          </a:p>
          <a:p>
            <a:pPr eaLnBrk="1" hangingPunct="1">
              <a:lnSpc>
                <a:spcPct val="90000"/>
              </a:lnSpc>
              <a:defRPr/>
            </a:pPr>
            <a:r>
              <a:rPr lang="en-GB" dirty="0" smtClean="0"/>
              <a:t>The results are shown in the sample Profit and Loss summary.</a:t>
            </a:r>
          </a:p>
          <a:p>
            <a:pPr eaLnBrk="1" hangingPunct="1">
              <a:lnSpc>
                <a:spcPct val="90000"/>
              </a:lnSpc>
              <a:defRPr/>
            </a:pPr>
            <a:endParaRPr lang="en-GB" dirty="0" smtClean="0"/>
          </a:p>
          <a:p>
            <a:pPr eaLnBrk="1" hangingPunct="1">
              <a:lnSpc>
                <a:spcPct val="90000"/>
              </a:lnSpc>
              <a:buFontTx/>
              <a:buNone/>
              <a:defRPr/>
            </a:pPr>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12775" y="228600"/>
            <a:ext cx="8153400" cy="990600"/>
          </a:xfrm>
        </p:spPr>
        <p:txBody>
          <a:bodyPr>
            <a:normAutofit fontScale="90000"/>
          </a:bodyPr>
          <a:lstStyle/>
          <a:p>
            <a:pPr eaLnBrk="1" fontAlgn="auto" hangingPunct="1">
              <a:spcAft>
                <a:spcPts val="0"/>
              </a:spcAft>
              <a:defRPr/>
            </a:pPr>
            <a:r>
              <a:rPr lang="en-GB" sz="4000" b="1" dirty="0"/>
              <a:t>Simple Profit &amp; Loss summary for DVD </a:t>
            </a:r>
            <a:r>
              <a:rPr lang="en-GB" sz="4000" b="1" dirty="0" smtClean="0"/>
              <a:t>entrepreneur</a:t>
            </a:r>
            <a:r>
              <a:rPr lang="en-GB" sz="4000" dirty="0" smtClean="0"/>
              <a:t> </a:t>
            </a:r>
            <a:r>
              <a:rPr lang="en-GB" sz="2000" dirty="0" smtClean="0"/>
              <a:t>(HEA, 2008) </a:t>
            </a:r>
            <a:endParaRPr lang="en-GB" sz="2000" dirty="0"/>
          </a:p>
        </p:txBody>
      </p:sp>
      <p:graphicFrame>
        <p:nvGraphicFramePr>
          <p:cNvPr id="1026" name="Object 764"/>
          <p:cNvGraphicFramePr>
            <a:graphicFrameLocks noChangeAspect="1"/>
          </p:cNvGraphicFramePr>
          <p:nvPr>
            <p:ph sz="quarter" idx="1"/>
          </p:nvPr>
        </p:nvGraphicFramePr>
        <p:xfrm>
          <a:off x="696913" y="1574800"/>
          <a:ext cx="7558087" cy="5003800"/>
        </p:xfrm>
        <a:graphic>
          <a:graphicData uri="http://schemas.openxmlformats.org/presentationml/2006/ole">
            <p:oleObj spid="_x0000_s1026" name="Document" r:id="rId3" imgW="8356846" imgH="5533226" progId="Word.Document.8">
              <p:embed/>
            </p:oleObj>
          </a:graphicData>
        </a:graphic>
      </p:graphicFrame>
      <p:sp>
        <p:nvSpPr>
          <p:cNvPr id="1028" name="Rectangle 17"/>
          <p:cNvSpPr>
            <a:spLocks noChangeArrowheads="1"/>
          </p:cNvSpPr>
          <p:nvPr/>
        </p:nvSpPr>
        <p:spPr bwMode="auto">
          <a:xfrm>
            <a:off x="0" y="2360613"/>
            <a:ext cx="9144000" cy="0"/>
          </a:xfrm>
          <a:prstGeom prst="rect">
            <a:avLst/>
          </a:prstGeom>
          <a:noFill/>
          <a:ln w="9525">
            <a:noFill/>
            <a:miter lim="800000"/>
            <a:headEnd/>
            <a:tailEnd/>
          </a:ln>
        </p:spPr>
        <p:txBody>
          <a:bodyPr wrap="none" anchor="ctr">
            <a:spAutoFit/>
          </a:bodyPr>
          <a:lstStyle/>
          <a:p>
            <a:endParaRPr lang="en-US"/>
          </a:p>
        </p:txBody>
      </p:sp>
      <p:sp>
        <p:nvSpPr>
          <p:cNvPr id="1029" name="Rectangle 81"/>
          <p:cNvSpPr>
            <a:spLocks noChangeArrowheads="1"/>
          </p:cNvSpPr>
          <p:nvPr/>
        </p:nvSpPr>
        <p:spPr bwMode="auto">
          <a:xfrm>
            <a:off x="0" y="4495800"/>
            <a:ext cx="9144000" cy="0"/>
          </a:xfrm>
          <a:prstGeom prst="rect">
            <a:avLst/>
          </a:prstGeom>
          <a:noFill/>
          <a:ln w="9525">
            <a:noFill/>
            <a:miter lim="800000"/>
            <a:headEnd/>
            <a:tailEnd/>
          </a:ln>
        </p:spPr>
        <p:txBody>
          <a:bodyPr wrap="none" anchor="ctr">
            <a:spAutoFit/>
          </a:bodyPr>
          <a:lstStyle/>
          <a:p>
            <a:endParaRPr lang="en-US"/>
          </a:p>
        </p:txBody>
      </p:sp>
      <p:graphicFrame>
        <p:nvGraphicFramePr>
          <p:cNvPr id="32006" name="Group 262"/>
          <p:cNvGraphicFramePr>
            <a:graphicFrameLocks noGrp="1"/>
          </p:cNvGraphicFramePr>
          <p:nvPr/>
        </p:nvGraphicFramePr>
        <p:xfrm>
          <a:off x="3162300" y="-830691125"/>
          <a:ext cx="2819400" cy="3663950"/>
        </p:xfrm>
        <a:graphic>
          <a:graphicData uri="http://schemas.openxmlformats.org/drawingml/2006/table">
            <a:tbl>
              <a:tblPr/>
              <a:tblGrid>
                <a:gridCol w="2209800"/>
                <a:gridCol w="609600"/>
              </a:tblGrid>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Sales of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£656.00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164 @ £4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(Revenue)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Blank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 @ £1.00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33337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(Cost of Sales)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Gross Profit</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£406.00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485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Marketing (posters &amp; flyers) + Depreciation on the DVD recorder &amp; software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£112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(Operating Expenses)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grid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£294.00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r>
            </a:tbl>
          </a:graphicData>
        </a:graphic>
      </p:graphicFrame>
      <p:sp>
        <p:nvSpPr>
          <p:cNvPr id="1056" name="Line 252"/>
          <p:cNvSpPr>
            <a:spLocks noChangeShapeType="1"/>
          </p:cNvSpPr>
          <p:nvPr/>
        </p:nvSpPr>
        <p:spPr bwMode="auto">
          <a:xfrm>
            <a:off x="3162300" y="837549125"/>
            <a:ext cx="2819400" cy="0"/>
          </a:xfrm>
          <a:prstGeom prst="line">
            <a:avLst/>
          </a:prstGeom>
          <a:noFill/>
          <a:ln w="12700" cap="rnd">
            <a:solidFill>
              <a:srgbClr val="000000"/>
            </a:solidFill>
            <a:round/>
            <a:headEnd/>
            <a:tailEnd/>
          </a:ln>
        </p:spPr>
        <p:txBody>
          <a:bodyPr/>
          <a:lstStyle/>
          <a:p>
            <a:endParaRPr lang="en-GB"/>
          </a:p>
        </p:txBody>
      </p:sp>
      <p:sp>
        <p:nvSpPr>
          <p:cNvPr id="1057" name="Line 253"/>
          <p:cNvSpPr>
            <a:spLocks noChangeShapeType="1"/>
          </p:cNvSpPr>
          <p:nvPr/>
        </p:nvSpPr>
        <p:spPr bwMode="auto">
          <a:xfrm>
            <a:off x="5372100" y="-828509900"/>
            <a:ext cx="0" cy="0"/>
          </a:xfrm>
          <a:prstGeom prst="line">
            <a:avLst/>
          </a:prstGeom>
          <a:noFill/>
          <a:ln w="12700" cap="rnd">
            <a:solidFill>
              <a:srgbClr val="000000"/>
            </a:solidFill>
            <a:round/>
            <a:headEnd/>
            <a:tailEnd/>
          </a:ln>
        </p:spPr>
        <p:txBody>
          <a:bodyPr/>
          <a:lstStyle/>
          <a:p>
            <a:endParaRPr lang="en-GB"/>
          </a:p>
        </p:txBody>
      </p:sp>
      <p:sp>
        <p:nvSpPr>
          <p:cNvPr id="1058" name="Line 254"/>
          <p:cNvSpPr>
            <a:spLocks noChangeShapeType="1"/>
          </p:cNvSpPr>
          <p:nvPr/>
        </p:nvSpPr>
        <p:spPr bwMode="auto">
          <a:xfrm>
            <a:off x="5372100" y="-828494025"/>
            <a:ext cx="0" cy="0"/>
          </a:xfrm>
          <a:prstGeom prst="line">
            <a:avLst/>
          </a:prstGeom>
          <a:noFill/>
          <a:ln w="12700" cap="rnd">
            <a:solidFill>
              <a:srgbClr val="000000"/>
            </a:solidFill>
            <a:round/>
            <a:headEnd/>
            <a:tailEnd/>
          </a:ln>
        </p:spPr>
        <p:txBody>
          <a:bodyPr/>
          <a:lstStyle/>
          <a:p>
            <a:endParaRPr lang="en-GB"/>
          </a:p>
        </p:txBody>
      </p:sp>
      <p:sp>
        <p:nvSpPr>
          <p:cNvPr id="1059" name="Line 255"/>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sp>
        <p:nvSpPr>
          <p:cNvPr id="1060" name="Line 257"/>
          <p:cNvSpPr>
            <a:spLocks noChangeShapeType="1"/>
          </p:cNvSpPr>
          <p:nvPr/>
        </p:nvSpPr>
        <p:spPr bwMode="auto">
          <a:xfrm>
            <a:off x="3162300" y="837549125"/>
            <a:ext cx="2819400" cy="0"/>
          </a:xfrm>
          <a:prstGeom prst="line">
            <a:avLst/>
          </a:prstGeom>
          <a:noFill/>
          <a:ln w="12700" cap="rnd">
            <a:solidFill>
              <a:srgbClr val="000000"/>
            </a:solidFill>
            <a:round/>
            <a:headEnd/>
            <a:tailEnd/>
          </a:ln>
        </p:spPr>
        <p:txBody>
          <a:bodyPr/>
          <a:lstStyle/>
          <a:p>
            <a:endParaRPr lang="en-GB"/>
          </a:p>
        </p:txBody>
      </p:sp>
      <p:sp>
        <p:nvSpPr>
          <p:cNvPr id="1061" name="Line 258"/>
          <p:cNvSpPr>
            <a:spLocks noChangeShapeType="1"/>
          </p:cNvSpPr>
          <p:nvPr/>
        </p:nvSpPr>
        <p:spPr bwMode="auto">
          <a:xfrm>
            <a:off x="5372100" y="-828509900"/>
            <a:ext cx="0" cy="0"/>
          </a:xfrm>
          <a:prstGeom prst="line">
            <a:avLst/>
          </a:prstGeom>
          <a:noFill/>
          <a:ln w="12700" cap="rnd">
            <a:solidFill>
              <a:srgbClr val="000000"/>
            </a:solidFill>
            <a:round/>
            <a:headEnd/>
            <a:tailEnd/>
          </a:ln>
        </p:spPr>
        <p:txBody>
          <a:bodyPr/>
          <a:lstStyle/>
          <a:p>
            <a:endParaRPr lang="en-GB"/>
          </a:p>
        </p:txBody>
      </p:sp>
      <p:sp>
        <p:nvSpPr>
          <p:cNvPr id="1062" name="Line 259"/>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sp>
        <p:nvSpPr>
          <p:cNvPr id="1063" name="Line 260"/>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graphicFrame>
        <p:nvGraphicFramePr>
          <p:cNvPr id="32505" name="Group 761"/>
          <p:cNvGraphicFramePr>
            <a:graphicFrameLocks noGrp="1"/>
          </p:cNvGraphicFramePr>
          <p:nvPr/>
        </p:nvGraphicFramePr>
        <p:xfrm>
          <a:off x="3162300" y="-1273222625"/>
          <a:ext cx="2819400" cy="3663950"/>
        </p:xfrm>
        <a:graphic>
          <a:graphicData uri="http://schemas.openxmlformats.org/drawingml/2006/table">
            <a:tbl>
              <a:tblPr/>
              <a:tblGrid>
                <a:gridCol w="2209800"/>
                <a:gridCol w="609600"/>
              </a:tblGrid>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Sales of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£656.00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164 @ £4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(Revenue)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Blank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 @ £1.00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33337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(Cost of Sales)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Gross Profit</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£406.00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485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Marketing (posters &amp; flyers) + Depreciation on the DVD recorder &amp; software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£112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(Operating Expenses)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grid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£294.00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r>
            </a:tbl>
          </a:graphicData>
        </a:graphic>
      </p:graphicFrame>
      <p:sp>
        <p:nvSpPr>
          <p:cNvPr id="1090" name="Line 751"/>
          <p:cNvSpPr>
            <a:spLocks noChangeShapeType="1"/>
          </p:cNvSpPr>
          <p:nvPr/>
        </p:nvSpPr>
        <p:spPr bwMode="auto">
          <a:xfrm>
            <a:off x="3162300" y="1280080625"/>
            <a:ext cx="2819400" cy="0"/>
          </a:xfrm>
          <a:prstGeom prst="line">
            <a:avLst/>
          </a:prstGeom>
          <a:noFill/>
          <a:ln w="12700" cap="rnd">
            <a:solidFill>
              <a:srgbClr val="000000"/>
            </a:solidFill>
            <a:round/>
            <a:headEnd/>
            <a:tailEnd/>
          </a:ln>
        </p:spPr>
        <p:txBody>
          <a:bodyPr/>
          <a:lstStyle/>
          <a:p>
            <a:endParaRPr lang="en-GB"/>
          </a:p>
        </p:txBody>
      </p:sp>
      <p:sp>
        <p:nvSpPr>
          <p:cNvPr id="1091" name="Line 752"/>
          <p:cNvSpPr>
            <a:spLocks noChangeShapeType="1"/>
          </p:cNvSpPr>
          <p:nvPr/>
        </p:nvSpPr>
        <p:spPr bwMode="auto">
          <a:xfrm>
            <a:off x="5372100" y="-1271041400"/>
            <a:ext cx="0" cy="0"/>
          </a:xfrm>
          <a:prstGeom prst="line">
            <a:avLst/>
          </a:prstGeom>
          <a:noFill/>
          <a:ln w="12700" cap="rnd">
            <a:solidFill>
              <a:srgbClr val="000000"/>
            </a:solidFill>
            <a:round/>
            <a:headEnd/>
            <a:tailEnd/>
          </a:ln>
        </p:spPr>
        <p:txBody>
          <a:bodyPr/>
          <a:lstStyle/>
          <a:p>
            <a:endParaRPr lang="en-GB"/>
          </a:p>
        </p:txBody>
      </p:sp>
      <p:sp>
        <p:nvSpPr>
          <p:cNvPr id="1092" name="Line 753"/>
          <p:cNvSpPr>
            <a:spLocks noChangeShapeType="1"/>
          </p:cNvSpPr>
          <p:nvPr/>
        </p:nvSpPr>
        <p:spPr bwMode="auto">
          <a:xfrm>
            <a:off x="5372100" y="-1271025525"/>
            <a:ext cx="0" cy="0"/>
          </a:xfrm>
          <a:prstGeom prst="line">
            <a:avLst/>
          </a:prstGeom>
          <a:noFill/>
          <a:ln w="12700" cap="rnd">
            <a:solidFill>
              <a:srgbClr val="000000"/>
            </a:solidFill>
            <a:round/>
            <a:headEnd/>
            <a:tailEnd/>
          </a:ln>
        </p:spPr>
        <p:txBody>
          <a:bodyPr/>
          <a:lstStyle/>
          <a:p>
            <a:endParaRPr lang="en-GB"/>
          </a:p>
        </p:txBody>
      </p:sp>
      <p:sp>
        <p:nvSpPr>
          <p:cNvPr id="1093" name="Line 754"/>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1094" name="Line 756"/>
          <p:cNvSpPr>
            <a:spLocks noChangeShapeType="1"/>
          </p:cNvSpPr>
          <p:nvPr/>
        </p:nvSpPr>
        <p:spPr bwMode="auto">
          <a:xfrm>
            <a:off x="3162300" y="1280080625"/>
            <a:ext cx="2819400" cy="0"/>
          </a:xfrm>
          <a:prstGeom prst="line">
            <a:avLst/>
          </a:prstGeom>
          <a:noFill/>
          <a:ln w="12700" cap="rnd">
            <a:solidFill>
              <a:srgbClr val="000000"/>
            </a:solidFill>
            <a:round/>
            <a:headEnd/>
            <a:tailEnd/>
          </a:ln>
        </p:spPr>
        <p:txBody>
          <a:bodyPr/>
          <a:lstStyle/>
          <a:p>
            <a:endParaRPr lang="en-GB"/>
          </a:p>
        </p:txBody>
      </p:sp>
      <p:sp>
        <p:nvSpPr>
          <p:cNvPr id="1095" name="Line 757"/>
          <p:cNvSpPr>
            <a:spLocks noChangeShapeType="1"/>
          </p:cNvSpPr>
          <p:nvPr/>
        </p:nvSpPr>
        <p:spPr bwMode="auto">
          <a:xfrm>
            <a:off x="5372100" y="-1271041400"/>
            <a:ext cx="0" cy="0"/>
          </a:xfrm>
          <a:prstGeom prst="line">
            <a:avLst/>
          </a:prstGeom>
          <a:noFill/>
          <a:ln w="12700" cap="rnd">
            <a:solidFill>
              <a:srgbClr val="000000"/>
            </a:solidFill>
            <a:round/>
            <a:headEnd/>
            <a:tailEnd/>
          </a:ln>
        </p:spPr>
        <p:txBody>
          <a:bodyPr/>
          <a:lstStyle/>
          <a:p>
            <a:endParaRPr lang="en-GB"/>
          </a:p>
        </p:txBody>
      </p:sp>
      <p:sp>
        <p:nvSpPr>
          <p:cNvPr id="1096" name="Line 758"/>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1097" name="Line 759"/>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24" name="Slide Number Placeholder 23"/>
          <p:cNvSpPr>
            <a:spLocks noGrp="1"/>
          </p:cNvSpPr>
          <p:nvPr>
            <p:ph type="sldNum" sz="quarter" idx="12"/>
          </p:nvPr>
        </p:nvSpPr>
        <p:spPr/>
        <p:txBody>
          <a:bodyPr>
            <a:normAutofit fontScale="85000" lnSpcReduction="20000"/>
          </a:bodyPr>
          <a:lstStyle/>
          <a:p>
            <a:pPr>
              <a:defRPr/>
            </a:pPr>
            <a:fld id="{0030AE9D-3C12-4D65-8F67-5975C9A036E0}" type="slidenum">
              <a:rPr lang="en-GB" smtClean="0"/>
              <a:pPr>
                <a:defRPr/>
              </a:pPr>
              <a:t>12</a:t>
            </a:fld>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12775" y="228600"/>
            <a:ext cx="8153400" cy="990600"/>
          </a:xfrm>
        </p:spPr>
        <p:txBody>
          <a:bodyPr/>
          <a:lstStyle/>
          <a:p>
            <a:r>
              <a:rPr lang="en-US" b="1" smtClean="0"/>
              <a:t>Profit Margin</a:t>
            </a:r>
            <a:endParaRPr lang="en-GB" smtClean="0"/>
          </a:p>
        </p:txBody>
      </p:sp>
      <p:sp>
        <p:nvSpPr>
          <p:cNvPr id="3" name="Content Placeholder 2"/>
          <p:cNvSpPr>
            <a:spLocks noGrp="1"/>
          </p:cNvSpPr>
          <p:nvPr>
            <p:ph sz="quarter" idx="1"/>
          </p:nvPr>
        </p:nvSpPr>
        <p:spPr>
          <a:xfrm>
            <a:off x="214313" y="1600200"/>
            <a:ext cx="8715375" cy="4972050"/>
          </a:xfrm>
        </p:spPr>
        <p:txBody>
          <a:bodyPr/>
          <a:lstStyle/>
          <a:p>
            <a:pPr>
              <a:defRPr/>
            </a:pPr>
            <a:r>
              <a:rPr lang="en-US" sz="2400" dirty="0" smtClean="0"/>
              <a:t>How can we tell if the level of profit the company is making is good or not? We can use a ratio called the </a:t>
            </a:r>
            <a:r>
              <a:rPr lang="en-US" sz="2400" b="1" dirty="0" smtClean="0"/>
              <a:t>PROFIT MARGIN (</a:t>
            </a:r>
            <a:r>
              <a:rPr lang="en-US" sz="2400" dirty="0" smtClean="0"/>
              <a:t>the percentage profit the firm is making on its sales). The profit margin helps us compare year to year how well the firm is doing, and we can compare the firm’s profit margin with that of competitors’ .</a:t>
            </a:r>
          </a:p>
          <a:p>
            <a:pPr>
              <a:buFont typeface="Wingdings" pitchFamily="2" charset="2"/>
              <a:buNone/>
              <a:defRPr/>
            </a:pPr>
            <a:r>
              <a:rPr lang="en-US" sz="2400" b="1" dirty="0" smtClean="0"/>
              <a:t>           PROFIT MARGIN = </a:t>
            </a:r>
            <a:r>
              <a:rPr lang="en-US" sz="2400" b="1" u="sng" dirty="0" smtClean="0"/>
              <a:t>Operating/net profit  ( P.B.I.T. )</a:t>
            </a:r>
            <a:r>
              <a:rPr lang="en-US" sz="2400" b="1" dirty="0" smtClean="0"/>
              <a:t/>
            </a:r>
            <a:br>
              <a:rPr lang="en-US" sz="2400" b="1" dirty="0" smtClean="0"/>
            </a:br>
            <a:r>
              <a:rPr lang="en-US" sz="2400" b="1" dirty="0" smtClean="0"/>
              <a:t>                                        Sales revenue</a:t>
            </a:r>
            <a:endParaRPr lang="en-US" sz="2400" dirty="0" smtClean="0"/>
          </a:p>
          <a:p>
            <a:pPr>
              <a:defRPr/>
            </a:pPr>
            <a:r>
              <a:rPr lang="en-US" sz="2400" dirty="0" smtClean="0"/>
              <a:t>For example the firm’s level of total profit may have gone up, but the profit margin hasn't. This may mean that although the firm has sold more and made more profit, their costs must have gone up by a greater percentage than their sales revenue and so the level of profit that is left is less as a percentage. Better control of their costs is clearly needed.</a:t>
            </a:r>
          </a:p>
          <a:p>
            <a:pPr>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FAE77EC6-7F2E-4917-B7C4-C58B65FAFDF7}" type="slidenum">
              <a:rPr lang="en-GB" smtClean="0"/>
              <a:pPr>
                <a:defRPr/>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612775" y="228600"/>
            <a:ext cx="8153400" cy="990600"/>
          </a:xfrm>
        </p:spPr>
        <p:txBody>
          <a:bodyPr/>
          <a:lstStyle/>
          <a:p>
            <a:r>
              <a:rPr lang="en-GB" smtClean="0"/>
              <a:t>Profit margin ratio example</a:t>
            </a:r>
            <a:endParaRPr lang="en-US" smtClean="0"/>
          </a:p>
        </p:txBody>
      </p:sp>
      <p:sp>
        <p:nvSpPr>
          <p:cNvPr id="3" name="Content Placeholder 2"/>
          <p:cNvSpPr>
            <a:spLocks noGrp="1"/>
          </p:cNvSpPr>
          <p:nvPr>
            <p:ph sz="quarter" idx="1"/>
          </p:nvPr>
        </p:nvSpPr>
        <p:spPr>
          <a:xfrm>
            <a:off x="612775" y="1600200"/>
            <a:ext cx="8153400" cy="4495800"/>
          </a:xfrm>
        </p:spPr>
        <p:txBody>
          <a:bodyPr/>
          <a:lstStyle/>
          <a:p>
            <a:pPr>
              <a:defRPr/>
            </a:pPr>
            <a:r>
              <a:rPr lang="en-US" sz="3200" b="1" dirty="0" smtClean="0"/>
              <a:t>PROFIT MARGIN = </a:t>
            </a:r>
            <a:r>
              <a:rPr lang="en-US" sz="3200" b="1" u="sng" dirty="0" smtClean="0"/>
              <a:t>Operating/net profit</a:t>
            </a:r>
            <a:r>
              <a:rPr lang="en-US" sz="3200" b="1" dirty="0" smtClean="0"/>
              <a:t/>
            </a:r>
            <a:br>
              <a:rPr lang="en-US" sz="3200" b="1" dirty="0" smtClean="0"/>
            </a:br>
            <a:r>
              <a:rPr lang="en-US" sz="3200" b="1" dirty="0" smtClean="0"/>
              <a:t>                                        Sales revenue</a:t>
            </a:r>
          </a:p>
          <a:p>
            <a:pPr>
              <a:defRPr/>
            </a:pPr>
            <a:r>
              <a:rPr lang="en-GB" sz="3200" b="1" dirty="0" smtClean="0"/>
              <a:t>DVD entrepreneur</a:t>
            </a:r>
          </a:p>
          <a:p>
            <a:pPr>
              <a:defRPr/>
            </a:pPr>
            <a:endParaRPr lang="en-GB" sz="3200" b="1" dirty="0" smtClean="0"/>
          </a:p>
          <a:p>
            <a:pPr>
              <a:defRPr/>
            </a:pPr>
            <a:r>
              <a:rPr lang="en-GB" sz="3200" b="1" dirty="0" smtClean="0"/>
              <a:t>Note : Operating Profit = Profit before Interest and Tax.</a:t>
            </a:r>
            <a:endParaRPr lang="en-US" dirty="0"/>
          </a:p>
        </p:txBody>
      </p:sp>
      <p:sp>
        <p:nvSpPr>
          <p:cNvPr id="5" name="Slide Number Placeholder 4"/>
          <p:cNvSpPr>
            <a:spLocks noGrp="1"/>
          </p:cNvSpPr>
          <p:nvPr>
            <p:ph type="sldNum" sz="quarter" idx="12"/>
          </p:nvPr>
        </p:nvSpPr>
        <p:spPr/>
        <p:txBody>
          <a:bodyPr>
            <a:normAutofit fontScale="85000" lnSpcReduction="20000"/>
          </a:bodyPr>
          <a:lstStyle/>
          <a:p>
            <a:pPr>
              <a:defRPr/>
            </a:pPr>
            <a:fld id="{D46C4876-ADF9-4291-A7FC-5EFBF0449599}" type="slidenum">
              <a:rPr lang="en-GB" smtClean="0"/>
              <a:pPr>
                <a:defRPr/>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1"/>
          <p:cNvSpPr>
            <a:spLocks noGrp="1"/>
          </p:cNvSpPr>
          <p:nvPr>
            <p:ph type="title"/>
          </p:nvPr>
        </p:nvSpPr>
        <p:spPr>
          <a:xfrm>
            <a:off x="612775" y="228600"/>
            <a:ext cx="8153400" cy="990600"/>
          </a:xfrm>
        </p:spPr>
        <p:txBody>
          <a:bodyPr/>
          <a:lstStyle/>
          <a:p>
            <a:r>
              <a:rPr lang="en-GB" smtClean="0"/>
              <a:t>DVD entrepreneur: Profit margin %</a:t>
            </a:r>
            <a:endParaRPr lang="en-US" smtClean="0"/>
          </a:p>
        </p:txBody>
      </p:sp>
      <p:graphicFrame>
        <p:nvGraphicFramePr>
          <p:cNvPr id="2050" name="Object 764"/>
          <p:cNvGraphicFramePr>
            <a:graphicFrameLocks noChangeAspect="1"/>
          </p:cNvGraphicFramePr>
          <p:nvPr>
            <p:ph sz="quarter" idx="1"/>
          </p:nvPr>
        </p:nvGraphicFramePr>
        <p:xfrm>
          <a:off x="568325" y="1600200"/>
          <a:ext cx="7905750" cy="3249613"/>
        </p:xfrm>
        <a:graphic>
          <a:graphicData uri="http://schemas.openxmlformats.org/presentationml/2006/ole">
            <p:oleObj spid="_x0000_s2050" name="Document" r:id="rId3" imgW="8134646" imgH="3342652" progId="Word.Document.8">
              <p:embed/>
            </p:oleObj>
          </a:graphicData>
        </a:graphic>
      </p:graphicFrame>
      <p:sp>
        <p:nvSpPr>
          <p:cNvPr id="6" name="Content Placeholder 2"/>
          <p:cNvSpPr txBox="1">
            <a:spLocks/>
          </p:cNvSpPr>
          <p:nvPr/>
        </p:nvSpPr>
        <p:spPr bwMode="auto">
          <a:xfrm>
            <a:off x="612775" y="4857750"/>
            <a:ext cx="8153400" cy="1238250"/>
          </a:xfrm>
          <a:prstGeom prst="rect">
            <a:avLst/>
          </a:prstGeom>
          <a:noFill/>
          <a:ln w="9525">
            <a:noFill/>
            <a:miter lim="800000"/>
            <a:headEnd/>
            <a:tailEnd/>
          </a:ln>
        </p:spPr>
        <p:txBody>
          <a:bodyPr/>
          <a:lstStyle/>
          <a:p>
            <a:pPr marL="319088" indent="-319088" eaLnBrk="0" hangingPunct="0">
              <a:spcBef>
                <a:spcPts val="700"/>
              </a:spcBef>
              <a:buClr>
                <a:schemeClr val="accent2">
                  <a:lumMod val="75000"/>
                </a:schemeClr>
              </a:buClr>
              <a:buSzPct val="75000"/>
              <a:buFont typeface="Wingdings" pitchFamily="2" charset="2"/>
              <a:buChar char=""/>
              <a:defRPr/>
            </a:pPr>
            <a:r>
              <a:rPr lang="en-US" sz="2400" dirty="0">
                <a:latin typeface="+mn-lt"/>
              </a:rPr>
              <a:t>PROFIT MARGIN = </a:t>
            </a:r>
            <a:r>
              <a:rPr lang="en-US" sz="2400" u="sng" dirty="0">
                <a:latin typeface="+mn-lt"/>
              </a:rPr>
              <a:t>£380 (Operating/net profit</a:t>
            </a:r>
            <a:r>
              <a:rPr lang="en-US" sz="2400" dirty="0">
                <a:latin typeface="+mn-lt"/>
              </a:rPr>
              <a:t>)  = 58%</a:t>
            </a:r>
            <a:br>
              <a:rPr lang="en-US" sz="2400" dirty="0">
                <a:latin typeface="+mn-lt"/>
              </a:rPr>
            </a:br>
            <a:r>
              <a:rPr lang="en-US" sz="2400" dirty="0">
                <a:latin typeface="+mn-lt"/>
              </a:rPr>
              <a:t>                                   £656 (Sales revenue)</a:t>
            </a:r>
          </a:p>
        </p:txBody>
      </p:sp>
      <p:sp>
        <p:nvSpPr>
          <p:cNvPr id="7" name="Slide Number Placeholder 6"/>
          <p:cNvSpPr>
            <a:spLocks noGrp="1"/>
          </p:cNvSpPr>
          <p:nvPr>
            <p:ph type="sldNum" sz="quarter" idx="12"/>
          </p:nvPr>
        </p:nvSpPr>
        <p:spPr/>
        <p:txBody>
          <a:bodyPr>
            <a:normAutofit fontScale="85000" lnSpcReduction="20000"/>
          </a:bodyPr>
          <a:lstStyle/>
          <a:p>
            <a:pPr>
              <a:defRPr/>
            </a:pPr>
            <a:fld id="{05B9361A-65C4-4E9E-8F71-03D87F908978}" type="slidenum">
              <a:rPr lang="en-GB" smtClean="0"/>
              <a:pPr>
                <a:defRPr/>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12775" y="228600"/>
            <a:ext cx="8153400" cy="990600"/>
          </a:xfrm>
        </p:spPr>
        <p:txBody>
          <a:bodyPr/>
          <a:lstStyle/>
          <a:p>
            <a:r>
              <a:rPr lang="en-US" smtClean="0"/>
              <a:t>Breakeven Analysis</a:t>
            </a:r>
          </a:p>
        </p:txBody>
      </p:sp>
      <p:sp>
        <p:nvSpPr>
          <p:cNvPr id="55300" name="Rectangle 3"/>
          <p:cNvSpPr>
            <a:spLocks noGrp="1" noChangeArrowheads="1"/>
          </p:cNvSpPr>
          <p:nvPr>
            <p:ph type="body" idx="1"/>
          </p:nvPr>
        </p:nvSpPr>
        <p:spPr>
          <a:xfrm>
            <a:off x="285750" y="1571625"/>
            <a:ext cx="8677275" cy="4714875"/>
          </a:xfrm>
        </p:spPr>
        <p:txBody>
          <a:bodyPr/>
          <a:lstStyle/>
          <a:p>
            <a:pPr>
              <a:lnSpc>
                <a:spcPct val="90000"/>
              </a:lnSpc>
              <a:defRPr/>
            </a:pPr>
            <a:r>
              <a:rPr lang="en-US" sz="2800" dirty="0" smtClean="0"/>
              <a:t>The </a:t>
            </a:r>
            <a:r>
              <a:rPr lang="en-US" sz="2800" b="1" dirty="0" smtClean="0"/>
              <a:t>break even point</a:t>
            </a:r>
            <a:r>
              <a:rPr lang="en-US" sz="2800" dirty="0" smtClean="0"/>
              <a:t> for a product is the point where total revenue received equals the total costs associated with the sale of the product (TR=TC). </a:t>
            </a:r>
          </a:p>
          <a:p>
            <a:pPr>
              <a:lnSpc>
                <a:spcPct val="90000"/>
              </a:lnSpc>
              <a:defRPr/>
            </a:pPr>
            <a:r>
              <a:rPr lang="en-US" sz="2800" dirty="0" smtClean="0"/>
              <a:t>A break even point is typically calculated in order for businesses to determine if it would be profitable to sell a proposed product:</a:t>
            </a:r>
          </a:p>
          <a:p>
            <a:pPr lvl="1">
              <a:lnSpc>
                <a:spcPct val="90000"/>
              </a:lnSpc>
              <a:defRPr/>
            </a:pPr>
            <a:r>
              <a:rPr lang="en-US" sz="2400" i="1" dirty="0" smtClean="0"/>
              <a:t>how many products </a:t>
            </a:r>
            <a:r>
              <a:rPr lang="en-US" sz="2400" dirty="0" smtClean="0"/>
              <a:t>need to be sold to cover all the costs incurred (and then become profitable)</a:t>
            </a:r>
          </a:p>
          <a:p>
            <a:pPr lvl="1">
              <a:lnSpc>
                <a:spcPct val="90000"/>
              </a:lnSpc>
              <a:defRPr/>
            </a:pPr>
            <a:r>
              <a:rPr lang="en-US" sz="2400" dirty="0" smtClean="0"/>
              <a:t>what </a:t>
            </a:r>
            <a:r>
              <a:rPr lang="en-US" sz="2400" i="1" dirty="0" smtClean="0"/>
              <a:t>sales value </a:t>
            </a:r>
            <a:r>
              <a:rPr lang="en-US" sz="2400" dirty="0" smtClean="0"/>
              <a:t>needs to be achieved to cover all the costs incurred (and then become profitable)</a:t>
            </a:r>
          </a:p>
          <a:p>
            <a:pPr>
              <a:lnSpc>
                <a:spcPct val="90000"/>
              </a:lnSpc>
              <a:defRPr/>
            </a:pPr>
            <a:r>
              <a:rPr lang="en-US" sz="2800" dirty="0" smtClean="0"/>
              <a:t>If the product can be sold in a larger quantity than occurs at the break even point, then the firm will make a profit; below this point, a loss.</a:t>
            </a:r>
          </a:p>
          <a:p>
            <a:pPr>
              <a:lnSpc>
                <a:spcPct val="90000"/>
              </a:lnSpc>
              <a:defRPr/>
            </a:pPr>
            <a:endParaRPr lang="en-US" dirty="0" smtClean="0"/>
          </a:p>
          <a:p>
            <a:pPr>
              <a:lnSpc>
                <a:spcPct val="90000"/>
              </a:lnSpc>
              <a:defRPr/>
            </a:pPr>
            <a:endParaRPr lang="en-GB" dirty="0" smtClean="0"/>
          </a:p>
        </p:txBody>
      </p:sp>
      <p:sp>
        <p:nvSpPr>
          <p:cNvPr id="5" name="Slide Number Placeholder 4"/>
          <p:cNvSpPr>
            <a:spLocks noGrp="1"/>
          </p:cNvSpPr>
          <p:nvPr>
            <p:ph type="sldNum" sz="quarter" idx="12"/>
          </p:nvPr>
        </p:nvSpPr>
        <p:spPr/>
        <p:txBody>
          <a:bodyPr>
            <a:normAutofit fontScale="85000" lnSpcReduction="20000"/>
          </a:bodyPr>
          <a:lstStyle/>
          <a:p>
            <a:pPr>
              <a:defRPr/>
            </a:pPr>
            <a:fld id="{24B7C219-D7F2-4F28-9689-1816CB37467F}" type="slidenum">
              <a:rPr lang="en-GB" smtClean="0"/>
              <a:pPr>
                <a:defRPr/>
              </a:pPr>
              <a:t>16</a:t>
            </a:fld>
            <a:endParaRPr lang="en-GB"/>
          </a:p>
        </p:txBody>
      </p:sp>
    </p:spTree>
  </p:cSld>
  <p:clrMapOvr>
    <a:masterClrMapping/>
  </p:clrMapOvr>
  <p:transition>
    <p:cove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612775" y="228600"/>
            <a:ext cx="8153400" cy="990600"/>
          </a:xfrm>
        </p:spPr>
        <p:txBody>
          <a:bodyPr/>
          <a:lstStyle/>
          <a:p>
            <a:r>
              <a:rPr lang="en-GB" smtClean="0"/>
              <a:t>Main types of cost</a:t>
            </a:r>
          </a:p>
        </p:txBody>
      </p:sp>
      <p:sp>
        <p:nvSpPr>
          <p:cNvPr id="3" name="Content Placeholder 2"/>
          <p:cNvSpPr>
            <a:spLocks noGrp="1"/>
          </p:cNvSpPr>
          <p:nvPr>
            <p:ph sz="quarter" idx="1"/>
          </p:nvPr>
        </p:nvSpPr>
        <p:spPr>
          <a:xfrm>
            <a:off x="612775" y="1600200"/>
            <a:ext cx="8153400" cy="4900613"/>
          </a:xfrm>
        </p:spPr>
        <p:txBody>
          <a:bodyPr/>
          <a:lstStyle/>
          <a:p>
            <a:pPr>
              <a:defRPr/>
            </a:pPr>
            <a:r>
              <a:rPr lang="en-GB" sz="2800" b="1" dirty="0" smtClean="0"/>
              <a:t>Fixed costs (aka indirect/overhead/operating expenses) </a:t>
            </a:r>
            <a:r>
              <a:rPr lang="en-GB" sz="2800" dirty="0" smtClean="0"/>
              <a:t>are incurred regardless of how much is produced or sold. E.g. salaries, insurance, rent or mortgage payments on property, administration costs, equipment and machinery, advertising and promotion costs, loan repayments and so on.</a:t>
            </a:r>
            <a:endParaRPr lang="en-US" sz="2800" dirty="0" smtClean="0"/>
          </a:p>
          <a:p>
            <a:pPr>
              <a:buFont typeface="Wingdings" pitchFamily="2" charset="2"/>
              <a:buNone/>
              <a:defRPr/>
            </a:pPr>
            <a:r>
              <a:rPr lang="en-GB" sz="2800" dirty="0" smtClean="0"/>
              <a:t> </a:t>
            </a:r>
            <a:endParaRPr lang="en-US" sz="2800" dirty="0" smtClean="0"/>
          </a:p>
          <a:p>
            <a:pPr>
              <a:defRPr/>
            </a:pPr>
            <a:r>
              <a:rPr lang="en-GB" sz="2800" b="1" dirty="0" smtClean="0"/>
              <a:t>Variable (aka direct) costs</a:t>
            </a:r>
            <a:r>
              <a:rPr lang="en-GB" sz="2800" dirty="0" smtClean="0"/>
              <a:t> vary directly with the amount produced. e.g., raw material costs, some direct labour costs, some direct energy costs, product packaging costs.</a:t>
            </a:r>
            <a:endParaRPr lang="en-US" sz="2800" dirty="0" smtClean="0"/>
          </a:p>
          <a:p>
            <a:pPr>
              <a:defRPr/>
            </a:pPr>
            <a:endParaRPr lang="en-GB" sz="2800" dirty="0"/>
          </a:p>
        </p:txBody>
      </p:sp>
      <p:sp>
        <p:nvSpPr>
          <p:cNvPr id="4" name="Slide Number Placeholder 3"/>
          <p:cNvSpPr>
            <a:spLocks noGrp="1"/>
          </p:cNvSpPr>
          <p:nvPr>
            <p:ph type="sldNum" sz="quarter" idx="12"/>
          </p:nvPr>
        </p:nvSpPr>
        <p:spPr/>
        <p:txBody>
          <a:bodyPr>
            <a:normAutofit fontScale="85000" lnSpcReduction="20000"/>
          </a:bodyPr>
          <a:lstStyle/>
          <a:p>
            <a:pPr>
              <a:defRPr/>
            </a:pPr>
            <a:fld id="{56C4DF1E-3BAF-4470-894A-12E2C3F1DB49}" type="slidenum">
              <a:rPr lang="en-GB" smtClean="0"/>
              <a:pPr>
                <a:defRPr/>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p:cNvSpPr>
            <a:spLocks noGrp="1" noChangeArrowheads="1"/>
          </p:cNvSpPr>
          <p:nvPr>
            <p:ph type="title"/>
          </p:nvPr>
        </p:nvSpPr>
        <p:spPr>
          <a:xfrm>
            <a:off x="612775" y="228600"/>
            <a:ext cx="8153400" cy="990600"/>
          </a:xfrm>
        </p:spPr>
        <p:txBody>
          <a:bodyPr/>
          <a:lstStyle/>
          <a:p>
            <a:r>
              <a:rPr lang="en-US" smtClean="0"/>
              <a:t>Breakeven Chart</a:t>
            </a:r>
          </a:p>
        </p:txBody>
      </p:sp>
      <p:pic>
        <p:nvPicPr>
          <p:cNvPr id="28675" name="Picture 10"/>
          <p:cNvPicPr>
            <a:picLocks noChangeAspect="1" noChangeArrowheads="1"/>
          </p:cNvPicPr>
          <p:nvPr/>
        </p:nvPicPr>
        <p:blipFill>
          <a:blip r:embed="rId3" cstate="print"/>
          <a:srcRect/>
          <a:stretch>
            <a:fillRect/>
          </a:stretch>
        </p:blipFill>
        <p:spPr bwMode="auto">
          <a:xfrm>
            <a:off x="990600" y="1733550"/>
            <a:ext cx="6477000" cy="4229100"/>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normAutofit fontScale="85000" lnSpcReduction="20000"/>
          </a:bodyPr>
          <a:lstStyle/>
          <a:p>
            <a:pPr>
              <a:defRPr/>
            </a:pPr>
            <a:fld id="{1D61B0EE-E33A-4763-9F1A-8CD231CD00C4}" type="slidenum">
              <a:rPr lang="en-GB" smtClean="0"/>
              <a:pPr>
                <a:defRPr/>
              </a:pPr>
              <a:t>18</a:t>
            </a:fld>
            <a:endParaRPr lang="en-GB"/>
          </a:p>
        </p:txBody>
      </p:sp>
    </p:spTree>
  </p:cSld>
  <p:clrMapOvr>
    <a:masterClrMapping/>
  </p:clrMapOvr>
  <p:transition>
    <p:cove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03263" y="260350"/>
            <a:ext cx="7740650" cy="1143000"/>
          </a:xfrm>
        </p:spPr>
        <p:txBody>
          <a:bodyPr/>
          <a:lstStyle/>
          <a:p>
            <a:r>
              <a:rPr lang="en-GB" sz="4200" smtClean="0"/>
              <a:t>Costs,Volume and Revenue</a:t>
            </a:r>
          </a:p>
        </p:txBody>
      </p:sp>
      <p:sp>
        <p:nvSpPr>
          <p:cNvPr id="29699" name="Line 3"/>
          <p:cNvSpPr>
            <a:spLocks noChangeShapeType="1"/>
          </p:cNvSpPr>
          <p:nvPr/>
        </p:nvSpPr>
        <p:spPr bwMode="auto">
          <a:xfrm>
            <a:off x="1828800" y="2097088"/>
            <a:ext cx="0" cy="3657600"/>
          </a:xfrm>
          <a:prstGeom prst="line">
            <a:avLst/>
          </a:prstGeom>
          <a:noFill/>
          <a:ln w="38100">
            <a:solidFill>
              <a:schemeClr val="tx1"/>
            </a:solidFill>
            <a:round/>
            <a:headEnd type="none" w="sm" len="sm"/>
            <a:tailEnd type="none" w="sm" len="sm"/>
          </a:ln>
        </p:spPr>
        <p:txBody>
          <a:bodyPr wrap="none" anchor="ctr"/>
          <a:lstStyle/>
          <a:p>
            <a:endParaRPr lang="en-GB"/>
          </a:p>
        </p:txBody>
      </p:sp>
      <p:sp>
        <p:nvSpPr>
          <p:cNvPr id="29700" name="Line 4"/>
          <p:cNvSpPr>
            <a:spLocks noChangeShapeType="1"/>
          </p:cNvSpPr>
          <p:nvPr/>
        </p:nvSpPr>
        <p:spPr bwMode="auto">
          <a:xfrm rot="-5400000">
            <a:off x="4783932" y="2799556"/>
            <a:ext cx="0" cy="5910263"/>
          </a:xfrm>
          <a:prstGeom prst="line">
            <a:avLst/>
          </a:prstGeom>
          <a:noFill/>
          <a:ln w="38100">
            <a:solidFill>
              <a:schemeClr val="tx1"/>
            </a:solidFill>
            <a:round/>
            <a:headEnd type="none" w="sm" len="sm"/>
            <a:tailEnd type="none" w="sm" len="sm"/>
          </a:ln>
        </p:spPr>
        <p:txBody>
          <a:bodyPr wrap="none" anchor="ctr"/>
          <a:lstStyle/>
          <a:p>
            <a:endParaRPr lang="en-GB"/>
          </a:p>
        </p:txBody>
      </p:sp>
      <p:grpSp>
        <p:nvGrpSpPr>
          <p:cNvPr id="29701" name="Group 5"/>
          <p:cNvGrpSpPr>
            <a:grpSpLocks/>
          </p:cNvGrpSpPr>
          <p:nvPr/>
        </p:nvGrpSpPr>
        <p:grpSpPr bwMode="auto">
          <a:xfrm>
            <a:off x="563563" y="1792288"/>
            <a:ext cx="8302625" cy="4373562"/>
            <a:chOff x="355" y="1129"/>
            <a:chExt cx="5230" cy="2755"/>
          </a:xfrm>
        </p:grpSpPr>
        <p:sp>
          <p:nvSpPr>
            <p:cNvPr id="29703" name="Line 6"/>
            <p:cNvSpPr>
              <a:spLocks noChangeShapeType="1"/>
            </p:cNvSpPr>
            <p:nvPr/>
          </p:nvSpPr>
          <p:spPr bwMode="auto">
            <a:xfrm>
              <a:off x="3606" y="2089"/>
              <a:ext cx="28" cy="1536"/>
            </a:xfrm>
            <a:prstGeom prst="line">
              <a:avLst/>
            </a:prstGeom>
            <a:noFill/>
            <a:ln w="38100">
              <a:solidFill>
                <a:schemeClr val="tx1"/>
              </a:solidFill>
              <a:prstDash val="sysDot"/>
              <a:round/>
              <a:headEnd type="triangle" w="med" len="med"/>
              <a:tailEnd type="none" w="sm" len="sm"/>
            </a:ln>
          </p:spPr>
          <p:txBody>
            <a:bodyPr wrap="none" anchor="ctr"/>
            <a:lstStyle/>
            <a:p>
              <a:endParaRPr lang="en-GB"/>
            </a:p>
          </p:txBody>
        </p:sp>
        <p:sp>
          <p:nvSpPr>
            <p:cNvPr id="29704" name="Text Box 7"/>
            <p:cNvSpPr txBox="1">
              <a:spLocks noChangeArrowheads="1"/>
            </p:cNvSpPr>
            <p:nvPr/>
          </p:nvSpPr>
          <p:spPr bwMode="auto">
            <a:xfrm>
              <a:off x="3606" y="2992"/>
              <a:ext cx="118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Fixed costs</a:t>
              </a:r>
            </a:p>
          </p:txBody>
        </p:sp>
        <p:sp>
          <p:nvSpPr>
            <p:cNvPr id="29705" name="Text Box 8"/>
            <p:cNvSpPr txBox="1">
              <a:spLocks noChangeArrowheads="1"/>
            </p:cNvSpPr>
            <p:nvPr/>
          </p:nvSpPr>
          <p:spPr bwMode="auto">
            <a:xfrm>
              <a:off x="4122" y="3653"/>
              <a:ext cx="1463"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Output volume</a:t>
              </a:r>
            </a:p>
          </p:txBody>
        </p:sp>
        <p:sp>
          <p:nvSpPr>
            <p:cNvPr id="29706" name="Text Box 9"/>
            <p:cNvSpPr txBox="1">
              <a:spLocks noChangeArrowheads="1"/>
            </p:cNvSpPr>
            <p:nvPr/>
          </p:nvSpPr>
          <p:spPr bwMode="auto">
            <a:xfrm>
              <a:off x="355" y="1129"/>
              <a:ext cx="709" cy="577"/>
            </a:xfrm>
            <a:prstGeom prst="rect">
              <a:avLst/>
            </a:prstGeom>
            <a:noFill/>
            <a:ln w="12700">
              <a:noFill/>
              <a:miter lim="800000"/>
              <a:headEnd type="none" w="sm" len="sm"/>
              <a:tailEnd type="none" w="sm" len="sm"/>
            </a:ln>
          </p:spPr>
          <p:txBody>
            <a:bodyPr>
              <a:spAutoFit/>
            </a:bodyPr>
            <a:lstStyle/>
            <a:p>
              <a:pPr algn="ctr">
                <a:spcBef>
                  <a:spcPct val="50000"/>
                </a:spcBef>
              </a:pPr>
              <a:r>
                <a:rPr lang="en-GB" b="1"/>
                <a:t>Cost or revenue £</a:t>
              </a:r>
            </a:p>
          </p:txBody>
        </p:sp>
        <p:sp>
          <p:nvSpPr>
            <p:cNvPr id="29707" name="Line 10"/>
            <p:cNvSpPr>
              <a:spLocks noChangeShapeType="1"/>
            </p:cNvSpPr>
            <p:nvPr/>
          </p:nvSpPr>
          <p:spPr bwMode="auto">
            <a:xfrm rot="-2228826">
              <a:off x="1166" y="1793"/>
              <a:ext cx="3448" cy="1089"/>
            </a:xfrm>
            <a:prstGeom prst="line">
              <a:avLst/>
            </a:prstGeom>
            <a:noFill/>
            <a:ln w="76200">
              <a:solidFill>
                <a:schemeClr val="tx1"/>
              </a:solidFill>
              <a:round/>
              <a:headEnd type="none" w="sm" len="sm"/>
              <a:tailEnd type="none" w="sm" len="sm"/>
            </a:ln>
          </p:spPr>
          <p:txBody>
            <a:bodyPr wrap="none" anchor="ctr"/>
            <a:lstStyle/>
            <a:p>
              <a:endParaRPr lang="en-GB"/>
            </a:p>
          </p:txBody>
        </p:sp>
        <p:sp>
          <p:nvSpPr>
            <p:cNvPr id="29708" name="Line 11"/>
            <p:cNvSpPr>
              <a:spLocks noChangeShapeType="1"/>
            </p:cNvSpPr>
            <p:nvPr/>
          </p:nvSpPr>
          <p:spPr bwMode="auto">
            <a:xfrm flipV="1">
              <a:off x="1152" y="2953"/>
              <a:ext cx="3457" cy="0"/>
            </a:xfrm>
            <a:prstGeom prst="line">
              <a:avLst/>
            </a:prstGeom>
            <a:noFill/>
            <a:ln w="76200">
              <a:solidFill>
                <a:schemeClr val="tx1"/>
              </a:solidFill>
              <a:prstDash val="sysDot"/>
              <a:round/>
              <a:headEnd type="none" w="sm" len="sm"/>
              <a:tailEnd type="none" w="sm" len="sm"/>
            </a:ln>
          </p:spPr>
          <p:txBody>
            <a:bodyPr wrap="none" anchor="ctr"/>
            <a:lstStyle/>
            <a:p>
              <a:endParaRPr lang="en-GB"/>
            </a:p>
          </p:txBody>
        </p:sp>
        <p:sp>
          <p:nvSpPr>
            <p:cNvPr id="29709" name="Text Box 12"/>
            <p:cNvSpPr txBox="1">
              <a:spLocks noChangeArrowheads="1"/>
            </p:cNvSpPr>
            <p:nvPr/>
          </p:nvSpPr>
          <p:spPr bwMode="auto">
            <a:xfrm rot="21484574" flipH="1">
              <a:off x="3379" y="2085"/>
              <a:ext cx="1451"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Total costs</a:t>
              </a:r>
            </a:p>
          </p:txBody>
        </p:sp>
        <p:sp>
          <p:nvSpPr>
            <p:cNvPr id="29710" name="Text Box 13"/>
            <p:cNvSpPr txBox="1">
              <a:spLocks noChangeArrowheads="1"/>
            </p:cNvSpPr>
            <p:nvPr/>
          </p:nvSpPr>
          <p:spPr bwMode="auto">
            <a:xfrm>
              <a:off x="4611" y="2856"/>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B</a:t>
              </a:r>
            </a:p>
          </p:txBody>
        </p:sp>
        <p:sp>
          <p:nvSpPr>
            <p:cNvPr id="29711" name="Text Box 14"/>
            <p:cNvSpPr txBox="1">
              <a:spLocks noChangeArrowheads="1"/>
            </p:cNvSpPr>
            <p:nvPr/>
          </p:nvSpPr>
          <p:spPr bwMode="auto">
            <a:xfrm>
              <a:off x="842" y="2856"/>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A</a:t>
              </a:r>
            </a:p>
          </p:txBody>
        </p:sp>
        <p:sp>
          <p:nvSpPr>
            <p:cNvPr id="29712" name="Text Box 15"/>
            <p:cNvSpPr txBox="1">
              <a:spLocks noChangeArrowheads="1"/>
            </p:cNvSpPr>
            <p:nvPr/>
          </p:nvSpPr>
          <p:spPr bwMode="auto">
            <a:xfrm>
              <a:off x="4558" y="1590"/>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C</a:t>
              </a:r>
            </a:p>
          </p:txBody>
        </p:sp>
        <p:sp>
          <p:nvSpPr>
            <p:cNvPr id="29713" name="Text Box 16"/>
            <p:cNvSpPr txBox="1">
              <a:spLocks noChangeArrowheads="1"/>
            </p:cNvSpPr>
            <p:nvPr/>
          </p:nvSpPr>
          <p:spPr bwMode="auto">
            <a:xfrm>
              <a:off x="3501" y="3634"/>
              <a:ext cx="311"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Y</a:t>
              </a:r>
            </a:p>
          </p:txBody>
        </p:sp>
        <p:sp>
          <p:nvSpPr>
            <p:cNvPr id="29714" name="Text Box 17"/>
            <p:cNvSpPr txBox="1">
              <a:spLocks noChangeArrowheads="1"/>
            </p:cNvSpPr>
            <p:nvPr/>
          </p:nvSpPr>
          <p:spPr bwMode="auto">
            <a:xfrm>
              <a:off x="839" y="3627"/>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L</a:t>
              </a:r>
            </a:p>
          </p:txBody>
        </p:sp>
      </p:grpSp>
      <p:sp>
        <p:nvSpPr>
          <p:cNvPr id="18" name="Slide Number Placeholder 17"/>
          <p:cNvSpPr>
            <a:spLocks noGrp="1"/>
          </p:cNvSpPr>
          <p:nvPr>
            <p:ph type="sldNum" sz="quarter" idx="12"/>
          </p:nvPr>
        </p:nvSpPr>
        <p:spPr/>
        <p:txBody>
          <a:bodyPr>
            <a:normAutofit fontScale="85000" lnSpcReduction="20000"/>
          </a:bodyPr>
          <a:lstStyle/>
          <a:p>
            <a:pPr>
              <a:defRPr/>
            </a:pPr>
            <a:fld id="{6CCFCC35-D273-417B-9CC8-B9AE82521877}" type="slidenum">
              <a:rPr lang="en-GB" smtClean="0"/>
              <a:pPr>
                <a:defRPr/>
              </a:pPr>
              <a:t>19</a:t>
            </a:fld>
            <a:endParaRPr lang="en-GB"/>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703263" y="260350"/>
            <a:ext cx="7740650" cy="1143000"/>
          </a:xfrm>
        </p:spPr>
        <p:txBody>
          <a:bodyPr/>
          <a:lstStyle/>
          <a:p>
            <a:r>
              <a:rPr lang="en-GB" sz="4200" smtClean="0"/>
              <a:t>Costs,Volume and Revenue</a:t>
            </a:r>
          </a:p>
        </p:txBody>
      </p:sp>
      <p:sp>
        <p:nvSpPr>
          <p:cNvPr id="30723" name="Line 3"/>
          <p:cNvSpPr>
            <a:spLocks noChangeShapeType="1"/>
          </p:cNvSpPr>
          <p:nvPr/>
        </p:nvSpPr>
        <p:spPr bwMode="auto">
          <a:xfrm>
            <a:off x="5724525" y="2852738"/>
            <a:ext cx="0" cy="360362"/>
          </a:xfrm>
          <a:prstGeom prst="line">
            <a:avLst/>
          </a:prstGeom>
          <a:noFill/>
          <a:ln w="38100">
            <a:solidFill>
              <a:schemeClr val="tx1"/>
            </a:solidFill>
            <a:prstDash val="sysDot"/>
            <a:round/>
            <a:headEnd type="triangle" w="med" len="med"/>
            <a:tailEnd type="triangle" w="sm" len="sm"/>
          </a:ln>
        </p:spPr>
        <p:txBody>
          <a:bodyPr wrap="none" anchor="ctr"/>
          <a:lstStyle/>
          <a:p>
            <a:endParaRPr lang="en-GB"/>
          </a:p>
        </p:txBody>
      </p:sp>
      <p:sp>
        <p:nvSpPr>
          <p:cNvPr id="30724" name="Line 4"/>
          <p:cNvSpPr>
            <a:spLocks noChangeShapeType="1"/>
          </p:cNvSpPr>
          <p:nvPr/>
        </p:nvSpPr>
        <p:spPr bwMode="auto">
          <a:xfrm>
            <a:off x="1828800" y="2097088"/>
            <a:ext cx="0" cy="3657600"/>
          </a:xfrm>
          <a:prstGeom prst="line">
            <a:avLst/>
          </a:prstGeom>
          <a:noFill/>
          <a:ln w="38100">
            <a:solidFill>
              <a:schemeClr val="tx1"/>
            </a:solidFill>
            <a:round/>
            <a:headEnd type="none" w="sm" len="sm"/>
            <a:tailEnd type="none" w="sm" len="sm"/>
          </a:ln>
        </p:spPr>
        <p:txBody>
          <a:bodyPr wrap="none" anchor="ctr"/>
          <a:lstStyle/>
          <a:p>
            <a:endParaRPr lang="en-GB"/>
          </a:p>
        </p:txBody>
      </p:sp>
      <p:sp>
        <p:nvSpPr>
          <p:cNvPr id="30725" name="Line 5"/>
          <p:cNvSpPr>
            <a:spLocks noChangeShapeType="1"/>
          </p:cNvSpPr>
          <p:nvPr/>
        </p:nvSpPr>
        <p:spPr bwMode="auto">
          <a:xfrm rot="-5400000">
            <a:off x="4783932" y="2799556"/>
            <a:ext cx="0" cy="5910263"/>
          </a:xfrm>
          <a:prstGeom prst="line">
            <a:avLst/>
          </a:prstGeom>
          <a:noFill/>
          <a:ln w="38100">
            <a:solidFill>
              <a:schemeClr val="tx1"/>
            </a:solidFill>
            <a:round/>
            <a:headEnd type="none" w="sm" len="sm"/>
            <a:tailEnd type="none" w="sm" len="sm"/>
          </a:ln>
        </p:spPr>
        <p:txBody>
          <a:bodyPr wrap="none" anchor="ctr"/>
          <a:lstStyle/>
          <a:p>
            <a:endParaRPr lang="en-GB"/>
          </a:p>
        </p:txBody>
      </p:sp>
      <p:sp>
        <p:nvSpPr>
          <p:cNvPr id="30726" name="Line 6"/>
          <p:cNvSpPr>
            <a:spLocks noChangeShapeType="1"/>
          </p:cNvSpPr>
          <p:nvPr/>
        </p:nvSpPr>
        <p:spPr bwMode="auto">
          <a:xfrm>
            <a:off x="5724525" y="3316288"/>
            <a:ext cx="44450" cy="2438400"/>
          </a:xfrm>
          <a:prstGeom prst="line">
            <a:avLst/>
          </a:prstGeom>
          <a:noFill/>
          <a:ln w="38100">
            <a:solidFill>
              <a:schemeClr val="tx1"/>
            </a:solidFill>
            <a:prstDash val="sysDot"/>
            <a:round/>
            <a:headEnd type="triangle" w="med" len="med"/>
            <a:tailEnd type="none" w="sm" len="sm"/>
          </a:ln>
        </p:spPr>
        <p:txBody>
          <a:bodyPr wrap="none" anchor="ctr"/>
          <a:lstStyle/>
          <a:p>
            <a:endParaRPr lang="en-GB"/>
          </a:p>
        </p:txBody>
      </p:sp>
      <p:sp>
        <p:nvSpPr>
          <p:cNvPr id="30727" name="Text Box 7"/>
          <p:cNvSpPr txBox="1">
            <a:spLocks noChangeArrowheads="1"/>
          </p:cNvSpPr>
          <p:nvPr/>
        </p:nvSpPr>
        <p:spPr bwMode="auto">
          <a:xfrm>
            <a:off x="5724525" y="4749800"/>
            <a:ext cx="1873250" cy="366713"/>
          </a:xfrm>
          <a:prstGeom prst="rect">
            <a:avLst/>
          </a:prstGeom>
          <a:noFill/>
          <a:ln w="12700">
            <a:noFill/>
            <a:miter lim="800000"/>
            <a:headEnd type="none" w="sm" len="sm"/>
            <a:tailEnd type="none" w="sm" len="sm"/>
          </a:ln>
        </p:spPr>
        <p:txBody>
          <a:bodyPr>
            <a:spAutoFit/>
          </a:bodyPr>
          <a:lstStyle/>
          <a:p>
            <a:pPr algn="ctr">
              <a:spcBef>
                <a:spcPct val="50000"/>
              </a:spcBef>
            </a:pPr>
            <a:r>
              <a:rPr lang="en-GB" b="1"/>
              <a:t>Fixed costs</a:t>
            </a:r>
          </a:p>
        </p:txBody>
      </p:sp>
      <p:sp>
        <p:nvSpPr>
          <p:cNvPr id="30728" name="Text Box 8"/>
          <p:cNvSpPr txBox="1">
            <a:spLocks noChangeArrowheads="1"/>
          </p:cNvSpPr>
          <p:nvPr/>
        </p:nvSpPr>
        <p:spPr bwMode="auto">
          <a:xfrm>
            <a:off x="6543675" y="5799138"/>
            <a:ext cx="2322513" cy="366712"/>
          </a:xfrm>
          <a:prstGeom prst="rect">
            <a:avLst/>
          </a:prstGeom>
          <a:noFill/>
          <a:ln w="12700">
            <a:noFill/>
            <a:miter lim="800000"/>
            <a:headEnd type="none" w="sm" len="sm"/>
            <a:tailEnd type="none" w="sm" len="sm"/>
          </a:ln>
        </p:spPr>
        <p:txBody>
          <a:bodyPr>
            <a:spAutoFit/>
          </a:bodyPr>
          <a:lstStyle/>
          <a:p>
            <a:pPr algn="ctr">
              <a:spcBef>
                <a:spcPct val="50000"/>
              </a:spcBef>
            </a:pPr>
            <a:r>
              <a:rPr lang="en-GB" b="1"/>
              <a:t>Output volume</a:t>
            </a:r>
          </a:p>
        </p:txBody>
      </p:sp>
      <p:sp>
        <p:nvSpPr>
          <p:cNvPr id="30729" name="Text Box 9"/>
          <p:cNvSpPr txBox="1">
            <a:spLocks noChangeArrowheads="1"/>
          </p:cNvSpPr>
          <p:nvPr/>
        </p:nvSpPr>
        <p:spPr bwMode="auto">
          <a:xfrm>
            <a:off x="563563" y="1792288"/>
            <a:ext cx="1125537" cy="915987"/>
          </a:xfrm>
          <a:prstGeom prst="rect">
            <a:avLst/>
          </a:prstGeom>
          <a:noFill/>
          <a:ln w="12700">
            <a:noFill/>
            <a:miter lim="800000"/>
            <a:headEnd type="none" w="sm" len="sm"/>
            <a:tailEnd type="none" w="sm" len="sm"/>
          </a:ln>
        </p:spPr>
        <p:txBody>
          <a:bodyPr>
            <a:spAutoFit/>
          </a:bodyPr>
          <a:lstStyle/>
          <a:p>
            <a:pPr algn="ctr">
              <a:spcBef>
                <a:spcPct val="50000"/>
              </a:spcBef>
            </a:pPr>
            <a:r>
              <a:rPr lang="en-GB" b="1"/>
              <a:t>Cost or revenue £</a:t>
            </a:r>
          </a:p>
        </p:txBody>
      </p:sp>
      <p:sp>
        <p:nvSpPr>
          <p:cNvPr id="30730" name="Line 10"/>
          <p:cNvSpPr>
            <a:spLocks noChangeShapeType="1"/>
          </p:cNvSpPr>
          <p:nvPr/>
        </p:nvSpPr>
        <p:spPr bwMode="auto">
          <a:xfrm rot="-2228826">
            <a:off x="1851025" y="2846388"/>
            <a:ext cx="5473700" cy="1728787"/>
          </a:xfrm>
          <a:prstGeom prst="line">
            <a:avLst/>
          </a:prstGeom>
          <a:noFill/>
          <a:ln w="76200">
            <a:solidFill>
              <a:schemeClr val="tx1"/>
            </a:solidFill>
            <a:round/>
            <a:headEnd type="none" w="sm" len="sm"/>
            <a:tailEnd type="none" w="sm" len="sm"/>
          </a:ln>
        </p:spPr>
        <p:txBody>
          <a:bodyPr wrap="none" anchor="ctr"/>
          <a:lstStyle/>
          <a:p>
            <a:endParaRPr lang="en-GB"/>
          </a:p>
        </p:txBody>
      </p:sp>
      <p:sp>
        <p:nvSpPr>
          <p:cNvPr id="30731" name="Line 11"/>
          <p:cNvSpPr>
            <a:spLocks noChangeShapeType="1"/>
          </p:cNvSpPr>
          <p:nvPr/>
        </p:nvSpPr>
        <p:spPr bwMode="auto">
          <a:xfrm rot="-2676255">
            <a:off x="1254125" y="3309938"/>
            <a:ext cx="6407150" cy="838200"/>
          </a:xfrm>
          <a:prstGeom prst="line">
            <a:avLst/>
          </a:prstGeom>
          <a:noFill/>
          <a:ln w="76200">
            <a:solidFill>
              <a:srgbClr val="FF0000"/>
            </a:solidFill>
            <a:round/>
            <a:headEnd type="none" w="sm" len="sm"/>
            <a:tailEnd type="none" w="sm" len="sm"/>
          </a:ln>
        </p:spPr>
        <p:txBody>
          <a:bodyPr wrap="none" anchor="ctr"/>
          <a:lstStyle/>
          <a:p>
            <a:endParaRPr lang="en-GB"/>
          </a:p>
        </p:txBody>
      </p:sp>
      <p:sp>
        <p:nvSpPr>
          <p:cNvPr id="30732" name="Line 12"/>
          <p:cNvSpPr>
            <a:spLocks noChangeShapeType="1"/>
          </p:cNvSpPr>
          <p:nvPr/>
        </p:nvSpPr>
        <p:spPr bwMode="auto">
          <a:xfrm flipV="1">
            <a:off x="1828800" y="4687888"/>
            <a:ext cx="5487988" cy="0"/>
          </a:xfrm>
          <a:prstGeom prst="line">
            <a:avLst/>
          </a:prstGeom>
          <a:noFill/>
          <a:ln w="76200">
            <a:solidFill>
              <a:schemeClr val="tx1"/>
            </a:solidFill>
            <a:prstDash val="sysDot"/>
            <a:round/>
            <a:headEnd type="none" w="sm" len="sm"/>
            <a:tailEnd type="none" w="sm" len="sm"/>
          </a:ln>
        </p:spPr>
        <p:txBody>
          <a:bodyPr wrap="none" anchor="ctr"/>
          <a:lstStyle/>
          <a:p>
            <a:endParaRPr lang="en-GB"/>
          </a:p>
        </p:txBody>
      </p:sp>
      <p:sp>
        <p:nvSpPr>
          <p:cNvPr id="30733" name="Text Box 13"/>
          <p:cNvSpPr txBox="1">
            <a:spLocks noChangeArrowheads="1"/>
          </p:cNvSpPr>
          <p:nvPr/>
        </p:nvSpPr>
        <p:spPr bwMode="auto">
          <a:xfrm rot="-2212423">
            <a:off x="4716463" y="1870075"/>
            <a:ext cx="2320925" cy="366713"/>
          </a:xfrm>
          <a:prstGeom prst="rect">
            <a:avLst/>
          </a:prstGeom>
          <a:noFill/>
          <a:ln w="12700">
            <a:noFill/>
            <a:miter lim="800000"/>
            <a:headEnd type="none" w="sm" len="sm"/>
            <a:tailEnd type="none" w="sm" len="sm"/>
          </a:ln>
        </p:spPr>
        <p:txBody>
          <a:bodyPr>
            <a:spAutoFit/>
          </a:bodyPr>
          <a:lstStyle/>
          <a:p>
            <a:pPr algn="ctr">
              <a:spcBef>
                <a:spcPct val="50000"/>
              </a:spcBef>
            </a:pPr>
            <a:r>
              <a:rPr lang="en-GB" b="1"/>
              <a:t>Total revenue</a:t>
            </a:r>
          </a:p>
        </p:txBody>
      </p:sp>
      <p:sp>
        <p:nvSpPr>
          <p:cNvPr id="30734" name="Text Box 14"/>
          <p:cNvSpPr txBox="1">
            <a:spLocks noChangeArrowheads="1"/>
          </p:cNvSpPr>
          <p:nvPr/>
        </p:nvSpPr>
        <p:spPr bwMode="auto">
          <a:xfrm rot="21484574" flipH="1">
            <a:off x="5364163" y="3309938"/>
            <a:ext cx="2303462" cy="366712"/>
          </a:xfrm>
          <a:prstGeom prst="rect">
            <a:avLst/>
          </a:prstGeom>
          <a:noFill/>
          <a:ln w="12700">
            <a:noFill/>
            <a:miter lim="800000"/>
            <a:headEnd type="none" w="sm" len="sm"/>
            <a:tailEnd type="none" w="sm" len="sm"/>
          </a:ln>
        </p:spPr>
        <p:txBody>
          <a:bodyPr>
            <a:spAutoFit/>
          </a:bodyPr>
          <a:lstStyle/>
          <a:p>
            <a:pPr algn="ctr">
              <a:spcBef>
                <a:spcPct val="50000"/>
              </a:spcBef>
            </a:pPr>
            <a:r>
              <a:rPr lang="en-GB" b="1"/>
              <a:t>Total costs</a:t>
            </a:r>
          </a:p>
        </p:txBody>
      </p:sp>
      <p:sp>
        <p:nvSpPr>
          <p:cNvPr id="30735" name="Text Box 15"/>
          <p:cNvSpPr txBox="1">
            <a:spLocks noChangeArrowheads="1"/>
          </p:cNvSpPr>
          <p:nvPr/>
        </p:nvSpPr>
        <p:spPr bwMode="auto">
          <a:xfrm>
            <a:off x="7319963" y="4533900"/>
            <a:ext cx="492125" cy="366713"/>
          </a:xfrm>
          <a:prstGeom prst="rect">
            <a:avLst/>
          </a:prstGeom>
          <a:noFill/>
          <a:ln w="12700">
            <a:noFill/>
            <a:miter lim="800000"/>
            <a:headEnd type="none" w="sm" len="sm"/>
            <a:tailEnd type="none" w="sm" len="sm"/>
          </a:ln>
        </p:spPr>
        <p:txBody>
          <a:bodyPr>
            <a:spAutoFit/>
          </a:bodyPr>
          <a:lstStyle/>
          <a:p>
            <a:pPr algn="ctr">
              <a:spcBef>
                <a:spcPct val="50000"/>
              </a:spcBef>
            </a:pPr>
            <a:r>
              <a:rPr lang="en-GB" b="1"/>
              <a:t>B</a:t>
            </a:r>
          </a:p>
        </p:txBody>
      </p:sp>
      <p:sp>
        <p:nvSpPr>
          <p:cNvPr id="30736" name="Text Box 16"/>
          <p:cNvSpPr txBox="1">
            <a:spLocks noChangeArrowheads="1"/>
          </p:cNvSpPr>
          <p:nvPr/>
        </p:nvSpPr>
        <p:spPr bwMode="auto">
          <a:xfrm>
            <a:off x="1336675" y="4533900"/>
            <a:ext cx="492125" cy="366713"/>
          </a:xfrm>
          <a:prstGeom prst="rect">
            <a:avLst/>
          </a:prstGeom>
          <a:noFill/>
          <a:ln w="12700">
            <a:noFill/>
            <a:miter lim="800000"/>
            <a:headEnd type="none" w="sm" len="sm"/>
            <a:tailEnd type="none" w="sm" len="sm"/>
          </a:ln>
        </p:spPr>
        <p:txBody>
          <a:bodyPr>
            <a:spAutoFit/>
          </a:bodyPr>
          <a:lstStyle/>
          <a:p>
            <a:pPr algn="ctr">
              <a:spcBef>
                <a:spcPct val="50000"/>
              </a:spcBef>
            </a:pPr>
            <a:r>
              <a:rPr lang="en-GB" b="1"/>
              <a:t>A</a:t>
            </a:r>
          </a:p>
        </p:txBody>
      </p:sp>
      <p:sp>
        <p:nvSpPr>
          <p:cNvPr id="30737" name="Text Box 17"/>
          <p:cNvSpPr txBox="1">
            <a:spLocks noChangeArrowheads="1"/>
          </p:cNvSpPr>
          <p:nvPr/>
        </p:nvSpPr>
        <p:spPr bwMode="auto">
          <a:xfrm>
            <a:off x="7235825" y="2524125"/>
            <a:ext cx="492125" cy="366713"/>
          </a:xfrm>
          <a:prstGeom prst="rect">
            <a:avLst/>
          </a:prstGeom>
          <a:noFill/>
          <a:ln w="12700">
            <a:noFill/>
            <a:miter lim="800000"/>
            <a:headEnd type="none" w="sm" len="sm"/>
            <a:tailEnd type="none" w="sm" len="sm"/>
          </a:ln>
        </p:spPr>
        <p:txBody>
          <a:bodyPr>
            <a:spAutoFit/>
          </a:bodyPr>
          <a:lstStyle/>
          <a:p>
            <a:pPr algn="ctr">
              <a:spcBef>
                <a:spcPct val="50000"/>
              </a:spcBef>
            </a:pPr>
            <a:r>
              <a:rPr lang="en-GB" b="1"/>
              <a:t>C</a:t>
            </a:r>
          </a:p>
        </p:txBody>
      </p:sp>
      <p:sp>
        <p:nvSpPr>
          <p:cNvPr id="30738" name="Text Box 18"/>
          <p:cNvSpPr txBox="1">
            <a:spLocks noChangeArrowheads="1"/>
          </p:cNvSpPr>
          <p:nvPr/>
        </p:nvSpPr>
        <p:spPr bwMode="auto">
          <a:xfrm>
            <a:off x="7248525" y="1516063"/>
            <a:ext cx="492125" cy="366712"/>
          </a:xfrm>
          <a:prstGeom prst="rect">
            <a:avLst/>
          </a:prstGeom>
          <a:noFill/>
          <a:ln w="12700">
            <a:noFill/>
            <a:miter lim="800000"/>
            <a:headEnd type="none" w="sm" len="sm"/>
            <a:tailEnd type="none" w="sm" len="sm"/>
          </a:ln>
        </p:spPr>
        <p:txBody>
          <a:bodyPr>
            <a:spAutoFit/>
          </a:bodyPr>
          <a:lstStyle/>
          <a:p>
            <a:pPr algn="ctr">
              <a:spcBef>
                <a:spcPct val="50000"/>
              </a:spcBef>
            </a:pPr>
            <a:r>
              <a:rPr lang="en-GB" b="1"/>
              <a:t>M</a:t>
            </a:r>
          </a:p>
        </p:txBody>
      </p:sp>
      <p:sp>
        <p:nvSpPr>
          <p:cNvPr id="30739" name="Text Box 19"/>
          <p:cNvSpPr txBox="1">
            <a:spLocks noChangeArrowheads="1"/>
          </p:cNvSpPr>
          <p:nvPr/>
        </p:nvSpPr>
        <p:spPr bwMode="auto">
          <a:xfrm rot="-1416249">
            <a:off x="5508625" y="2452688"/>
            <a:ext cx="2063750" cy="366712"/>
          </a:xfrm>
          <a:prstGeom prst="rect">
            <a:avLst/>
          </a:prstGeom>
          <a:noFill/>
          <a:ln w="12700">
            <a:noFill/>
            <a:miter lim="800000"/>
            <a:headEnd type="none" w="sm" len="sm"/>
            <a:tailEnd type="none" w="sm" len="sm"/>
          </a:ln>
        </p:spPr>
        <p:txBody>
          <a:bodyPr>
            <a:spAutoFit/>
          </a:bodyPr>
          <a:lstStyle/>
          <a:p>
            <a:pPr algn="ctr">
              <a:spcBef>
                <a:spcPct val="50000"/>
              </a:spcBef>
            </a:pPr>
            <a:r>
              <a:rPr lang="en-GB" b="1"/>
              <a:t>Target profit</a:t>
            </a:r>
          </a:p>
        </p:txBody>
      </p:sp>
      <p:sp>
        <p:nvSpPr>
          <p:cNvPr id="30740" name="Text Box 20"/>
          <p:cNvSpPr txBox="1">
            <a:spLocks noChangeArrowheads="1"/>
          </p:cNvSpPr>
          <p:nvPr/>
        </p:nvSpPr>
        <p:spPr bwMode="auto">
          <a:xfrm>
            <a:off x="5557838" y="5768975"/>
            <a:ext cx="493712" cy="366713"/>
          </a:xfrm>
          <a:prstGeom prst="rect">
            <a:avLst/>
          </a:prstGeom>
          <a:noFill/>
          <a:ln w="12700">
            <a:noFill/>
            <a:miter lim="800000"/>
            <a:headEnd type="none" w="sm" len="sm"/>
            <a:tailEnd type="none" w="sm" len="sm"/>
          </a:ln>
        </p:spPr>
        <p:txBody>
          <a:bodyPr>
            <a:spAutoFit/>
          </a:bodyPr>
          <a:lstStyle/>
          <a:p>
            <a:pPr algn="ctr">
              <a:spcBef>
                <a:spcPct val="50000"/>
              </a:spcBef>
            </a:pPr>
            <a:r>
              <a:rPr lang="en-GB" b="1"/>
              <a:t>Y</a:t>
            </a:r>
          </a:p>
        </p:txBody>
      </p:sp>
      <p:sp>
        <p:nvSpPr>
          <p:cNvPr id="30741" name="Text Box 21"/>
          <p:cNvSpPr txBox="1">
            <a:spLocks noChangeArrowheads="1"/>
          </p:cNvSpPr>
          <p:nvPr/>
        </p:nvSpPr>
        <p:spPr bwMode="auto">
          <a:xfrm>
            <a:off x="1331913" y="5757863"/>
            <a:ext cx="492125" cy="366712"/>
          </a:xfrm>
          <a:prstGeom prst="rect">
            <a:avLst/>
          </a:prstGeom>
          <a:noFill/>
          <a:ln w="12700">
            <a:noFill/>
            <a:miter lim="800000"/>
            <a:headEnd type="none" w="sm" len="sm"/>
            <a:tailEnd type="none" w="sm" len="sm"/>
          </a:ln>
        </p:spPr>
        <p:txBody>
          <a:bodyPr>
            <a:spAutoFit/>
          </a:bodyPr>
          <a:lstStyle/>
          <a:p>
            <a:pPr algn="ctr">
              <a:spcBef>
                <a:spcPct val="50000"/>
              </a:spcBef>
            </a:pPr>
            <a:r>
              <a:rPr lang="en-GB" b="1"/>
              <a:t>L</a:t>
            </a:r>
          </a:p>
        </p:txBody>
      </p:sp>
      <p:sp>
        <p:nvSpPr>
          <p:cNvPr id="22" name="Slide Number Placeholder 21"/>
          <p:cNvSpPr>
            <a:spLocks noGrp="1"/>
          </p:cNvSpPr>
          <p:nvPr>
            <p:ph type="sldNum" sz="quarter" idx="12"/>
          </p:nvPr>
        </p:nvSpPr>
        <p:spPr/>
        <p:txBody>
          <a:bodyPr>
            <a:normAutofit fontScale="85000" lnSpcReduction="20000"/>
          </a:bodyPr>
          <a:lstStyle/>
          <a:p>
            <a:pPr>
              <a:defRPr/>
            </a:pPr>
            <a:fld id="{342C84D2-A18A-427E-A4E9-AD21D0BE69A5}" type="slidenum">
              <a:rPr lang="en-GB" smtClean="0"/>
              <a:pPr>
                <a:defRPr/>
              </a:pPr>
              <a:t>20</a:t>
            </a:fld>
            <a:endParaRPr lang="en-GB"/>
          </a:p>
        </p:txBody>
      </p:sp>
    </p:spTree>
  </p:cSld>
  <p:clrMapOvr>
    <a:masterClrMapping/>
  </p:clrMapOvr>
  <p:transition>
    <p:dissolv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703263" y="260350"/>
            <a:ext cx="7740650" cy="1143000"/>
          </a:xfrm>
        </p:spPr>
        <p:txBody>
          <a:bodyPr/>
          <a:lstStyle/>
          <a:p>
            <a:r>
              <a:rPr lang="en-GB" sz="4200" smtClean="0"/>
              <a:t>Costs,Volume and Revenue</a:t>
            </a:r>
          </a:p>
        </p:txBody>
      </p:sp>
      <p:grpSp>
        <p:nvGrpSpPr>
          <p:cNvPr id="31747" name="Group 3"/>
          <p:cNvGrpSpPr>
            <a:grpSpLocks/>
          </p:cNvGrpSpPr>
          <p:nvPr/>
        </p:nvGrpSpPr>
        <p:grpSpPr bwMode="auto">
          <a:xfrm>
            <a:off x="563563" y="1516063"/>
            <a:ext cx="8302625" cy="4649787"/>
            <a:chOff x="355" y="955"/>
            <a:chExt cx="5230" cy="2929"/>
          </a:xfrm>
        </p:grpSpPr>
        <p:grpSp>
          <p:nvGrpSpPr>
            <p:cNvPr id="31749" name="Group 4"/>
            <p:cNvGrpSpPr>
              <a:grpSpLocks/>
            </p:cNvGrpSpPr>
            <p:nvPr/>
          </p:nvGrpSpPr>
          <p:grpSpPr bwMode="auto">
            <a:xfrm>
              <a:off x="355" y="955"/>
              <a:ext cx="5230" cy="2929"/>
              <a:chOff x="355" y="955"/>
              <a:chExt cx="5230" cy="2929"/>
            </a:xfrm>
          </p:grpSpPr>
          <p:sp>
            <p:nvSpPr>
              <p:cNvPr id="31751" name="Line 5"/>
              <p:cNvSpPr>
                <a:spLocks noChangeShapeType="1"/>
              </p:cNvSpPr>
              <p:nvPr/>
            </p:nvSpPr>
            <p:spPr bwMode="auto">
              <a:xfrm>
                <a:off x="3606" y="1797"/>
                <a:ext cx="0" cy="227"/>
              </a:xfrm>
              <a:prstGeom prst="line">
                <a:avLst/>
              </a:prstGeom>
              <a:noFill/>
              <a:ln w="38100">
                <a:solidFill>
                  <a:schemeClr val="tx1"/>
                </a:solidFill>
                <a:prstDash val="sysDot"/>
                <a:round/>
                <a:headEnd type="triangle" w="med" len="med"/>
                <a:tailEnd type="triangle" w="sm" len="sm"/>
              </a:ln>
            </p:spPr>
            <p:txBody>
              <a:bodyPr wrap="none" anchor="ctr"/>
              <a:lstStyle/>
              <a:p>
                <a:endParaRPr lang="en-GB"/>
              </a:p>
            </p:txBody>
          </p:sp>
          <p:grpSp>
            <p:nvGrpSpPr>
              <p:cNvPr id="31752" name="Group 6"/>
              <p:cNvGrpSpPr>
                <a:grpSpLocks/>
              </p:cNvGrpSpPr>
              <p:nvPr/>
            </p:nvGrpSpPr>
            <p:grpSpPr bwMode="auto">
              <a:xfrm>
                <a:off x="355" y="955"/>
                <a:ext cx="5230" cy="2929"/>
                <a:chOff x="355" y="1026"/>
                <a:chExt cx="5230" cy="2929"/>
              </a:xfrm>
            </p:grpSpPr>
            <p:sp>
              <p:nvSpPr>
                <p:cNvPr id="31753" name="Line 7"/>
                <p:cNvSpPr>
                  <a:spLocks noChangeShapeType="1"/>
                </p:cNvSpPr>
                <p:nvPr/>
              </p:nvSpPr>
              <p:spPr bwMode="auto">
                <a:xfrm>
                  <a:off x="1152" y="1392"/>
                  <a:ext cx="0" cy="2304"/>
                </a:xfrm>
                <a:prstGeom prst="line">
                  <a:avLst/>
                </a:prstGeom>
                <a:noFill/>
                <a:ln w="38100">
                  <a:solidFill>
                    <a:schemeClr val="tx1"/>
                  </a:solidFill>
                  <a:round/>
                  <a:headEnd type="none" w="sm" len="sm"/>
                  <a:tailEnd type="none" w="sm" len="sm"/>
                </a:ln>
              </p:spPr>
              <p:txBody>
                <a:bodyPr wrap="none" anchor="ctr"/>
                <a:lstStyle/>
                <a:p>
                  <a:endParaRPr lang="en-GB"/>
                </a:p>
              </p:txBody>
            </p:sp>
            <p:sp>
              <p:nvSpPr>
                <p:cNvPr id="31754" name="Line 8"/>
                <p:cNvSpPr>
                  <a:spLocks noChangeShapeType="1"/>
                </p:cNvSpPr>
                <p:nvPr/>
              </p:nvSpPr>
              <p:spPr bwMode="auto">
                <a:xfrm rot="-5400000">
                  <a:off x="3014" y="1834"/>
                  <a:ext cx="0" cy="3723"/>
                </a:xfrm>
                <a:prstGeom prst="line">
                  <a:avLst/>
                </a:prstGeom>
                <a:noFill/>
                <a:ln w="38100">
                  <a:solidFill>
                    <a:schemeClr val="tx1"/>
                  </a:solidFill>
                  <a:round/>
                  <a:headEnd type="none" w="sm" len="sm"/>
                  <a:tailEnd type="none" w="sm" len="sm"/>
                </a:ln>
              </p:spPr>
              <p:txBody>
                <a:bodyPr wrap="none" anchor="ctr"/>
                <a:lstStyle/>
                <a:p>
                  <a:endParaRPr lang="en-GB"/>
                </a:p>
              </p:txBody>
            </p:sp>
            <p:grpSp>
              <p:nvGrpSpPr>
                <p:cNvPr id="31755" name="Group 9"/>
                <p:cNvGrpSpPr>
                  <a:grpSpLocks/>
                </p:cNvGrpSpPr>
                <p:nvPr/>
              </p:nvGrpSpPr>
              <p:grpSpPr bwMode="auto">
                <a:xfrm>
                  <a:off x="355" y="1026"/>
                  <a:ext cx="5230" cy="2929"/>
                  <a:chOff x="355" y="1026"/>
                  <a:chExt cx="5230" cy="2929"/>
                </a:xfrm>
              </p:grpSpPr>
              <p:sp>
                <p:nvSpPr>
                  <p:cNvPr id="31756" name="Line 10"/>
                  <p:cNvSpPr>
                    <a:spLocks noChangeShapeType="1"/>
                  </p:cNvSpPr>
                  <p:nvPr/>
                </p:nvSpPr>
                <p:spPr bwMode="auto">
                  <a:xfrm>
                    <a:off x="3606" y="2160"/>
                    <a:ext cx="28" cy="1536"/>
                  </a:xfrm>
                  <a:prstGeom prst="line">
                    <a:avLst/>
                  </a:prstGeom>
                  <a:noFill/>
                  <a:ln w="38100">
                    <a:solidFill>
                      <a:schemeClr val="tx1"/>
                    </a:solidFill>
                    <a:prstDash val="sysDot"/>
                    <a:round/>
                    <a:headEnd type="triangle" w="med" len="med"/>
                    <a:tailEnd type="none" w="sm" len="sm"/>
                  </a:ln>
                </p:spPr>
                <p:txBody>
                  <a:bodyPr wrap="none" anchor="ctr"/>
                  <a:lstStyle/>
                  <a:p>
                    <a:endParaRPr lang="en-GB"/>
                  </a:p>
                </p:txBody>
              </p:sp>
              <p:sp>
                <p:nvSpPr>
                  <p:cNvPr id="31757" name="Text Box 11"/>
                  <p:cNvSpPr txBox="1">
                    <a:spLocks noChangeArrowheads="1"/>
                  </p:cNvSpPr>
                  <p:nvPr/>
                </p:nvSpPr>
                <p:spPr bwMode="auto">
                  <a:xfrm>
                    <a:off x="3606" y="3063"/>
                    <a:ext cx="118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Fixed costs</a:t>
                    </a:r>
                  </a:p>
                </p:txBody>
              </p:sp>
              <p:sp>
                <p:nvSpPr>
                  <p:cNvPr id="31758" name="Text Box 12"/>
                  <p:cNvSpPr txBox="1">
                    <a:spLocks noChangeArrowheads="1"/>
                  </p:cNvSpPr>
                  <p:nvPr/>
                </p:nvSpPr>
                <p:spPr bwMode="auto">
                  <a:xfrm>
                    <a:off x="4122" y="3724"/>
                    <a:ext cx="1463"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Output volume</a:t>
                    </a:r>
                  </a:p>
                </p:txBody>
              </p:sp>
              <p:sp>
                <p:nvSpPr>
                  <p:cNvPr id="31759" name="Text Box 13"/>
                  <p:cNvSpPr txBox="1">
                    <a:spLocks noChangeArrowheads="1"/>
                  </p:cNvSpPr>
                  <p:nvPr/>
                </p:nvSpPr>
                <p:spPr bwMode="auto">
                  <a:xfrm>
                    <a:off x="355" y="1200"/>
                    <a:ext cx="709" cy="577"/>
                  </a:xfrm>
                  <a:prstGeom prst="rect">
                    <a:avLst/>
                  </a:prstGeom>
                  <a:noFill/>
                  <a:ln w="12700">
                    <a:noFill/>
                    <a:miter lim="800000"/>
                    <a:headEnd type="none" w="sm" len="sm"/>
                    <a:tailEnd type="none" w="sm" len="sm"/>
                  </a:ln>
                </p:spPr>
                <p:txBody>
                  <a:bodyPr>
                    <a:spAutoFit/>
                  </a:bodyPr>
                  <a:lstStyle/>
                  <a:p>
                    <a:pPr algn="ctr">
                      <a:spcBef>
                        <a:spcPct val="50000"/>
                      </a:spcBef>
                    </a:pPr>
                    <a:r>
                      <a:rPr lang="en-GB" b="1"/>
                      <a:t>Cost or revenue £</a:t>
                    </a:r>
                  </a:p>
                </p:txBody>
              </p:sp>
              <p:sp>
                <p:nvSpPr>
                  <p:cNvPr id="31760" name="Line 14"/>
                  <p:cNvSpPr>
                    <a:spLocks noChangeShapeType="1"/>
                  </p:cNvSpPr>
                  <p:nvPr/>
                </p:nvSpPr>
                <p:spPr bwMode="auto">
                  <a:xfrm flipH="1">
                    <a:off x="2789" y="2448"/>
                    <a:ext cx="0" cy="1248"/>
                  </a:xfrm>
                  <a:prstGeom prst="line">
                    <a:avLst/>
                  </a:prstGeom>
                  <a:noFill/>
                  <a:ln w="38100">
                    <a:solidFill>
                      <a:srgbClr val="FF0000"/>
                    </a:solidFill>
                    <a:prstDash val="sysDot"/>
                    <a:round/>
                    <a:headEnd type="triangle" w="med" len="med"/>
                    <a:tailEnd type="triangle" w="sm" len="sm"/>
                  </a:ln>
                </p:spPr>
                <p:txBody>
                  <a:bodyPr wrap="none" anchor="ctr"/>
                  <a:lstStyle/>
                  <a:p>
                    <a:endParaRPr lang="en-GB"/>
                  </a:p>
                </p:txBody>
              </p:sp>
              <p:sp>
                <p:nvSpPr>
                  <p:cNvPr id="31761" name="Line 15"/>
                  <p:cNvSpPr>
                    <a:spLocks noChangeShapeType="1"/>
                  </p:cNvSpPr>
                  <p:nvPr/>
                </p:nvSpPr>
                <p:spPr bwMode="auto">
                  <a:xfrm rot="-2228826">
                    <a:off x="1166" y="1864"/>
                    <a:ext cx="3448" cy="1089"/>
                  </a:xfrm>
                  <a:prstGeom prst="line">
                    <a:avLst/>
                  </a:prstGeom>
                  <a:noFill/>
                  <a:ln w="76200">
                    <a:solidFill>
                      <a:schemeClr val="tx1"/>
                    </a:solidFill>
                    <a:round/>
                    <a:headEnd type="none" w="sm" len="sm"/>
                    <a:tailEnd type="none" w="sm" len="sm"/>
                  </a:ln>
                </p:spPr>
                <p:txBody>
                  <a:bodyPr wrap="none" anchor="ctr"/>
                  <a:lstStyle/>
                  <a:p>
                    <a:endParaRPr lang="en-GB"/>
                  </a:p>
                </p:txBody>
              </p:sp>
              <p:sp>
                <p:nvSpPr>
                  <p:cNvPr id="31762" name="Line 16"/>
                  <p:cNvSpPr>
                    <a:spLocks noChangeShapeType="1"/>
                  </p:cNvSpPr>
                  <p:nvPr/>
                </p:nvSpPr>
                <p:spPr bwMode="auto">
                  <a:xfrm rot="-2676255">
                    <a:off x="790" y="2156"/>
                    <a:ext cx="4036" cy="528"/>
                  </a:xfrm>
                  <a:prstGeom prst="line">
                    <a:avLst/>
                  </a:prstGeom>
                  <a:noFill/>
                  <a:ln w="76200">
                    <a:solidFill>
                      <a:srgbClr val="FF0000"/>
                    </a:solidFill>
                    <a:round/>
                    <a:headEnd type="none" w="sm" len="sm"/>
                    <a:tailEnd type="none" w="sm" len="sm"/>
                  </a:ln>
                </p:spPr>
                <p:txBody>
                  <a:bodyPr wrap="none" anchor="ctr"/>
                  <a:lstStyle/>
                  <a:p>
                    <a:endParaRPr lang="en-GB"/>
                  </a:p>
                </p:txBody>
              </p:sp>
              <p:sp>
                <p:nvSpPr>
                  <p:cNvPr id="31763" name="Line 17"/>
                  <p:cNvSpPr>
                    <a:spLocks noChangeShapeType="1"/>
                  </p:cNvSpPr>
                  <p:nvPr/>
                </p:nvSpPr>
                <p:spPr bwMode="auto">
                  <a:xfrm flipV="1">
                    <a:off x="1152" y="3024"/>
                    <a:ext cx="3457" cy="0"/>
                  </a:xfrm>
                  <a:prstGeom prst="line">
                    <a:avLst/>
                  </a:prstGeom>
                  <a:noFill/>
                  <a:ln w="76200">
                    <a:solidFill>
                      <a:schemeClr val="tx1"/>
                    </a:solidFill>
                    <a:prstDash val="sysDot"/>
                    <a:round/>
                    <a:headEnd type="none" w="sm" len="sm"/>
                    <a:tailEnd type="none" w="sm" len="sm"/>
                  </a:ln>
                </p:spPr>
                <p:txBody>
                  <a:bodyPr wrap="none" anchor="ctr"/>
                  <a:lstStyle/>
                  <a:p>
                    <a:endParaRPr lang="en-GB"/>
                  </a:p>
                </p:txBody>
              </p:sp>
              <p:sp>
                <p:nvSpPr>
                  <p:cNvPr id="31764" name="Text Box 18"/>
                  <p:cNvSpPr txBox="1">
                    <a:spLocks noChangeArrowheads="1"/>
                  </p:cNvSpPr>
                  <p:nvPr/>
                </p:nvSpPr>
                <p:spPr bwMode="auto">
                  <a:xfrm rot="-2212423">
                    <a:off x="2971" y="1249"/>
                    <a:ext cx="1462"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Total revenue</a:t>
                    </a:r>
                  </a:p>
                </p:txBody>
              </p:sp>
              <p:sp>
                <p:nvSpPr>
                  <p:cNvPr id="31765" name="Text Box 19"/>
                  <p:cNvSpPr txBox="1">
                    <a:spLocks noChangeArrowheads="1"/>
                  </p:cNvSpPr>
                  <p:nvPr/>
                </p:nvSpPr>
                <p:spPr bwMode="auto">
                  <a:xfrm rot="21484574" flipH="1">
                    <a:off x="3379" y="2156"/>
                    <a:ext cx="1451"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Total costs</a:t>
                    </a:r>
                  </a:p>
                </p:txBody>
              </p:sp>
              <p:sp>
                <p:nvSpPr>
                  <p:cNvPr id="31766" name="Text Box 20"/>
                  <p:cNvSpPr txBox="1">
                    <a:spLocks noChangeArrowheads="1"/>
                  </p:cNvSpPr>
                  <p:nvPr/>
                </p:nvSpPr>
                <p:spPr bwMode="auto">
                  <a:xfrm>
                    <a:off x="4611" y="2927"/>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B</a:t>
                    </a:r>
                  </a:p>
                </p:txBody>
              </p:sp>
              <p:sp>
                <p:nvSpPr>
                  <p:cNvPr id="31767" name="Text Box 21"/>
                  <p:cNvSpPr txBox="1">
                    <a:spLocks noChangeArrowheads="1"/>
                  </p:cNvSpPr>
                  <p:nvPr/>
                </p:nvSpPr>
                <p:spPr bwMode="auto">
                  <a:xfrm>
                    <a:off x="842" y="2927"/>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A</a:t>
                    </a:r>
                  </a:p>
                </p:txBody>
              </p:sp>
              <p:sp>
                <p:nvSpPr>
                  <p:cNvPr id="31768" name="Text Box 22"/>
                  <p:cNvSpPr txBox="1">
                    <a:spLocks noChangeArrowheads="1"/>
                  </p:cNvSpPr>
                  <p:nvPr/>
                </p:nvSpPr>
                <p:spPr bwMode="auto">
                  <a:xfrm>
                    <a:off x="4558" y="1661"/>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C</a:t>
                    </a:r>
                  </a:p>
                </p:txBody>
              </p:sp>
              <p:sp>
                <p:nvSpPr>
                  <p:cNvPr id="31769" name="Text Box 23"/>
                  <p:cNvSpPr txBox="1">
                    <a:spLocks noChangeArrowheads="1"/>
                  </p:cNvSpPr>
                  <p:nvPr/>
                </p:nvSpPr>
                <p:spPr bwMode="auto">
                  <a:xfrm>
                    <a:off x="4566" y="1026"/>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M</a:t>
                    </a:r>
                  </a:p>
                </p:txBody>
              </p:sp>
              <p:sp>
                <p:nvSpPr>
                  <p:cNvPr id="31770" name="Text Box 24"/>
                  <p:cNvSpPr txBox="1">
                    <a:spLocks noChangeArrowheads="1"/>
                  </p:cNvSpPr>
                  <p:nvPr/>
                </p:nvSpPr>
                <p:spPr bwMode="auto">
                  <a:xfrm>
                    <a:off x="1418" y="2169"/>
                    <a:ext cx="1463" cy="231"/>
                  </a:xfrm>
                  <a:prstGeom prst="rect">
                    <a:avLst/>
                  </a:prstGeom>
                  <a:noFill/>
                  <a:ln w="12700">
                    <a:noFill/>
                    <a:miter lim="800000"/>
                    <a:headEnd type="none" w="sm" len="sm"/>
                    <a:tailEnd type="none" w="sm" len="sm"/>
                  </a:ln>
                </p:spPr>
                <p:txBody>
                  <a:bodyPr>
                    <a:spAutoFit/>
                  </a:bodyPr>
                  <a:lstStyle/>
                  <a:p>
                    <a:pPr algn="ctr">
                      <a:spcBef>
                        <a:spcPct val="50000"/>
                      </a:spcBef>
                    </a:pPr>
                    <a:r>
                      <a:rPr lang="en-GB" b="1">
                        <a:solidFill>
                          <a:srgbClr val="FF0000"/>
                        </a:solidFill>
                      </a:rPr>
                      <a:t>Break-even point</a:t>
                    </a:r>
                  </a:p>
                </p:txBody>
              </p:sp>
              <p:sp>
                <p:nvSpPr>
                  <p:cNvPr id="31771" name="Text Box 25"/>
                  <p:cNvSpPr txBox="1">
                    <a:spLocks noChangeArrowheads="1"/>
                  </p:cNvSpPr>
                  <p:nvPr/>
                </p:nvSpPr>
                <p:spPr bwMode="auto">
                  <a:xfrm rot="-1416249">
                    <a:off x="3470" y="1616"/>
                    <a:ext cx="130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Target profit</a:t>
                    </a:r>
                  </a:p>
                </p:txBody>
              </p:sp>
              <p:sp>
                <p:nvSpPr>
                  <p:cNvPr id="31772" name="Text Box 26"/>
                  <p:cNvSpPr txBox="1">
                    <a:spLocks noChangeArrowheads="1"/>
                  </p:cNvSpPr>
                  <p:nvPr/>
                </p:nvSpPr>
                <p:spPr bwMode="auto">
                  <a:xfrm>
                    <a:off x="2615" y="3705"/>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X</a:t>
                    </a:r>
                  </a:p>
                </p:txBody>
              </p:sp>
              <p:sp>
                <p:nvSpPr>
                  <p:cNvPr id="31773" name="Text Box 27"/>
                  <p:cNvSpPr txBox="1">
                    <a:spLocks noChangeArrowheads="1"/>
                  </p:cNvSpPr>
                  <p:nvPr/>
                </p:nvSpPr>
                <p:spPr bwMode="auto">
                  <a:xfrm>
                    <a:off x="3501" y="3705"/>
                    <a:ext cx="311"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Y</a:t>
                    </a:r>
                  </a:p>
                </p:txBody>
              </p:sp>
              <p:sp>
                <p:nvSpPr>
                  <p:cNvPr id="31774" name="Text Box 28"/>
                  <p:cNvSpPr txBox="1">
                    <a:spLocks noChangeArrowheads="1"/>
                  </p:cNvSpPr>
                  <p:nvPr/>
                </p:nvSpPr>
                <p:spPr bwMode="auto">
                  <a:xfrm>
                    <a:off x="839" y="3698"/>
                    <a:ext cx="310" cy="231"/>
                  </a:xfrm>
                  <a:prstGeom prst="rect">
                    <a:avLst/>
                  </a:prstGeom>
                  <a:noFill/>
                  <a:ln w="12700">
                    <a:noFill/>
                    <a:miter lim="800000"/>
                    <a:headEnd type="none" w="sm" len="sm"/>
                    <a:tailEnd type="none" w="sm" len="sm"/>
                  </a:ln>
                </p:spPr>
                <p:txBody>
                  <a:bodyPr>
                    <a:spAutoFit/>
                  </a:bodyPr>
                  <a:lstStyle/>
                  <a:p>
                    <a:pPr algn="ctr">
                      <a:spcBef>
                        <a:spcPct val="50000"/>
                      </a:spcBef>
                    </a:pPr>
                    <a:r>
                      <a:rPr lang="en-GB" b="1"/>
                      <a:t>L</a:t>
                    </a:r>
                  </a:p>
                </p:txBody>
              </p:sp>
            </p:grpSp>
          </p:grpSp>
        </p:grpSp>
        <p:sp>
          <p:nvSpPr>
            <p:cNvPr id="31750" name="Line 29"/>
            <p:cNvSpPr>
              <a:spLocks noChangeShapeType="1"/>
            </p:cNvSpPr>
            <p:nvPr/>
          </p:nvSpPr>
          <p:spPr bwMode="auto">
            <a:xfrm flipH="1">
              <a:off x="1156" y="2341"/>
              <a:ext cx="1633" cy="0"/>
            </a:xfrm>
            <a:prstGeom prst="line">
              <a:avLst/>
            </a:prstGeom>
            <a:noFill/>
            <a:ln w="38100">
              <a:solidFill>
                <a:srgbClr val="FF0000"/>
              </a:solidFill>
              <a:prstDash val="sysDot"/>
              <a:round/>
              <a:headEnd type="triangle" w="med" len="med"/>
              <a:tailEnd type="triangle" w="med" len="med"/>
            </a:ln>
          </p:spPr>
          <p:txBody>
            <a:bodyPr/>
            <a:lstStyle/>
            <a:p>
              <a:endParaRPr lang="en-GB"/>
            </a:p>
          </p:txBody>
        </p:sp>
      </p:grpSp>
      <p:sp>
        <p:nvSpPr>
          <p:cNvPr id="30" name="Slide Number Placeholder 29"/>
          <p:cNvSpPr>
            <a:spLocks noGrp="1"/>
          </p:cNvSpPr>
          <p:nvPr>
            <p:ph type="sldNum" sz="quarter" idx="12"/>
          </p:nvPr>
        </p:nvSpPr>
        <p:spPr/>
        <p:txBody>
          <a:bodyPr>
            <a:normAutofit fontScale="85000" lnSpcReduction="20000"/>
          </a:bodyPr>
          <a:lstStyle/>
          <a:p>
            <a:pPr>
              <a:defRPr/>
            </a:pPr>
            <a:fld id="{4BB643CC-CA2F-47F2-A0EA-4647BB9DB59E}" type="slidenum">
              <a:rPr lang="en-GB" smtClean="0"/>
              <a:pPr>
                <a:defRPr/>
              </a:pPr>
              <a:t>21</a:t>
            </a:fld>
            <a:endParaRPr lang="en-GB"/>
          </a:p>
        </p:txBody>
      </p:sp>
    </p:spTree>
  </p:cSld>
  <p:clrMapOvr>
    <a:masterClrMapping/>
  </p:clrMapOvr>
  <p:transition>
    <p:dissolv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12775" y="228600"/>
            <a:ext cx="8153400" cy="990600"/>
          </a:xfrm>
        </p:spPr>
        <p:txBody>
          <a:bodyPr/>
          <a:lstStyle/>
          <a:p>
            <a:r>
              <a:rPr lang="en-GB" smtClean="0"/>
              <a:t>Breakeven: two key formulae</a:t>
            </a:r>
            <a:br>
              <a:rPr lang="en-GB" smtClean="0"/>
            </a:br>
            <a:r>
              <a:rPr lang="en-GB" sz="2400" smtClean="0"/>
              <a:t>(aka contribution analysis)</a:t>
            </a:r>
            <a:endParaRPr lang="en-GB" smtClean="0"/>
          </a:p>
        </p:txBody>
      </p:sp>
      <p:sp>
        <p:nvSpPr>
          <p:cNvPr id="3" name="Content Placeholder 2"/>
          <p:cNvSpPr>
            <a:spLocks noGrp="1"/>
          </p:cNvSpPr>
          <p:nvPr>
            <p:ph sz="quarter" idx="1"/>
          </p:nvPr>
        </p:nvSpPr>
        <p:spPr>
          <a:xfrm>
            <a:off x="612775" y="1600200"/>
            <a:ext cx="8153400" cy="4686300"/>
          </a:xfrm>
        </p:spPr>
        <p:txBody>
          <a:bodyPr/>
          <a:lstStyle/>
          <a:p>
            <a:pPr>
              <a:defRPr/>
            </a:pPr>
            <a:r>
              <a:rPr lang="en-GB" dirty="0" smtClean="0"/>
              <a:t>To calculate the sales </a:t>
            </a:r>
            <a:r>
              <a:rPr lang="en-GB" i="1" dirty="0" smtClean="0"/>
              <a:t>value</a:t>
            </a:r>
            <a:r>
              <a:rPr lang="en-GB" dirty="0" smtClean="0"/>
              <a:t> (£) point at which you will breakeven, the formula is:</a:t>
            </a:r>
          </a:p>
          <a:p>
            <a:pPr lvl="1">
              <a:defRPr/>
            </a:pPr>
            <a:r>
              <a:rPr lang="en-GB" sz="2400" b="1" dirty="0" smtClean="0"/>
              <a:t>BE point (£ sales) = </a:t>
            </a:r>
            <a:r>
              <a:rPr lang="en-GB" sz="2400" b="1" u="sng" dirty="0" smtClean="0"/>
              <a:t>Fixed (indirect/overhead) costs</a:t>
            </a:r>
          </a:p>
          <a:p>
            <a:pPr>
              <a:buFont typeface="Wingdings" pitchFamily="2" charset="2"/>
              <a:buNone/>
              <a:defRPr/>
            </a:pPr>
            <a:r>
              <a:rPr lang="en-GB" sz="2400" b="1" dirty="0" smtClean="0"/>
              <a:t>                                           Contribution margin (%)</a:t>
            </a:r>
          </a:p>
          <a:p>
            <a:pPr>
              <a:buFont typeface="Wingdings" pitchFamily="2" charset="2"/>
              <a:buNone/>
              <a:defRPr/>
            </a:pPr>
            <a:r>
              <a:rPr lang="en-GB" sz="2400" b="1" dirty="0" smtClean="0"/>
              <a:t>Note : Gross Profit/Contribution margin = </a:t>
            </a:r>
            <a:r>
              <a:rPr lang="en-GB" sz="2400" b="1" u="sng" dirty="0" smtClean="0"/>
              <a:t>Sales-Cost of Sales</a:t>
            </a:r>
          </a:p>
          <a:p>
            <a:pPr>
              <a:buFont typeface="Wingdings" pitchFamily="2" charset="2"/>
              <a:buNone/>
              <a:defRPr/>
            </a:pPr>
            <a:r>
              <a:rPr lang="en-GB" sz="2400" b="1" dirty="0" smtClean="0"/>
              <a:t>                                                                            Sales</a:t>
            </a:r>
          </a:p>
          <a:p>
            <a:pPr>
              <a:defRPr/>
            </a:pPr>
            <a:r>
              <a:rPr lang="en-GB" dirty="0" smtClean="0"/>
              <a:t>To calculate the sales </a:t>
            </a:r>
            <a:r>
              <a:rPr lang="en-GB" i="1" dirty="0" smtClean="0"/>
              <a:t>volume</a:t>
            </a:r>
            <a:r>
              <a:rPr lang="en-GB" dirty="0" smtClean="0"/>
              <a:t> output point at which you will breakeven, the formula is:</a:t>
            </a:r>
          </a:p>
          <a:p>
            <a:pPr lvl="1">
              <a:defRPr/>
            </a:pPr>
            <a:r>
              <a:rPr lang="en-GB" sz="2400" b="1" dirty="0" smtClean="0"/>
              <a:t>BE point (output) = </a:t>
            </a:r>
            <a:r>
              <a:rPr lang="en-GB" sz="2400" b="1" u="sng" dirty="0" smtClean="0"/>
              <a:t>Fixed (indirect/overhead) costs</a:t>
            </a:r>
          </a:p>
          <a:p>
            <a:pPr>
              <a:buFont typeface="Wingdings" pitchFamily="2" charset="2"/>
              <a:buNone/>
              <a:defRPr/>
            </a:pPr>
            <a:r>
              <a:rPr lang="en-GB" sz="2400" b="1" dirty="0" smtClean="0"/>
              <a:t>                                           Contribution (per unit)</a:t>
            </a:r>
          </a:p>
          <a:p>
            <a:pPr>
              <a:defRPr/>
            </a:pPr>
            <a:endParaRPr lang="en-GB" dirty="0"/>
          </a:p>
        </p:txBody>
      </p:sp>
      <p:sp>
        <p:nvSpPr>
          <p:cNvPr id="4" name="Slide Number Placeholder 3"/>
          <p:cNvSpPr>
            <a:spLocks noGrp="1"/>
          </p:cNvSpPr>
          <p:nvPr>
            <p:ph type="sldNum" sz="quarter" idx="12"/>
          </p:nvPr>
        </p:nvSpPr>
        <p:spPr/>
        <p:txBody>
          <a:bodyPr>
            <a:normAutofit fontScale="85000" lnSpcReduction="20000"/>
          </a:bodyPr>
          <a:lstStyle/>
          <a:p>
            <a:pPr>
              <a:defRPr/>
            </a:pPr>
            <a:fld id="{8BCB706C-94D3-4E5E-AE40-F2CF9DABD5C1}" type="slidenum">
              <a:rPr lang="en-GB" smtClean="0"/>
              <a:pPr>
                <a:defRPr/>
              </a:pPr>
              <a:t>22</a:t>
            </a:fld>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285750" y="0"/>
            <a:ext cx="8501063" cy="1201738"/>
          </a:xfrm>
          <a:prstGeom prst="rect">
            <a:avLst/>
          </a:prstGeom>
          <a:noFill/>
          <a:ln w="9525">
            <a:noFill/>
            <a:miter lim="800000"/>
            <a:headEnd/>
            <a:tailEnd/>
          </a:ln>
          <a:effectLst/>
        </p:spPr>
        <p:txBody>
          <a:bodyPr lIns="92075" tIns="46038" rIns="92075" bIns="46038">
            <a:spAutoFit/>
          </a:bodyPr>
          <a:lstStyle/>
          <a:p>
            <a:pPr algn="ctr" eaLnBrk="0" hangingPunct="0">
              <a:defRPr/>
            </a:pPr>
            <a:endParaRPr lang="en-GB" sz="3200" b="1" dirty="0">
              <a:latin typeface="Times New Roman" pitchFamily="18" charset="0"/>
            </a:endParaRPr>
          </a:p>
          <a:p>
            <a:pPr eaLnBrk="0" hangingPunct="0">
              <a:defRPr/>
            </a:pPr>
            <a:r>
              <a:rPr lang="en-GB" sz="4000" dirty="0">
                <a:solidFill>
                  <a:schemeClr val="tx2"/>
                </a:solidFill>
                <a:latin typeface="+mj-lt"/>
              </a:rPr>
              <a:t>Sales </a:t>
            </a:r>
            <a:r>
              <a:rPr lang="en-GB" sz="4000" i="1" dirty="0">
                <a:solidFill>
                  <a:schemeClr val="tx2"/>
                </a:solidFill>
                <a:latin typeface="+mj-lt"/>
              </a:rPr>
              <a:t>value</a:t>
            </a:r>
            <a:r>
              <a:rPr lang="en-GB" sz="4000" dirty="0">
                <a:solidFill>
                  <a:schemeClr val="tx2"/>
                </a:solidFill>
                <a:latin typeface="+mj-lt"/>
              </a:rPr>
              <a:t> (£) breakeven point example </a:t>
            </a:r>
          </a:p>
        </p:txBody>
      </p:sp>
      <p:sp>
        <p:nvSpPr>
          <p:cNvPr id="13315" name="Rectangle 3"/>
          <p:cNvSpPr>
            <a:spLocks noChangeArrowheads="1"/>
          </p:cNvSpPr>
          <p:nvPr/>
        </p:nvSpPr>
        <p:spPr bwMode="auto">
          <a:xfrm>
            <a:off x="285750" y="1500188"/>
            <a:ext cx="8510588" cy="954087"/>
          </a:xfrm>
          <a:prstGeom prst="rect">
            <a:avLst/>
          </a:prstGeom>
          <a:noFill/>
          <a:ln w="9525">
            <a:solidFill>
              <a:schemeClr val="tx2"/>
            </a:solidFill>
            <a:miter lim="800000"/>
            <a:headEnd/>
            <a:tailEnd/>
          </a:ln>
          <a:effectLst/>
        </p:spPr>
        <p:txBody>
          <a:bodyPr lIns="92075" tIns="46038" rIns="92075" bIns="46038">
            <a:spAutoFit/>
          </a:bodyPr>
          <a:lstStyle/>
          <a:p>
            <a:pPr eaLnBrk="0" hangingPunct="0">
              <a:defRPr/>
            </a:pPr>
            <a:r>
              <a:rPr lang="en-GB" sz="2800" b="1" dirty="0">
                <a:latin typeface="+mn-lt"/>
              </a:rPr>
              <a:t>BE point (£ sales) = </a:t>
            </a:r>
            <a:r>
              <a:rPr lang="en-GB" sz="2800" b="1" u="sng" dirty="0">
                <a:latin typeface="+mn-lt"/>
              </a:rPr>
              <a:t>Fixed (indirect/overhead) costs</a:t>
            </a:r>
          </a:p>
          <a:p>
            <a:pPr eaLnBrk="0" hangingPunct="0">
              <a:defRPr/>
            </a:pPr>
            <a:r>
              <a:rPr lang="en-GB" sz="2800" b="1" dirty="0">
                <a:latin typeface="+mn-lt"/>
              </a:rPr>
              <a:t>                                    Contribution margin (%)</a:t>
            </a:r>
          </a:p>
        </p:txBody>
      </p:sp>
      <p:sp>
        <p:nvSpPr>
          <p:cNvPr id="4" name="Rectangle 2"/>
          <p:cNvSpPr>
            <a:spLocks noChangeArrowheads="1"/>
          </p:cNvSpPr>
          <p:nvPr/>
        </p:nvSpPr>
        <p:spPr bwMode="auto">
          <a:xfrm>
            <a:off x="214313" y="2571750"/>
            <a:ext cx="8501062" cy="3048000"/>
          </a:xfrm>
          <a:prstGeom prst="rect">
            <a:avLst/>
          </a:prstGeom>
          <a:noFill/>
          <a:ln w="9525">
            <a:noFill/>
            <a:miter lim="800000"/>
            <a:headEnd/>
            <a:tailEnd/>
          </a:ln>
          <a:effectLst/>
        </p:spPr>
        <p:txBody>
          <a:bodyPr lIns="92075" tIns="46038" rIns="92075" bIns="46038">
            <a:spAutoFit/>
          </a:bodyPr>
          <a:lstStyle/>
          <a:p>
            <a:pPr eaLnBrk="0" hangingPunct="0">
              <a:defRPr/>
            </a:pPr>
            <a:r>
              <a:rPr lang="en-GB" sz="3200" dirty="0">
                <a:latin typeface="+mn-lt"/>
              </a:rPr>
              <a:t>Sales					   £1000</a:t>
            </a:r>
          </a:p>
          <a:p>
            <a:pPr eaLnBrk="0" hangingPunct="0">
              <a:defRPr/>
            </a:pPr>
            <a:r>
              <a:rPr lang="en-GB" sz="3200" dirty="0">
                <a:latin typeface="+mn-lt"/>
              </a:rPr>
              <a:t>Variable/direct costs)	               </a:t>
            </a:r>
            <a:r>
              <a:rPr lang="en-GB" sz="3200" u="sng" dirty="0">
                <a:latin typeface="+mn-lt"/>
              </a:rPr>
              <a:t>600</a:t>
            </a:r>
            <a:endParaRPr lang="en-GB" sz="3200" dirty="0">
              <a:latin typeface="+mn-lt"/>
            </a:endParaRPr>
          </a:p>
          <a:p>
            <a:pPr eaLnBrk="0" hangingPunct="0">
              <a:defRPr/>
            </a:pPr>
            <a:r>
              <a:rPr lang="en-GB" sz="3200" dirty="0">
                <a:latin typeface="+mn-lt"/>
              </a:rPr>
              <a:t>Contribution </a:t>
            </a:r>
            <a:r>
              <a:rPr lang="en-GB" sz="2400" dirty="0">
                <a:latin typeface="+mn-lt"/>
              </a:rPr>
              <a:t>(gross profit)</a:t>
            </a:r>
            <a:r>
              <a:rPr lang="en-GB" sz="3200" dirty="0">
                <a:latin typeface="+mn-lt"/>
              </a:rPr>
              <a:t>	               400 </a:t>
            </a:r>
            <a:r>
              <a:rPr lang="en-GB" sz="2400" dirty="0">
                <a:latin typeface="+mn-lt"/>
              </a:rPr>
              <a:t>(</a:t>
            </a:r>
            <a:r>
              <a:rPr lang="en-GB" sz="2400" dirty="0">
                <a:solidFill>
                  <a:srgbClr val="C00000"/>
                </a:solidFill>
                <a:latin typeface="+mn-lt"/>
              </a:rPr>
              <a:t>40%</a:t>
            </a:r>
            <a:r>
              <a:rPr lang="en-GB" sz="2400" dirty="0">
                <a:latin typeface="+mn-lt"/>
              </a:rPr>
              <a:t> of sales)</a:t>
            </a:r>
          </a:p>
          <a:p>
            <a:pPr eaLnBrk="0" hangingPunct="0">
              <a:defRPr/>
            </a:pPr>
            <a:r>
              <a:rPr lang="en-GB" sz="3200" dirty="0">
                <a:latin typeface="+mn-lt"/>
              </a:rPr>
              <a:t>Fixed costs </a:t>
            </a:r>
            <a:r>
              <a:rPr lang="en-GB" sz="2400" dirty="0">
                <a:latin typeface="+mn-lt"/>
              </a:rPr>
              <a:t>(expenses/overheads)</a:t>
            </a:r>
            <a:r>
              <a:rPr lang="en-GB" sz="3200" dirty="0">
                <a:latin typeface="+mn-lt"/>
              </a:rPr>
              <a:t>       </a:t>
            </a:r>
            <a:r>
              <a:rPr lang="en-GB" sz="3200" u="sng" dirty="0">
                <a:solidFill>
                  <a:srgbClr val="C00000"/>
                </a:solidFill>
                <a:latin typeface="+mn-lt"/>
              </a:rPr>
              <a:t>200</a:t>
            </a:r>
            <a:endParaRPr lang="en-GB" sz="3200" dirty="0">
              <a:solidFill>
                <a:srgbClr val="C00000"/>
              </a:solidFill>
              <a:latin typeface="+mn-lt"/>
            </a:endParaRPr>
          </a:p>
          <a:p>
            <a:pPr eaLnBrk="0" hangingPunct="0">
              <a:defRPr/>
            </a:pPr>
            <a:r>
              <a:rPr lang="en-GB" sz="3200" dirty="0">
                <a:latin typeface="+mn-lt"/>
              </a:rPr>
              <a:t>Profit				               </a:t>
            </a:r>
            <a:r>
              <a:rPr lang="en-GB" sz="3200" u="sng" dirty="0">
                <a:latin typeface="+mn-lt"/>
              </a:rPr>
              <a:t>200</a:t>
            </a:r>
            <a:endParaRPr lang="en-GB" sz="3200" dirty="0">
              <a:latin typeface="+mn-lt"/>
            </a:endParaRPr>
          </a:p>
          <a:p>
            <a:pPr eaLnBrk="0" hangingPunct="0">
              <a:defRPr/>
            </a:pPr>
            <a:endParaRPr lang="en-GB" sz="3200" dirty="0">
              <a:solidFill>
                <a:srgbClr val="FF0000"/>
              </a:solidFill>
              <a:latin typeface="+mn-lt"/>
            </a:endParaRPr>
          </a:p>
        </p:txBody>
      </p:sp>
      <p:sp>
        <p:nvSpPr>
          <p:cNvPr id="33797" name="Rectangle 4"/>
          <p:cNvSpPr>
            <a:spLocks noChangeArrowheads="1"/>
          </p:cNvSpPr>
          <p:nvPr/>
        </p:nvSpPr>
        <p:spPr bwMode="auto">
          <a:xfrm>
            <a:off x="214313" y="5072063"/>
            <a:ext cx="8429625" cy="1939925"/>
          </a:xfrm>
          <a:prstGeom prst="rect">
            <a:avLst/>
          </a:prstGeom>
          <a:noFill/>
          <a:ln w="9525">
            <a:noFill/>
            <a:miter lim="800000"/>
            <a:headEnd/>
            <a:tailEnd/>
          </a:ln>
        </p:spPr>
        <p:txBody>
          <a:bodyPr lIns="92075" tIns="46038" rIns="92075" bIns="46038">
            <a:spAutoFit/>
          </a:bodyPr>
          <a:lstStyle/>
          <a:p>
            <a:pPr eaLnBrk="0" hangingPunct="0"/>
            <a:r>
              <a:rPr lang="en-GB" sz="2800">
                <a:solidFill>
                  <a:srgbClr val="C00000"/>
                </a:solidFill>
              </a:rPr>
              <a:t>Breakeven point  =	 </a:t>
            </a:r>
            <a:r>
              <a:rPr lang="en-GB" sz="2800" u="sng">
                <a:solidFill>
                  <a:srgbClr val="C00000"/>
                </a:solidFill>
              </a:rPr>
              <a:t>200</a:t>
            </a:r>
            <a:r>
              <a:rPr lang="en-GB" sz="2800">
                <a:solidFill>
                  <a:srgbClr val="C00000"/>
                </a:solidFill>
              </a:rPr>
              <a:t>	=   £500</a:t>
            </a:r>
          </a:p>
          <a:p>
            <a:pPr eaLnBrk="0" hangingPunct="0"/>
            <a:r>
              <a:rPr lang="en-GB" sz="2800">
                <a:solidFill>
                  <a:srgbClr val="C00000"/>
                </a:solidFill>
              </a:rPr>
              <a:t>				0.40</a:t>
            </a:r>
          </a:p>
          <a:p>
            <a:pPr eaLnBrk="0" hangingPunct="0"/>
            <a:endParaRPr lang="en-GB" sz="2000">
              <a:solidFill>
                <a:srgbClr val="C00000"/>
              </a:solidFill>
            </a:endParaRPr>
          </a:p>
          <a:p>
            <a:pPr eaLnBrk="0" hangingPunct="0"/>
            <a:r>
              <a:rPr lang="en-GB" sz="2000">
                <a:solidFill>
                  <a:srgbClr val="C00000"/>
                </a:solidFill>
              </a:rPr>
              <a:t>i.e. will start to make a profit over £500.  Below that value, a loss</a:t>
            </a:r>
          </a:p>
          <a:p>
            <a:pPr eaLnBrk="0" hangingPunct="0"/>
            <a:endParaRPr lang="en-GB" sz="2400">
              <a:solidFill>
                <a:srgbClr val="C00000"/>
              </a:solidFill>
            </a:endParaRPr>
          </a:p>
        </p:txBody>
      </p:sp>
      <p:sp>
        <p:nvSpPr>
          <p:cNvPr id="6" name="Slide Number Placeholder 5"/>
          <p:cNvSpPr>
            <a:spLocks noGrp="1"/>
          </p:cNvSpPr>
          <p:nvPr>
            <p:ph type="sldNum" sz="quarter" idx="12"/>
          </p:nvPr>
        </p:nvSpPr>
        <p:spPr/>
        <p:txBody>
          <a:bodyPr>
            <a:normAutofit fontScale="85000" lnSpcReduction="20000"/>
          </a:bodyPr>
          <a:lstStyle/>
          <a:p>
            <a:pPr>
              <a:defRPr/>
            </a:pPr>
            <a:fld id="{5928D89C-13CC-4C5D-820B-CEBC38473666}" type="slidenum">
              <a:rPr lang="en-GB" smtClean="0"/>
              <a:pPr>
                <a:defRPr/>
              </a:pPr>
              <a:t>23</a:t>
            </a:fld>
            <a:endParaRPr lang="en-GB"/>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12775" y="228600"/>
            <a:ext cx="8153400" cy="990600"/>
          </a:xfrm>
        </p:spPr>
        <p:txBody>
          <a:bodyPr>
            <a:normAutofit fontScale="90000"/>
          </a:bodyPr>
          <a:lstStyle/>
          <a:p>
            <a:pPr eaLnBrk="1" fontAlgn="auto" hangingPunct="1">
              <a:spcAft>
                <a:spcPts val="0"/>
              </a:spcAft>
              <a:defRPr/>
            </a:pPr>
            <a:r>
              <a:rPr lang="en-GB" sz="4000" b="1" dirty="0" smtClean="0"/>
              <a:t>Extract from Profit </a:t>
            </a:r>
            <a:r>
              <a:rPr lang="en-GB" sz="4000" b="1" dirty="0"/>
              <a:t>&amp; Loss summary for DVD </a:t>
            </a:r>
            <a:r>
              <a:rPr lang="en-GB" sz="4000" b="1" dirty="0" smtClean="0"/>
              <a:t>entrepreneur</a:t>
            </a:r>
            <a:r>
              <a:rPr lang="en-GB" sz="4000" dirty="0" smtClean="0"/>
              <a:t> </a:t>
            </a:r>
            <a:r>
              <a:rPr lang="en-GB" sz="2000" dirty="0" smtClean="0"/>
              <a:t>(HEA, 2008) </a:t>
            </a:r>
            <a:endParaRPr lang="en-GB" sz="2000" dirty="0"/>
          </a:p>
        </p:txBody>
      </p:sp>
      <p:graphicFrame>
        <p:nvGraphicFramePr>
          <p:cNvPr id="3074" name="Object 764"/>
          <p:cNvGraphicFramePr>
            <a:graphicFrameLocks noChangeAspect="1"/>
          </p:cNvGraphicFramePr>
          <p:nvPr>
            <p:ph sz="quarter" idx="1"/>
          </p:nvPr>
        </p:nvGraphicFramePr>
        <p:xfrm>
          <a:off x="428625" y="1500188"/>
          <a:ext cx="6577013" cy="2749550"/>
        </p:xfrm>
        <a:graphic>
          <a:graphicData uri="http://schemas.openxmlformats.org/presentationml/2006/ole">
            <p:oleObj spid="_x0000_s3074" name="Document" r:id="rId3" imgW="7981990" imgH="3336408" progId="Word.Document.8">
              <p:embed/>
            </p:oleObj>
          </a:graphicData>
        </a:graphic>
      </p:graphicFrame>
      <p:sp>
        <p:nvSpPr>
          <p:cNvPr id="3076" name="Rectangle 17"/>
          <p:cNvSpPr>
            <a:spLocks noChangeArrowheads="1"/>
          </p:cNvSpPr>
          <p:nvPr/>
        </p:nvSpPr>
        <p:spPr bwMode="auto">
          <a:xfrm>
            <a:off x="0" y="2360613"/>
            <a:ext cx="9144000" cy="0"/>
          </a:xfrm>
          <a:prstGeom prst="rect">
            <a:avLst/>
          </a:prstGeom>
          <a:noFill/>
          <a:ln w="9525">
            <a:noFill/>
            <a:miter lim="800000"/>
            <a:headEnd/>
            <a:tailEnd/>
          </a:ln>
        </p:spPr>
        <p:txBody>
          <a:bodyPr wrap="none" anchor="ctr">
            <a:spAutoFit/>
          </a:bodyPr>
          <a:lstStyle/>
          <a:p>
            <a:endParaRPr lang="en-US"/>
          </a:p>
        </p:txBody>
      </p:sp>
      <p:sp>
        <p:nvSpPr>
          <p:cNvPr id="3077" name="Rectangle 81"/>
          <p:cNvSpPr>
            <a:spLocks noChangeArrowheads="1"/>
          </p:cNvSpPr>
          <p:nvPr/>
        </p:nvSpPr>
        <p:spPr bwMode="auto">
          <a:xfrm>
            <a:off x="0" y="4495800"/>
            <a:ext cx="9144000" cy="0"/>
          </a:xfrm>
          <a:prstGeom prst="rect">
            <a:avLst/>
          </a:prstGeom>
          <a:noFill/>
          <a:ln w="9525">
            <a:noFill/>
            <a:miter lim="800000"/>
            <a:headEnd/>
            <a:tailEnd/>
          </a:ln>
        </p:spPr>
        <p:txBody>
          <a:bodyPr wrap="none" anchor="ctr">
            <a:spAutoFit/>
          </a:bodyPr>
          <a:lstStyle/>
          <a:p>
            <a:endParaRPr lang="en-US"/>
          </a:p>
        </p:txBody>
      </p:sp>
      <p:graphicFrame>
        <p:nvGraphicFramePr>
          <p:cNvPr id="32006" name="Group 262"/>
          <p:cNvGraphicFramePr>
            <a:graphicFrameLocks noGrp="1"/>
          </p:cNvGraphicFramePr>
          <p:nvPr/>
        </p:nvGraphicFramePr>
        <p:xfrm>
          <a:off x="3162300" y="-830691125"/>
          <a:ext cx="2819400" cy="3663950"/>
        </p:xfrm>
        <a:graphic>
          <a:graphicData uri="http://schemas.openxmlformats.org/drawingml/2006/table">
            <a:tbl>
              <a:tblPr/>
              <a:tblGrid>
                <a:gridCol w="2209800"/>
                <a:gridCol w="609600"/>
              </a:tblGrid>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Sales of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£656.00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164 @ £4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(Revenue)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Blank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 @ £1.00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33337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(Cost of Sales)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Gross Profit</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£406.00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485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Marketing (posters &amp; flyers) + Depreciation on the DVD recorder &amp; software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£112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(Operating Expenses)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grid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£294.00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r>
            </a:tbl>
          </a:graphicData>
        </a:graphic>
      </p:graphicFrame>
      <p:sp>
        <p:nvSpPr>
          <p:cNvPr id="3104" name="Line 252"/>
          <p:cNvSpPr>
            <a:spLocks noChangeShapeType="1"/>
          </p:cNvSpPr>
          <p:nvPr/>
        </p:nvSpPr>
        <p:spPr bwMode="auto">
          <a:xfrm>
            <a:off x="3162300" y="837549125"/>
            <a:ext cx="2819400" cy="0"/>
          </a:xfrm>
          <a:prstGeom prst="line">
            <a:avLst/>
          </a:prstGeom>
          <a:noFill/>
          <a:ln w="12700" cap="rnd">
            <a:solidFill>
              <a:srgbClr val="000000"/>
            </a:solidFill>
            <a:round/>
            <a:headEnd/>
            <a:tailEnd/>
          </a:ln>
        </p:spPr>
        <p:txBody>
          <a:bodyPr/>
          <a:lstStyle/>
          <a:p>
            <a:endParaRPr lang="en-GB"/>
          </a:p>
        </p:txBody>
      </p:sp>
      <p:sp>
        <p:nvSpPr>
          <p:cNvPr id="3105" name="Line 253"/>
          <p:cNvSpPr>
            <a:spLocks noChangeShapeType="1"/>
          </p:cNvSpPr>
          <p:nvPr/>
        </p:nvSpPr>
        <p:spPr bwMode="auto">
          <a:xfrm>
            <a:off x="5372100" y="-828509900"/>
            <a:ext cx="0" cy="0"/>
          </a:xfrm>
          <a:prstGeom prst="line">
            <a:avLst/>
          </a:prstGeom>
          <a:noFill/>
          <a:ln w="12700" cap="rnd">
            <a:solidFill>
              <a:srgbClr val="000000"/>
            </a:solidFill>
            <a:round/>
            <a:headEnd/>
            <a:tailEnd/>
          </a:ln>
        </p:spPr>
        <p:txBody>
          <a:bodyPr/>
          <a:lstStyle/>
          <a:p>
            <a:endParaRPr lang="en-GB"/>
          </a:p>
        </p:txBody>
      </p:sp>
      <p:sp>
        <p:nvSpPr>
          <p:cNvPr id="3106" name="Line 254"/>
          <p:cNvSpPr>
            <a:spLocks noChangeShapeType="1"/>
          </p:cNvSpPr>
          <p:nvPr/>
        </p:nvSpPr>
        <p:spPr bwMode="auto">
          <a:xfrm>
            <a:off x="5372100" y="-828494025"/>
            <a:ext cx="0" cy="0"/>
          </a:xfrm>
          <a:prstGeom prst="line">
            <a:avLst/>
          </a:prstGeom>
          <a:noFill/>
          <a:ln w="12700" cap="rnd">
            <a:solidFill>
              <a:srgbClr val="000000"/>
            </a:solidFill>
            <a:round/>
            <a:headEnd/>
            <a:tailEnd/>
          </a:ln>
        </p:spPr>
        <p:txBody>
          <a:bodyPr/>
          <a:lstStyle/>
          <a:p>
            <a:endParaRPr lang="en-GB"/>
          </a:p>
        </p:txBody>
      </p:sp>
      <p:sp>
        <p:nvSpPr>
          <p:cNvPr id="3107" name="Line 255"/>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sp>
        <p:nvSpPr>
          <p:cNvPr id="3108" name="Line 257"/>
          <p:cNvSpPr>
            <a:spLocks noChangeShapeType="1"/>
          </p:cNvSpPr>
          <p:nvPr/>
        </p:nvSpPr>
        <p:spPr bwMode="auto">
          <a:xfrm>
            <a:off x="3162300" y="837549125"/>
            <a:ext cx="2819400" cy="0"/>
          </a:xfrm>
          <a:prstGeom prst="line">
            <a:avLst/>
          </a:prstGeom>
          <a:noFill/>
          <a:ln w="12700" cap="rnd">
            <a:solidFill>
              <a:srgbClr val="000000"/>
            </a:solidFill>
            <a:round/>
            <a:headEnd/>
            <a:tailEnd/>
          </a:ln>
        </p:spPr>
        <p:txBody>
          <a:bodyPr/>
          <a:lstStyle/>
          <a:p>
            <a:endParaRPr lang="en-GB"/>
          </a:p>
        </p:txBody>
      </p:sp>
      <p:sp>
        <p:nvSpPr>
          <p:cNvPr id="3109" name="Line 258"/>
          <p:cNvSpPr>
            <a:spLocks noChangeShapeType="1"/>
          </p:cNvSpPr>
          <p:nvPr/>
        </p:nvSpPr>
        <p:spPr bwMode="auto">
          <a:xfrm>
            <a:off x="5372100" y="-828509900"/>
            <a:ext cx="0" cy="0"/>
          </a:xfrm>
          <a:prstGeom prst="line">
            <a:avLst/>
          </a:prstGeom>
          <a:noFill/>
          <a:ln w="12700" cap="rnd">
            <a:solidFill>
              <a:srgbClr val="000000"/>
            </a:solidFill>
            <a:round/>
            <a:headEnd/>
            <a:tailEnd/>
          </a:ln>
        </p:spPr>
        <p:txBody>
          <a:bodyPr/>
          <a:lstStyle/>
          <a:p>
            <a:endParaRPr lang="en-GB"/>
          </a:p>
        </p:txBody>
      </p:sp>
      <p:sp>
        <p:nvSpPr>
          <p:cNvPr id="3110" name="Line 259"/>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sp>
        <p:nvSpPr>
          <p:cNvPr id="3111" name="Line 260"/>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graphicFrame>
        <p:nvGraphicFramePr>
          <p:cNvPr id="32505" name="Group 761"/>
          <p:cNvGraphicFramePr>
            <a:graphicFrameLocks noGrp="1"/>
          </p:cNvGraphicFramePr>
          <p:nvPr/>
        </p:nvGraphicFramePr>
        <p:xfrm>
          <a:off x="3162300" y="-1273222625"/>
          <a:ext cx="2819400" cy="3663950"/>
        </p:xfrm>
        <a:graphic>
          <a:graphicData uri="http://schemas.openxmlformats.org/drawingml/2006/table">
            <a:tbl>
              <a:tblPr/>
              <a:tblGrid>
                <a:gridCol w="2209800"/>
                <a:gridCol w="609600"/>
              </a:tblGrid>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Sales of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£656.00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164 @ £4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(Revenue)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Blank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 @ £1.00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33337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(Cost of Sales)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Gross Profit</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£406.00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485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Marketing (posters &amp; flyers) + Depreciation on the DVD recorder &amp; software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£112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(Operating Expenses)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grid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£294.00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r>
            </a:tbl>
          </a:graphicData>
        </a:graphic>
      </p:graphicFrame>
      <p:sp>
        <p:nvSpPr>
          <p:cNvPr id="3138" name="Line 751"/>
          <p:cNvSpPr>
            <a:spLocks noChangeShapeType="1"/>
          </p:cNvSpPr>
          <p:nvPr/>
        </p:nvSpPr>
        <p:spPr bwMode="auto">
          <a:xfrm>
            <a:off x="3162300" y="1280080625"/>
            <a:ext cx="2819400" cy="0"/>
          </a:xfrm>
          <a:prstGeom prst="line">
            <a:avLst/>
          </a:prstGeom>
          <a:noFill/>
          <a:ln w="12700" cap="rnd">
            <a:solidFill>
              <a:srgbClr val="000000"/>
            </a:solidFill>
            <a:round/>
            <a:headEnd/>
            <a:tailEnd/>
          </a:ln>
        </p:spPr>
        <p:txBody>
          <a:bodyPr/>
          <a:lstStyle/>
          <a:p>
            <a:endParaRPr lang="en-GB"/>
          </a:p>
        </p:txBody>
      </p:sp>
      <p:sp>
        <p:nvSpPr>
          <p:cNvPr id="3139" name="Line 752"/>
          <p:cNvSpPr>
            <a:spLocks noChangeShapeType="1"/>
          </p:cNvSpPr>
          <p:nvPr/>
        </p:nvSpPr>
        <p:spPr bwMode="auto">
          <a:xfrm>
            <a:off x="5372100" y="-1271041400"/>
            <a:ext cx="0" cy="0"/>
          </a:xfrm>
          <a:prstGeom prst="line">
            <a:avLst/>
          </a:prstGeom>
          <a:noFill/>
          <a:ln w="12700" cap="rnd">
            <a:solidFill>
              <a:srgbClr val="000000"/>
            </a:solidFill>
            <a:round/>
            <a:headEnd/>
            <a:tailEnd/>
          </a:ln>
        </p:spPr>
        <p:txBody>
          <a:bodyPr/>
          <a:lstStyle/>
          <a:p>
            <a:endParaRPr lang="en-GB"/>
          </a:p>
        </p:txBody>
      </p:sp>
      <p:sp>
        <p:nvSpPr>
          <p:cNvPr id="3140" name="Line 753"/>
          <p:cNvSpPr>
            <a:spLocks noChangeShapeType="1"/>
          </p:cNvSpPr>
          <p:nvPr/>
        </p:nvSpPr>
        <p:spPr bwMode="auto">
          <a:xfrm>
            <a:off x="5372100" y="-1271025525"/>
            <a:ext cx="0" cy="0"/>
          </a:xfrm>
          <a:prstGeom prst="line">
            <a:avLst/>
          </a:prstGeom>
          <a:noFill/>
          <a:ln w="12700" cap="rnd">
            <a:solidFill>
              <a:srgbClr val="000000"/>
            </a:solidFill>
            <a:round/>
            <a:headEnd/>
            <a:tailEnd/>
          </a:ln>
        </p:spPr>
        <p:txBody>
          <a:bodyPr/>
          <a:lstStyle/>
          <a:p>
            <a:endParaRPr lang="en-GB"/>
          </a:p>
        </p:txBody>
      </p:sp>
      <p:sp>
        <p:nvSpPr>
          <p:cNvPr id="3141" name="Line 754"/>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3142" name="Line 756"/>
          <p:cNvSpPr>
            <a:spLocks noChangeShapeType="1"/>
          </p:cNvSpPr>
          <p:nvPr/>
        </p:nvSpPr>
        <p:spPr bwMode="auto">
          <a:xfrm>
            <a:off x="3162300" y="1280080625"/>
            <a:ext cx="2819400" cy="0"/>
          </a:xfrm>
          <a:prstGeom prst="line">
            <a:avLst/>
          </a:prstGeom>
          <a:noFill/>
          <a:ln w="12700" cap="rnd">
            <a:solidFill>
              <a:srgbClr val="000000"/>
            </a:solidFill>
            <a:round/>
            <a:headEnd/>
            <a:tailEnd/>
          </a:ln>
        </p:spPr>
        <p:txBody>
          <a:bodyPr/>
          <a:lstStyle/>
          <a:p>
            <a:endParaRPr lang="en-GB"/>
          </a:p>
        </p:txBody>
      </p:sp>
      <p:sp>
        <p:nvSpPr>
          <p:cNvPr id="3143" name="Line 757"/>
          <p:cNvSpPr>
            <a:spLocks noChangeShapeType="1"/>
          </p:cNvSpPr>
          <p:nvPr/>
        </p:nvSpPr>
        <p:spPr bwMode="auto">
          <a:xfrm>
            <a:off x="5372100" y="-1271041400"/>
            <a:ext cx="0" cy="0"/>
          </a:xfrm>
          <a:prstGeom prst="line">
            <a:avLst/>
          </a:prstGeom>
          <a:noFill/>
          <a:ln w="12700" cap="rnd">
            <a:solidFill>
              <a:srgbClr val="000000"/>
            </a:solidFill>
            <a:round/>
            <a:headEnd/>
            <a:tailEnd/>
          </a:ln>
        </p:spPr>
        <p:txBody>
          <a:bodyPr/>
          <a:lstStyle/>
          <a:p>
            <a:endParaRPr lang="en-GB"/>
          </a:p>
        </p:txBody>
      </p:sp>
      <p:sp>
        <p:nvSpPr>
          <p:cNvPr id="3144" name="Line 758"/>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3145" name="Line 759"/>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24" name="Rectangle 3"/>
          <p:cNvSpPr>
            <a:spLocks noChangeArrowheads="1"/>
          </p:cNvSpPr>
          <p:nvPr/>
        </p:nvSpPr>
        <p:spPr bwMode="auto">
          <a:xfrm>
            <a:off x="285750" y="4143375"/>
            <a:ext cx="8510588" cy="954088"/>
          </a:xfrm>
          <a:prstGeom prst="rect">
            <a:avLst/>
          </a:prstGeom>
          <a:noFill/>
          <a:ln w="9525">
            <a:solidFill>
              <a:schemeClr val="tx2"/>
            </a:solidFill>
            <a:miter lim="800000"/>
            <a:headEnd/>
            <a:tailEnd/>
          </a:ln>
          <a:effectLst/>
        </p:spPr>
        <p:txBody>
          <a:bodyPr lIns="92075" tIns="46038" rIns="92075" bIns="46038">
            <a:spAutoFit/>
          </a:bodyPr>
          <a:lstStyle/>
          <a:p>
            <a:pPr eaLnBrk="0" hangingPunct="0">
              <a:defRPr/>
            </a:pPr>
            <a:r>
              <a:rPr lang="en-GB" sz="2800" b="1" dirty="0">
                <a:latin typeface="+mn-lt"/>
              </a:rPr>
              <a:t>BE point (£ sales) = </a:t>
            </a:r>
            <a:r>
              <a:rPr lang="en-GB" sz="2800" b="1" u="sng" dirty="0">
                <a:latin typeface="+mn-lt"/>
              </a:rPr>
              <a:t>Fixed (indirect/overhead) costs</a:t>
            </a:r>
          </a:p>
          <a:p>
            <a:pPr eaLnBrk="0" hangingPunct="0">
              <a:defRPr/>
            </a:pPr>
            <a:r>
              <a:rPr lang="en-GB" sz="2800" b="1" dirty="0">
                <a:latin typeface="+mn-lt"/>
              </a:rPr>
              <a:t>                                    Contribution margin (%)</a:t>
            </a:r>
          </a:p>
        </p:txBody>
      </p:sp>
      <p:sp>
        <p:nvSpPr>
          <p:cNvPr id="25" name="Rectangle 24"/>
          <p:cNvSpPr>
            <a:spLocks noChangeArrowheads="1"/>
          </p:cNvSpPr>
          <p:nvPr/>
        </p:nvSpPr>
        <p:spPr bwMode="auto">
          <a:xfrm>
            <a:off x="214313" y="5214938"/>
            <a:ext cx="8715375" cy="2062162"/>
          </a:xfrm>
          <a:prstGeom prst="rect">
            <a:avLst/>
          </a:prstGeom>
          <a:noFill/>
          <a:ln w="9525">
            <a:noFill/>
            <a:miter lim="800000"/>
            <a:headEnd/>
            <a:tailEnd/>
          </a:ln>
          <a:effectLst/>
        </p:spPr>
        <p:txBody>
          <a:bodyPr lIns="92075" tIns="46038" rIns="92075" bIns="46038">
            <a:spAutoFit/>
          </a:bodyPr>
          <a:lstStyle/>
          <a:p>
            <a:pPr eaLnBrk="0" hangingPunct="0">
              <a:defRPr/>
            </a:pPr>
            <a:r>
              <a:rPr lang="en-GB" sz="2800" dirty="0">
                <a:solidFill>
                  <a:srgbClr val="C00000"/>
                </a:solidFill>
                <a:latin typeface="+mn-lt"/>
              </a:rPr>
              <a:t>Breakeven point  =	 </a:t>
            </a:r>
            <a:r>
              <a:rPr lang="en-GB" sz="2800" u="sng" dirty="0">
                <a:solidFill>
                  <a:srgbClr val="C00000"/>
                </a:solidFill>
                <a:latin typeface="+mn-lt"/>
              </a:rPr>
              <a:t>112</a:t>
            </a:r>
            <a:r>
              <a:rPr lang="en-GB" sz="2800" dirty="0">
                <a:solidFill>
                  <a:srgbClr val="C00000"/>
                </a:solidFill>
                <a:latin typeface="+mn-lt"/>
              </a:rPr>
              <a:t>	=   £149.33</a:t>
            </a:r>
          </a:p>
          <a:p>
            <a:pPr eaLnBrk="0" hangingPunct="0">
              <a:defRPr/>
            </a:pPr>
            <a:r>
              <a:rPr lang="en-GB" sz="2800" dirty="0">
                <a:solidFill>
                  <a:srgbClr val="C00000"/>
                </a:solidFill>
                <a:latin typeface="+mn-lt"/>
              </a:rPr>
              <a:t>			 0.75</a:t>
            </a:r>
          </a:p>
          <a:p>
            <a:pPr eaLnBrk="0" hangingPunct="0">
              <a:defRPr/>
            </a:pPr>
            <a:r>
              <a:rPr lang="en-GB" sz="2400" dirty="0">
                <a:solidFill>
                  <a:srgbClr val="C00000"/>
                </a:solidFill>
                <a:latin typeface="+mn-lt"/>
              </a:rPr>
              <a:t>i.e. once total sales value passes £149.33 the entrepreneur will start to make a profit.  Below that value, he makes a loss</a:t>
            </a:r>
          </a:p>
          <a:p>
            <a:pPr eaLnBrk="0" hangingPunct="0">
              <a:defRPr/>
            </a:pPr>
            <a:endParaRPr lang="en-GB" sz="2400" dirty="0">
              <a:solidFill>
                <a:srgbClr val="C00000"/>
              </a:solidFill>
              <a:latin typeface="+mn-lt"/>
            </a:endParaRPr>
          </a:p>
        </p:txBody>
      </p:sp>
      <p:sp>
        <p:nvSpPr>
          <p:cNvPr id="26" name="TextBox 25"/>
          <p:cNvSpPr txBox="1"/>
          <p:nvPr/>
        </p:nvSpPr>
        <p:spPr>
          <a:xfrm>
            <a:off x="7429500" y="2286000"/>
            <a:ext cx="1571625" cy="708025"/>
          </a:xfrm>
          <a:prstGeom prst="rect">
            <a:avLst/>
          </a:prstGeom>
          <a:noFill/>
        </p:spPr>
        <p:txBody>
          <a:bodyPr>
            <a:spAutoFit/>
          </a:bodyPr>
          <a:lstStyle/>
          <a:p>
            <a:pPr>
              <a:defRPr/>
            </a:pPr>
            <a:r>
              <a:rPr lang="en-GB" sz="2000" dirty="0">
                <a:solidFill>
                  <a:srgbClr val="C00000"/>
                </a:solidFill>
                <a:latin typeface="+mn-lt"/>
              </a:rPr>
              <a:t>75% of sales (£492/£656)</a:t>
            </a:r>
          </a:p>
        </p:txBody>
      </p:sp>
      <p:cxnSp>
        <p:nvCxnSpPr>
          <p:cNvPr id="28" name="Straight Arrow Connector 27"/>
          <p:cNvCxnSpPr>
            <a:stCxn id="26" idx="1"/>
          </p:cNvCxnSpPr>
          <p:nvPr/>
        </p:nvCxnSpPr>
        <p:spPr>
          <a:xfrm rot="10800000" flipV="1">
            <a:off x="6715125" y="2640013"/>
            <a:ext cx="714375" cy="4318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29" name="Slide Number Placeholder 28"/>
          <p:cNvSpPr>
            <a:spLocks noGrp="1"/>
          </p:cNvSpPr>
          <p:nvPr>
            <p:ph type="sldNum" sz="quarter" idx="12"/>
          </p:nvPr>
        </p:nvSpPr>
        <p:spPr/>
        <p:txBody>
          <a:bodyPr>
            <a:normAutofit fontScale="85000" lnSpcReduction="20000"/>
          </a:bodyPr>
          <a:lstStyle/>
          <a:p>
            <a:pPr>
              <a:defRPr/>
            </a:pPr>
            <a:fld id="{B6E25CAC-CD5A-4299-A13E-49C3659E5015}" type="slidenum">
              <a:rPr lang="en-GB" smtClean="0"/>
              <a:pPr>
                <a:defRPr/>
              </a:pPr>
              <a:t>24</a:t>
            </a:fld>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357188" y="0"/>
            <a:ext cx="8572500" cy="1201738"/>
          </a:xfrm>
          <a:prstGeom prst="rect">
            <a:avLst/>
          </a:prstGeom>
          <a:noFill/>
          <a:ln w="9525">
            <a:noFill/>
            <a:miter lim="800000"/>
            <a:headEnd/>
            <a:tailEnd/>
          </a:ln>
          <a:effectLst/>
        </p:spPr>
        <p:txBody>
          <a:bodyPr lIns="92075" tIns="46038" rIns="92075" bIns="46038">
            <a:spAutoFit/>
          </a:bodyPr>
          <a:lstStyle/>
          <a:p>
            <a:pPr algn="ctr" eaLnBrk="0" hangingPunct="0">
              <a:defRPr/>
            </a:pPr>
            <a:endParaRPr lang="en-GB" sz="3200" b="1" dirty="0">
              <a:latin typeface="Times New Roman" pitchFamily="18" charset="0"/>
            </a:endParaRPr>
          </a:p>
          <a:p>
            <a:pPr eaLnBrk="0" hangingPunct="0">
              <a:defRPr/>
            </a:pPr>
            <a:r>
              <a:rPr lang="en-GB" sz="4000" dirty="0">
                <a:solidFill>
                  <a:schemeClr val="tx2"/>
                </a:solidFill>
                <a:latin typeface="+mj-lt"/>
              </a:rPr>
              <a:t>Sales </a:t>
            </a:r>
            <a:r>
              <a:rPr lang="en-GB" sz="4000" i="1" dirty="0">
                <a:solidFill>
                  <a:schemeClr val="tx2"/>
                </a:solidFill>
                <a:latin typeface="+mj-lt"/>
              </a:rPr>
              <a:t>volume</a:t>
            </a:r>
            <a:r>
              <a:rPr lang="en-GB" sz="4000" dirty="0">
                <a:solidFill>
                  <a:schemeClr val="tx2"/>
                </a:solidFill>
                <a:latin typeface="+mj-lt"/>
              </a:rPr>
              <a:t> breakeven point example </a:t>
            </a:r>
          </a:p>
        </p:txBody>
      </p:sp>
      <p:sp>
        <p:nvSpPr>
          <p:cNvPr id="13315" name="Rectangle 3"/>
          <p:cNvSpPr>
            <a:spLocks noChangeArrowheads="1"/>
          </p:cNvSpPr>
          <p:nvPr/>
        </p:nvSpPr>
        <p:spPr bwMode="auto">
          <a:xfrm>
            <a:off x="285750" y="1500188"/>
            <a:ext cx="8510588" cy="954087"/>
          </a:xfrm>
          <a:prstGeom prst="rect">
            <a:avLst/>
          </a:prstGeom>
          <a:noFill/>
          <a:ln w="9525">
            <a:solidFill>
              <a:schemeClr val="tx2"/>
            </a:solidFill>
            <a:miter lim="800000"/>
            <a:headEnd/>
            <a:tailEnd/>
          </a:ln>
          <a:effectLst/>
        </p:spPr>
        <p:txBody>
          <a:bodyPr lIns="92075" tIns="46038" rIns="92075" bIns="46038">
            <a:spAutoFit/>
          </a:bodyPr>
          <a:lstStyle/>
          <a:p>
            <a:pPr eaLnBrk="0" hangingPunct="0">
              <a:defRPr/>
            </a:pPr>
            <a:r>
              <a:rPr lang="en-GB" sz="2800" b="1" dirty="0">
                <a:latin typeface="+mn-lt"/>
              </a:rPr>
              <a:t>BE point (output) = </a:t>
            </a:r>
            <a:r>
              <a:rPr lang="en-GB" sz="2800" b="1" u="sng" dirty="0">
                <a:latin typeface="+mn-lt"/>
              </a:rPr>
              <a:t>Fixed (indirect/overhead) costs</a:t>
            </a:r>
          </a:p>
          <a:p>
            <a:pPr eaLnBrk="0" hangingPunct="0">
              <a:defRPr/>
            </a:pPr>
            <a:r>
              <a:rPr lang="en-GB" sz="2800" b="1" dirty="0">
                <a:latin typeface="+mn-lt"/>
              </a:rPr>
              <a:t>                                    Contribution (per unit)</a:t>
            </a:r>
          </a:p>
        </p:txBody>
      </p:sp>
      <p:sp>
        <p:nvSpPr>
          <p:cNvPr id="4" name="Rectangle 2"/>
          <p:cNvSpPr>
            <a:spLocks noChangeArrowheads="1"/>
          </p:cNvSpPr>
          <p:nvPr/>
        </p:nvSpPr>
        <p:spPr bwMode="auto">
          <a:xfrm>
            <a:off x="285750" y="2643188"/>
            <a:ext cx="8501063" cy="3048000"/>
          </a:xfrm>
          <a:prstGeom prst="rect">
            <a:avLst/>
          </a:prstGeom>
          <a:noFill/>
          <a:ln w="9525">
            <a:noFill/>
            <a:miter lim="800000"/>
            <a:headEnd/>
            <a:tailEnd/>
          </a:ln>
          <a:effectLst/>
        </p:spPr>
        <p:txBody>
          <a:bodyPr lIns="92075" tIns="46038" rIns="92075" bIns="46038">
            <a:spAutoFit/>
          </a:bodyPr>
          <a:lstStyle/>
          <a:p>
            <a:pPr eaLnBrk="0" hangingPunct="0">
              <a:defRPr/>
            </a:pPr>
            <a:r>
              <a:rPr lang="en-GB" sz="3200" dirty="0">
                <a:latin typeface="+mn-lt"/>
              </a:rPr>
              <a:t>Sales	</a:t>
            </a:r>
            <a:r>
              <a:rPr lang="en-GB" sz="2400" dirty="0">
                <a:latin typeface="+mn-lt"/>
              </a:rPr>
              <a:t>(50 units at £20 each)</a:t>
            </a:r>
            <a:r>
              <a:rPr lang="en-GB" sz="3200" dirty="0">
                <a:latin typeface="+mn-lt"/>
              </a:rPr>
              <a:t>	           £1000</a:t>
            </a:r>
          </a:p>
          <a:p>
            <a:pPr eaLnBrk="0" hangingPunct="0">
              <a:defRPr/>
            </a:pPr>
            <a:r>
              <a:rPr lang="en-GB" sz="3200" dirty="0">
                <a:latin typeface="+mn-lt"/>
              </a:rPr>
              <a:t>Variable/direct costs</a:t>
            </a:r>
            <a:r>
              <a:rPr lang="en-GB" sz="2400" dirty="0">
                <a:latin typeface="+mn-lt"/>
              </a:rPr>
              <a:t> (£12 each)      </a:t>
            </a:r>
            <a:r>
              <a:rPr lang="en-GB" sz="3200" u="sng" dirty="0">
                <a:latin typeface="+mn-lt"/>
              </a:rPr>
              <a:t>600</a:t>
            </a:r>
            <a:endParaRPr lang="en-GB" sz="3200" dirty="0">
              <a:latin typeface="+mn-lt"/>
            </a:endParaRPr>
          </a:p>
          <a:p>
            <a:pPr eaLnBrk="0" hangingPunct="0">
              <a:defRPr/>
            </a:pPr>
            <a:r>
              <a:rPr lang="en-GB" sz="3200" dirty="0">
                <a:latin typeface="+mn-lt"/>
              </a:rPr>
              <a:t>Contribution </a:t>
            </a:r>
            <a:r>
              <a:rPr lang="en-GB" sz="2400" dirty="0">
                <a:latin typeface="+mn-lt"/>
              </a:rPr>
              <a:t>(gross profit)</a:t>
            </a:r>
            <a:r>
              <a:rPr lang="en-GB" sz="3200" dirty="0">
                <a:latin typeface="+mn-lt"/>
              </a:rPr>
              <a:t>	               400</a:t>
            </a:r>
            <a:endParaRPr lang="en-GB" sz="2400" dirty="0">
              <a:latin typeface="+mn-lt"/>
            </a:endParaRPr>
          </a:p>
          <a:p>
            <a:pPr eaLnBrk="0" hangingPunct="0">
              <a:defRPr/>
            </a:pPr>
            <a:r>
              <a:rPr lang="en-GB" sz="3200" dirty="0">
                <a:latin typeface="+mn-lt"/>
              </a:rPr>
              <a:t>Fixed costs </a:t>
            </a:r>
            <a:r>
              <a:rPr lang="en-GB" sz="2400" dirty="0">
                <a:latin typeface="+mn-lt"/>
              </a:rPr>
              <a:t>(expenses/overheads)</a:t>
            </a:r>
            <a:r>
              <a:rPr lang="en-GB" sz="3200" dirty="0">
                <a:latin typeface="+mn-lt"/>
              </a:rPr>
              <a:t>       </a:t>
            </a:r>
            <a:r>
              <a:rPr lang="en-GB" sz="3200" u="sng" dirty="0">
                <a:solidFill>
                  <a:srgbClr val="C00000"/>
                </a:solidFill>
                <a:latin typeface="+mn-lt"/>
              </a:rPr>
              <a:t>200</a:t>
            </a:r>
            <a:endParaRPr lang="en-GB" sz="3200" dirty="0">
              <a:solidFill>
                <a:srgbClr val="C00000"/>
              </a:solidFill>
              <a:latin typeface="+mn-lt"/>
            </a:endParaRPr>
          </a:p>
          <a:p>
            <a:pPr eaLnBrk="0" hangingPunct="0">
              <a:defRPr/>
            </a:pPr>
            <a:r>
              <a:rPr lang="en-GB" sz="3200" dirty="0">
                <a:latin typeface="+mn-lt"/>
              </a:rPr>
              <a:t>Profit				               </a:t>
            </a:r>
            <a:r>
              <a:rPr lang="en-GB" sz="3200" u="sng" dirty="0">
                <a:latin typeface="+mn-lt"/>
              </a:rPr>
              <a:t>200</a:t>
            </a:r>
            <a:endParaRPr lang="en-GB" sz="3200" dirty="0">
              <a:latin typeface="+mn-lt"/>
            </a:endParaRPr>
          </a:p>
          <a:p>
            <a:pPr eaLnBrk="0" hangingPunct="0">
              <a:defRPr/>
            </a:pPr>
            <a:endParaRPr lang="en-GB" sz="3200" dirty="0">
              <a:solidFill>
                <a:srgbClr val="FF0000"/>
              </a:solidFill>
              <a:latin typeface="+mn-lt"/>
            </a:endParaRPr>
          </a:p>
        </p:txBody>
      </p:sp>
      <p:sp>
        <p:nvSpPr>
          <p:cNvPr id="34821" name="Rectangle 4"/>
          <p:cNvSpPr>
            <a:spLocks noChangeArrowheads="1"/>
          </p:cNvSpPr>
          <p:nvPr/>
        </p:nvSpPr>
        <p:spPr bwMode="auto">
          <a:xfrm>
            <a:off x="642938" y="5164138"/>
            <a:ext cx="7689850" cy="1693862"/>
          </a:xfrm>
          <a:prstGeom prst="rect">
            <a:avLst/>
          </a:prstGeom>
          <a:noFill/>
          <a:ln w="9525">
            <a:noFill/>
            <a:miter lim="800000"/>
            <a:headEnd/>
            <a:tailEnd/>
          </a:ln>
        </p:spPr>
        <p:txBody>
          <a:bodyPr lIns="92075" tIns="46038" rIns="92075" bIns="46038">
            <a:spAutoFit/>
          </a:bodyPr>
          <a:lstStyle/>
          <a:p>
            <a:pPr eaLnBrk="0" hangingPunct="0"/>
            <a:r>
              <a:rPr lang="en-GB" sz="2800">
                <a:solidFill>
                  <a:srgbClr val="C00000"/>
                </a:solidFill>
              </a:rPr>
              <a:t>Breakeven point  =	 </a:t>
            </a:r>
            <a:r>
              <a:rPr lang="en-GB" sz="2800" u="sng">
                <a:solidFill>
                  <a:srgbClr val="C00000"/>
                </a:solidFill>
              </a:rPr>
              <a:t>200</a:t>
            </a:r>
            <a:r>
              <a:rPr lang="en-GB" sz="2800">
                <a:solidFill>
                  <a:srgbClr val="C00000"/>
                </a:solidFill>
              </a:rPr>
              <a:t>	=   25 units</a:t>
            </a:r>
          </a:p>
          <a:p>
            <a:pPr eaLnBrk="0" hangingPunct="0"/>
            <a:r>
              <a:rPr lang="en-GB" sz="2800">
                <a:solidFill>
                  <a:srgbClr val="C00000"/>
                </a:solidFill>
              </a:rPr>
              <a:t>				   8</a:t>
            </a:r>
          </a:p>
          <a:p>
            <a:pPr eaLnBrk="0" hangingPunct="0"/>
            <a:r>
              <a:rPr lang="en-GB" sz="2400">
                <a:solidFill>
                  <a:srgbClr val="C00000"/>
                </a:solidFill>
              </a:rPr>
              <a:t>i.e. will start to make a profit on the 26</a:t>
            </a:r>
            <a:r>
              <a:rPr lang="en-GB" sz="2400" baseline="30000">
                <a:solidFill>
                  <a:srgbClr val="C00000"/>
                </a:solidFill>
              </a:rPr>
              <a:t>th</a:t>
            </a:r>
            <a:r>
              <a:rPr lang="en-GB" sz="2400">
                <a:solidFill>
                  <a:srgbClr val="C00000"/>
                </a:solidFill>
              </a:rPr>
              <a:t> unit sold</a:t>
            </a:r>
          </a:p>
          <a:p>
            <a:pPr eaLnBrk="0" hangingPunct="0"/>
            <a:endParaRPr lang="en-GB" sz="2400">
              <a:solidFill>
                <a:srgbClr val="C00000"/>
              </a:solidFill>
            </a:endParaRPr>
          </a:p>
        </p:txBody>
      </p:sp>
      <p:grpSp>
        <p:nvGrpSpPr>
          <p:cNvPr id="34822" name="Group 28"/>
          <p:cNvGrpSpPr>
            <a:grpSpLocks/>
          </p:cNvGrpSpPr>
          <p:nvPr/>
        </p:nvGrpSpPr>
        <p:grpSpPr bwMode="auto">
          <a:xfrm>
            <a:off x="6500813" y="3143250"/>
            <a:ext cx="2286000" cy="1065213"/>
            <a:chOff x="6715125" y="1928813"/>
            <a:chExt cx="2286000" cy="1065073"/>
          </a:xfrm>
        </p:grpSpPr>
        <p:sp>
          <p:nvSpPr>
            <p:cNvPr id="7" name="TextBox 6"/>
            <p:cNvSpPr txBox="1"/>
            <p:nvPr/>
          </p:nvSpPr>
          <p:spPr>
            <a:xfrm>
              <a:off x="7429500" y="2285954"/>
              <a:ext cx="1571625" cy="707932"/>
            </a:xfrm>
            <a:prstGeom prst="rect">
              <a:avLst/>
            </a:prstGeom>
            <a:noFill/>
          </p:spPr>
          <p:txBody>
            <a:bodyPr>
              <a:spAutoFit/>
            </a:bodyPr>
            <a:lstStyle/>
            <a:p>
              <a:pPr>
                <a:defRPr/>
              </a:pPr>
              <a:r>
                <a:rPr lang="en-GB" sz="2000" dirty="0">
                  <a:solidFill>
                    <a:srgbClr val="C00000"/>
                  </a:solidFill>
                  <a:latin typeface="+mn-lt"/>
                </a:rPr>
                <a:t>£20-£12=£8 </a:t>
              </a:r>
              <a:r>
                <a:rPr lang="en-GB" sz="2000" dirty="0" err="1">
                  <a:solidFill>
                    <a:srgbClr val="C00000"/>
                  </a:solidFill>
                  <a:latin typeface="+mn-lt"/>
                </a:rPr>
                <a:t>cont</a:t>
              </a:r>
              <a:r>
                <a:rPr lang="en-GB" sz="2000" baseline="30000" dirty="0" err="1">
                  <a:solidFill>
                    <a:srgbClr val="C00000"/>
                  </a:solidFill>
                  <a:latin typeface="+mn-lt"/>
                </a:rPr>
                <a:t>n</a:t>
              </a:r>
              <a:r>
                <a:rPr lang="en-GB" sz="2000" dirty="0">
                  <a:solidFill>
                    <a:srgbClr val="C00000"/>
                  </a:solidFill>
                  <a:latin typeface="+mn-lt"/>
                </a:rPr>
                <a:t> per unit</a:t>
              </a:r>
            </a:p>
          </p:txBody>
        </p:sp>
        <p:cxnSp>
          <p:nvCxnSpPr>
            <p:cNvPr id="8" name="Straight Arrow Connector 7"/>
            <p:cNvCxnSpPr/>
            <p:nvPr/>
          </p:nvCxnSpPr>
          <p:spPr>
            <a:xfrm rot="10800000" flipV="1">
              <a:off x="6715125" y="2428810"/>
              <a:ext cx="785812" cy="7142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rot="10800000">
              <a:off x="6715125" y="1928813"/>
              <a:ext cx="714375" cy="428569"/>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grpSp>
      <p:sp>
        <p:nvSpPr>
          <p:cNvPr id="10" name="Slide Number Placeholder 9"/>
          <p:cNvSpPr>
            <a:spLocks noGrp="1"/>
          </p:cNvSpPr>
          <p:nvPr>
            <p:ph type="sldNum" sz="quarter" idx="12"/>
          </p:nvPr>
        </p:nvSpPr>
        <p:spPr/>
        <p:txBody>
          <a:bodyPr>
            <a:normAutofit fontScale="85000" lnSpcReduction="20000"/>
          </a:bodyPr>
          <a:lstStyle/>
          <a:p>
            <a:pPr>
              <a:defRPr/>
            </a:pPr>
            <a:fld id="{C05F4510-28E8-4170-B414-B1FCD442F0DF}" type="slidenum">
              <a:rPr lang="en-GB" smtClean="0"/>
              <a:pPr>
                <a:defRPr/>
              </a:pPr>
              <a:t>25</a:t>
            </a:fld>
            <a:endParaRPr lang="en-GB"/>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12775" y="228600"/>
            <a:ext cx="8153400" cy="990600"/>
          </a:xfrm>
        </p:spPr>
        <p:txBody>
          <a:bodyPr>
            <a:normAutofit fontScale="90000"/>
          </a:bodyPr>
          <a:lstStyle/>
          <a:p>
            <a:pPr eaLnBrk="1" fontAlgn="auto" hangingPunct="1">
              <a:spcAft>
                <a:spcPts val="0"/>
              </a:spcAft>
              <a:defRPr/>
            </a:pPr>
            <a:r>
              <a:rPr lang="en-GB" sz="4000" b="1" dirty="0" smtClean="0"/>
              <a:t>Extract from Profit </a:t>
            </a:r>
            <a:r>
              <a:rPr lang="en-GB" sz="4000" b="1" dirty="0"/>
              <a:t>&amp; Loss summary for DVD </a:t>
            </a:r>
            <a:r>
              <a:rPr lang="en-GB" sz="4000" b="1" dirty="0" smtClean="0"/>
              <a:t>entrepreneur</a:t>
            </a:r>
            <a:r>
              <a:rPr lang="en-GB" sz="4000" dirty="0" smtClean="0"/>
              <a:t> </a:t>
            </a:r>
            <a:r>
              <a:rPr lang="en-GB" sz="2000" dirty="0" smtClean="0"/>
              <a:t>(HEA, 2008) </a:t>
            </a:r>
            <a:endParaRPr lang="en-GB" sz="2000" dirty="0"/>
          </a:p>
        </p:txBody>
      </p:sp>
      <p:graphicFrame>
        <p:nvGraphicFramePr>
          <p:cNvPr id="4098" name="Object 764"/>
          <p:cNvGraphicFramePr>
            <a:graphicFrameLocks noChangeAspect="1"/>
          </p:cNvGraphicFramePr>
          <p:nvPr>
            <p:ph sz="quarter" idx="1"/>
          </p:nvPr>
        </p:nvGraphicFramePr>
        <p:xfrm>
          <a:off x="428625" y="1643063"/>
          <a:ext cx="6577013" cy="2749550"/>
        </p:xfrm>
        <a:graphic>
          <a:graphicData uri="http://schemas.openxmlformats.org/presentationml/2006/ole">
            <p:oleObj spid="_x0000_s4098" name="Document" r:id="rId3" imgW="7981990" imgH="3336408" progId="Word.Document.8">
              <p:embed/>
            </p:oleObj>
          </a:graphicData>
        </a:graphic>
      </p:graphicFrame>
      <p:sp>
        <p:nvSpPr>
          <p:cNvPr id="4100" name="Rectangle 17"/>
          <p:cNvSpPr>
            <a:spLocks noChangeArrowheads="1"/>
          </p:cNvSpPr>
          <p:nvPr/>
        </p:nvSpPr>
        <p:spPr bwMode="auto">
          <a:xfrm>
            <a:off x="0" y="2360613"/>
            <a:ext cx="9144000" cy="0"/>
          </a:xfrm>
          <a:prstGeom prst="rect">
            <a:avLst/>
          </a:prstGeom>
          <a:noFill/>
          <a:ln w="9525">
            <a:noFill/>
            <a:miter lim="800000"/>
            <a:headEnd/>
            <a:tailEnd/>
          </a:ln>
        </p:spPr>
        <p:txBody>
          <a:bodyPr wrap="none" anchor="ctr">
            <a:spAutoFit/>
          </a:bodyPr>
          <a:lstStyle/>
          <a:p>
            <a:endParaRPr lang="en-US"/>
          </a:p>
        </p:txBody>
      </p:sp>
      <p:sp>
        <p:nvSpPr>
          <p:cNvPr id="4101" name="Rectangle 81"/>
          <p:cNvSpPr>
            <a:spLocks noChangeArrowheads="1"/>
          </p:cNvSpPr>
          <p:nvPr/>
        </p:nvSpPr>
        <p:spPr bwMode="auto">
          <a:xfrm>
            <a:off x="0" y="4495800"/>
            <a:ext cx="9144000" cy="0"/>
          </a:xfrm>
          <a:prstGeom prst="rect">
            <a:avLst/>
          </a:prstGeom>
          <a:noFill/>
          <a:ln w="9525">
            <a:noFill/>
            <a:miter lim="800000"/>
            <a:headEnd/>
            <a:tailEnd/>
          </a:ln>
        </p:spPr>
        <p:txBody>
          <a:bodyPr wrap="none" anchor="ctr">
            <a:spAutoFit/>
          </a:bodyPr>
          <a:lstStyle/>
          <a:p>
            <a:endParaRPr lang="en-US"/>
          </a:p>
        </p:txBody>
      </p:sp>
      <p:graphicFrame>
        <p:nvGraphicFramePr>
          <p:cNvPr id="32006" name="Group 262"/>
          <p:cNvGraphicFramePr>
            <a:graphicFrameLocks noGrp="1"/>
          </p:cNvGraphicFramePr>
          <p:nvPr/>
        </p:nvGraphicFramePr>
        <p:xfrm>
          <a:off x="3162300" y="-830691125"/>
          <a:ext cx="2819400" cy="3663950"/>
        </p:xfrm>
        <a:graphic>
          <a:graphicData uri="http://schemas.openxmlformats.org/drawingml/2006/table">
            <a:tbl>
              <a:tblPr/>
              <a:tblGrid>
                <a:gridCol w="2209800"/>
                <a:gridCol w="609600"/>
              </a:tblGrid>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Sales of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£656.00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164 @ £4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(Revenue)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Blank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 @ £1.00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33337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(Cost of Sales)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Gross Profit</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£406.00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485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Marketing (posters &amp; flyers) + Depreciation on the DVD recorder &amp; software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£112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(Operating Expenses)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grid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£294.00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r>
            </a:tbl>
          </a:graphicData>
        </a:graphic>
      </p:graphicFrame>
      <p:sp>
        <p:nvSpPr>
          <p:cNvPr id="4128" name="Line 252"/>
          <p:cNvSpPr>
            <a:spLocks noChangeShapeType="1"/>
          </p:cNvSpPr>
          <p:nvPr/>
        </p:nvSpPr>
        <p:spPr bwMode="auto">
          <a:xfrm>
            <a:off x="3162300" y="837549125"/>
            <a:ext cx="2819400" cy="0"/>
          </a:xfrm>
          <a:prstGeom prst="line">
            <a:avLst/>
          </a:prstGeom>
          <a:noFill/>
          <a:ln w="12700" cap="rnd">
            <a:solidFill>
              <a:srgbClr val="000000"/>
            </a:solidFill>
            <a:round/>
            <a:headEnd/>
            <a:tailEnd/>
          </a:ln>
        </p:spPr>
        <p:txBody>
          <a:bodyPr/>
          <a:lstStyle/>
          <a:p>
            <a:endParaRPr lang="en-GB"/>
          </a:p>
        </p:txBody>
      </p:sp>
      <p:sp>
        <p:nvSpPr>
          <p:cNvPr id="4129" name="Line 253"/>
          <p:cNvSpPr>
            <a:spLocks noChangeShapeType="1"/>
          </p:cNvSpPr>
          <p:nvPr/>
        </p:nvSpPr>
        <p:spPr bwMode="auto">
          <a:xfrm>
            <a:off x="5372100" y="-828509900"/>
            <a:ext cx="0" cy="0"/>
          </a:xfrm>
          <a:prstGeom prst="line">
            <a:avLst/>
          </a:prstGeom>
          <a:noFill/>
          <a:ln w="12700" cap="rnd">
            <a:solidFill>
              <a:srgbClr val="000000"/>
            </a:solidFill>
            <a:round/>
            <a:headEnd/>
            <a:tailEnd/>
          </a:ln>
        </p:spPr>
        <p:txBody>
          <a:bodyPr/>
          <a:lstStyle/>
          <a:p>
            <a:endParaRPr lang="en-GB"/>
          </a:p>
        </p:txBody>
      </p:sp>
      <p:sp>
        <p:nvSpPr>
          <p:cNvPr id="4130" name="Line 254"/>
          <p:cNvSpPr>
            <a:spLocks noChangeShapeType="1"/>
          </p:cNvSpPr>
          <p:nvPr/>
        </p:nvSpPr>
        <p:spPr bwMode="auto">
          <a:xfrm>
            <a:off x="5372100" y="-828494025"/>
            <a:ext cx="0" cy="0"/>
          </a:xfrm>
          <a:prstGeom prst="line">
            <a:avLst/>
          </a:prstGeom>
          <a:noFill/>
          <a:ln w="12700" cap="rnd">
            <a:solidFill>
              <a:srgbClr val="000000"/>
            </a:solidFill>
            <a:round/>
            <a:headEnd/>
            <a:tailEnd/>
          </a:ln>
        </p:spPr>
        <p:txBody>
          <a:bodyPr/>
          <a:lstStyle/>
          <a:p>
            <a:endParaRPr lang="en-GB"/>
          </a:p>
        </p:txBody>
      </p:sp>
      <p:sp>
        <p:nvSpPr>
          <p:cNvPr id="4131" name="Line 255"/>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sp>
        <p:nvSpPr>
          <p:cNvPr id="4132" name="Line 257"/>
          <p:cNvSpPr>
            <a:spLocks noChangeShapeType="1"/>
          </p:cNvSpPr>
          <p:nvPr/>
        </p:nvSpPr>
        <p:spPr bwMode="auto">
          <a:xfrm>
            <a:off x="3162300" y="837549125"/>
            <a:ext cx="2819400" cy="0"/>
          </a:xfrm>
          <a:prstGeom prst="line">
            <a:avLst/>
          </a:prstGeom>
          <a:noFill/>
          <a:ln w="12700" cap="rnd">
            <a:solidFill>
              <a:srgbClr val="000000"/>
            </a:solidFill>
            <a:round/>
            <a:headEnd/>
            <a:tailEnd/>
          </a:ln>
        </p:spPr>
        <p:txBody>
          <a:bodyPr/>
          <a:lstStyle/>
          <a:p>
            <a:endParaRPr lang="en-GB"/>
          </a:p>
        </p:txBody>
      </p:sp>
      <p:sp>
        <p:nvSpPr>
          <p:cNvPr id="4133" name="Line 258"/>
          <p:cNvSpPr>
            <a:spLocks noChangeShapeType="1"/>
          </p:cNvSpPr>
          <p:nvPr/>
        </p:nvSpPr>
        <p:spPr bwMode="auto">
          <a:xfrm>
            <a:off x="5372100" y="-828509900"/>
            <a:ext cx="0" cy="0"/>
          </a:xfrm>
          <a:prstGeom prst="line">
            <a:avLst/>
          </a:prstGeom>
          <a:noFill/>
          <a:ln w="12700" cap="rnd">
            <a:solidFill>
              <a:srgbClr val="000000"/>
            </a:solidFill>
            <a:round/>
            <a:headEnd/>
            <a:tailEnd/>
          </a:ln>
        </p:spPr>
        <p:txBody>
          <a:bodyPr/>
          <a:lstStyle/>
          <a:p>
            <a:endParaRPr lang="en-GB"/>
          </a:p>
        </p:txBody>
      </p:sp>
      <p:sp>
        <p:nvSpPr>
          <p:cNvPr id="4134" name="Line 259"/>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sp>
        <p:nvSpPr>
          <p:cNvPr id="4135" name="Line 260"/>
          <p:cNvSpPr>
            <a:spLocks noChangeShapeType="1"/>
          </p:cNvSpPr>
          <p:nvPr/>
        </p:nvSpPr>
        <p:spPr bwMode="auto">
          <a:xfrm>
            <a:off x="5981700" y="-828494025"/>
            <a:ext cx="0" cy="0"/>
          </a:xfrm>
          <a:prstGeom prst="line">
            <a:avLst/>
          </a:prstGeom>
          <a:noFill/>
          <a:ln w="12700" cap="rnd">
            <a:solidFill>
              <a:srgbClr val="000000"/>
            </a:solidFill>
            <a:round/>
            <a:headEnd/>
            <a:tailEnd/>
          </a:ln>
        </p:spPr>
        <p:txBody>
          <a:bodyPr/>
          <a:lstStyle/>
          <a:p>
            <a:endParaRPr lang="en-GB"/>
          </a:p>
        </p:txBody>
      </p:sp>
      <p:graphicFrame>
        <p:nvGraphicFramePr>
          <p:cNvPr id="32505" name="Group 761"/>
          <p:cNvGraphicFramePr>
            <a:graphicFrameLocks noGrp="1"/>
          </p:cNvGraphicFramePr>
          <p:nvPr/>
        </p:nvGraphicFramePr>
        <p:xfrm>
          <a:off x="3162300" y="-1273222625"/>
          <a:ext cx="2819400" cy="3663950"/>
        </p:xfrm>
        <a:graphic>
          <a:graphicData uri="http://schemas.openxmlformats.org/drawingml/2006/table">
            <a:tbl>
              <a:tblPr/>
              <a:tblGrid>
                <a:gridCol w="2209800"/>
                <a:gridCol w="609600"/>
              </a:tblGrid>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Sales of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£656.00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164 @ £4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(Revenue)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16192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Blank DVDs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3">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250 @ £1.00 each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vMerge="1">
                  <a:txBody>
                    <a:bodyPr/>
                    <a:lstStyle/>
                    <a:p>
                      <a:endParaRPr lang="en-GB"/>
                    </a:p>
                  </a:txBody>
                  <a:tcPr/>
                </a:tc>
              </a:tr>
              <a:tr h="333375">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(Cost of Sales)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Gross Profit</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£406.00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4857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cap="flat">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r h="1714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Marketing (posters &amp; flyers) + Depreciation on the DVD recorder &amp; software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£112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(Operating Expenses)</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0">
                <a:tc gridSpan="2">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cs typeface="Arial" charset="0"/>
                        </a:rPr>
                        <a:t>£294.00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r>
            </a:tbl>
          </a:graphicData>
        </a:graphic>
      </p:graphicFrame>
      <p:sp>
        <p:nvSpPr>
          <p:cNvPr id="4162" name="Line 751"/>
          <p:cNvSpPr>
            <a:spLocks noChangeShapeType="1"/>
          </p:cNvSpPr>
          <p:nvPr/>
        </p:nvSpPr>
        <p:spPr bwMode="auto">
          <a:xfrm>
            <a:off x="3162300" y="1280080625"/>
            <a:ext cx="2819400" cy="0"/>
          </a:xfrm>
          <a:prstGeom prst="line">
            <a:avLst/>
          </a:prstGeom>
          <a:noFill/>
          <a:ln w="12700" cap="rnd">
            <a:solidFill>
              <a:srgbClr val="000000"/>
            </a:solidFill>
            <a:round/>
            <a:headEnd/>
            <a:tailEnd/>
          </a:ln>
        </p:spPr>
        <p:txBody>
          <a:bodyPr/>
          <a:lstStyle/>
          <a:p>
            <a:endParaRPr lang="en-GB"/>
          </a:p>
        </p:txBody>
      </p:sp>
      <p:sp>
        <p:nvSpPr>
          <p:cNvPr id="4163" name="Line 752"/>
          <p:cNvSpPr>
            <a:spLocks noChangeShapeType="1"/>
          </p:cNvSpPr>
          <p:nvPr/>
        </p:nvSpPr>
        <p:spPr bwMode="auto">
          <a:xfrm>
            <a:off x="5372100" y="-1271041400"/>
            <a:ext cx="0" cy="0"/>
          </a:xfrm>
          <a:prstGeom prst="line">
            <a:avLst/>
          </a:prstGeom>
          <a:noFill/>
          <a:ln w="12700" cap="rnd">
            <a:solidFill>
              <a:srgbClr val="000000"/>
            </a:solidFill>
            <a:round/>
            <a:headEnd/>
            <a:tailEnd/>
          </a:ln>
        </p:spPr>
        <p:txBody>
          <a:bodyPr/>
          <a:lstStyle/>
          <a:p>
            <a:endParaRPr lang="en-GB"/>
          </a:p>
        </p:txBody>
      </p:sp>
      <p:sp>
        <p:nvSpPr>
          <p:cNvPr id="4164" name="Line 753"/>
          <p:cNvSpPr>
            <a:spLocks noChangeShapeType="1"/>
          </p:cNvSpPr>
          <p:nvPr/>
        </p:nvSpPr>
        <p:spPr bwMode="auto">
          <a:xfrm>
            <a:off x="5372100" y="-1271025525"/>
            <a:ext cx="0" cy="0"/>
          </a:xfrm>
          <a:prstGeom prst="line">
            <a:avLst/>
          </a:prstGeom>
          <a:noFill/>
          <a:ln w="12700" cap="rnd">
            <a:solidFill>
              <a:srgbClr val="000000"/>
            </a:solidFill>
            <a:round/>
            <a:headEnd/>
            <a:tailEnd/>
          </a:ln>
        </p:spPr>
        <p:txBody>
          <a:bodyPr/>
          <a:lstStyle/>
          <a:p>
            <a:endParaRPr lang="en-GB"/>
          </a:p>
        </p:txBody>
      </p:sp>
      <p:sp>
        <p:nvSpPr>
          <p:cNvPr id="4165" name="Line 754"/>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4166" name="Line 756"/>
          <p:cNvSpPr>
            <a:spLocks noChangeShapeType="1"/>
          </p:cNvSpPr>
          <p:nvPr/>
        </p:nvSpPr>
        <p:spPr bwMode="auto">
          <a:xfrm>
            <a:off x="3162300" y="1280080625"/>
            <a:ext cx="2819400" cy="0"/>
          </a:xfrm>
          <a:prstGeom prst="line">
            <a:avLst/>
          </a:prstGeom>
          <a:noFill/>
          <a:ln w="12700" cap="rnd">
            <a:solidFill>
              <a:srgbClr val="000000"/>
            </a:solidFill>
            <a:round/>
            <a:headEnd/>
            <a:tailEnd/>
          </a:ln>
        </p:spPr>
        <p:txBody>
          <a:bodyPr/>
          <a:lstStyle/>
          <a:p>
            <a:endParaRPr lang="en-GB"/>
          </a:p>
        </p:txBody>
      </p:sp>
      <p:sp>
        <p:nvSpPr>
          <p:cNvPr id="4167" name="Line 757"/>
          <p:cNvSpPr>
            <a:spLocks noChangeShapeType="1"/>
          </p:cNvSpPr>
          <p:nvPr/>
        </p:nvSpPr>
        <p:spPr bwMode="auto">
          <a:xfrm>
            <a:off x="5372100" y="-1271041400"/>
            <a:ext cx="0" cy="0"/>
          </a:xfrm>
          <a:prstGeom prst="line">
            <a:avLst/>
          </a:prstGeom>
          <a:noFill/>
          <a:ln w="12700" cap="rnd">
            <a:solidFill>
              <a:srgbClr val="000000"/>
            </a:solidFill>
            <a:round/>
            <a:headEnd/>
            <a:tailEnd/>
          </a:ln>
        </p:spPr>
        <p:txBody>
          <a:bodyPr/>
          <a:lstStyle/>
          <a:p>
            <a:endParaRPr lang="en-GB"/>
          </a:p>
        </p:txBody>
      </p:sp>
      <p:sp>
        <p:nvSpPr>
          <p:cNvPr id="4168" name="Line 758"/>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4169" name="Line 759"/>
          <p:cNvSpPr>
            <a:spLocks noChangeShapeType="1"/>
          </p:cNvSpPr>
          <p:nvPr/>
        </p:nvSpPr>
        <p:spPr bwMode="auto">
          <a:xfrm>
            <a:off x="5981700" y="-1271025525"/>
            <a:ext cx="0" cy="0"/>
          </a:xfrm>
          <a:prstGeom prst="line">
            <a:avLst/>
          </a:prstGeom>
          <a:noFill/>
          <a:ln w="12700" cap="rnd">
            <a:solidFill>
              <a:srgbClr val="000000"/>
            </a:solidFill>
            <a:round/>
            <a:headEnd/>
            <a:tailEnd/>
          </a:ln>
        </p:spPr>
        <p:txBody>
          <a:bodyPr/>
          <a:lstStyle/>
          <a:p>
            <a:endParaRPr lang="en-GB"/>
          </a:p>
        </p:txBody>
      </p:sp>
      <p:sp>
        <p:nvSpPr>
          <p:cNvPr id="24" name="Rectangle 3"/>
          <p:cNvSpPr>
            <a:spLocks noChangeArrowheads="1"/>
          </p:cNvSpPr>
          <p:nvPr/>
        </p:nvSpPr>
        <p:spPr bwMode="auto">
          <a:xfrm>
            <a:off x="285750" y="4429125"/>
            <a:ext cx="8510588" cy="954088"/>
          </a:xfrm>
          <a:prstGeom prst="rect">
            <a:avLst/>
          </a:prstGeom>
          <a:noFill/>
          <a:ln w="9525">
            <a:solidFill>
              <a:schemeClr val="tx2"/>
            </a:solidFill>
            <a:miter lim="800000"/>
            <a:headEnd/>
            <a:tailEnd/>
          </a:ln>
          <a:effectLst/>
        </p:spPr>
        <p:txBody>
          <a:bodyPr lIns="92075" tIns="46038" rIns="92075" bIns="46038">
            <a:spAutoFit/>
          </a:bodyPr>
          <a:lstStyle/>
          <a:p>
            <a:pPr lvl="1">
              <a:defRPr/>
            </a:pPr>
            <a:r>
              <a:rPr lang="en-GB" sz="2800" b="1" dirty="0">
                <a:latin typeface="+mn-lt"/>
              </a:rPr>
              <a:t>BE point (output) = </a:t>
            </a:r>
            <a:r>
              <a:rPr lang="en-GB" sz="2800" b="1" u="sng" dirty="0">
                <a:latin typeface="+mn-lt"/>
              </a:rPr>
              <a:t>Fixed (indirect/overhead) costs</a:t>
            </a:r>
          </a:p>
          <a:p>
            <a:pPr>
              <a:defRPr/>
            </a:pPr>
            <a:r>
              <a:rPr lang="en-GB" sz="2800" b="1" dirty="0">
                <a:latin typeface="+mn-lt"/>
              </a:rPr>
              <a:t>                                           Contribution (per unit)</a:t>
            </a:r>
          </a:p>
        </p:txBody>
      </p:sp>
      <p:sp>
        <p:nvSpPr>
          <p:cNvPr id="25" name="Rectangle 24"/>
          <p:cNvSpPr>
            <a:spLocks noChangeArrowheads="1"/>
          </p:cNvSpPr>
          <p:nvPr/>
        </p:nvSpPr>
        <p:spPr bwMode="auto">
          <a:xfrm>
            <a:off x="285750" y="5500688"/>
            <a:ext cx="8572500" cy="1323975"/>
          </a:xfrm>
          <a:prstGeom prst="rect">
            <a:avLst/>
          </a:prstGeom>
          <a:noFill/>
          <a:ln w="9525">
            <a:noFill/>
            <a:miter lim="800000"/>
            <a:headEnd/>
            <a:tailEnd/>
          </a:ln>
          <a:effectLst/>
        </p:spPr>
        <p:txBody>
          <a:bodyPr lIns="92075" tIns="46038" rIns="92075" bIns="46038">
            <a:spAutoFit/>
          </a:bodyPr>
          <a:lstStyle/>
          <a:p>
            <a:pPr eaLnBrk="0" hangingPunct="0">
              <a:defRPr/>
            </a:pPr>
            <a:r>
              <a:rPr lang="en-GB" sz="2800" dirty="0">
                <a:solidFill>
                  <a:srgbClr val="C00000"/>
                </a:solidFill>
                <a:latin typeface="+mn-lt"/>
              </a:rPr>
              <a:t>Breakeven point  =	 </a:t>
            </a:r>
            <a:r>
              <a:rPr lang="en-GB" sz="2800" u="sng" dirty="0">
                <a:solidFill>
                  <a:srgbClr val="C00000"/>
                </a:solidFill>
                <a:latin typeface="+mn-lt"/>
              </a:rPr>
              <a:t>112</a:t>
            </a:r>
            <a:r>
              <a:rPr lang="en-GB" sz="2800" dirty="0">
                <a:solidFill>
                  <a:srgbClr val="C00000"/>
                </a:solidFill>
                <a:latin typeface="+mn-lt"/>
              </a:rPr>
              <a:t>	=   37.33 units</a:t>
            </a:r>
          </a:p>
          <a:p>
            <a:pPr eaLnBrk="0" hangingPunct="0">
              <a:defRPr/>
            </a:pPr>
            <a:r>
              <a:rPr lang="en-GB" sz="2800" dirty="0">
                <a:solidFill>
                  <a:srgbClr val="C00000"/>
                </a:solidFill>
                <a:latin typeface="+mn-lt"/>
              </a:rPr>
              <a:t>			    3</a:t>
            </a:r>
          </a:p>
          <a:p>
            <a:pPr eaLnBrk="0" hangingPunct="0">
              <a:defRPr/>
            </a:pPr>
            <a:r>
              <a:rPr lang="en-GB" sz="2400" dirty="0">
                <a:solidFill>
                  <a:srgbClr val="C00000"/>
                </a:solidFill>
                <a:latin typeface="+mn-lt"/>
              </a:rPr>
              <a:t>i.e. the entrepreneur will start to make a profit on the 38</a:t>
            </a:r>
            <a:r>
              <a:rPr lang="en-GB" sz="2400" baseline="30000" dirty="0">
                <a:solidFill>
                  <a:srgbClr val="C00000"/>
                </a:solidFill>
                <a:latin typeface="+mn-lt"/>
              </a:rPr>
              <a:t>th</a:t>
            </a:r>
            <a:r>
              <a:rPr lang="en-GB" sz="2400" dirty="0">
                <a:solidFill>
                  <a:srgbClr val="C00000"/>
                </a:solidFill>
                <a:latin typeface="+mn-lt"/>
              </a:rPr>
              <a:t> DVD sold</a:t>
            </a:r>
          </a:p>
        </p:txBody>
      </p:sp>
      <p:grpSp>
        <p:nvGrpSpPr>
          <p:cNvPr id="4172" name="Group 28"/>
          <p:cNvGrpSpPr>
            <a:grpSpLocks/>
          </p:cNvGrpSpPr>
          <p:nvPr/>
        </p:nvGrpSpPr>
        <p:grpSpPr bwMode="auto">
          <a:xfrm>
            <a:off x="6715125" y="1928813"/>
            <a:ext cx="2286000" cy="1065212"/>
            <a:chOff x="6715125" y="1928813"/>
            <a:chExt cx="2286000" cy="1065212"/>
          </a:xfrm>
        </p:grpSpPr>
        <p:sp>
          <p:nvSpPr>
            <p:cNvPr id="26" name="TextBox 25"/>
            <p:cNvSpPr txBox="1"/>
            <p:nvPr/>
          </p:nvSpPr>
          <p:spPr>
            <a:xfrm>
              <a:off x="7429500" y="2286000"/>
              <a:ext cx="1571625" cy="708025"/>
            </a:xfrm>
            <a:prstGeom prst="rect">
              <a:avLst/>
            </a:prstGeom>
            <a:noFill/>
          </p:spPr>
          <p:txBody>
            <a:bodyPr>
              <a:spAutoFit/>
            </a:bodyPr>
            <a:lstStyle/>
            <a:p>
              <a:pPr>
                <a:defRPr/>
              </a:pPr>
              <a:r>
                <a:rPr lang="en-GB" sz="2000" dirty="0">
                  <a:solidFill>
                    <a:srgbClr val="C00000"/>
                  </a:solidFill>
                  <a:latin typeface="+mn-lt"/>
                </a:rPr>
                <a:t>£4-£1=£3 </a:t>
              </a:r>
              <a:r>
                <a:rPr lang="en-GB" sz="2000" dirty="0" err="1">
                  <a:solidFill>
                    <a:srgbClr val="C00000"/>
                  </a:solidFill>
                  <a:latin typeface="+mn-lt"/>
                </a:rPr>
                <a:t>cont</a:t>
              </a:r>
              <a:r>
                <a:rPr lang="en-GB" sz="2000" baseline="30000" dirty="0" err="1">
                  <a:solidFill>
                    <a:srgbClr val="C00000"/>
                  </a:solidFill>
                  <a:latin typeface="+mn-lt"/>
                </a:rPr>
                <a:t>n</a:t>
              </a:r>
              <a:r>
                <a:rPr lang="en-GB" sz="2000" dirty="0">
                  <a:solidFill>
                    <a:srgbClr val="C00000"/>
                  </a:solidFill>
                  <a:latin typeface="+mn-lt"/>
                </a:rPr>
                <a:t> per unit</a:t>
              </a:r>
            </a:p>
          </p:txBody>
        </p:sp>
        <p:cxnSp>
          <p:nvCxnSpPr>
            <p:cNvPr id="28" name="Straight Arrow Connector 27"/>
            <p:cNvCxnSpPr/>
            <p:nvPr/>
          </p:nvCxnSpPr>
          <p:spPr>
            <a:xfrm rot="10800000" flipV="1">
              <a:off x="6715125" y="2428875"/>
              <a:ext cx="785813" cy="7143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rot="10800000">
              <a:off x="6715125" y="1928813"/>
              <a:ext cx="714375" cy="428625"/>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grpSp>
      <p:sp>
        <p:nvSpPr>
          <p:cNvPr id="31" name="Slide Number Placeholder 30"/>
          <p:cNvSpPr>
            <a:spLocks noGrp="1"/>
          </p:cNvSpPr>
          <p:nvPr>
            <p:ph type="sldNum" sz="quarter" idx="12"/>
          </p:nvPr>
        </p:nvSpPr>
        <p:spPr/>
        <p:txBody>
          <a:bodyPr>
            <a:normAutofit fontScale="85000" lnSpcReduction="20000"/>
          </a:bodyPr>
          <a:lstStyle/>
          <a:p>
            <a:pPr>
              <a:defRPr/>
            </a:pPr>
            <a:fld id="{CC5A96D3-5500-40C0-B15D-031B513EA0B6}" type="slidenum">
              <a:rPr lang="en-GB" smtClean="0"/>
              <a:pPr>
                <a:defRPr/>
              </a:pPr>
              <a:t>26</a:t>
            </a:fld>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285750" y="0"/>
            <a:ext cx="8501063" cy="1323975"/>
          </a:xfrm>
          <a:prstGeom prst="rect">
            <a:avLst/>
          </a:prstGeom>
          <a:noFill/>
          <a:ln w="9525">
            <a:noFill/>
            <a:miter lim="800000"/>
            <a:headEnd/>
            <a:tailEnd/>
          </a:ln>
          <a:effectLst/>
        </p:spPr>
        <p:txBody>
          <a:bodyPr lIns="92075" tIns="46038" rIns="92075" bIns="46038">
            <a:spAutoFit/>
          </a:bodyPr>
          <a:lstStyle/>
          <a:p>
            <a:pPr eaLnBrk="0" hangingPunct="0">
              <a:defRPr/>
            </a:pPr>
            <a:r>
              <a:rPr lang="en-GB" sz="4000" dirty="0">
                <a:solidFill>
                  <a:schemeClr val="tx2"/>
                </a:solidFill>
                <a:latin typeface="+mj-lt"/>
              </a:rPr>
              <a:t>Activity </a:t>
            </a:r>
          </a:p>
          <a:p>
            <a:pPr eaLnBrk="0" hangingPunct="0">
              <a:defRPr/>
            </a:pPr>
            <a:r>
              <a:rPr lang="en-GB" sz="4000" dirty="0">
                <a:solidFill>
                  <a:schemeClr val="tx2"/>
                </a:solidFill>
                <a:latin typeface="+mj-lt"/>
              </a:rPr>
              <a:t>Calculate the BEP in £ and output</a:t>
            </a:r>
          </a:p>
        </p:txBody>
      </p:sp>
      <p:sp>
        <p:nvSpPr>
          <p:cNvPr id="13315" name="Rectangle 3"/>
          <p:cNvSpPr>
            <a:spLocks noChangeArrowheads="1"/>
          </p:cNvSpPr>
          <p:nvPr/>
        </p:nvSpPr>
        <p:spPr bwMode="auto">
          <a:xfrm>
            <a:off x="214313" y="4572000"/>
            <a:ext cx="8724900" cy="831850"/>
          </a:xfrm>
          <a:prstGeom prst="rect">
            <a:avLst/>
          </a:prstGeom>
          <a:noFill/>
          <a:ln w="9525">
            <a:solidFill>
              <a:schemeClr val="tx2"/>
            </a:solidFill>
            <a:miter lim="800000"/>
            <a:headEnd/>
            <a:tailEnd/>
          </a:ln>
          <a:effectLst/>
        </p:spPr>
        <p:txBody>
          <a:bodyPr lIns="92075" tIns="46038" rIns="92075" bIns="46038">
            <a:spAutoFit/>
          </a:bodyPr>
          <a:lstStyle/>
          <a:p>
            <a:pPr eaLnBrk="0" hangingPunct="0">
              <a:defRPr/>
            </a:pPr>
            <a:r>
              <a:rPr lang="en-GB" sz="2400" dirty="0">
                <a:solidFill>
                  <a:srgbClr val="0070C0"/>
                </a:solidFill>
                <a:latin typeface="+mn-lt"/>
              </a:rPr>
              <a:t>BE point (£ sales) = </a:t>
            </a:r>
            <a:r>
              <a:rPr lang="en-GB" sz="2400" u="sng" dirty="0">
                <a:solidFill>
                  <a:srgbClr val="0070C0"/>
                </a:solidFill>
                <a:latin typeface="+mn-lt"/>
              </a:rPr>
              <a:t>Fixed (indirect/overhead) costs </a:t>
            </a:r>
            <a:r>
              <a:rPr lang="en-GB" sz="2400" dirty="0">
                <a:solidFill>
                  <a:srgbClr val="0070C0"/>
                </a:solidFill>
                <a:latin typeface="+mn-lt"/>
              </a:rPr>
              <a:t> =</a:t>
            </a:r>
            <a:endParaRPr lang="en-GB" sz="2400" u="sng" dirty="0">
              <a:solidFill>
                <a:srgbClr val="0070C0"/>
              </a:solidFill>
              <a:latin typeface="+mn-lt"/>
            </a:endParaRPr>
          </a:p>
          <a:p>
            <a:pPr eaLnBrk="0" hangingPunct="0">
              <a:defRPr/>
            </a:pPr>
            <a:r>
              <a:rPr lang="en-GB" sz="2400" dirty="0">
                <a:solidFill>
                  <a:srgbClr val="0070C0"/>
                </a:solidFill>
                <a:latin typeface="+mn-lt"/>
              </a:rPr>
              <a:t>                                    Contribution margin (%)          </a:t>
            </a:r>
          </a:p>
        </p:txBody>
      </p:sp>
      <p:sp>
        <p:nvSpPr>
          <p:cNvPr id="4" name="Rectangle 2"/>
          <p:cNvSpPr>
            <a:spLocks noChangeArrowheads="1"/>
          </p:cNvSpPr>
          <p:nvPr/>
        </p:nvSpPr>
        <p:spPr bwMode="auto">
          <a:xfrm>
            <a:off x="214313" y="1571625"/>
            <a:ext cx="8501062" cy="2555875"/>
          </a:xfrm>
          <a:prstGeom prst="rect">
            <a:avLst/>
          </a:prstGeom>
          <a:noFill/>
          <a:ln w="9525">
            <a:noFill/>
            <a:miter lim="800000"/>
            <a:headEnd/>
            <a:tailEnd/>
          </a:ln>
          <a:effectLst/>
        </p:spPr>
        <p:txBody>
          <a:bodyPr lIns="92075" tIns="46038" rIns="92075" bIns="46038">
            <a:spAutoFit/>
          </a:bodyPr>
          <a:lstStyle/>
          <a:p>
            <a:pPr eaLnBrk="0" hangingPunct="0">
              <a:defRPr/>
            </a:pPr>
            <a:r>
              <a:rPr lang="en-GB" sz="3200" dirty="0">
                <a:latin typeface="+mn-lt"/>
              </a:rPr>
              <a:t>Sales	 </a:t>
            </a:r>
            <a:r>
              <a:rPr lang="en-GB" sz="2000" dirty="0">
                <a:latin typeface="+mn-lt"/>
              </a:rPr>
              <a:t>(200 units @ £10 each) </a:t>
            </a:r>
            <a:r>
              <a:rPr lang="en-GB" sz="3200" dirty="0">
                <a:latin typeface="+mn-lt"/>
              </a:rPr>
              <a:t>		   £2000</a:t>
            </a:r>
          </a:p>
          <a:p>
            <a:pPr eaLnBrk="0" hangingPunct="0">
              <a:defRPr/>
            </a:pPr>
            <a:r>
              <a:rPr lang="en-GB" sz="3200" dirty="0">
                <a:latin typeface="+mn-lt"/>
              </a:rPr>
              <a:t>Variable costs </a:t>
            </a:r>
            <a:r>
              <a:rPr lang="en-GB" sz="2000" dirty="0">
                <a:latin typeface="+mn-lt"/>
              </a:rPr>
              <a:t>(£4 per unit)</a:t>
            </a:r>
            <a:r>
              <a:rPr lang="en-GB" sz="2400" dirty="0">
                <a:latin typeface="+mn-lt"/>
              </a:rPr>
              <a:t>	</a:t>
            </a:r>
            <a:r>
              <a:rPr lang="en-GB" sz="3200" dirty="0">
                <a:latin typeface="+mn-lt"/>
              </a:rPr>
              <a:t>	       </a:t>
            </a:r>
            <a:r>
              <a:rPr lang="en-GB" sz="3200" u="sng" dirty="0">
                <a:latin typeface="+mn-lt"/>
              </a:rPr>
              <a:t>800</a:t>
            </a:r>
            <a:endParaRPr lang="en-GB" sz="3200" dirty="0">
              <a:latin typeface="+mn-lt"/>
            </a:endParaRPr>
          </a:p>
          <a:p>
            <a:pPr eaLnBrk="0" hangingPunct="0">
              <a:defRPr/>
            </a:pPr>
            <a:r>
              <a:rPr lang="en-GB" sz="3200" dirty="0">
                <a:latin typeface="+mn-lt"/>
              </a:rPr>
              <a:t>Contribution </a:t>
            </a:r>
            <a:r>
              <a:rPr lang="en-GB" sz="2400" dirty="0">
                <a:latin typeface="+mn-lt"/>
              </a:rPr>
              <a:t>(gross profit)</a:t>
            </a:r>
            <a:r>
              <a:rPr lang="en-GB" sz="3200" dirty="0">
                <a:latin typeface="+mn-lt"/>
              </a:rPr>
              <a:t>	             1200</a:t>
            </a:r>
            <a:endParaRPr lang="en-GB" sz="2400" dirty="0">
              <a:solidFill>
                <a:srgbClr val="0070C0"/>
              </a:solidFill>
              <a:latin typeface="+mn-lt"/>
            </a:endParaRPr>
          </a:p>
          <a:p>
            <a:pPr eaLnBrk="0" hangingPunct="0">
              <a:defRPr/>
            </a:pPr>
            <a:r>
              <a:rPr lang="en-GB" sz="3200" dirty="0">
                <a:latin typeface="+mn-lt"/>
              </a:rPr>
              <a:t>Fixed costs </a:t>
            </a:r>
            <a:r>
              <a:rPr lang="en-GB" sz="2400" dirty="0">
                <a:latin typeface="+mn-lt"/>
              </a:rPr>
              <a:t>(expenses/overheads)</a:t>
            </a:r>
            <a:r>
              <a:rPr lang="en-GB" sz="3200" dirty="0">
                <a:latin typeface="+mn-lt"/>
              </a:rPr>
              <a:t>       </a:t>
            </a:r>
            <a:r>
              <a:rPr lang="en-GB" sz="3200" u="sng" dirty="0">
                <a:latin typeface="+mn-lt"/>
              </a:rPr>
              <a:t>600</a:t>
            </a:r>
            <a:endParaRPr lang="en-GB" sz="3200" dirty="0">
              <a:latin typeface="+mn-lt"/>
            </a:endParaRPr>
          </a:p>
          <a:p>
            <a:pPr eaLnBrk="0" hangingPunct="0">
              <a:defRPr/>
            </a:pPr>
            <a:r>
              <a:rPr lang="en-GB" sz="3200" dirty="0">
                <a:latin typeface="+mn-lt"/>
              </a:rPr>
              <a:t>Profit				               </a:t>
            </a:r>
            <a:r>
              <a:rPr lang="en-GB" sz="3200" u="sng" dirty="0">
                <a:latin typeface="+mn-lt"/>
              </a:rPr>
              <a:t>600</a:t>
            </a:r>
            <a:endParaRPr lang="en-GB" sz="3200" dirty="0">
              <a:solidFill>
                <a:srgbClr val="FF0000"/>
              </a:solidFill>
              <a:latin typeface="+mn-lt"/>
            </a:endParaRPr>
          </a:p>
        </p:txBody>
      </p:sp>
      <p:sp>
        <p:nvSpPr>
          <p:cNvPr id="6" name="Rectangle 3"/>
          <p:cNvSpPr>
            <a:spLocks noChangeArrowheads="1"/>
          </p:cNvSpPr>
          <p:nvPr/>
        </p:nvSpPr>
        <p:spPr bwMode="auto">
          <a:xfrm>
            <a:off x="214313" y="5500688"/>
            <a:ext cx="8929687" cy="831850"/>
          </a:xfrm>
          <a:prstGeom prst="rect">
            <a:avLst/>
          </a:prstGeom>
          <a:noFill/>
          <a:ln w="9525">
            <a:solidFill>
              <a:schemeClr val="tx2"/>
            </a:solidFill>
            <a:miter lim="800000"/>
            <a:headEnd/>
            <a:tailEnd/>
          </a:ln>
          <a:effectLst/>
        </p:spPr>
        <p:txBody>
          <a:bodyPr lIns="92075" tIns="46038" rIns="92075" bIns="46038">
            <a:spAutoFit/>
          </a:bodyPr>
          <a:lstStyle/>
          <a:p>
            <a:pPr marL="0" lvl="1">
              <a:defRPr/>
            </a:pPr>
            <a:r>
              <a:rPr lang="en-GB" sz="2400" dirty="0">
                <a:solidFill>
                  <a:srgbClr val="C00000"/>
                </a:solidFill>
                <a:latin typeface="+mn-lt"/>
              </a:rPr>
              <a:t>BE point (output) = </a:t>
            </a:r>
            <a:r>
              <a:rPr lang="en-GB" sz="2400" u="sng" dirty="0">
                <a:solidFill>
                  <a:srgbClr val="C00000"/>
                </a:solidFill>
                <a:latin typeface="+mn-lt"/>
              </a:rPr>
              <a:t>Fixed (indirect/overhead) costs</a:t>
            </a:r>
            <a:r>
              <a:rPr lang="en-GB" sz="2400" dirty="0">
                <a:solidFill>
                  <a:srgbClr val="C00000"/>
                </a:solidFill>
                <a:latin typeface="+mn-lt"/>
              </a:rPr>
              <a:t> =</a:t>
            </a:r>
            <a:endParaRPr lang="en-GB" sz="2400" u="sng" dirty="0">
              <a:solidFill>
                <a:srgbClr val="C00000"/>
              </a:solidFill>
              <a:latin typeface="+mn-lt"/>
            </a:endParaRPr>
          </a:p>
          <a:p>
            <a:pPr>
              <a:defRPr/>
            </a:pPr>
            <a:r>
              <a:rPr lang="en-GB" sz="2400" dirty="0">
                <a:solidFill>
                  <a:srgbClr val="C00000"/>
                </a:solidFill>
                <a:latin typeface="+mn-lt"/>
              </a:rPr>
              <a:t>                                    Contribution (per unit)            </a:t>
            </a:r>
          </a:p>
        </p:txBody>
      </p:sp>
      <p:sp>
        <p:nvSpPr>
          <p:cNvPr id="7" name="Slide Number Placeholder 6"/>
          <p:cNvSpPr>
            <a:spLocks noGrp="1"/>
          </p:cNvSpPr>
          <p:nvPr>
            <p:ph type="sldNum" sz="quarter" idx="12"/>
          </p:nvPr>
        </p:nvSpPr>
        <p:spPr/>
        <p:txBody>
          <a:bodyPr>
            <a:normAutofit fontScale="85000" lnSpcReduction="20000"/>
          </a:bodyPr>
          <a:lstStyle/>
          <a:p>
            <a:pPr>
              <a:defRPr/>
            </a:pPr>
            <a:fld id="{1A710F94-5D74-4882-89A6-7B31811137DF}" type="slidenum">
              <a:rPr lang="en-GB" smtClean="0"/>
              <a:pPr>
                <a:defRPr/>
              </a:pPr>
              <a:t>27</a:t>
            </a:fld>
            <a:endParaRPr lang="en-GB"/>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12775" y="228600"/>
            <a:ext cx="8153400" cy="990600"/>
          </a:xfrm>
        </p:spPr>
        <p:txBody>
          <a:bodyPr/>
          <a:lstStyle/>
          <a:p>
            <a:pPr eaLnBrk="1" hangingPunct="1"/>
            <a:r>
              <a:rPr lang="en-US" smtClean="0"/>
              <a:t>References</a:t>
            </a:r>
          </a:p>
        </p:txBody>
      </p:sp>
      <p:sp>
        <p:nvSpPr>
          <p:cNvPr id="33795" name="Content Placeholder 2"/>
          <p:cNvSpPr>
            <a:spLocks noGrp="1"/>
          </p:cNvSpPr>
          <p:nvPr>
            <p:ph sz="quarter" idx="1"/>
          </p:nvPr>
        </p:nvSpPr>
        <p:spPr>
          <a:xfrm>
            <a:off x="214313" y="1600200"/>
            <a:ext cx="8551862" cy="4495800"/>
          </a:xfrm>
        </p:spPr>
        <p:txBody>
          <a:bodyPr/>
          <a:lstStyle/>
          <a:p>
            <a:pPr eaLnBrk="1" hangingPunct="1">
              <a:defRPr/>
            </a:pPr>
            <a:r>
              <a:rPr lang="en-GB" sz="2200" dirty="0" smtClean="0"/>
              <a:t>Biz Ed (2008) (online). Available at </a:t>
            </a:r>
            <a:r>
              <a:rPr lang="en-GB" sz="2200" u="sng" dirty="0" smtClean="0"/>
              <a:t>http://www.bized.co.uk/learn/business/accounting/busaccounts/notes/pl.htm</a:t>
            </a:r>
            <a:r>
              <a:rPr lang="en-GB" sz="2200" dirty="0" smtClean="0"/>
              <a:t>. Accessed 3rd April 2008</a:t>
            </a:r>
          </a:p>
          <a:p>
            <a:pPr eaLnBrk="1" hangingPunct="1">
              <a:defRPr/>
            </a:pPr>
            <a:r>
              <a:rPr lang="en-GB" sz="2200" dirty="0" smtClean="0"/>
              <a:t>Business Link (2008) (online). Available at </a:t>
            </a:r>
            <a:r>
              <a:rPr lang="en-GB" sz="2200" u="sng" dirty="0" smtClean="0"/>
              <a:t>http://www.businesslink.gov.uk/bdotg/action/createPdf?title=P+%26+L+account&amp;gb=1122224932&amp;x=57&amp;y=8. </a:t>
            </a:r>
            <a:r>
              <a:rPr lang="en-GB" sz="2200" dirty="0" smtClean="0"/>
              <a:t> Accessed 5</a:t>
            </a:r>
            <a:r>
              <a:rPr lang="en-GB" sz="2200" baseline="30000" dirty="0" smtClean="0"/>
              <a:t>th</a:t>
            </a:r>
            <a:r>
              <a:rPr lang="en-GB" sz="2200" dirty="0" smtClean="0"/>
              <a:t> April 2008</a:t>
            </a:r>
          </a:p>
          <a:p>
            <a:pPr eaLnBrk="1" hangingPunct="1">
              <a:defRPr/>
            </a:pPr>
            <a:r>
              <a:rPr lang="en-GB" sz="2200" dirty="0" err="1" smtClean="0"/>
              <a:t>Bytestart</a:t>
            </a:r>
            <a:r>
              <a:rPr lang="en-GB" sz="2200" dirty="0" smtClean="0"/>
              <a:t>: the small business portal (2008) (online).  Available at </a:t>
            </a:r>
            <a:r>
              <a:rPr lang="en-GB" sz="2200" u="sng" dirty="0" smtClean="0"/>
              <a:t>http://www.bytestart.co.uk/content/taxlegal/9_6/sole-trader-tax-guide.shtml. </a:t>
            </a:r>
            <a:r>
              <a:rPr lang="en-GB" sz="2200" dirty="0" smtClean="0"/>
              <a:t>Accessed 3rd April 2008</a:t>
            </a:r>
            <a:endParaRPr lang="en-GB" sz="2200" u="sng" dirty="0" smtClean="0"/>
          </a:p>
          <a:p>
            <a:pPr eaLnBrk="1" hangingPunct="1">
              <a:defRPr/>
            </a:pPr>
            <a:r>
              <a:rPr lang="en-GB" sz="2200" dirty="0" smtClean="0"/>
              <a:t>Higher Education Academy (HEA) (2008) (online). Available at </a:t>
            </a:r>
            <a:r>
              <a:rPr lang="en-GB" sz="2200" u="sng" dirty="0" smtClean="0"/>
              <a:t>http://www.heacademy.ac.uk/assets/York/documents/ourwork/tla/employability_enterprise/entrepreneurial%20_matrix/c6_finance_for_start_up_business.pdf</a:t>
            </a:r>
            <a:r>
              <a:rPr lang="en-GB" sz="2200" dirty="0" smtClean="0"/>
              <a:t>. Accessed 15</a:t>
            </a:r>
            <a:r>
              <a:rPr lang="en-GB" sz="2200" baseline="30000" dirty="0" smtClean="0"/>
              <a:t>th</a:t>
            </a:r>
            <a:r>
              <a:rPr lang="en-GB" sz="2200" dirty="0" smtClean="0"/>
              <a:t> March 2008</a:t>
            </a:r>
          </a:p>
        </p:txBody>
      </p:sp>
      <p:sp>
        <p:nvSpPr>
          <p:cNvPr id="4" name="Slide Number Placeholder 3"/>
          <p:cNvSpPr>
            <a:spLocks noGrp="1"/>
          </p:cNvSpPr>
          <p:nvPr>
            <p:ph type="sldNum" sz="quarter" idx="12"/>
          </p:nvPr>
        </p:nvSpPr>
        <p:spPr/>
        <p:txBody>
          <a:bodyPr>
            <a:normAutofit fontScale="85000" lnSpcReduction="20000"/>
          </a:bodyPr>
          <a:lstStyle/>
          <a:p>
            <a:pPr>
              <a:defRPr/>
            </a:pPr>
            <a:fld id="{08BEDE7D-9140-4059-9F1A-AA4848CE63E7}" type="slidenum">
              <a:rPr lang="en-GB" smtClean="0"/>
              <a:pPr>
                <a:defRPr/>
              </a:pPr>
              <a:t>28</a:t>
            </a:fld>
            <a:endParaRPr lang="en-GB"/>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285750" y="0"/>
            <a:ext cx="8501063" cy="1201738"/>
          </a:xfrm>
          <a:prstGeom prst="rect">
            <a:avLst/>
          </a:prstGeom>
          <a:noFill/>
          <a:ln w="9525">
            <a:noFill/>
            <a:miter lim="800000"/>
            <a:headEnd/>
            <a:tailEnd/>
          </a:ln>
          <a:effectLst/>
        </p:spPr>
        <p:txBody>
          <a:bodyPr lIns="92075" tIns="46038" rIns="92075" bIns="46038">
            <a:spAutoFit/>
          </a:bodyPr>
          <a:lstStyle/>
          <a:p>
            <a:pPr algn="ctr" eaLnBrk="0" hangingPunct="0">
              <a:defRPr/>
            </a:pPr>
            <a:endParaRPr lang="en-GB" sz="3200" b="1" dirty="0">
              <a:latin typeface="Times New Roman" pitchFamily="18" charset="0"/>
            </a:endParaRPr>
          </a:p>
          <a:p>
            <a:pPr eaLnBrk="0" hangingPunct="0">
              <a:defRPr/>
            </a:pPr>
            <a:r>
              <a:rPr lang="en-GB" sz="4000" dirty="0">
                <a:solidFill>
                  <a:schemeClr val="tx2"/>
                </a:solidFill>
                <a:latin typeface="+mj-lt"/>
              </a:rPr>
              <a:t>Student activity solution</a:t>
            </a:r>
          </a:p>
        </p:txBody>
      </p:sp>
      <p:sp>
        <p:nvSpPr>
          <p:cNvPr id="13315" name="Rectangle 3"/>
          <p:cNvSpPr>
            <a:spLocks noChangeArrowheads="1"/>
          </p:cNvSpPr>
          <p:nvPr/>
        </p:nvSpPr>
        <p:spPr bwMode="auto">
          <a:xfrm>
            <a:off x="0" y="4572000"/>
            <a:ext cx="6429375" cy="831850"/>
          </a:xfrm>
          <a:prstGeom prst="rect">
            <a:avLst/>
          </a:prstGeom>
          <a:noFill/>
          <a:ln w="9525">
            <a:solidFill>
              <a:schemeClr val="tx2"/>
            </a:solidFill>
            <a:miter lim="800000"/>
            <a:headEnd/>
            <a:tailEnd/>
          </a:ln>
          <a:effectLst/>
        </p:spPr>
        <p:txBody>
          <a:bodyPr lIns="92075" tIns="46038" rIns="92075" bIns="46038">
            <a:spAutoFit/>
          </a:bodyPr>
          <a:lstStyle/>
          <a:p>
            <a:pPr eaLnBrk="0" hangingPunct="0">
              <a:defRPr/>
            </a:pPr>
            <a:r>
              <a:rPr lang="en-GB" sz="2400" dirty="0">
                <a:solidFill>
                  <a:srgbClr val="0070C0"/>
                </a:solidFill>
                <a:latin typeface="+mn-lt"/>
              </a:rPr>
              <a:t>BE point (£ sales) = </a:t>
            </a:r>
            <a:r>
              <a:rPr lang="en-GB" sz="2400" u="sng" dirty="0">
                <a:solidFill>
                  <a:srgbClr val="0070C0"/>
                </a:solidFill>
                <a:latin typeface="+mn-lt"/>
              </a:rPr>
              <a:t>Fixed (indirect/overhead) costs</a:t>
            </a:r>
          </a:p>
          <a:p>
            <a:pPr eaLnBrk="0" hangingPunct="0">
              <a:defRPr/>
            </a:pPr>
            <a:r>
              <a:rPr lang="en-GB" sz="2400" dirty="0">
                <a:solidFill>
                  <a:srgbClr val="0070C0"/>
                </a:solidFill>
                <a:latin typeface="+mn-lt"/>
              </a:rPr>
              <a:t>                                    Contribution margin (%)</a:t>
            </a:r>
          </a:p>
        </p:txBody>
      </p:sp>
      <p:sp>
        <p:nvSpPr>
          <p:cNvPr id="4" name="Rectangle 2"/>
          <p:cNvSpPr>
            <a:spLocks noChangeArrowheads="1"/>
          </p:cNvSpPr>
          <p:nvPr/>
        </p:nvSpPr>
        <p:spPr bwMode="auto">
          <a:xfrm>
            <a:off x="214313" y="1643063"/>
            <a:ext cx="8501062" cy="2555875"/>
          </a:xfrm>
          <a:prstGeom prst="rect">
            <a:avLst/>
          </a:prstGeom>
          <a:noFill/>
          <a:ln w="9525">
            <a:noFill/>
            <a:miter lim="800000"/>
            <a:headEnd/>
            <a:tailEnd/>
          </a:ln>
          <a:effectLst/>
        </p:spPr>
        <p:txBody>
          <a:bodyPr lIns="92075" tIns="46038" rIns="92075" bIns="46038">
            <a:spAutoFit/>
          </a:bodyPr>
          <a:lstStyle/>
          <a:p>
            <a:pPr eaLnBrk="0" hangingPunct="0">
              <a:defRPr/>
            </a:pPr>
            <a:r>
              <a:rPr lang="en-GB" sz="3200" dirty="0">
                <a:latin typeface="+mn-lt"/>
              </a:rPr>
              <a:t>Sales	 </a:t>
            </a:r>
            <a:r>
              <a:rPr lang="en-GB" sz="2000" dirty="0">
                <a:latin typeface="+mn-lt"/>
              </a:rPr>
              <a:t>(200 units @ £10 each) </a:t>
            </a:r>
            <a:r>
              <a:rPr lang="en-GB" sz="3200" dirty="0">
                <a:latin typeface="+mn-lt"/>
              </a:rPr>
              <a:t>		   £2000</a:t>
            </a:r>
          </a:p>
          <a:p>
            <a:pPr eaLnBrk="0" hangingPunct="0">
              <a:defRPr/>
            </a:pPr>
            <a:r>
              <a:rPr lang="en-GB" sz="3200" dirty="0">
                <a:latin typeface="+mn-lt"/>
              </a:rPr>
              <a:t>Variable costs </a:t>
            </a:r>
            <a:r>
              <a:rPr lang="en-GB" sz="2000" dirty="0">
                <a:latin typeface="+mn-lt"/>
              </a:rPr>
              <a:t>(£4 per unit)</a:t>
            </a:r>
            <a:r>
              <a:rPr lang="en-GB" sz="2400" dirty="0">
                <a:latin typeface="+mn-lt"/>
              </a:rPr>
              <a:t>	</a:t>
            </a:r>
            <a:r>
              <a:rPr lang="en-GB" sz="3200" dirty="0">
                <a:latin typeface="+mn-lt"/>
              </a:rPr>
              <a:t>	       </a:t>
            </a:r>
            <a:r>
              <a:rPr lang="en-GB" sz="3200" u="sng" dirty="0">
                <a:latin typeface="+mn-lt"/>
              </a:rPr>
              <a:t>800</a:t>
            </a:r>
            <a:endParaRPr lang="en-GB" sz="3200" dirty="0">
              <a:latin typeface="+mn-lt"/>
            </a:endParaRPr>
          </a:p>
          <a:p>
            <a:pPr eaLnBrk="0" hangingPunct="0">
              <a:defRPr/>
            </a:pPr>
            <a:r>
              <a:rPr lang="en-GB" sz="3200" dirty="0">
                <a:latin typeface="+mn-lt"/>
              </a:rPr>
              <a:t>Contribution </a:t>
            </a:r>
            <a:r>
              <a:rPr lang="en-GB" sz="2400" dirty="0">
                <a:latin typeface="+mn-lt"/>
              </a:rPr>
              <a:t>(gross profit)</a:t>
            </a:r>
            <a:r>
              <a:rPr lang="en-GB" sz="3200" dirty="0">
                <a:latin typeface="+mn-lt"/>
              </a:rPr>
              <a:t>	             1200</a:t>
            </a:r>
            <a:endParaRPr lang="en-GB" sz="2400" dirty="0">
              <a:solidFill>
                <a:srgbClr val="0070C0"/>
              </a:solidFill>
              <a:latin typeface="+mn-lt"/>
            </a:endParaRPr>
          </a:p>
          <a:p>
            <a:pPr eaLnBrk="0" hangingPunct="0">
              <a:defRPr/>
            </a:pPr>
            <a:r>
              <a:rPr lang="en-GB" sz="3200" dirty="0">
                <a:latin typeface="+mn-lt"/>
              </a:rPr>
              <a:t>Fixed costs </a:t>
            </a:r>
            <a:r>
              <a:rPr lang="en-GB" sz="2400" dirty="0">
                <a:latin typeface="+mn-lt"/>
              </a:rPr>
              <a:t>(expenses/overheads)</a:t>
            </a:r>
            <a:r>
              <a:rPr lang="en-GB" sz="3200" dirty="0">
                <a:latin typeface="+mn-lt"/>
              </a:rPr>
              <a:t>       </a:t>
            </a:r>
            <a:r>
              <a:rPr lang="en-GB" sz="3200" u="sng" dirty="0">
                <a:latin typeface="+mn-lt"/>
              </a:rPr>
              <a:t>600</a:t>
            </a:r>
            <a:endParaRPr lang="en-GB" sz="3200" dirty="0">
              <a:latin typeface="+mn-lt"/>
            </a:endParaRPr>
          </a:p>
          <a:p>
            <a:pPr eaLnBrk="0" hangingPunct="0">
              <a:defRPr/>
            </a:pPr>
            <a:r>
              <a:rPr lang="en-GB" sz="3200" dirty="0">
                <a:latin typeface="+mn-lt"/>
              </a:rPr>
              <a:t>Profit				               </a:t>
            </a:r>
            <a:r>
              <a:rPr lang="en-GB" sz="3200" u="sng" dirty="0">
                <a:latin typeface="+mn-lt"/>
              </a:rPr>
              <a:t>600</a:t>
            </a:r>
            <a:endParaRPr lang="en-GB" sz="3200" dirty="0">
              <a:solidFill>
                <a:srgbClr val="FF0000"/>
              </a:solidFill>
              <a:latin typeface="+mn-lt"/>
            </a:endParaRPr>
          </a:p>
        </p:txBody>
      </p:sp>
      <p:sp>
        <p:nvSpPr>
          <p:cNvPr id="6" name="Rectangle 3"/>
          <p:cNvSpPr>
            <a:spLocks noChangeArrowheads="1"/>
          </p:cNvSpPr>
          <p:nvPr/>
        </p:nvSpPr>
        <p:spPr bwMode="auto">
          <a:xfrm>
            <a:off x="0" y="5500688"/>
            <a:ext cx="6429375" cy="831850"/>
          </a:xfrm>
          <a:prstGeom prst="rect">
            <a:avLst/>
          </a:prstGeom>
          <a:noFill/>
          <a:ln w="9525">
            <a:solidFill>
              <a:schemeClr val="tx2"/>
            </a:solidFill>
            <a:miter lim="800000"/>
            <a:headEnd/>
            <a:tailEnd/>
          </a:ln>
          <a:effectLst/>
        </p:spPr>
        <p:txBody>
          <a:bodyPr lIns="92075" tIns="46038" rIns="92075" bIns="46038">
            <a:spAutoFit/>
          </a:bodyPr>
          <a:lstStyle/>
          <a:p>
            <a:pPr marL="0" lvl="1">
              <a:defRPr/>
            </a:pPr>
            <a:r>
              <a:rPr lang="en-GB" sz="2400" dirty="0">
                <a:solidFill>
                  <a:srgbClr val="C00000"/>
                </a:solidFill>
                <a:latin typeface="+mn-lt"/>
              </a:rPr>
              <a:t>BE point (output) = </a:t>
            </a:r>
            <a:r>
              <a:rPr lang="en-GB" sz="2400" u="sng" dirty="0">
                <a:solidFill>
                  <a:srgbClr val="C00000"/>
                </a:solidFill>
                <a:latin typeface="+mn-lt"/>
              </a:rPr>
              <a:t>Fixed (indirect/overhead) costs</a:t>
            </a:r>
          </a:p>
          <a:p>
            <a:pPr>
              <a:defRPr/>
            </a:pPr>
            <a:r>
              <a:rPr lang="en-GB" sz="2400" dirty="0">
                <a:solidFill>
                  <a:srgbClr val="C00000"/>
                </a:solidFill>
                <a:latin typeface="+mn-lt"/>
              </a:rPr>
              <a:t>                                    Contribution (per unit)</a:t>
            </a:r>
          </a:p>
        </p:txBody>
      </p:sp>
      <p:grpSp>
        <p:nvGrpSpPr>
          <p:cNvPr id="2" name="Group 6"/>
          <p:cNvGrpSpPr>
            <a:grpSpLocks/>
          </p:cNvGrpSpPr>
          <p:nvPr/>
        </p:nvGrpSpPr>
        <p:grpSpPr bwMode="auto">
          <a:xfrm>
            <a:off x="6500813" y="1785938"/>
            <a:ext cx="2357437" cy="708025"/>
            <a:chOff x="6643687" y="2000251"/>
            <a:chExt cx="2357443" cy="708025"/>
          </a:xfrm>
        </p:grpSpPr>
        <p:sp>
          <p:nvSpPr>
            <p:cNvPr id="8" name="TextBox 7"/>
            <p:cNvSpPr txBox="1"/>
            <p:nvPr/>
          </p:nvSpPr>
          <p:spPr>
            <a:xfrm>
              <a:off x="7429501" y="2000251"/>
              <a:ext cx="1571629" cy="708025"/>
            </a:xfrm>
            <a:prstGeom prst="rect">
              <a:avLst/>
            </a:prstGeom>
            <a:noFill/>
          </p:spPr>
          <p:txBody>
            <a:bodyPr>
              <a:spAutoFit/>
            </a:bodyPr>
            <a:lstStyle/>
            <a:p>
              <a:pPr>
                <a:defRPr/>
              </a:pPr>
              <a:r>
                <a:rPr lang="en-GB" sz="2000" dirty="0">
                  <a:solidFill>
                    <a:srgbClr val="C00000"/>
                  </a:solidFill>
                  <a:latin typeface="+mn-lt"/>
                </a:rPr>
                <a:t>£10-£4=£6 </a:t>
              </a:r>
              <a:r>
                <a:rPr lang="en-GB" sz="2000" dirty="0" err="1">
                  <a:solidFill>
                    <a:srgbClr val="C00000"/>
                  </a:solidFill>
                  <a:latin typeface="+mn-lt"/>
                </a:rPr>
                <a:t>cont</a:t>
              </a:r>
              <a:r>
                <a:rPr lang="en-GB" sz="2000" baseline="30000" dirty="0" err="1">
                  <a:solidFill>
                    <a:srgbClr val="C00000"/>
                  </a:solidFill>
                  <a:latin typeface="+mn-lt"/>
                </a:rPr>
                <a:t>n</a:t>
              </a:r>
              <a:r>
                <a:rPr lang="en-GB" sz="2000" dirty="0">
                  <a:solidFill>
                    <a:srgbClr val="C00000"/>
                  </a:solidFill>
                  <a:latin typeface="+mn-lt"/>
                </a:rPr>
                <a:t> per unit</a:t>
              </a:r>
            </a:p>
          </p:txBody>
        </p:sp>
        <p:cxnSp>
          <p:nvCxnSpPr>
            <p:cNvPr id="9" name="Straight Arrow Connector 8"/>
            <p:cNvCxnSpPr/>
            <p:nvPr/>
          </p:nvCxnSpPr>
          <p:spPr>
            <a:xfrm rot="10800000" flipV="1">
              <a:off x="6643687" y="2428876"/>
              <a:ext cx="857252" cy="214312"/>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10800000">
              <a:off x="6643687" y="2143126"/>
              <a:ext cx="785814" cy="214312"/>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grpSp>
      <p:sp>
        <p:nvSpPr>
          <p:cNvPr id="13" name="TextBox 12"/>
          <p:cNvSpPr txBox="1"/>
          <p:nvPr/>
        </p:nvSpPr>
        <p:spPr>
          <a:xfrm>
            <a:off x="6715125" y="2714625"/>
            <a:ext cx="1785938" cy="400050"/>
          </a:xfrm>
          <a:prstGeom prst="rect">
            <a:avLst/>
          </a:prstGeom>
          <a:noFill/>
        </p:spPr>
        <p:txBody>
          <a:bodyPr>
            <a:spAutoFit/>
          </a:bodyPr>
          <a:lstStyle/>
          <a:p>
            <a:pPr>
              <a:defRPr/>
            </a:pPr>
            <a:r>
              <a:rPr lang="en-GB" sz="2000" dirty="0">
                <a:solidFill>
                  <a:srgbClr val="0070C0"/>
                </a:solidFill>
                <a:latin typeface="+mn-lt"/>
              </a:rPr>
              <a:t>(60% of sales)</a:t>
            </a:r>
            <a:endParaRPr lang="en-GB" sz="2000" dirty="0">
              <a:latin typeface="+mn-lt"/>
            </a:endParaRPr>
          </a:p>
        </p:txBody>
      </p:sp>
      <p:sp>
        <p:nvSpPr>
          <p:cNvPr id="14" name="TextBox 13"/>
          <p:cNvSpPr txBox="1"/>
          <p:nvPr/>
        </p:nvSpPr>
        <p:spPr>
          <a:xfrm>
            <a:off x="6500813" y="4572000"/>
            <a:ext cx="2357437" cy="830263"/>
          </a:xfrm>
          <a:prstGeom prst="rect">
            <a:avLst/>
          </a:prstGeom>
          <a:noFill/>
          <a:ln>
            <a:solidFill>
              <a:schemeClr val="accent1">
                <a:lumMod val="75000"/>
              </a:schemeClr>
            </a:solidFill>
          </a:ln>
        </p:spPr>
        <p:txBody>
          <a:bodyPr>
            <a:spAutoFit/>
          </a:bodyPr>
          <a:lstStyle/>
          <a:p>
            <a:pPr>
              <a:defRPr/>
            </a:pPr>
            <a:r>
              <a:rPr lang="en-GB" sz="2400" dirty="0">
                <a:solidFill>
                  <a:srgbClr val="0070C0"/>
                </a:solidFill>
                <a:latin typeface="+mn-lt"/>
              </a:rPr>
              <a:t>= </a:t>
            </a:r>
            <a:r>
              <a:rPr lang="en-GB" sz="2400" u="sng" dirty="0">
                <a:solidFill>
                  <a:srgbClr val="0070C0"/>
                </a:solidFill>
                <a:latin typeface="+mn-lt"/>
              </a:rPr>
              <a:t>600</a:t>
            </a:r>
            <a:r>
              <a:rPr lang="en-GB" sz="2400" dirty="0">
                <a:solidFill>
                  <a:srgbClr val="0070C0"/>
                </a:solidFill>
                <a:latin typeface="+mn-lt"/>
              </a:rPr>
              <a:t> = £1000</a:t>
            </a:r>
          </a:p>
          <a:p>
            <a:pPr>
              <a:defRPr/>
            </a:pPr>
            <a:r>
              <a:rPr lang="en-GB" sz="2400" dirty="0">
                <a:solidFill>
                  <a:srgbClr val="0070C0"/>
                </a:solidFill>
                <a:latin typeface="+mn-lt"/>
              </a:rPr>
              <a:t>    0.6   </a:t>
            </a:r>
            <a:endParaRPr lang="en-GB" dirty="0"/>
          </a:p>
        </p:txBody>
      </p:sp>
      <p:sp>
        <p:nvSpPr>
          <p:cNvPr id="15" name="TextBox 14"/>
          <p:cNvSpPr txBox="1"/>
          <p:nvPr/>
        </p:nvSpPr>
        <p:spPr>
          <a:xfrm>
            <a:off x="6572250" y="5500688"/>
            <a:ext cx="2571750" cy="800100"/>
          </a:xfrm>
          <a:prstGeom prst="rect">
            <a:avLst/>
          </a:prstGeom>
          <a:noFill/>
          <a:ln>
            <a:solidFill>
              <a:srgbClr val="C00000"/>
            </a:solidFill>
          </a:ln>
        </p:spPr>
        <p:txBody>
          <a:bodyPr>
            <a:spAutoFit/>
          </a:bodyPr>
          <a:lstStyle/>
          <a:p>
            <a:pPr>
              <a:defRPr/>
            </a:pPr>
            <a:r>
              <a:rPr lang="en-GB" sz="2300" dirty="0">
                <a:solidFill>
                  <a:srgbClr val="C00000"/>
                </a:solidFill>
                <a:latin typeface="+mn-lt"/>
              </a:rPr>
              <a:t>= </a:t>
            </a:r>
            <a:r>
              <a:rPr lang="en-GB" sz="2300" u="sng" dirty="0">
                <a:solidFill>
                  <a:srgbClr val="C00000"/>
                </a:solidFill>
                <a:latin typeface="+mn-lt"/>
              </a:rPr>
              <a:t>600</a:t>
            </a:r>
            <a:r>
              <a:rPr lang="en-GB" sz="2300" dirty="0">
                <a:solidFill>
                  <a:srgbClr val="C00000"/>
                </a:solidFill>
                <a:latin typeface="+mn-lt"/>
              </a:rPr>
              <a:t> = 100 units </a:t>
            </a:r>
          </a:p>
          <a:p>
            <a:pPr>
              <a:defRPr/>
            </a:pPr>
            <a:r>
              <a:rPr lang="en-GB" sz="2300" dirty="0">
                <a:solidFill>
                  <a:srgbClr val="C00000"/>
                </a:solidFill>
                <a:latin typeface="+mn-lt"/>
              </a:rPr>
              <a:t>     6 </a:t>
            </a:r>
            <a:endParaRPr lang="en-GB" sz="2300" dirty="0">
              <a:latin typeface="+mn-lt"/>
            </a:endParaRPr>
          </a:p>
        </p:txBody>
      </p:sp>
      <p:sp>
        <p:nvSpPr>
          <p:cNvPr id="16" name="Slide Number Placeholder 15"/>
          <p:cNvSpPr>
            <a:spLocks noGrp="1"/>
          </p:cNvSpPr>
          <p:nvPr>
            <p:ph type="sldNum" sz="quarter" idx="12"/>
          </p:nvPr>
        </p:nvSpPr>
        <p:spPr/>
        <p:txBody>
          <a:bodyPr>
            <a:normAutofit fontScale="85000" lnSpcReduction="20000"/>
          </a:bodyPr>
          <a:lstStyle/>
          <a:p>
            <a:pPr>
              <a:defRPr/>
            </a:pPr>
            <a:fld id="{481D884B-D72D-4B34-9E4B-F971095CCBFD}" type="slidenum">
              <a:rPr lang="en-GB" smtClean="0"/>
              <a:pPr>
                <a:defRPr/>
              </a:pPr>
              <a:t>29</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animBg="1"/>
      <p:bldP spid="4" grpId="0"/>
      <p:bldP spid="6" grpId="0" animBg="1"/>
      <p:bldP spid="13" grpId="0"/>
      <p:bldP spid="14" grpId="0" animBg="1"/>
      <p:bldP spid="15" grpId="0" animBg="1"/>
      <p:bldP spid="15" grpId="1" animBg="1"/>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themeOverride>
</file>

<file path=docProps/app.xml><?xml version="1.0" encoding="utf-8"?>
<Properties xmlns="http://schemas.openxmlformats.org/officeDocument/2006/extended-properties" xmlns:vt="http://schemas.openxmlformats.org/officeDocument/2006/docPropsVTypes">
  <Template>Median</Template>
  <TotalTime>3376</TotalTime>
  <Words>2226</Words>
  <Application>Microsoft Office PowerPoint</Application>
  <PresentationFormat>On-screen Show (4:3)</PresentationFormat>
  <Paragraphs>407</Paragraphs>
  <Slides>29</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7" baseType="lpstr">
      <vt:lpstr>Arial</vt:lpstr>
      <vt:lpstr>Tw Cen MT</vt:lpstr>
      <vt:lpstr>Wingdings</vt:lpstr>
      <vt:lpstr>Wingdings 2</vt:lpstr>
      <vt:lpstr>Verdana</vt:lpstr>
      <vt:lpstr>Times New Roman</vt:lpstr>
      <vt:lpstr>Median</vt:lpstr>
      <vt:lpstr>Microsoft Office Word 97 - 2003 Document</vt:lpstr>
      <vt:lpstr>the financial plan for  Businesses  2 :  Profit &amp; loss forecast or statement</vt:lpstr>
      <vt:lpstr>Three basic financial statements</vt:lpstr>
      <vt:lpstr>The Profit &amp; Loss Forecast or Statement (P &amp; L)</vt:lpstr>
      <vt:lpstr>Profit &amp; Loss account (P&amp;L)</vt:lpstr>
      <vt:lpstr>Do all businesses have to produce formal profit and loss accounts? </vt:lpstr>
      <vt:lpstr>Example Profit and Loss Account  (Biz Ed, 2008)</vt:lpstr>
      <vt:lpstr>Cost of sales</vt:lpstr>
      <vt:lpstr>Business operating expenses</vt:lpstr>
      <vt:lpstr>How to do it</vt:lpstr>
      <vt:lpstr>Example: DVD entrepreneur</vt:lpstr>
      <vt:lpstr>Example: DVD entrepreneur</vt:lpstr>
      <vt:lpstr>Simple Profit &amp; Loss summary for DVD entrepreneur (HEA, 2008) </vt:lpstr>
      <vt:lpstr>Profit Margin</vt:lpstr>
      <vt:lpstr>Profit margin ratio example</vt:lpstr>
      <vt:lpstr>DVD entrepreneur: Profit margin %</vt:lpstr>
      <vt:lpstr>Breakeven Analysis</vt:lpstr>
      <vt:lpstr>Main types of cost</vt:lpstr>
      <vt:lpstr>Breakeven Chart</vt:lpstr>
      <vt:lpstr>Costs,Volume and Revenue</vt:lpstr>
      <vt:lpstr>Costs,Volume and Revenue</vt:lpstr>
      <vt:lpstr>Costs,Volume and Revenue</vt:lpstr>
      <vt:lpstr>Breakeven: two key formulae (aka contribution analysis)</vt:lpstr>
      <vt:lpstr>Slide 23</vt:lpstr>
      <vt:lpstr>Extract from Profit &amp; Loss summary for DVD entrepreneur (HEA, 2008) </vt:lpstr>
      <vt:lpstr>Slide 25</vt:lpstr>
      <vt:lpstr>Extract from Profit &amp; Loss summary for DVD entrepreneur (HEA, 2008) </vt:lpstr>
      <vt:lpstr>Slide 27</vt:lpstr>
      <vt:lpstr>References</vt:lpstr>
      <vt:lpstr>Slide 29</vt:lpstr>
    </vt:vector>
  </TitlesOfParts>
  <Company>Leeds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for Start-Up Businesses</dc:title>
  <dc:creator>Alison R Price</dc:creator>
  <cp:lastModifiedBy>Administrator</cp:lastModifiedBy>
  <cp:revision>71</cp:revision>
  <dcterms:created xsi:type="dcterms:W3CDTF">2004-05-06T11:27:08Z</dcterms:created>
  <dcterms:modified xsi:type="dcterms:W3CDTF">2017-07-26T12:08:42Z</dcterms:modified>
</cp:coreProperties>
</file>