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27"/>
  </p:notesMasterIdLst>
  <p:sldIdLst>
    <p:sldId id="256" r:id="rId2"/>
    <p:sldId id="28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7" r:id="rId23"/>
    <p:sldId id="276" r:id="rId24"/>
    <p:sldId id="281" r:id="rId25"/>
    <p:sldId id="27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87546" autoAdjust="0"/>
  </p:normalViewPr>
  <p:slideViewPr>
    <p:cSldViewPr snapToGrid="0">
      <p:cViewPr varScale="1">
        <p:scale>
          <a:sx n="64" d="100"/>
          <a:sy n="64" d="100"/>
        </p:scale>
        <p:origin x="76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3661B4-1EC1-459E-B3C3-D61E635D2F3D}" type="datetimeFigureOut">
              <a:rPr lang="en-GB" smtClean="0"/>
              <a:t>02/07/2026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1BD2C5-719B-4572-BC2D-E2676D5536E2}" type="slidenum">
              <a:rPr lang="en-GB" smtClean="0"/>
              <a:t>‹#›</a:t>
            </a:fld>
            <a:endParaRPr lang="en-GB"/>
          </a:p>
        </p:txBody>
      </p:sp>
    </p:spTree>
    <p:extLst>
      <p:ext uri="{BB962C8B-B14F-4D97-AF65-F5344CB8AC3E}">
        <p14:creationId xmlns:p14="http://schemas.microsoft.com/office/powerpoint/2010/main" val="808815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This campaign takes place over an 8-week period to foster the habit of regular exercise with fun and accessible exercise tasks. Every session is successful in creating confidence, establishing healthy habits and instilling long-term behaviour change. The programme incorporates exercise, education, teamwork and self-reflection components that will enhance the physical health, mental wellbeing and quality of life.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3</a:t>
            </a:fld>
            <a:endParaRPr lang="en-GB"/>
          </a:p>
        </p:txBody>
      </p:sp>
    </p:spTree>
    <p:extLst>
      <p:ext uri="{BB962C8B-B14F-4D97-AF65-F5344CB8AC3E}">
        <p14:creationId xmlns:p14="http://schemas.microsoft.com/office/powerpoint/2010/main" val="1494486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campaign will promote physical activity and enhance the awareness of its health benefits among </a:t>
            </a:r>
            <a:r>
              <a:rPr lang="en-IN" sz="1200" dirty="0">
                <a:solidFill>
                  <a:schemeClr val="tx1"/>
                </a:solidFill>
                <a:latin typeface="Times New Roman" panose="02020603050405020304" pitchFamily="18" charset="0"/>
                <a:cs typeface="Times New Roman" panose="02020603050405020304" pitchFamily="18" charset="0"/>
              </a:rPr>
              <a:t>university students aged 18-24 years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Activities should be practical, fun and lead to the next level (a blend of exercise, education and self-monitoring). At the end of the 8-week programme participants will have changed their unhealthy behaviours and be more confident to stay physically active.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4</a:t>
            </a:fld>
            <a:endParaRPr lang="en-GB"/>
          </a:p>
        </p:txBody>
      </p:sp>
    </p:spTree>
    <p:extLst>
      <p:ext uri="{BB962C8B-B14F-4D97-AF65-F5344CB8AC3E}">
        <p14:creationId xmlns:p14="http://schemas.microsoft.com/office/powerpoint/2010/main" val="3672871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Lack of regular physical activity is a major risk factor for obesity, cardiovascular diseases, type 2 diabetes and mental health conditions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Dhuli</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2022). Even though there are national recommendations, people are still not active enough because of their busy lives and lack of motivation. This campaign offers structured and practical activities for the participants, allowing them to learn how to establish regular exercise and develop long-term healthy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behaviors</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thereby enhancing their health and quality of life.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5</a:t>
            </a:fld>
            <a:endParaRPr lang="en-GB"/>
          </a:p>
        </p:txBody>
      </p:sp>
    </p:spTree>
    <p:extLst>
      <p:ext uri="{BB962C8B-B14F-4D97-AF65-F5344CB8AC3E}">
        <p14:creationId xmlns:p14="http://schemas.microsoft.com/office/powerpoint/2010/main" val="3206186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UK physical activity guidelines recommend that adults get 150 minutes of moderate-intensity exercise a week (more than 2 days of muscle-strengthening). But more than a third of grown-ups are not active enough. In England, 64.6% of adults (30.9 million people) met the Chief Medical Officers’ guidelines of doing 150 minutes (Sport England, 2026). This campaign tackles inactivity through encouraging lifestyle changes that are easy to achieve, with the aim of helping participants to reach national recommendations and to benefit their long-term health.</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6</a:t>
            </a:fld>
            <a:endParaRPr lang="en-GB"/>
          </a:p>
        </p:txBody>
      </p:sp>
    </p:spTree>
    <p:extLst>
      <p:ext uri="{BB962C8B-B14F-4D97-AF65-F5344CB8AC3E}">
        <p14:creationId xmlns:p14="http://schemas.microsoft.com/office/powerpoint/2010/main" val="757189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Times New Roman" panose="02020603050405020304" pitchFamily="18" charset="0"/>
                <a:ea typeface="+mn-ea"/>
                <a:cs typeface="Times New Roman" panose="02020603050405020304" pitchFamily="18" charset="0"/>
              </a:rPr>
              <a:t>The lack of physical activity can affect daily life purposefully. People can feel tired, get poor sleep, have trouble focusing and feel more stressed or anxious (Santana </a:t>
            </a:r>
            <a:r>
              <a:rPr lang="en-IN" sz="1200" i="1" kern="1200" dirty="0">
                <a:solidFill>
                  <a:schemeClr val="tx1"/>
                </a:solidFill>
                <a:effectLst/>
                <a:latin typeface="Times New Roman" panose="02020603050405020304" pitchFamily="18" charset="0"/>
                <a:ea typeface="+mn-ea"/>
                <a:cs typeface="Times New Roman" panose="02020603050405020304" pitchFamily="18" charset="0"/>
              </a:rPr>
              <a:t>et al</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2023). Less mobility also leads to weight gain and affects physical fitness. These are short-term consequences of physical inactivity which have the potential to impact overall wellbeing and as a result, regular physical activity is vital to maintain good health and quality of life.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7</a:t>
            </a:fld>
            <a:endParaRPr lang="en-GB"/>
          </a:p>
        </p:txBody>
      </p:sp>
    </p:spTree>
    <p:extLst>
      <p:ext uri="{BB962C8B-B14F-4D97-AF65-F5344CB8AC3E}">
        <p14:creationId xmlns:p14="http://schemas.microsoft.com/office/powerpoint/2010/main" val="3440879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Times New Roman" panose="02020603050405020304" pitchFamily="18" charset="0"/>
                <a:ea typeface="+mn-ea"/>
                <a:cs typeface="Times New Roman" panose="02020603050405020304" pitchFamily="18" charset="0"/>
              </a:rPr>
              <a:t>Chronic diseases (including cardiovascular disease, type 2 diabetes and obesity) are all independent risk factors for long-term physical activity inertia (García-Pérez-de-Sevilla and Sánchez-Pinto, 2022). It is also a contributing risk factor for depression, weak muscles and bones and early death.</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8</a:t>
            </a:fld>
            <a:endParaRPr lang="en-GB"/>
          </a:p>
        </p:txBody>
      </p:sp>
    </p:spTree>
    <p:extLst>
      <p:ext uri="{BB962C8B-B14F-4D97-AF65-F5344CB8AC3E}">
        <p14:creationId xmlns:p14="http://schemas.microsoft.com/office/powerpoint/2010/main" val="2607218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campaign wants to inspire university students aged 18-24 years to become more physically active and to lead healthy lifestyles. By achieving these aims, people will be able to improve their fitness, mental well being and self-esteem, reduce the risk of chronic diseases and, the programme also promotes sustainable lifestyle changes which will benefit long-term health and quality of life.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9</a:t>
            </a:fld>
            <a:endParaRPr lang="en-GB"/>
          </a:p>
        </p:txBody>
      </p:sp>
    </p:spTree>
    <p:extLst>
      <p:ext uri="{BB962C8B-B14F-4D97-AF65-F5344CB8AC3E}">
        <p14:creationId xmlns:p14="http://schemas.microsoft.com/office/powerpoint/2010/main" val="4030877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Success of the campaign will be determined by attendance, questionnaires and pre and post programme assessments. Physical activity levels, knowledge, confidence and personal goals will be compared with participants to determine progress. There will also be feedback gathered to evaluate the success of the campaign and how it can be improved in the future.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10</a:t>
            </a:fld>
            <a:endParaRPr lang="en-GB"/>
          </a:p>
        </p:txBody>
      </p:sp>
    </p:spTree>
    <p:extLst>
      <p:ext uri="{BB962C8B-B14F-4D97-AF65-F5344CB8AC3E}">
        <p14:creationId xmlns:p14="http://schemas.microsoft.com/office/powerpoint/2010/main" val="2512598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campaign will be evaluated in three stages. Firstly, Process evaluation was done by recording attendance and participation in each weekly session. Outcome evaluation will compare participants' questionnaire scores and activity </a:t>
            </a:r>
            <a:r>
              <a:rPr lang="en-IN" sz="1200" kern="1200" dirty="0" err="1">
                <a:solidFill>
                  <a:schemeClr val="tx1"/>
                </a:solidFill>
                <a:effectLst/>
                <a:latin typeface="Times New Roman" panose="02020603050405020304" pitchFamily="18" charset="0"/>
                <a:ea typeface="+mn-ea"/>
                <a:cs typeface="Times New Roman" panose="02020603050405020304" pitchFamily="18" charset="0"/>
              </a:rPr>
              <a:t>levels.Impact</a:t>
            </a:r>
            <a:r>
              <a:rPr lang="en-IN" sz="1200" kern="1200" dirty="0">
                <a:solidFill>
                  <a:schemeClr val="tx1"/>
                </a:solidFill>
                <a:effectLst/>
                <a:latin typeface="Times New Roman" panose="02020603050405020304" pitchFamily="18" charset="0"/>
                <a:ea typeface="+mn-ea"/>
                <a:cs typeface="Times New Roman" panose="02020603050405020304" pitchFamily="18" charset="0"/>
              </a:rPr>
              <a:t> evaluation was also measured by conducting a follow-up survey after four weeks to see whether participants have sustained with their physical activities and have better lifestyle behaviour or not.</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11</a:t>
            </a:fld>
            <a:endParaRPr lang="en-GB"/>
          </a:p>
        </p:txBody>
      </p:sp>
    </p:spTree>
    <p:extLst>
      <p:ext uri="{BB962C8B-B14F-4D97-AF65-F5344CB8AC3E}">
        <p14:creationId xmlns:p14="http://schemas.microsoft.com/office/powerpoint/2010/main" val="895780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success of the campaign will be measured in different ways. Attendance records will show how many students join the weekly activities. Before and after the programme, participants will complete questionnaires to measure changes in their knowledge, confidence and activity levels. Students can also use step counting apps to track their progress. Finally, feedback forms will help us understand participants’ experiences and whether the campaign achieved its SMART goals, such as completing 150 minutes of physical activity each week.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12</a:t>
            </a:fld>
            <a:endParaRPr lang="en-GB"/>
          </a:p>
        </p:txBody>
      </p:sp>
    </p:spTree>
    <p:extLst>
      <p:ext uri="{BB962C8B-B14F-4D97-AF65-F5344CB8AC3E}">
        <p14:creationId xmlns:p14="http://schemas.microsoft.com/office/powerpoint/2010/main" val="6952203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1BD2C5-719B-4572-BC2D-E2676D5536E2}" type="slidenum">
              <a:rPr lang="en-GB" smtClean="0"/>
              <a:t>13</a:t>
            </a:fld>
            <a:endParaRPr lang="en-GB"/>
          </a:p>
        </p:txBody>
      </p:sp>
    </p:spTree>
    <p:extLst>
      <p:ext uri="{BB962C8B-B14F-4D97-AF65-F5344CB8AC3E}">
        <p14:creationId xmlns:p14="http://schemas.microsoft.com/office/powerpoint/2010/main" val="1708509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Working with different organisations will be important to make the campaign effective. The NHS will offer credible information on health issues and physical activity. Sport England supports community sports and active living. The University Wellbeing Service can promote the campaign and support student’s mental health. The University Sports Centre will provide space and equipment for weekly activities. The Local Council Public Health Team can help to promote healthy lifestyles in the community. Mind will provide information about the mental health benefits of exercise. These partners will increase participation, improve campaign quality and encourage long-term healthy behaviour.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14</a:t>
            </a:fld>
            <a:endParaRPr lang="en-GB"/>
          </a:p>
        </p:txBody>
      </p:sp>
    </p:spTree>
    <p:extLst>
      <p:ext uri="{BB962C8B-B14F-4D97-AF65-F5344CB8AC3E}">
        <p14:creationId xmlns:p14="http://schemas.microsoft.com/office/powerpoint/2010/main" val="1740863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campaign will make use of cheap and easy to obtain tools that can promote involvement. Flyers, posters and even social media posts will be used to promote the campaign. Students will have the ability to keep track of their physical activity through step counting apps and even fitness trackers. Facilities will be provided by the university sports centre for conducting the exercises. Students will be more educated on physical activities through health education leaflets and presentations. Regular records of weekly activity levels and feedback forms will assist in assessing the campaign.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15</a:t>
            </a:fld>
            <a:endParaRPr lang="en-GB"/>
          </a:p>
        </p:txBody>
      </p:sp>
    </p:spTree>
    <p:extLst>
      <p:ext uri="{BB962C8B-B14F-4D97-AF65-F5344CB8AC3E}">
        <p14:creationId xmlns:p14="http://schemas.microsoft.com/office/powerpoint/2010/main" val="28790570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There is various health benefits associated with regular exercise. Physically, regular exercise ensures that an individual’s muscles, bones and heart are strong, besides ensuring that the person maintains good weight. Exercise reduces the risk of diseases such as obesity, diabetes and heart disease. Mentally, exercise reduces stress, anxiety and depression by improving mood and self-confidence. Socially, taking part in group activities helps students to build friendships, improve communication skills and feel more connected to the university community.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16</a:t>
            </a:fld>
            <a:endParaRPr lang="en-GB"/>
          </a:p>
        </p:txBody>
      </p:sp>
    </p:spTree>
    <p:extLst>
      <p:ext uri="{BB962C8B-B14F-4D97-AF65-F5344CB8AC3E}">
        <p14:creationId xmlns:p14="http://schemas.microsoft.com/office/powerpoint/2010/main" val="3762592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models of behavioural change give insights into how individuals adopt healthy behaviours. According to the COM-B Model, individuals require knowledge, opportunity, and motivation in order to become physically active. In the case of the Health Belief Model, it becomes clear that individuals are more willing to become physically active when they have information on the dangers of not being physically active and the benefits of physical activities. The Transtheoretical Model proves that there is a gradual process of change involving various stages, starting from contemplation to maintaining healthy behaviour.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17</a:t>
            </a:fld>
            <a:endParaRPr lang="en-GB"/>
          </a:p>
        </p:txBody>
      </p:sp>
    </p:spTree>
    <p:extLst>
      <p:ext uri="{BB962C8B-B14F-4D97-AF65-F5344CB8AC3E}">
        <p14:creationId xmlns:p14="http://schemas.microsoft.com/office/powerpoint/2010/main" val="24639314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There could be several barriers faced by the university students in order to engage themselves in physical activities. This is due to the reason that most students have hectic schedules owing to their classes, assignments, and even due to working part time. Some students do not feel motivated and confident enough in engaging themselves in physical fitness activities. There could be others who might lack knowledge about the benefits of being physically active on their overall health.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18</a:t>
            </a:fld>
            <a:endParaRPr lang="en-GB"/>
          </a:p>
        </p:txBody>
      </p:sp>
    </p:spTree>
    <p:extLst>
      <p:ext uri="{BB962C8B-B14F-4D97-AF65-F5344CB8AC3E}">
        <p14:creationId xmlns:p14="http://schemas.microsoft.com/office/powerpoint/2010/main" val="1092489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solution in the campaign aims at removing barriers that students normally face when trying to incorporate physical activity into their lives. Scheduling flexibility means that students can be part of the physical activities while doing their academic work. Having weekly goals makes the process easier and achievable. Doing activities as a group boosts motivation and enjoyment of exercise. Participants use fitness apps to keep track of their progress through the whole campaign. Certificates and small awards will be given to motivate the students further.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19</a:t>
            </a:fld>
            <a:endParaRPr lang="en-GB"/>
          </a:p>
        </p:txBody>
      </p:sp>
    </p:spTree>
    <p:extLst>
      <p:ext uri="{BB962C8B-B14F-4D97-AF65-F5344CB8AC3E}">
        <p14:creationId xmlns:p14="http://schemas.microsoft.com/office/powerpoint/2010/main" val="42314622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Times New Roman" panose="02020603050405020304" pitchFamily="18" charset="0"/>
                <a:ea typeface="+mn-ea"/>
                <a:cs typeface="Times New Roman" panose="02020603050405020304" pitchFamily="18" charset="0"/>
              </a:rPr>
              <a:t>The campaign seeks to motivate students aged 18-24 in the university to be physically active and improve their health status. Participants will be exercising more frequently than before, have improved fitness levels and will have reduced their stress levels by time the eight-week campaign comes to an end. The participants of the campaign will get to understand the significance of being physically active and adopt healthy behaviours that will continue even at the end of the campaign. It is expected that the collaboration of university facilities and health bodies will make the campaign more effective.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A1BD2C5-719B-4572-BC2D-E2676D5536E2}" type="slidenum">
              <a:rPr lang="en-GB" smtClean="0"/>
              <a:t>20</a:t>
            </a:fld>
            <a:endParaRPr lang="en-GB"/>
          </a:p>
        </p:txBody>
      </p:sp>
    </p:spTree>
    <p:extLst>
      <p:ext uri="{BB962C8B-B14F-4D97-AF65-F5344CB8AC3E}">
        <p14:creationId xmlns:p14="http://schemas.microsoft.com/office/powerpoint/2010/main" val="21617160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1BD2C5-719B-4572-BC2D-E2676D5536E2}" type="slidenum">
              <a:rPr lang="en-GB" smtClean="0"/>
              <a:t>21</a:t>
            </a:fld>
            <a:endParaRPr lang="en-GB"/>
          </a:p>
        </p:txBody>
      </p:sp>
    </p:spTree>
    <p:extLst>
      <p:ext uri="{BB962C8B-B14F-4D97-AF65-F5344CB8AC3E}">
        <p14:creationId xmlns:p14="http://schemas.microsoft.com/office/powerpoint/2010/main" val="2713958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13F2D-9C90-AF07-743E-EBBFAA1694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C67BE19-3081-E798-B5D2-0244D3902B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A40E28-6AAA-0F78-AAE2-3AC14C076FA2}"/>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5" name="Footer Placeholder 4">
            <a:extLst>
              <a:ext uri="{FF2B5EF4-FFF2-40B4-BE49-F238E27FC236}">
                <a16:creationId xmlns:a16="http://schemas.microsoft.com/office/drawing/2014/main" id="{FBF0D497-A54C-8113-6413-456BFBFFA3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CBFEA-3361-0CEC-62EA-3C8D291AC644}"/>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70976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A6CA7-44F3-F08F-A02B-8392FF57C6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DEEA97-4255-7A45-6947-FE9D1A89E3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76A658-FE33-4F08-9C3D-B73164920523}"/>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5" name="Footer Placeholder 4">
            <a:extLst>
              <a:ext uri="{FF2B5EF4-FFF2-40B4-BE49-F238E27FC236}">
                <a16:creationId xmlns:a16="http://schemas.microsoft.com/office/drawing/2014/main" id="{D3B341EC-CFDE-C6C5-E309-CA34C39960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3C788C-E07C-DA28-936F-3D2206E2FAB6}"/>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2226591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C0F3A-FEB9-9AA4-D191-924FC59E63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49DD4C-CDEA-4AB0-4E37-46E55086F8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27EE5E-53B4-CA47-9C5D-2B4769D26DFA}"/>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5" name="Footer Placeholder 4">
            <a:extLst>
              <a:ext uri="{FF2B5EF4-FFF2-40B4-BE49-F238E27FC236}">
                <a16:creationId xmlns:a16="http://schemas.microsoft.com/office/drawing/2014/main" id="{69DF1CA8-994A-2B18-922D-324173257F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2329C3-1F20-D054-6BED-CC6AD5392801}"/>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1876117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96E99-C2EA-4B38-3EF1-FBA58272D0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FE6CE4-FA76-2F7E-16DE-3C87FD1586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C9FBC6-FC79-7DF3-62F7-4785C73787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7C0247-54EF-9EF1-099E-213588AC3A9E}"/>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6" name="Footer Placeholder 5">
            <a:extLst>
              <a:ext uri="{FF2B5EF4-FFF2-40B4-BE49-F238E27FC236}">
                <a16:creationId xmlns:a16="http://schemas.microsoft.com/office/drawing/2014/main" id="{EE0FABD9-2E85-25BA-9D91-7707E8DB72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70916C-3B13-DB0C-D6E7-9000A2CDE76D}"/>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2330589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30DBC-A4C5-CCCF-004F-A610CCF650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98798B-4B58-CE45-CED9-27F7589700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EE829D-B62E-F527-EE37-EA76EAB17A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ECAC32-07EC-6C3A-09BE-978F2B19F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D970B0-193D-27AF-8AEC-3C300C209D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FEEF80-E970-0947-042E-3882BE1BA4FA}"/>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8" name="Footer Placeholder 7">
            <a:extLst>
              <a:ext uri="{FF2B5EF4-FFF2-40B4-BE49-F238E27FC236}">
                <a16:creationId xmlns:a16="http://schemas.microsoft.com/office/drawing/2014/main" id="{2ACFD8DC-B028-C095-A85D-EC8D82D033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FF4A5-DE74-6BAE-AB1D-700591E49F28}"/>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1312651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AB8ED-141D-2279-37C0-C15B7C7169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402269-4F86-3ED7-E2E3-FEBC16D7A369}"/>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4" name="Footer Placeholder 3">
            <a:extLst>
              <a:ext uri="{FF2B5EF4-FFF2-40B4-BE49-F238E27FC236}">
                <a16:creationId xmlns:a16="http://schemas.microsoft.com/office/drawing/2014/main" id="{6BE54D7D-A1E5-CEAC-F496-A892701AE9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9F678B-1E16-EFF0-48D6-ACDC80D3C56B}"/>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3444671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D40DD4-01C1-18E3-5654-EFCC59C24AF7}"/>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3" name="Footer Placeholder 2">
            <a:extLst>
              <a:ext uri="{FF2B5EF4-FFF2-40B4-BE49-F238E27FC236}">
                <a16:creationId xmlns:a16="http://schemas.microsoft.com/office/drawing/2014/main" id="{E210498A-2199-060C-7F97-0607FE6777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10B70F-50D8-B6FD-E457-DEDD4F499318}"/>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4287192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D46B6-C481-E46B-5708-29EEE7CCE5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4412A4-EEE7-CECF-5865-EAD6418049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909720-A7D3-552A-3FFD-8947857B70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54CCA5-F486-3AC8-CDC5-043682313896}"/>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6" name="Footer Placeholder 5">
            <a:extLst>
              <a:ext uri="{FF2B5EF4-FFF2-40B4-BE49-F238E27FC236}">
                <a16:creationId xmlns:a16="http://schemas.microsoft.com/office/drawing/2014/main" id="{FC8E2AD6-C168-D1C1-D376-B229DCA977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BAE148-3947-1AA6-03FA-9DCD84530926}"/>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1840410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48201-E3C4-919E-C342-F68BDA9B24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714D7C-23EF-53D6-61CE-E07AC72C931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6AA5A1-175C-EC25-1EFA-36AFDB26EA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47BD2A-6F1C-73E7-009A-E68B92AEC408}"/>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6" name="Footer Placeholder 5">
            <a:extLst>
              <a:ext uri="{FF2B5EF4-FFF2-40B4-BE49-F238E27FC236}">
                <a16:creationId xmlns:a16="http://schemas.microsoft.com/office/drawing/2014/main" id="{33EE691F-616A-8F27-646B-51D3361475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9FB1E8-57FB-1638-C3CE-55AB2FB072D0}"/>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1644864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B9320-EC16-D81C-36EC-38434600B18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361F25-73CF-553A-EF08-28FED1A235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52E01-D895-6AB4-766F-C18D2F0DD8FB}"/>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5" name="Footer Placeholder 4">
            <a:extLst>
              <a:ext uri="{FF2B5EF4-FFF2-40B4-BE49-F238E27FC236}">
                <a16:creationId xmlns:a16="http://schemas.microsoft.com/office/drawing/2014/main" id="{B6C7C617-0636-BB68-3BC2-9211EDC010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9536F8-EDA4-06F6-AEAB-F2C8854B8249}"/>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2531763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0BBDBB-60B9-A318-E61E-45F7D0A4C5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78BD1B-D2E9-91C1-ACE5-9CB2B06EF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1605D-A2A3-1016-F694-3F44DA70932D}"/>
              </a:ext>
            </a:extLst>
          </p:cNvPr>
          <p:cNvSpPr>
            <a:spLocks noGrp="1"/>
          </p:cNvSpPr>
          <p:nvPr>
            <p:ph type="dt" sz="half" idx="10"/>
          </p:nvPr>
        </p:nvSpPr>
        <p:spPr/>
        <p:txBody>
          <a:bodyPr/>
          <a:lstStyle/>
          <a:p>
            <a:fld id="{62FA94EB-E126-4C78-B653-B4F4357A716D}" type="datetimeFigureOut">
              <a:rPr lang="en-GB" smtClean="0"/>
              <a:t>02/07/2026</a:t>
            </a:fld>
            <a:endParaRPr lang="en-GB"/>
          </a:p>
        </p:txBody>
      </p:sp>
      <p:sp>
        <p:nvSpPr>
          <p:cNvPr id="5" name="Footer Placeholder 4">
            <a:extLst>
              <a:ext uri="{FF2B5EF4-FFF2-40B4-BE49-F238E27FC236}">
                <a16:creationId xmlns:a16="http://schemas.microsoft.com/office/drawing/2014/main" id="{DE454EBC-82D1-2890-CF4C-EA1E69D095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B2E61-2BDB-9FF1-083C-7A6AB2898A03}"/>
              </a:ext>
            </a:extLst>
          </p:cNvPr>
          <p:cNvSpPr>
            <a:spLocks noGrp="1"/>
          </p:cNvSpPr>
          <p:nvPr>
            <p:ph type="sldNum" sz="quarter" idx="12"/>
          </p:nvPr>
        </p:nvSpPr>
        <p:spPr/>
        <p:txBody>
          <a:bodyPr/>
          <a:lstStyle/>
          <a:p>
            <a:fld id="{829CE964-0B88-471A-872C-AC2841917B0C}" type="slidenum">
              <a:rPr lang="en-GB" smtClean="0"/>
              <a:t>‹#›</a:t>
            </a:fld>
            <a:endParaRPr lang="en-GB"/>
          </a:p>
        </p:txBody>
      </p:sp>
    </p:spTree>
    <p:extLst>
      <p:ext uri="{BB962C8B-B14F-4D97-AF65-F5344CB8AC3E}">
        <p14:creationId xmlns:p14="http://schemas.microsoft.com/office/powerpoint/2010/main" val="3368406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415769-E6B4-70B6-ACF0-AB34DFFF96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755777-2078-02BC-366D-19F21AA523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372FF3-0E5A-21AD-BF5D-6ABF2AE338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FA94EB-E126-4C78-B653-B4F4357A716D}" type="datetimeFigureOut">
              <a:rPr lang="en-GB" smtClean="0"/>
              <a:t>02/07/2026</a:t>
            </a:fld>
            <a:endParaRPr lang="en-GB"/>
          </a:p>
        </p:txBody>
      </p:sp>
      <p:sp>
        <p:nvSpPr>
          <p:cNvPr id="5" name="Footer Placeholder 4">
            <a:extLst>
              <a:ext uri="{FF2B5EF4-FFF2-40B4-BE49-F238E27FC236}">
                <a16:creationId xmlns:a16="http://schemas.microsoft.com/office/drawing/2014/main" id="{5A4BFEDC-CF65-D891-61ED-A124B579A13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3BB763-AB85-A5F9-9E27-0324B73775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9CE964-0B88-471A-872C-AC2841917B0C}" type="slidenum">
              <a:rPr lang="en-GB" smtClean="0"/>
              <a:t>‹#›</a:t>
            </a:fld>
            <a:endParaRPr lang="en-GB"/>
          </a:p>
        </p:txBody>
      </p:sp>
    </p:spTree>
    <p:extLst>
      <p:ext uri="{BB962C8B-B14F-4D97-AF65-F5344CB8AC3E}">
        <p14:creationId xmlns:p14="http://schemas.microsoft.com/office/powerpoint/2010/main" val="248009147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1.png"/><Relationship Id="rId5" Type="http://schemas.microsoft.com/office/2007/relationships/hdphoto" Target="../media/hdphoto1.wdp"/><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7759/cureus.43595"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doi.org/10.1016/j.ajpc.2022.100425" TargetMode="External"/><Relationship Id="rId4" Type="http://schemas.openxmlformats.org/officeDocument/2006/relationships/hyperlink" Target="https://doi.org/10.15167/2421-4248/jpmh2022.63.2S3.2756"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097/NT.0000000000000556" TargetMode="External"/><Relationship Id="rId7" Type="http://schemas.openxmlformats.org/officeDocument/2006/relationships/hyperlink" Target="https://www.sportengland.org/news-and-inspiration/england-getting-more-active-not-everyone-benefiting" TargetMode="External"/><Relationship Id="rId2" Type="http://schemas.openxmlformats.org/officeDocument/2006/relationships/hyperlink" Target="https://doi.org/10.4082/kjfm.24.0099" TargetMode="External"/><Relationship Id="rId1" Type="http://schemas.openxmlformats.org/officeDocument/2006/relationships/slideLayout" Target="../slideLayouts/slideLayout7.xml"/><Relationship Id="rId6" Type="http://schemas.openxmlformats.org/officeDocument/2006/relationships/hyperlink" Target="https://www.nhs.uk/live-well/exercise/physical-activity-guidelines-for-adults-aged-19-to-64/" TargetMode="External"/><Relationship Id="rId5" Type="http://schemas.openxmlformats.org/officeDocument/2006/relationships/hyperlink" Target="https://www.who.int/health-topics/physical-activity#tab=tab_1" TargetMode="External"/><Relationship Id="rId4" Type="http://schemas.openxmlformats.org/officeDocument/2006/relationships/hyperlink" Target="https://doi.org/10.3389/fpubh.2023.1033157"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3390/ijerph20054494" TargetMode="External"/><Relationship Id="rId2" Type="http://schemas.openxmlformats.org/officeDocument/2006/relationships/hyperlink" Target="https://doi.org/10.25299/es:ijope.2024.vol5(3).17215" TargetMode="External"/><Relationship Id="rId1" Type="http://schemas.openxmlformats.org/officeDocument/2006/relationships/slideLayout" Target="../slideLayouts/slideLayout7.xml"/><Relationship Id="rId5" Type="http://schemas.openxmlformats.org/officeDocument/2006/relationships/hyperlink" Target="https://doi.org/10.1186/s12966-024-01676-6" TargetMode="External"/><Relationship Id="rId4" Type="http://schemas.openxmlformats.org/officeDocument/2006/relationships/hyperlink" Target="https://doi.org/10.3390/ijerph191912030"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3390/educsci12030181" TargetMode="External"/><Relationship Id="rId2" Type="http://schemas.openxmlformats.org/officeDocument/2006/relationships/hyperlink" Target="https://doi.org/10.1186/s12889-021-11019-w"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ym Animation Vector Art, Icons, and Graphics for Free Download">
            <a:extLst>
              <a:ext uri="{FF2B5EF4-FFF2-40B4-BE49-F238E27FC236}">
                <a16:creationId xmlns:a16="http://schemas.microsoft.com/office/drawing/2014/main" id="{CD17406A-BDED-E407-495A-50AB7DF36FAB}"/>
              </a:ext>
            </a:extLst>
          </p:cNvPr>
          <p:cNvPicPr>
            <a:picLocks noChangeAspect="1"/>
          </p:cNvPicPr>
          <p:nvPr/>
        </p:nvPicPr>
        <p:blipFill>
          <a:blip r:embed="rId2"/>
          <a:stretch>
            <a:fillRect/>
          </a:stretch>
        </p:blipFill>
        <p:spPr>
          <a:xfrm>
            <a:off x="232497" y="238126"/>
            <a:ext cx="6876568" cy="3641148"/>
          </a:xfrm>
          <a:prstGeom prst="rect">
            <a:avLst/>
          </a:prstGeom>
        </p:spPr>
      </p:pic>
      <p:sp>
        <p:nvSpPr>
          <p:cNvPr id="3" name="Subtitle 2">
            <a:extLst>
              <a:ext uri="{FF2B5EF4-FFF2-40B4-BE49-F238E27FC236}">
                <a16:creationId xmlns:a16="http://schemas.microsoft.com/office/drawing/2014/main" id="{1C2C5E36-FEDB-8831-BDCD-8DD893EDE05D}"/>
              </a:ext>
            </a:extLst>
          </p:cNvPr>
          <p:cNvSpPr>
            <a:spLocks noGrp="1"/>
          </p:cNvSpPr>
          <p:nvPr>
            <p:ph type="subTitle" idx="1"/>
          </p:nvPr>
        </p:nvSpPr>
        <p:spPr>
          <a:xfrm>
            <a:off x="-1236675" y="4178770"/>
            <a:ext cx="9814912" cy="1741399"/>
          </a:xfrm>
        </p:spPr>
        <p:txBody>
          <a:bodyPr>
            <a:normAutofit/>
          </a:bodyPr>
          <a:lstStyle/>
          <a:p>
            <a:r>
              <a:rPr lang="en-IN" sz="4800" b="1" dirty="0">
                <a:solidFill>
                  <a:schemeClr val="tx1"/>
                </a:solidFill>
                <a:latin typeface="Times New Roman" panose="02020603050405020304" pitchFamily="18" charset="0"/>
                <a:cs typeface="Times New Roman" panose="02020603050405020304" pitchFamily="18" charset="0"/>
              </a:rPr>
              <a:t>Move More, Live Better</a:t>
            </a:r>
            <a:endParaRPr lang="en-GB" sz="4800" dirty="0">
              <a:solidFill>
                <a:schemeClr val="tx1"/>
              </a:solidFill>
              <a:latin typeface="Times New Roman" panose="02020603050405020304" pitchFamily="18" charset="0"/>
              <a:cs typeface="Times New Roman" panose="02020603050405020304" pitchFamily="18" charset="0"/>
            </a:endParaRPr>
          </a:p>
        </p:txBody>
      </p:sp>
      <p:sp>
        <p:nvSpPr>
          <p:cNvPr id="5" name="Subtitle 2">
            <a:extLst>
              <a:ext uri="{FF2B5EF4-FFF2-40B4-BE49-F238E27FC236}">
                <a16:creationId xmlns:a16="http://schemas.microsoft.com/office/drawing/2014/main" id="{E866BE72-1F9C-424D-7C15-24499D4F5959}"/>
              </a:ext>
            </a:extLst>
          </p:cNvPr>
          <p:cNvSpPr txBox="1">
            <a:spLocks/>
          </p:cNvSpPr>
          <p:nvPr/>
        </p:nvSpPr>
        <p:spPr>
          <a:xfrm>
            <a:off x="7287492" y="238126"/>
            <a:ext cx="4779818" cy="174139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400"/>
              </a:spcBef>
              <a:buClr>
                <a:schemeClr val="accent1"/>
              </a:buClr>
              <a:buSzPct val="80000"/>
              <a:buFont typeface="Corbel" pitchFamily="34" charset="0"/>
              <a:buNone/>
              <a:defRPr sz="2200" kern="1200">
                <a:solidFill>
                  <a:schemeClr val="accent1"/>
                </a:solidFill>
                <a:latin typeface="+mn-lt"/>
                <a:ea typeface="+mn-ea"/>
                <a:cs typeface="+mn-cs"/>
              </a:defRPr>
            </a:lvl1pPr>
            <a:lvl2pPr marL="4572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200" kern="1200">
                <a:solidFill>
                  <a:schemeClr val="accent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200" kern="1200">
                <a:solidFill>
                  <a:schemeClr val="accent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1"/>
              </a:buClr>
              <a:buSzPct val="80000"/>
              <a:buFont typeface="Corbel" pitchFamily="34" charset="0"/>
              <a:buNone/>
              <a:defRPr sz="2000" kern="1200">
                <a:solidFill>
                  <a:schemeClr val="accent1"/>
                </a:solidFill>
                <a:latin typeface="+mn-lt"/>
                <a:ea typeface="+mn-ea"/>
                <a:cs typeface="+mn-cs"/>
              </a:defRPr>
            </a:lvl9pPr>
          </a:lstStyle>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Behavioral: Physical Activity</a:t>
            </a:r>
          </a:p>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Age group: 18 to 24 years (University Students)</a:t>
            </a:r>
          </a:p>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Campaign: Move More, Live Better (Small Steps Today, Healthier Life Tomorro</a:t>
            </a:r>
            <a:r>
              <a:rPr lang="en-IN" sz="1800" b="1" dirty="0">
                <a:solidFill>
                  <a:schemeClr val="tx1"/>
                </a:solidFill>
                <a:latin typeface="Times New Roman" panose="02020603050405020304" pitchFamily="18" charset="0"/>
                <a:cs typeface="Times New Roman" panose="02020603050405020304" pitchFamily="18" charset="0"/>
              </a:rPr>
              <a:t>w)</a:t>
            </a:r>
          </a:p>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Component 1: Group Presentation (Practice intervention)</a:t>
            </a:r>
            <a:endParaRPr lang="en-IN" sz="1800" b="1" dirty="0">
              <a:solidFill>
                <a:schemeClr val="tx1"/>
              </a:solidFill>
              <a:latin typeface="Times New Roman" panose="02020603050405020304" pitchFamily="18" charset="0"/>
              <a:cs typeface="Times New Roman" panose="02020603050405020304" pitchFamily="18" charset="0"/>
            </a:endParaRPr>
          </a:p>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Student names and ID: </a:t>
            </a:r>
          </a:p>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1.krupa Patni (2525352)</a:t>
            </a:r>
          </a:p>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2.Darshan  Malaviya( 2538079)</a:t>
            </a:r>
          </a:p>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3.Simran Khaitan(2531472)</a:t>
            </a:r>
          </a:p>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LCHS7000 Social Epidemiology and Public Health Development</a:t>
            </a:r>
            <a:br>
              <a:rPr lang="en-IN" sz="1800" dirty="0">
                <a:solidFill>
                  <a:schemeClr val="tx1"/>
                </a:solidFill>
                <a:latin typeface="Times New Roman" panose="02020603050405020304" pitchFamily="18" charset="0"/>
                <a:cs typeface="Times New Roman" panose="02020603050405020304" pitchFamily="18" charset="0"/>
              </a:rPr>
            </a:br>
            <a:r>
              <a:rPr lang="en-IN" sz="1800" dirty="0">
                <a:solidFill>
                  <a:schemeClr val="tx1"/>
                </a:solidFill>
                <a:latin typeface="Times New Roman" panose="02020603050405020304" pitchFamily="18" charset="0"/>
                <a:cs typeface="Times New Roman" panose="02020603050405020304" pitchFamily="18" charset="0"/>
              </a:rPr>
              <a:t>Lecturer’s: </a:t>
            </a:r>
            <a:r>
              <a:rPr lang="en-IN" sz="1800" dirty="0" err="1">
                <a:solidFill>
                  <a:schemeClr val="tx1"/>
                </a:solidFill>
                <a:latin typeface="Times New Roman" panose="02020603050405020304" pitchFamily="18" charset="0"/>
                <a:cs typeface="Times New Roman" panose="02020603050405020304" pitchFamily="18" charset="0"/>
              </a:rPr>
              <a:t>Itse</a:t>
            </a:r>
            <a:r>
              <a:rPr lang="en-IN" sz="1800" dirty="0">
                <a:solidFill>
                  <a:schemeClr val="tx1"/>
                </a:solidFill>
                <a:latin typeface="Times New Roman" panose="02020603050405020304" pitchFamily="18" charset="0"/>
                <a:cs typeface="Times New Roman" panose="02020603050405020304" pitchFamily="18" charset="0"/>
              </a:rPr>
              <a:t> Olaoye </a:t>
            </a:r>
          </a:p>
          <a:p>
            <a:pPr algn="l">
              <a:lnSpc>
                <a:spcPct val="100000"/>
              </a:lnSpc>
            </a:pPr>
            <a:r>
              <a:rPr lang="en-IN" sz="1800" dirty="0">
                <a:solidFill>
                  <a:schemeClr val="tx1"/>
                </a:solidFill>
                <a:latin typeface="Times New Roman" panose="02020603050405020304" pitchFamily="18" charset="0"/>
                <a:cs typeface="Times New Roman" panose="02020603050405020304" pitchFamily="18" charset="0"/>
              </a:rPr>
              <a:t>Muhammad Aliyu</a:t>
            </a:r>
          </a:p>
        </p:txBody>
      </p:sp>
      <p:sp>
        <p:nvSpPr>
          <p:cNvPr id="9" name="TextBox 8">
            <a:extLst>
              <a:ext uri="{FF2B5EF4-FFF2-40B4-BE49-F238E27FC236}">
                <a16:creationId xmlns:a16="http://schemas.microsoft.com/office/drawing/2014/main" id="{61B608A1-FD94-7800-44DD-F3C4F23567EA}"/>
              </a:ext>
            </a:extLst>
          </p:cNvPr>
          <p:cNvSpPr txBox="1"/>
          <p:nvPr/>
        </p:nvSpPr>
        <p:spPr>
          <a:xfrm>
            <a:off x="2275610" y="5049469"/>
            <a:ext cx="6615544" cy="369332"/>
          </a:xfrm>
          <a:prstGeom prst="rect">
            <a:avLst/>
          </a:prstGeom>
          <a:noFill/>
        </p:spPr>
        <p:txBody>
          <a:bodyPr wrap="square">
            <a:spAutoFit/>
          </a:bodyPr>
          <a:lstStyle/>
          <a:p>
            <a:r>
              <a:rPr lang="en-IN" b="1" i="0" dirty="0">
                <a:effectLst/>
                <a:latin typeface="Times New Roman" panose="02020603050405020304" pitchFamily="18" charset="0"/>
                <a:cs typeface="Times New Roman" panose="02020603050405020304" pitchFamily="18" charset="0"/>
              </a:rPr>
              <a:t>Small Steps Today, Healthier Life Tomorrow</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5771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59B3D-71CC-9E73-E23E-70B9B764BA87}"/>
              </a:ext>
            </a:extLst>
          </p:cNvPr>
          <p:cNvSpPr>
            <a:spLocks noGrp="1"/>
          </p:cNvSpPr>
          <p:nvPr>
            <p:ph type="title"/>
          </p:nvPr>
        </p:nvSpPr>
        <p:spPr>
          <a:xfrm>
            <a:off x="838200" y="-217272"/>
            <a:ext cx="10515600" cy="1325563"/>
          </a:xfrm>
        </p:spPr>
        <p:txBody>
          <a:bodyPr>
            <a:normAutofit/>
          </a:bodyPr>
          <a:lstStyle/>
          <a:p>
            <a:pPr algn="ctr"/>
            <a:r>
              <a:rPr lang="en-GB"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BF4CBD8C-294C-0DB9-6163-388A1332DDE2}"/>
              </a:ext>
            </a:extLst>
          </p:cNvPr>
          <p:cNvSpPr>
            <a:spLocks noGrp="1"/>
          </p:cNvSpPr>
          <p:nvPr>
            <p:ph idx="1"/>
          </p:nvPr>
        </p:nvSpPr>
        <p:spPr>
          <a:xfrm>
            <a:off x="498764" y="637307"/>
            <a:ext cx="11526982" cy="5583385"/>
          </a:xfrm>
        </p:spPr>
        <p:txBody>
          <a:bodyPr>
            <a:noAutofit/>
          </a:bodyPr>
          <a:lstStyle/>
          <a:p>
            <a:r>
              <a:rPr lang="en-GB" sz="1400" dirty="0">
                <a:latin typeface="Times New Roman" panose="02020603050405020304" pitchFamily="18" charset="0"/>
                <a:cs typeface="Times New Roman" panose="02020603050405020304" pitchFamily="18" charset="0"/>
              </a:rPr>
              <a:t>Campaign Overview</a:t>
            </a:r>
          </a:p>
          <a:p>
            <a:r>
              <a:rPr lang="en-IN" sz="1400" dirty="0">
                <a:latin typeface="Times New Roman" panose="02020603050405020304" pitchFamily="18" charset="0"/>
                <a:cs typeface="Times New Roman" panose="02020603050405020304" pitchFamily="18" charset="0"/>
              </a:rPr>
              <a:t>Campaign Aims and Activity Content</a:t>
            </a:r>
          </a:p>
          <a:p>
            <a:r>
              <a:rPr lang="en-IN" sz="1400" dirty="0">
                <a:latin typeface="Times New Roman" panose="02020603050405020304" pitchFamily="18" charset="0"/>
                <a:cs typeface="Times New Roman" panose="02020603050405020304" pitchFamily="18" charset="0"/>
              </a:rPr>
              <a:t>Rationale for the Campaign</a:t>
            </a:r>
          </a:p>
          <a:p>
            <a:r>
              <a:rPr lang="en-IN" sz="1400" dirty="0">
                <a:latin typeface="Times New Roman" panose="02020603050405020304" pitchFamily="18" charset="0"/>
                <a:cs typeface="Times New Roman" panose="02020603050405020304" pitchFamily="18" charset="0"/>
              </a:rPr>
              <a:t>National Guidelines &amp; Current Statistics</a:t>
            </a:r>
          </a:p>
          <a:p>
            <a:r>
              <a:rPr lang="en-IN" sz="1400" dirty="0">
                <a:latin typeface="Times New Roman" panose="02020603050405020304" pitchFamily="18" charset="0"/>
                <a:cs typeface="Times New Roman" panose="02020603050405020304" pitchFamily="18" charset="0"/>
              </a:rPr>
              <a:t>Short term Consequences of Physical Activity</a:t>
            </a:r>
          </a:p>
          <a:p>
            <a:r>
              <a:rPr lang="en-IN" sz="1400" dirty="0">
                <a:latin typeface="Times New Roman" panose="02020603050405020304" pitchFamily="18" charset="0"/>
                <a:cs typeface="Times New Roman" panose="02020603050405020304" pitchFamily="18" charset="0"/>
              </a:rPr>
              <a:t>Long term Consequences of Physical Activity</a:t>
            </a:r>
          </a:p>
          <a:p>
            <a:r>
              <a:rPr lang="en-IN" sz="1400" dirty="0">
                <a:latin typeface="Times New Roman" panose="02020603050405020304" pitchFamily="18" charset="0"/>
                <a:cs typeface="Times New Roman" panose="02020603050405020304" pitchFamily="18" charset="0"/>
              </a:rPr>
              <a:t>Campaign Aims and Benefits</a:t>
            </a:r>
          </a:p>
          <a:p>
            <a:r>
              <a:rPr lang="en-IN" sz="1400" dirty="0">
                <a:latin typeface="Times New Roman" panose="02020603050405020304" pitchFamily="18" charset="0"/>
                <a:cs typeface="Times New Roman" panose="02020603050405020304" pitchFamily="18" charset="0"/>
              </a:rPr>
              <a:t>Measurement of Campaign benefits</a:t>
            </a:r>
          </a:p>
          <a:p>
            <a:r>
              <a:rPr lang="en-IN" sz="1400" dirty="0">
                <a:latin typeface="Times New Roman" panose="02020603050405020304" pitchFamily="18" charset="0"/>
                <a:cs typeface="Times New Roman" panose="02020603050405020304" pitchFamily="18" charset="0"/>
              </a:rPr>
              <a:t>Campaign Evaluation</a:t>
            </a:r>
          </a:p>
          <a:p>
            <a:r>
              <a:rPr lang="en-IN" sz="1400" dirty="0">
                <a:latin typeface="Times New Roman" panose="02020603050405020304" pitchFamily="18" charset="0"/>
                <a:cs typeface="Times New Roman" panose="02020603050405020304" pitchFamily="18" charset="0"/>
              </a:rPr>
              <a:t>Measuring Success of Campaign Evaluation</a:t>
            </a:r>
          </a:p>
          <a:p>
            <a:r>
              <a:rPr lang="en-IN" sz="1400" dirty="0">
                <a:latin typeface="Times New Roman" panose="02020603050405020304" pitchFamily="18" charset="0"/>
                <a:cs typeface="Times New Roman" panose="02020603050405020304" pitchFamily="18" charset="0"/>
              </a:rPr>
              <a:t>Campaign Poster</a:t>
            </a:r>
          </a:p>
          <a:p>
            <a:r>
              <a:rPr lang="en-IN" sz="1400" dirty="0">
                <a:latin typeface="Times New Roman" panose="02020603050405020304" pitchFamily="18" charset="0"/>
                <a:cs typeface="Times New Roman" panose="02020603050405020304" pitchFamily="18" charset="0"/>
              </a:rPr>
              <a:t>Potential partners or organisations</a:t>
            </a:r>
          </a:p>
          <a:p>
            <a:r>
              <a:rPr lang="en-IN" sz="1400" dirty="0">
                <a:latin typeface="Times New Roman" panose="02020603050405020304" pitchFamily="18" charset="0"/>
                <a:cs typeface="Times New Roman" panose="02020603050405020304" pitchFamily="18" charset="0"/>
              </a:rPr>
              <a:t>Used resources</a:t>
            </a:r>
          </a:p>
          <a:p>
            <a:r>
              <a:rPr lang="en-IN" sz="1400" dirty="0">
                <a:latin typeface="Times New Roman" panose="02020603050405020304" pitchFamily="18" charset="0"/>
                <a:cs typeface="Times New Roman" panose="02020603050405020304" pitchFamily="18" charset="0"/>
              </a:rPr>
              <a:t>Benefits of Physical Activity</a:t>
            </a:r>
          </a:p>
          <a:p>
            <a:r>
              <a:rPr lang="en-IN" sz="1400" dirty="0">
                <a:latin typeface="Times New Roman" panose="02020603050405020304" pitchFamily="18" charset="0"/>
                <a:cs typeface="Times New Roman" panose="02020603050405020304" pitchFamily="18" charset="0"/>
              </a:rPr>
              <a:t>Behaviour Change Models</a:t>
            </a:r>
          </a:p>
          <a:p>
            <a:r>
              <a:rPr lang="en-IN" sz="1400" dirty="0">
                <a:latin typeface="Times New Roman" panose="02020603050405020304" pitchFamily="18" charset="0"/>
                <a:cs typeface="Times New Roman" panose="02020603050405020304" pitchFamily="18" charset="0"/>
              </a:rPr>
              <a:t>Challenges of the Campaign</a:t>
            </a:r>
          </a:p>
          <a:p>
            <a:r>
              <a:rPr lang="en-IN" sz="1400" dirty="0">
                <a:latin typeface="Times New Roman" panose="02020603050405020304" pitchFamily="18" charset="0"/>
                <a:cs typeface="Times New Roman" panose="02020603050405020304" pitchFamily="18" charset="0"/>
              </a:rPr>
              <a:t>Solutions to the challenges</a:t>
            </a:r>
          </a:p>
          <a:p>
            <a:r>
              <a:rPr lang="en-IN" sz="1400" dirty="0">
                <a:latin typeface="Times New Roman" panose="02020603050405020304" pitchFamily="18" charset="0"/>
                <a:cs typeface="Times New Roman" panose="02020603050405020304" pitchFamily="18" charset="0"/>
              </a:rPr>
              <a:t>Expected Outcomes and Conclusion</a:t>
            </a:r>
          </a:p>
          <a:p>
            <a:r>
              <a:rPr lang="en-IN" sz="1400" dirty="0">
                <a:latin typeface="Times New Roman" panose="02020603050405020304" pitchFamily="18" charset="0"/>
                <a:cs typeface="Times New Roman" panose="02020603050405020304" pitchFamily="18" charset="0"/>
              </a:rPr>
              <a:t>Expected Outcomes and Conclusion</a:t>
            </a:r>
            <a:endParaRPr lang="en-GB" sz="1400" dirty="0">
              <a:latin typeface="Times New Roman" panose="02020603050405020304" pitchFamily="18" charset="0"/>
              <a:cs typeface="Times New Roman" panose="02020603050405020304" pitchFamily="18" charset="0"/>
            </a:endParaRPr>
          </a:p>
        </p:txBody>
      </p:sp>
      <p:pic>
        <p:nvPicPr>
          <p:cNvPr id="4" name="Picture 3" descr="TOC: A Key Organizational Tool for Readers">
            <a:extLst>
              <a:ext uri="{FF2B5EF4-FFF2-40B4-BE49-F238E27FC236}">
                <a16:creationId xmlns:a16="http://schemas.microsoft.com/office/drawing/2014/main" id="{A00E87BA-2DD6-DD3E-E34D-250EF1CB352D}"/>
              </a:ext>
            </a:extLst>
          </p:cNvPr>
          <p:cNvPicPr>
            <a:picLocks noChangeAspect="1"/>
          </p:cNvPicPr>
          <p:nvPr/>
        </p:nvPicPr>
        <p:blipFill>
          <a:blip r:embed="rId2"/>
          <a:stretch>
            <a:fillRect/>
          </a:stretch>
        </p:blipFill>
        <p:spPr>
          <a:xfrm>
            <a:off x="6017165" y="1962870"/>
            <a:ext cx="5293340" cy="3024766"/>
          </a:xfrm>
          <a:prstGeom prst="rect">
            <a:avLst/>
          </a:prstGeom>
          <a:ln>
            <a:solidFill>
              <a:schemeClr val="tx1"/>
            </a:solidFill>
          </a:ln>
        </p:spPr>
      </p:pic>
    </p:spTree>
    <p:extLst>
      <p:ext uri="{BB962C8B-B14F-4D97-AF65-F5344CB8AC3E}">
        <p14:creationId xmlns:p14="http://schemas.microsoft.com/office/powerpoint/2010/main" val="10174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6D4EA-DA81-05F9-A805-044CAE0160F2}"/>
              </a:ext>
            </a:extLst>
          </p:cNvPr>
          <p:cNvSpPr>
            <a:spLocks noGrp="1"/>
          </p:cNvSpPr>
          <p:nvPr>
            <p:ph type="title"/>
          </p:nvPr>
        </p:nvSpPr>
        <p:spPr>
          <a:xfrm>
            <a:off x="1141571" y="374073"/>
            <a:ext cx="9875520" cy="1356360"/>
          </a:xfrm>
        </p:spPr>
        <p:txBody>
          <a:bodyPr>
            <a:normAutofit/>
          </a:bodyPr>
          <a:lstStyle/>
          <a:p>
            <a:pPr algn="ctr"/>
            <a:r>
              <a:rPr lang="en-IN" b="1" dirty="0">
                <a:solidFill>
                  <a:schemeClr val="tx1"/>
                </a:solidFill>
                <a:latin typeface="Times New Roman" panose="02020603050405020304" pitchFamily="18" charset="0"/>
                <a:cs typeface="Times New Roman" panose="02020603050405020304" pitchFamily="18" charset="0"/>
              </a:rPr>
              <a:t>Campaign Overview </a:t>
            </a:r>
            <a:endParaRPr lang="en-IN" dirty="0">
              <a:solidFill>
                <a:schemeClr val="tx1"/>
              </a:solidFill>
              <a:latin typeface="Times New Roman" panose="02020603050405020304" pitchFamily="18" charset="0"/>
              <a:cs typeface="Times New Roman" panose="02020603050405020304" pitchFamily="18" charset="0"/>
            </a:endParaRPr>
          </a:p>
        </p:txBody>
      </p:sp>
      <p:pic>
        <p:nvPicPr>
          <p:cNvPr id="4" name="image1.png">
            <a:extLst>
              <a:ext uri="{FF2B5EF4-FFF2-40B4-BE49-F238E27FC236}">
                <a16:creationId xmlns:a16="http://schemas.microsoft.com/office/drawing/2014/main" id="{8A15420E-547B-492B-1FA4-FFC060F83AD0}"/>
              </a:ext>
            </a:extLst>
          </p:cNvPr>
          <p:cNvPicPr>
            <a:picLocks noGrp="1"/>
          </p:cNvPicPr>
          <p:nvPr>
            <p:ph idx="1"/>
          </p:nvPr>
        </p:nvPicPr>
        <p:blipFill>
          <a:blip r:embed="rId3"/>
          <a:srcRect/>
          <a:stretch>
            <a:fillRect/>
          </a:stretch>
        </p:blipFill>
        <p:spPr>
          <a:xfrm>
            <a:off x="873472" y="1849582"/>
            <a:ext cx="4765328" cy="4495800"/>
          </a:xfrm>
          <a:prstGeom prst="rect">
            <a:avLst/>
          </a:prstGeom>
          <a:ln>
            <a:solidFill>
              <a:schemeClr val="bg1"/>
            </a:solidFill>
          </a:ln>
        </p:spPr>
      </p:pic>
      <p:graphicFrame>
        <p:nvGraphicFramePr>
          <p:cNvPr id="5" name="Table 4">
            <a:extLst>
              <a:ext uri="{FF2B5EF4-FFF2-40B4-BE49-F238E27FC236}">
                <a16:creationId xmlns:a16="http://schemas.microsoft.com/office/drawing/2014/main" id="{64473EE4-D69A-0D22-44FD-97DC81C7EBD2}"/>
              </a:ext>
            </a:extLst>
          </p:cNvPr>
          <p:cNvGraphicFramePr>
            <a:graphicFrameLocks noGrp="1"/>
          </p:cNvGraphicFramePr>
          <p:nvPr>
            <p:extLst>
              <p:ext uri="{D42A27DB-BD31-4B8C-83A1-F6EECF244321}">
                <p14:modId xmlns:p14="http://schemas.microsoft.com/office/powerpoint/2010/main" val="1585406077"/>
              </p:ext>
            </p:extLst>
          </p:nvPr>
        </p:nvGraphicFramePr>
        <p:xfrm>
          <a:off x="6943857" y="1849582"/>
          <a:ext cx="4073234" cy="4371110"/>
        </p:xfrm>
        <a:graphic>
          <a:graphicData uri="http://schemas.openxmlformats.org/drawingml/2006/table">
            <a:tbl>
              <a:tblPr>
                <a:tableStyleId>{5C22544A-7EE6-4342-B048-85BDC9FD1C3A}</a:tableStyleId>
              </a:tblPr>
              <a:tblGrid>
                <a:gridCol w="1194312">
                  <a:extLst>
                    <a:ext uri="{9D8B030D-6E8A-4147-A177-3AD203B41FA5}">
                      <a16:colId xmlns:a16="http://schemas.microsoft.com/office/drawing/2014/main" val="1720236413"/>
                    </a:ext>
                  </a:extLst>
                </a:gridCol>
                <a:gridCol w="2878922">
                  <a:extLst>
                    <a:ext uri="{9D8B030D-6E8A-4147-A177-3AD203B41FA5}">
                      <a16:colId xmlns:a16="http://schemas.microsoft.com/office/drawing/2014/main" val="1954549628"/>
                    </a:ext>
                  </a:extLst>
                </a:gridCol>
              </a:tblGrid>
              <a:tr h="419044">
                <a:tc>
                  <a:txBody>
                    <a:bodyPr/>
                    <a:lstStyle/>
                    <a:p>
                      <a:pPr>
                        <a:lnSpc>
                          <a:spcPct val="150000"/>
                        </a:lnSpc>
                        <a:buNone/>
                      </a:pPr>
                      <a:r>
                        <a:rPr lang="en-IN" sz="1100">
                          <a:effectLst/>
                        </a:rPr>
                        <a:t>Week</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IN" sz="1100" dirty="0">
                          <a:effectLst/>
                        </a:rPr>
                        <a:t>Activity</a:t>
                      </a:r>
                      <a:endParaRPr lang="en-IN" sz="11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82391527"/>
                  </a:ext>
                </a:extLst>
              </a:tr>
              <a:tr h="718901">
                <a:tc>
                  <a:txBody>
                    <a:bodyPr/>
                    <a:lstStyle/>
                    <a:p>
                      <a:pPr>
                        <a:lnSpc>
                          <a:spcPct val="150000"/>
                        </a:lnSpc>
                        <a:buNone/>
                      </a:pPr>
                      <a:r>
                        <a:rPr lang="en-IN" sz="1100">
                          <a:effectLst/>
                        </a:rPr>
                        <a:t>Week 1</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IN" sz="1100">
                          <a:effectLst/>
                        </a:rPr>
                        <a:t>Fitness assessment and goal setting</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43676136"/>
                  </a:ext>
                </a:extLst>
              </a:tr>
              <a:tr h="419044">
                <a:tc>
                  <a:txBody>
                    <a:bodyPr/>
                    <a:lstStyle/>
                    <a:p>
                      <a:pPr>
                        <a:lnSpc>
                          <a:spcPct val="150000"/>
                        </a:lnSpc>
                        <a:buNone/>
                      </a:pPr>
                      <a:r>
                        <a:rPr lang="en-IN" sz="1100">
                          <a:effectLst/>
                        </a:rPr>
                        <a:t>Week 2</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IN" sz="1100" dirty="0">
                          <a:effectLst/>
                        </a:rPr>
                        <a:t>Walking challenge</a:t>
                      </a:r>
                      <a:endParaRPr lang="en-IN" sz="11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93721417"/>
                  </a:ext>
                </a:extLst>
              </a:tr>
              <a:tr h="419044">
                <a:tc>
                  <a:txBody>
                    <a:bodyPr/>
                    <a:lstStyle/>
                    <a:p>
                      <a:pPr>
                        <a:lnSpc>
                          <a:spcPct val="150000"/>
                        </a:lnSpc>
                        <a:buNone/>
                      </a:pPr>
                      <a:r>
                        <a:rPr lang="en-IN" sz="1100">
                          <a:effectLst/>
                        </a:rPr>
                        <a:t>Week 3</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IN" sz="1100">
                          <a:effectLst/>
                        </a:rPr>
                        <a:t>Strength training workshop</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047811736"/>
                  </a:ext>
                </a:extLst>
              </a:tr>
              <a:tr h="419044">
                <a:tc>
                  <a:txBody>
                    <a:bodyPr/>
                    <a:lstStyle/>
                    <a:p>
                      <a:pPr>
                        <a:lnSpc>
                          <a:spcPct val="150000"/>
                        </a:lnSpc>
                        <a:buNone/>
                      </a:pPr>
                      <a:r>
                        <a:rPr lang="en-IN" sz="1100">
                          <a:effectLst/>
                        </a:rPr>
                        <a:t>Week 4</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IN" sz="1100">
                          <a:effectLst/>
                        </a:rPr>
                        <a:t>Yoga and stretching session</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837895198"/>
                  </a:ext>
                </a:extLst>
              </a:tr>
              <a:tr h="419044">
                <a:tc>
                  <a:txBody>
                    <a:bodyPr/>
                    <a:lstStyle/>
                    <a:p>
                      <a:pPr>
                        <a:lnSpc>
                          <a:spcPct val="150000"/>
                        </a:lnSpc>
                        <a:buNone/>
                      </a:pPr>
                      <a:r>
                        <a:rPr lang="en-IN" sz="1100">
                          <a:effectLst/>
                        </a:rPr>
                        <a:t>Week 5</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IN" sz="1100">
                          <a:effectLst/>
                        </a:rPr>
                        <a:t>Team sports day</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089168408"/>
                  </a:ext>
                </a:extLst>
              </a:tr>
              <a:tr h="419044">
                <a:tc>
                  <a:txBody>
                    <a:bodyPr/>
                    <a:lstStyle/>
                    <a:p>
                      <a:pPr>
                        <a:lnSpc>
                          <a:spcPct val="150000"/>
                        </a:lnSpc>
                        <a:buNone/>
                      </a:pPr>
                      <a:r>
                        <a:rPr lang="en-IN" sz="1100">
                          <a:effectLst/>
                        </a:rPr>
                        <a:t>Week 6</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IN" sz="1100">
                          <a:effectLst/>
                        </a:rPr>
                        <a:t>Active commuting challenge</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4275033"/>
                  </a:ext>
                </a:extLst>
              </a:tr>
              <a:tr h="419044">
                <a:tc>
                  <a:txBody>
                    <a:bodyPr/>
                    <a:lstStyle/>
                    <a:p>
                      <a:pPr>
                        <a:lnSpc>
                          <a:spcPct val="150000"/>
                        </a:lnSpc>
                        <a:buNone/>
                      </a:pPr>
                      <a:r>
                        <a:rPr lang="en-IN" sz="1100">
                          <a:effectLst/>
                        </a:rPr>
                        <a:t>Week 7</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IN" sz="1100">
                          <a:effectLst/>
                        </a:rPr>
                        <a:t>Healthy lifestyle workshop</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68533852"/>
                  </a:ext>
                </a:extLst>
              </a:tr>
              <a:tr h="718901">
                <a:tc>
                  <a:txBody>
                    <a:bodyPr/>
                    <a:lstStyle/>
                    <a:p>
                      <a:pPr>
                        <a:lnSpc>
                          <a:spcPct val="150000"/>
                        </a:lnSpc>
                        <a:buNone/>
                      </a:pPr>
                      <a:r>
                        <a:rPr lang="en-IN" sz="1100">
                          <a:effectLst/>
                        </a:rPr>
                        <a:t>Week 8</a:t>
                      </a:r>
                      <a:endParaRPr lang="en-IN" sz="110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50000"/>
                        </a:lnSpc>
                        <a:buNone/>
                      </a:pPr>
                      <a:r>
                        <a:rPr lang="en-IN" sz="1100" dirty="0">
                          <a:effectLst/>
                        </a:rPr>
                        <a:t>Final fitness assessment and celebration</a:t>
                      </a:r>
                      <a:endParaRPr lang="en-IN" sz="1100" dirty="0">
                        <a:effectLst/>
                        <a:latin typeface="Arial" panose="020B0604020202020204" pitchFamily="34" charset="0"/>
                        <a:ea typeface="Arial" panose="020B0604020202020204" pitchFamily="34" charset="0"/>
                      </a:endParaRPr>
                    </a:p>
                  </a:txBody>
                  <a:tcPr marL="63500" marR="63500" marT="63500" marB="6350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41969411"/>
                  </a:ext>
                </a:extLst>
              </a:tr>
            </a:tbl>
          </a:graphicData>
        </a:graphic>
      </p:graphicFrame>
    </p:spTree>
    <p:extLst>
      <p:ext uri="{BB962C8B-B14F-4D97-AF65-F5344CB8AC3E}">
        <p14:creationId xmlns:p14="http://schemas.microsoft.com/office/powerpoint/2010/main" val="3470393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008CC-F722-A482-763E-ECE607E2FFA1}"/>
              </a:ext>
            </a:extLst>
          </p:cNvPr>
          <p:cNvSpPr>
            <a:spLocks noGrp="1"/>
          </p:cNvSpPr>
          <p:nvPr>
            <p:ph type="title"/>
          </p:nvPr>
        </p:nvSpPr>
        <p:spPr>
          <a:xfrm>
            <a:off x="1158240" y="261497"/>
            <a:ext cx="9875520" cy="1356360"/>
          </a:xfrm>
        </p:spPr>
        <p:txBody>
          <a:bodyPr>
            <a:normAutofit/>
          </a:bodyPr>
          <a:lstStyle/>
          <a:p>
            <a:pPr algn="ctr"/>
            <a:r>
              <a:rPr lang="en-IN" b="1" dirty="0">
                <a:solidFill>
                  <a:schemeClr val="tx1"/>
                </a:solidFill>
                <a:latin typeface="Times New Roman" panose="02020603050405020304" pitchFamily="18" charset="0"/>
                <a:cs typeface="Times New Roman" panose="02020603050405020304" pitchFamily="18" charset="0"/>
              </a:rPr>
              <a:t>Campaign Aims and Activity Content</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979A10D-E87E-962B-A44F-1C7F4897CAA5}"/>
              </a:ext>
            </a:extLst>
          </p:cNvPr>
          <p:cNvSpPr>
            <a:spLocks noGrp="1"/>
          </p:cNvSpPr>
          <p:nvPr>
            <p:ph idx="1"/>
          </p:nvPr>
        </p:nvSpPr>
        <p:spPr>
          <a:xfrm>
            <a:off x="641587" y="1508759"/>
            <a:ext cx="3140704" cy="3769823"/>
          </a:xfrm>
        </p:spPr>
        <p:txBody>
          <a:bodyPr>
            <a:noAutofit/>
          </a:bodyPr>
          <a:lstStyle/>
          <a:p>
            <a:pPr marL="45720" indent="0">
              <a:buNone/>
            </a:pPr>
            <a:r>
              <a:rPr lang="en-IN" sz="1800" b="1" dirty="0">
                <a:solidFill>
                  <a:schemeClr val="tx1"/>
                </a:solidFill>
                <a:latin typeface="Times New Roman" panose="02020603050405020304" pitchFamily="18" charset="0"/>
                <a:cs typeface="Times New Roman" panose="02020603050405020304" pitchFamily="18" charset="0"/>
              </a:rPr>
              <a:t>Campaign Aims</a:t>
            </a:r>
            <a:endParaRPr lang="en-IN" sz="1800" dirty="0">
              <a:solidFill>
                <a:schemeClr val="tx1"/>
              </a:solidFill>
              <a:latin typeface="Times New Roman" panose="02020603050405020304" pitchFamily="18" charset="0"/>
              <a:cs typeface="Times New Roman" panose="02020603050405020304" pitchFamily="18" charset="0"/>
            </a:endParaRPr>
          </a:p>
          <a:p>
            <a:pPr>
              <a:lnSpc>
                <a:spcPct val="100000"/>
              </a:lnSpc>
            </a:pPr>
            <a:r>
              <a:rPr lang="en-IN" sz="1800" dirty="0">
                <a:solidFill>
                  <a:schemeClr val="tx1"/>
                </a:solidFill>
                <a:latin typeface="Times New Roman" panose="02020603050405020304" pitchFamily="18" charset="0"/>
                <a:cs typeface="Times New Roman" panose="02020603050405020304" pitchFamily="18" charset="0"/>
              </a:rPr>
              <a:t>Increase participants’ of university students aged 18-24 years for weekly physical activity levels.</a:t>
            </a:r>
          </a:p>
          <a:p>
            <a:pPr lvl="0">
              <a:lnSpc>
                <a:spcPct val="100000"/>
              </a:lnSpc>
            </a:pPr>
            <a:r>
              <a:rPr lang="en-IN" sz="1800" dirty="0">
                <a:solidFill>
                  <a:schemeClr val="tx1"/>
                </a:solidFill>
                <a:latin typeface="Times New Roman" panose="02020603050405020304" pitchFamily="18" charset="0"/>
                <a:cs typeface="Times New Roman" panose="02020603050405020304" pitchFamily="18" charset="0"/>
              </a:rPr>
              <a:t>Enhance understanding of the health benefits of physical activity.</a:t>
            </a:r>
          </a:p>
          <a:p>
            <a:pPr lvl="0">
              <a:lnSpc>
                <a:spcPct val="100000"/>
              </a:lnSpc>
            </a:pPr>
            <a:r>
              <a:rPr lang="en-IN" sz="1800" dirty="0">
                <a:solidFill>
                  <a:schemeClr val="tx1"/>
                </a:solidFill>
                <a:latin typeface="Times New Roman" panose="02020603050405020304" pitchFamily="18" charset="0"/>
                <a:cs typeface="Times New Roman" panose="02020603050405020304" pitchFamily="18" charset="0"/>
              </a:rPr>
              <a:t>Develop confidence and motivation to be active.</a:t>
            </a:r>
          </a:p>
          <a:p>
            <a:pPr lvl="0">
              <a:lnSpc>
                <a:spcPct val="100000"/>
              </a:lnSpc>
            </a:pPr>
            <a:r>
              <a:rPr lang="en-IN" sz="1800" dirty="0">
                <a:solidFill>
                  <a:schemeClr val="tx1"/>
                </a:solidFill>
                <a:latin typeface="Times New Roman" panose="02020603050405020304" pitchFamily="18" charset="0"/>
                <a:cs typeface="Times New Roman" panose="02020603050405020304" pitchFamily="18" charset="0"/>
              </a:rPr>
              <a:t>Support ongoing sustainable healthy practices outside of the programme.</a:t>
            </a:r>
          </a:p>
          <a:p>
            <a:pPr marL="45720" lvl="0" indent="0">
              <a:buNone/>
            </a:pPr>
            <a:endParaRPr lang="en-IN" sz="1800" dirty="0">
              <a:solidFill>
                <a:schemeClr val="tx1"/>
              </a:solidFill>
              <a:latin typeface="Times New Roman" panose="02020603050405020304" pitchFamily="18" charset="0"/>
              <a:cs typeface="Times New Roman" panose="02020603050405020304" pitchFamily="18" charset="0"/>
            </a:endParaRPr>
          </a:p>
          <a:p>
            <a:endParaRPr lang="en-GB" sz="1800" dirty="0">
              <a:solidFill>
                <a:schemeClr val="tx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6F7AB9C-F9FA-F6CD-4D5B-A6DE363766D6}"/>
              </a:ext>
            </a:extLst>
          </p:cNvPr>
          <p:cNvSpPr txBox="1"/>
          <p:nvPr/>
        </p:nvSpPr>
        <p:spPr>
          <a:xfrm>
            <a:off x="8118764" y="1508759"/>
            <a:ext cx="3297381" cy="3277820"/>
          </a:xfrm>
          <a:prstGeom prst="rect">
            <a:avLst/>
          </a:prstGeom>
          <a:noFill/>
        </p:spPr>
        <p:txBody>
          <a:bodyPr wrap="square">
            <a:spAutoFit/>
          </a:bodyPr>
          <a:lstStyle/>
          <a:p>
            <a:pPr marL="45720" indent="0">
              <a:lnSpc>
                <a:spcPct val="150000"/>
              </a:lnSpc>
              <a:buNone/>
            </a:pPr>
            <a:r>
              <a:rPr lang="en-IN" b="1" dirty="0">
                <a:solidFill>
                  <a:schemeClr val="tx1"/>
                </a:solidFill>
                <a:latin typeface="Times New Roman" panose="02020603050405020304" pitchFamily="18" charset="0"/>
                <a:cs typeface="Times New Roman" panose="02020603050405020304" pitchFamily="18" charset="0"/>
              </a:rPr>
              <a:t>Activity Content</a:t>
            </a:r>
            <a:endParaRPr lang="en-IN" dirty="0">
              <a:solidFill>
                <a:schemeClr val="tx1"/>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Guidance on exercises to be provided on a weekly basis.</a:t>
            </a:r>
          </a:p>
          <a:p>
            <a:pPr marL="285750" lvl="0" indent="-285750">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Walking, strength, flexibility and team related activities.</a:t>
            </a:r>
          </a:p>
          <a:p>
            <a:pPr marL="285750" lvl="0" indent="-285750">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Goal setting and tracking progress.</a:t>
            </a:r>
          </a:p>
          <a:p>
            <a:pPr marL="285750" lvl="0" indent="-285750">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Health education and lifestyle advice.</a:t>
            </a:r>
          </a:p>
          <a:p>
            <a:pPr marL="285750" lvl="0" indent="-285750">
              <a:buFont typeface="Arial" panose="020B0604020202020204" pitchFamily="34" charset="0"/>
              <a:buChar char="•"/>
            </a:pPr>
            <a:r>
              <a:rPr lang="en-IN" dirty="0">
                <a:solidFill>
                  <a:schemeClr val="tx1"/>
                </a:solidFill>
                <a:latin typeface="Times New Roman" panose="02020603050405020304" pitchFamily="18" charset="0"/>
                <a:cs typeface="Times New Roman" panose="02020603050405020304" pitchFamily="18" charset="0"/>
              </a:rPr>
              <a:t>Last fitness evaluation and action plan.</a:t>
            </a:r>
          </a:p>
        </p:txBody>
      </p:sp>
      <p:pic>
        <p:nvPicPr>
          <p:cNvPr id="8" name="Picture 7" descr="People Who Exercise in Groups Get More Health Benefits. Stock Vector -  Illustration of lifestyle, girl: 155730626">
            <a:extLst>
              <a:ext uri="{FF2B5EF4-FFF2-40B4-BE49-F238E27FC236}">
                <a16:creationId xmlns:a16="http://schemas.microsoft.com/office/drawing/2014/main" id="{16D10C45-EA6F-A210-5EAD-DFBCD1638687}"/>
              </a:ext>
            </a:extLst>
          </p:cNvPr>
          <p:cNvPicPr>
            <a:picLocks noChangeAspect="1"/>
          </p:cNvPicPr>
          <p:nvPr/>
        </p:nvPicPr>
        <p:blipFill>
          <a:blip r:embed="rId3"/>
          <a:stretch>
            <a:fillRect/>
          </a:stretch>
        </p:blipFill>
        <p:spPr>
          <a:xfrm>
            <a:off x="3933129" y="1631712"/>
            <a:ext cx="3646870" cy="3646870"/>
          </a:xfrm>
          <a:prstGeom prst="rect">
            <a:avLst/>
          </a:prstGeom>
          <a:ln>
            <a:solidFill>
              <a:schemeClr val="tx1"/>
            </a:solidFill>
          </a:ln>
        </p:spPr>
      </p:pic>
    </p:spTree>
    <p:extLst>
      <p:ext uri="{BB962C8B-B14F-4D97-AF65-F5344CB8AC3E}">
        <p14:creationId xmlns:p14="http://schemas.microsoft.com/office/powerpoint/2010/main" val="1486396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3361-CF12-D34D-0C28-176F0FACF955}"/>
              </a:ext>
            </a:extLst>
          </p:cNvPr>
          <p:cNvSpPr>
            <a:spLocks noGrp="1"/>
          </p:cNvSpPr>
          <p:nvPr>
            <p:ph type="title"/>
          </p:nvPr>
        </p:nvSpPr>
        <p:spPr/>
        <p:txBody>
          <a:bodyPr>
            <a:normAutofit/>
          </a:bodyPr>
          <a:lstStyle/>
          <a:p>
            <a:pPr algn="ctr"/>
            <a:r>
              <a:rPr lang="en-IN" b="1" dirty="0">
                <a:solidFill>
                  <a:schemeClr val="tx1"/>
                </a:solidFill>
                <a:latin typeface="Times New Roman" panose="02020603050405020304" pitchFamily="18" charset="0"/>
                <a:cs typeface="Times New Roman" panose="02020603050405020304" pitchFamily="18" charset="0"/>
              </a:rPr>
              <a:t>Rationale for the Campaign</a:t>
            </a:r>
            <a:endParaRPr lang="en-GB" dirty="0">
              <a:solidFill>
                <a:schemeClr val="tx1"/>
              </a:solidFill>
              <a:latin typeface="Times New Roman" panose="02020603050405020304" pitchFamily="18" charset="0"/>
              <a:cs typeface="Times New Roman" panose="02020603050405020304" pitchFamily="18" charset="0"/>
            </a:endParaRPr>
          </a:p>
        </p:txBody>
      </p:sp>
      <p:pic>
        <p:nvPicPr>
          <p:cNvPr id="4" name="image2.png">
            <a:extLst>
              <a:ext uri="{FF2B5EF4-FFF2-40B4-BE49-F238E27FC236}">
                <a16:creationId xmlns:a16="http://schemas.microsoft.com/office/drawing/2014/main" id="{2EDB5F3E-6DE4-8A07-321B-D5E7B2E0E55C}"/>
              </a:ext>
            </a:extLst>
          </p:cNvPr>
          <p:cNvPicPr>
            <a:picLocks noGrp="1"/>
          </p:cNvPicPr>
          <p:nvPr>
            <p:ph idx="1"/>
          </p:nvPr>
        </p:nvPicPr>
        <p:blipFill>
          <a:blip r:embed="rId3"/>
          <a:srcRect/>
          <a:stretch>
            <a:fillRect/>
          </a:stretch>
        </p:blipFill>
        <p:spPr>
          <a:xfrm>
            <a:off x="424650" y="2173778"/>
            <a:ext cx="4576841" cy="3354185"/>
          </a:xfrm>
          <a:prstGeom prst="rect">
            <a:avLst/>
          </a:prstGeom>
          <a:ln>
            <a:solidFill>
              <a:schemeClr val="tx1"/>
            </a:solidFill>
          </a:ln>
        </p:spPr>
      </p:pic>
      <p:sp>
        <p:nvSpPr>
          <p:cNvPr id="6" name="TextBox 5">
            <a:extLst>
              <a:ext uri="{FF2B5EF4-FFF2-40B4-BE49-F238E27FC236}">
                <a16:creationId xmlns:a16="http://schemas.microsoft.com/office/drawing/2014/main" id="{7526F740-53DD-2E51-AC22-DE9F9719F0D7}"/>
              </a:ext>
            </a:extLst>
          </p:cNvPr>
          <p:cNvSpPr txBox="1"/>
          <p:nvPr/>
        </p:nvSpPr>
        <p:spPr>
          <a:xfrm>
            <a:off x="5409705" y="2173779"/>
            <a:ext cx="6096000" cy="3366563"/>
          </a:xfrm>
          <a:prstGeom prst="rect">
            <a:avLst/>
          </a:prstGeom>
          <a:noFill/>
          <a:ln>
            <a:noFill/>
          </a:ln>
        </p:spPr>
        <p:txBody>
          <a:bodyPr wrap="square">
            <a:spAutoFit/>
          </a:bodyPr>
          <a:lstStyle/>
          <a:p>
            <a:pPr marL="342900" lvl="0" indent="-342900">
              <a:lnSpc>
                <a:spcPct val="150000"/>
              </a:lnSpc>
              <a:buFont typeface="Arial" panose="020B0604020202020204" pitchFamily="34" charset="0"/>
              <a:buChar char="●"/>
            </a:pPr>
            <a:r>
              <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rPr>
              <a:t>A lack of physical activity is one of the major public health problems.</a:t>
            </a:r>
          </a:p>
          <a:p>
            <a:pPr marL="342900" lvl="0" indent="-342900">
              <a:lnSpc>
                <a:spcPct val="150000"/>
              </a:lnSpc>
              <a:buFont typeface="Arial" panose="020B0604020202020204" pitchFamily="34" charset="0"/>
              <a:buChar char="●"/>
            </a:pPr>
            <a:r>
              <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rPr>
              <a:t>Many adults do not achieve recommended activity.</a:t>
            </a:r>
          </a:p>
          <a:p>
            <a:pPr marL="342900" lvl="0" indent="-342900">
              <a:lnSpc>
                <a:spcPct val="150000"/>
              </a:lnSpc>
              <a:buFont typeface="Arial" panose="020B0604020202020204" pitchFamily="34" charset="0"/>
              <a:buChar char="●"/>
            </a:pPr>
            <a:r>
              <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rPr>
              <a:t>Excessive sitting leads to an increased risk of chronic diseases (Goyal and Rakhra, 2024).</a:t>
            </a:r>
          </a:p>
          <a:p>
            <a:pPr marL="342900" lvl="0" indent="-342900">
              <a:lnSpc>
                <a:spcPct val="150000"/>
              </a:lnSpc>
              <a:buFont typeface="Arial" panose="020B0604020202020204" pitchFamily="34" charset="0"/>
              <a:buChar char="●"/>
            </a:pPr>
            <a:r>
              <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rPr>
              <a:t>Exercise is a key component of health and happiness (Li </a:t>
            </a:r>
            <a:r>
              <a:rPr lang="en-IN" i="1" u="none" strike="noStrike" dirty="0">
                <a:effectLst/>
                <a:latin typeface="Times New Roman" panose="02020603050405020304" pitchFamily="18" charset="0"/>
                <a:ea typeface="Arial" panose="020B0604020202020204" pitchFamily="34" charset="0"/>
                <a:cs typeface="Times New Roman" panose="02020603050405020304" pitchFamily="18" charset="0"/>
              </a:rPr>
              <a:t>et al.</a:t>
            </a:r>
            <a:r>
              <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rPr>
              <a:t>, 2023).</a:t>
            </a:r>
          </a:p>
          <a:p>
            <a:pPr marL="342900" lvl="0" indent="-342900">
              <a:lnSpc>
                <a:spcPct val="150000"/>
              </a:lnSpc>
              <a:buFont typeface="Arial" panose="020B0604020202020204" pitchFamily="34" charset="0"/>
              <a:buChar char="●"/>
            </a:pPr>
            <a:r>
              <a:rPr lang="en-IN" u="none" strike="noStrike" dirty="0">
                <a:effectLst/>
                <a:latin typeface="Times New Roman" panose="02020603050405020304" pitchFamily="18" charset="0"/>
                <a:ea typeface="Arial" panose="020B0604020202020204" pitchFamily="34" charset="0"/>
                <a:cs typeface="Times New Roman" panose="02020603050405020304" pitchFamily="18" charset="0"/>
              </a:rPr>
              <a:t>Early intervention encourages good habits for a lifetime.</a:t>
            </a:r>
          </a:p>
        </p:txBody>
      </p:sp>
    </p:spTree>
    <p:extLst>
      <p:ext uri="{BB962C8B-B14F-4D97-AF65-F5344CB8AC3E}">
        <p14:creationId xmlns:p14="http://schemas.microsoft.com/office/powerpoint/2010/main" val="1124402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780F5-0CFF-44B8-88B4-51ADA89B58D9}"/>
              </a:ext>
            </a:extLst>
          </p:cNvPr>
          <p:cNvSpPr>
            <a:spLocks noGrp="1"/>
          </p:cNvSpPr>
          <p:nvPr>
            <p:ph type="title"/>
          </p:nvPr>
        </p:nvSpPr>
        <p:spPr/>
        <p:txBody>
          <a:bodyPr>
            <a:normAutofit/>
          </a:bodyPr>
          <a:lstStyle/>
          <a:p>
            <a:pPr algn="ctr"/>
            <a:r>
              <a:rPr lang="en-IN" b="1" dirty="0">
                <a:solidFill>
                  <a:schemeClr val="tx1"/>
                </a:solidFill>
                <a:latin typeface="Times New Roman" panose="02020603050405020304" pitchFamily="18" charset="0"/>
                <a:cs typeface="Times New Roman" panose="02020603050405020304" pitchFamily="18" charset="0"/>
              </a:rPr>
              <a:t>National Guidelines &amp; Current Statistics</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FDFB6D-3764-45BE-31D1-35516926CF44}"/>
              </a:ext>
            </a:extLst>
          </p:cNvPr>
          <p:cNvSpPr>
            <a:spLocks noGrp="1"/>
          </p:cNvSpPr>
          <p:nvPr>
            <p:ph idx="1"/>
          </p:nvPr>
        </p:nvSpPr>
        <p:spPr>
          <a:xfrm>
            <a:off x="508402" y="1522615"/>
            <a:ext cx="6917635" cy="2926081"/>
          </a:xfrm>
        </p:spPr>
        <p:txBody>
          <a:bodyPr>
            <a:noAutofit/>
          </a:bodyPr>
          <a:lstStyle/>
          <a:p>
            <a:pPr lvl="0">
              <a:lnSpc>
                <a:spcPct val="150000"/>
              </a:lnSpc>
            </a:pPr>
            <a:r>
              <a:rPr lang="en-IN" sz="1800" dirty="0">
                <a:solidFill>
                  <a:schemeClr val="tx1"/>
                </a:solidFill>
                <a:latin typeface="Times New Roman" panose="02020603050405020304" pitchFamily="18" charset="0"/>
                <a:cs typeface="Times New Roman" panose="02020603050405020304" pitchFamily="18" charset="0"/>
              </a:rPr>
              <a:t>Despite this, adults should actually be getting at least 150 minutes of moderate activity per week (NHS, 2024). </a:t>
            </a:r>
          </a:p>
          <a:p>
            <a:pPr lvl="0">
              <a:lnSpc>
                <a:spcPct val="150000"/>
              </a:lnSpc>
            </a:pPr>
            <a:r>
              <a:rPr lang="en-IN" sz="1800" dirty="0">
                <a:solidFill>
                  <a:schemeClr val="tx1"/>
                </a:solidFill>
                <a:latin typeface="Times New Roman" panose="02020603050405020304" pitchFamily="18" charset="0"/>
                <a:cs typeface="Times New Roman" panose="02020603050405020304" pitchFamily="18" charset="0"/>
              </a:rPr>
              <a:t>Generally, two or more than two days per week is recommended for muscle strengthening activities. </a:t>
            </a:r>
          </a:p>
          <a:p>
            <a:pPr lvl="0">
              <a:lnSpc>
                <a:spcPct val="150000"/>
              </a:lnSpc>
            </a:pPr>
            <a:r>
              <a:rPr lang="en-IN" sz="1800" dirty="0">
                <a:solidFill>
                  <a:schemeClr val="tx1"/>
                </a:solidFill>
                <a:latin typeface="Times New Roman" panose="02020603050405020304" pitchFamily="18" charset="0"/>
                <a:cs typeface="Times New Roman" panose="02020603050405020304" pitchFamily="18" charset="0"/>
              </a:rPr>
              <a:t>Physical activity lowers risk of heart disease, diabetes, obesity and depression (WHO, 2024). </a:t>
            </a:r>
          </a:p>
          <a:p>
            <a:pPr lvl="0">
              <a:lnSpc>
                <a:spcPct val="150000"/>
              </a:lnSpc>
            </a:pPr>
            <a:r>
              <a:rPr lang="en-IN" sz="1800" dirty="0">
                <a:solidFill>
                  <a:schemeClr val="tx1"/>
                </a:solidFill>
                <a:latin typeface="Times New Roman" panose="02020603050405020304" pitchFamily="18" charset="0"/>
                <a:cs typeface="Times New Roman" panose="02020603050405020304" pitchFamily="18" charset="0"/>
              </a:rPr>
              <a:t>In England, 64.6% of adults (30.9 million people) met the Chief Medical Officers’ guidelines of doing 150 minutes (Sport England, 2026).</a:t>
            </a:r>
          </a:p>
          <a:p>
            <a:pPr lvl="0">
              <a:lnSpc>
                <a:spcPct val="150000"/>
              </a:lnSpc>
            </a:pPr>
            <a:r>
              <a:rPr lang="en-IN" sz="1800" dirty="0">
                <a:solidFill>
                  <a:schemeClr val="tx1"/>
                </a:solidFill>
                <a:latin typeface="Times New Roman" panose="02020603050405020304" pitchFamily="18" charset="0"/>
                <a:cs typeface="Times New Roman" panose="02020603050405020304" pitchFamily="18" charset="0"/>
              </a:rPr>
              <a:t>Lack of physical activity is a factor in avoidable disease and early death.</a:t>
            </a:r>
          </a:p>
          <a:p>
            <a:pPr>
              <a:lnSpc>
                <a:spcPct val="150000"/>
              </a:lnSpc>
            </a:pPr>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descr="Fitness concept with cartoon people in flat design for web. Woman leading  active lifestyle, doing exercises at gym for healthy body. Vector  illustration for social media banner, marketing material. 40180445 Vector  Art">
            <a:extLst>
              <a:ext uri="{FF2B5EF4-FFF2-40B4-BE49-F238E27FC236}">
                <a16:creationId xmlns:a16="http://schemas.microsoft.com/office/drawing/2014/main" id="{53E9B773-E08F-1B40-20FB-7C72C3D52D4C}"/>
              </a:ext>
            </a:extLst>
          </p:cNvPr>
          <p:cNvPicPr>
            <a:picLocks noChangeAspect="1"/>
          </p:cNvPicPr>
          <p:nvPr/>
        </p:nvPicPr>
        <p:blipFill>
          <a:blip r:embed="rId3"/>
          <a:stretch>
            <a:fillRect/>
          </a:stretch>
        </p:blipFill>
        <p:spPr>
          <a:xfrm>
            <a:off x="7604414" y="1713635"/>
            <a:ext cx="3444586" cy="3444586"/>
          </a:xfrm>
          <a:prstGeom prst="rect">
            <a:avLst/>
          </a:prstGeom>
          <a:ln>
            <a:solidFill>
              <a:schemeClr val="tx1"/>
            </a:solidFill>
          </a:ln>
        </p:spPr>
      </p:pic>
    </p:spTree>
    <p:extLst>
      <p:ext uri="{BB962C8B-B14F-4D97-AF65-F5344CB8AC3E}">
        <p14:creationId xmlns:p14="http://schemas.microsoft.com/office/powerpoint/2010/main" val="2961085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8E0B-AC74-5F02-CB92-F0A33E92426E}"/>
              </a:ext>
            </a:extLst>
          </p:cNvPr>
          <p:cNvSpPr>
            <a:spLocks noGrp="1"/>
          </p:cNvSpPr>
          <p:nvPr>
            <p:ph type="title"/>
          </p:nvPr>
        </p:nvSpPr>
        <p:spPr/>
        <p:txBody>
          <a:bodyPr>
            <a:normAutofit/>
          </a:bodyPr>
          <a:lstStyle/>
          <a:p>
            <a:pPr algn="ctr"/>
            <a:r>
              <a:rPr lang="en-IN" b="1" dirty="0">
                <a:solidFill>
                  <a:schemeClr val="tx1"/>
                </a:solidFill>
                <a:latin typeface="Times New Roman" panose="02020603050405020304" pitchFamily="18" charset="0"/>
                <a:cs typeface="Times New Roman" panose="02020603050405020304" pitchFamily="18" charset="0"/>
              </a:rPr>
              <a:t>Short term Consequences of Physical Activity</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D42319E-6D86-1570-A8CD-F726FF91A19B}"/>
              </a:ext>
            </a:extLst>
          </p:cNvPr>
          <p:cNvSpPr>
            <a:spLocks noGrp="1"/>
          </p:cNvSpPr>
          <p:nvPr>
            <p:ph idx="1"/>
          </p:nvPr>
        </p:nvSpPr>
        <p:spPr>
          <a:xfrm>
            <a:off x="480752" y="2222268"/>
            <a:ext cx="9872871" cy="4038600"/>
          </a:xfrm>
        </p:spPr>
        <p:txBody>
          <a:bodyPr>
            <a:normAutofit/>
          </a:bodyPr>
          <a:lstStyle/>
          <a:p>
            <a:pPr lvl="0"/>
            <a:r>
              <a:rPr lang="en-IN" sz="1800" dirty="0">
                <a:solidFill>
                  <a:schemeClr val="tx1"/>
                </a:solidFill>
                <a:latin typeface="Times New Roman" panose="02020603050405020304" pitchFamily="18" charset="0"/>
                <a:cs typeface="Times New Roman" panose="02020603050405020304" pitchFamily="18" charset="0"/>
              </a:rPr>
              <a:t>A decrease in energy and fatigue.</a:t>
            </a:r>
          </a:p>
          <a:p>
            <a:pPr lvl="0"/>
            <a:r>
              <a:rPr lang="en-IN" sz="1800" dirty="0">
                <a:solidFill>
                  <a:schemeClr val="tx1"/>
                </a:solidFill>
                <a:latin typeface="Times New Roman" panose="02020603050405020304" pitchFamily="18" charset="0"/>
                <a:cs typeface="Times New Roman" panose="02020603050405020304" pitchFamily="18" charset="0"/>
              </a:rPr>
              <a:t>Difficulty in focus or productivity.</a:t>
            </a:r>
          </a:p>
          <a:p>
            <a:pPr lvl="0"/>
            <a:r>
              <a:rPr lang="en-IN" sz="1800" dirty="0">
                <a:solidFill>
                  <a:schemeClr val="tx1"/>
                </a:solidFill>
                <a:latin typeface="Times New Roman" panose="02020603050405020304" pitchFamily="18" charset="0"/>
                <a:cs typeface="Times New Roman" panose="02020603050405020304" pitchFamily="18" charset="0"/>
              </a:rPr>
              <a:t>Gaining weight because of a decreased amount of calories burned.</a:t>
            </a:r>
          </a:p>
          <a:p>
            <a:pPr lvl="0"/>
            <a:r>
              <a:rPr lang="en-IN" sz="1800" dirty="0">
                <a:solidFill>
                  <a:schemeClr val="tx1"/>
                </a:solidFill>
                <a:latin typeface="Times New Roman" panose="02020603050405020304" pitchFamily="18" charset="0"/>
                <a:cs typeface="Times New Roman" panose="02020603050405020304" pitchFamily="18" charset="0"/>
              </a:rPr>
              <a:t>Rising levels of stress, anxiety and depression (Santana </a:t>
            </a:r>
            <a:r>
              <a:rPr lang="en-IN" sz="1800" i="1" dirty="0">
                <a:solidFill>
                  <a:schemeClr val="tx1"/>
                </a:solidFill>
                <a:latin typeface="Times New Roman" panose="02020603050405020304" pitchFamily="18" charset="0"/>
                <a:cs typeface="Times New Roman" panose="02020603050405020304" pitchFamily="18" charset="0"/>
              </a:rPr>
              <a:t>et al</a:t>
            </a:r>
            <a:r>
              <a:rPr lang="en-IN" sz="1800" dirty="0">
                <a:solidFill>
                  <a:schemeClr val="tx1"/>
                </a:solidFill>
                <a:latin typeface="Times New Roman" panose="02020603050405020304" pitchFamily="18" charset="0"/>
                <a:cs typeface="Times New Roman" panose="02020603050405020304" pitchFamily="18" charset="0"/>
              </a:rPr>
              <a:t>., 2023).</a:t>
            </a:r>
          </a:p>
          <a:p>
            <a:pPr lvl="0"/>
            <a:r>
              <a:rPr lang="en-IN" sz="1800" dirty="0">
                <a:solidFill>
                  <a:schemeClr val="tx1"/>
                </a:solidFill>
                <a:latin typeface="Times New Roman" panose="02020603050405020304" pitchFamily="18" charset="0"/>
                <a:cs typeface="Times New Roman" panose="02020603050405020304" pitchFamily="18" charset="0"/>
              </a:rPr>
              <a:t>Low quality sleep and decreased fitness (</a:t>
            </a:r>
            <a:r>
              <a:rPr lang="en-IN" sz="1800" dirty="0" err="1">
                <a:solidFill>
                  <a:schemeClr val="tx1"/>
                </a:solidFill>
                <a:latin typeface="Times New Roman" panose="02020603050405020304" pitchFamily="18" charset="0"/>
                <a:cs typeface="Times New Roman" panose="02020603050405020304" pitchFamily="18" charset="0"/>
              </a:rPr>
              <a:t>Alnawwar</a:t>
            </a:r>
            <a:r>
              <a:rPr lang="en-IN" sz="1800" dirty="0">
                <a:solidFill>
                  <a:schemeClr val="tx1"/>
                </a:solidFill>
                <a:latin typeface="Times New Roman" panose="02020603050405020304" pitchFamily="18" charset="0"/>
                <a:cs typeface="Times New Roman" panose="02020603050405020304" pitchFamily="18" charset="0"/>
              </a:rPr>
              <a:t> </a:t>
            </a:r>
            <a:r>
              <a:rPr lang="en-IN" sz="1800" i="1" dirty="0">
                <a:solidFill>
                  <a:schemeClr val="tx1"/>
                </a:solidFill>
                <a:latin typeface="Times New Roman" panose="02020603050405020304" pitchFamily="18" charset="0"/>
                <a:cs typeface="Times New Roman" panose="02020603050405020304" pitchFamily="18" charset="0"/>
              </a:rPr>
              <a:t>et al</a:t>
            </a:r>
            <a:r>
              <a:rPr lang="en-IN" sz="1800" dirty="0">
                <a:solidFill>
                  <a:schemeClr val="tx1"/>
                </a:solidFill>
                <a:latin typeface="Times New Roman" panose="02020603050405020304" pitchFamily="18" charset="0"/>
                <a:cs typeface="Times New Roman" panose="02020603050405020304" pitchFamily="18" charset="0"/>
              </a:rPr>
              <a:t>., 2022).</a:t>
            </a:r>
          </a:p>
          <a:p>
            <a:pPr lvl="0"/>
            <a:r>
              <a:rPr lang="en-IN" sz="1800" dirty="0">
                <a:solidFill>
                  <a:schemeClr val="tx1"/>
                </a:solidFill>
                <a:latin typeface="Times New Roman" panose="02020603050405020304" pitchFamily="18" charset="0"/>
                <a:cs typeface="Times New Roman" panose="02020603050405020304" pitchFamily="18" charset="0"/>
              </a:rPr>
              <a:t>Increased incidence of mild health issues.</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descr="The One-Hour Strength Training Myth Debunked">
            <a:extLst>
              <a:ext uri="{FF2B5EF4-FFF2-40B4-BE49-F238E27FC236}">
                <a16:creationId xmlns:a16="http://schemas.microsoft.com/office/drawing/2014/main" id="{FD43FE47-5A2C-0E02-0926-FC1C8FC53395}"/>
              </a:ext>
            </a:extLst>
          </p:cNvPr>
          <p:cNvPicPr>
            <a:picLocks noChangeAspect="1"/>
          </p:cNvPicPr>
          <p:nvPr/>
        </p:nvPicPr>
        <p:blipFill>
          <a:blip r:embed="rId3"/>
          <a:stretch>
            <a:fillRect/>
          </a:stretch>
        </p:blipFill>
        <p:spPr>
          <a:xfrm>
            <a:off x="7208522" y="1965960"/>
            <a:ext cx="4502726" cy="3001817"/>
          </a:xfrm>
          <a:prstGeom prst="rect">
            <a:avLst/>
          </a:prstGeom>
          <a:ln>
            <a:solidFill>
              <a:schemeClr val="tx1"/>
            </a:solidFill>
          </a:ln>
        </p:spPr>
      </p:pic>
    </p:spTree>
    <p:extLst>
      <p:ext uri="{BB962C8B-B14F-4D97-AF65-F5344CB8AC3E}">
        <p14:creationId xmlns:p14="http://schemas.microsoft.com/office/powerpoint/2010/main" val="1168408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9C3AA-9281-8129-F27D-E8A5159B76B1}"/>
              </a:ext>
            </a:extLst>
          </p:cNvPr>
          <p:cNvSpPr>
            <a:spLocks noGrp="1"/>
          </p:cNvSpPr>
          <p:nvPr>
            <p:ph type="title"/>
          </p:nvPr>
        </p:nvSpPr>
        <p:spPr/>
        <p:txBody>
          <a:bodyPr>
            <a:normAutofit/>
          </a:bodyPr>
          <a:lstStyle/>
          <a:p>
            <a:pPr algn="ctr"/>
            <a:r>
              <a:rPr lang="en-IN" b="1" dirty="0">
                <a:solidFill>
                  <a:schemeClr val="tx1"/>
                </a:solidFill>
                <a:latin typeface="Times New Roman" panose="02020603050405020304" pitchFamily="18" charset="0"/>
                <a:cs typeface="Times New Roman" panose="02020603050405020304" pitchFamily="18" charset="0"/>
              </a:rPr>
              <a:t>Long term Consequences of Physical Activity</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31E1CCB-EEBC-982A-ACDA-83146C6D930C}"/>
              </a:ext>
            </a:extLst>
          </p:cNvPr>
          <p:cNvSpPr>
            <a:spLocks noGrp="1"/>
          </p:cNvSpPr>
          <p:nvPr>
            <p:ph idx="1"/>
          </p:nvPr>
        </p:nvSpPr>
        <p:spPr>
          <a:xfrm>
            <a:off x="561109" y="1938250"/>
            <a:ext cx="10474036" cy="4282441"/>
          </a:xfrm>
        </p:spPr>
        <p:txBody>
          <a:bodyPr>
            <a:normAutofit/>
          </a:bodyPr>
          <a:lstStyle/>
          <a:p>
            <a:pPr lvl="0"/>
            <a:r>
              <a:rPr lang="en-IN" sz="1800" dirty="0">
                <a:solidFill>
                  <a:schemeClr val="tx1"/>
                </a:solidFill>
                <a:latin typeface="Times New Roman" panose="02020603050405020304" pitchFamily="18" charset="0"/>
                <a:cs typeface="Times New Roman" panose="02020603050405020304" pitchFamily="18" charset="0"/>
              </a:rPr>
              <a:t>Increased risk of cardiovascular disease.</a:t>
            </a:r>
          </a:p>
          <a:p>
            <a:pPr lvl="0"/>
            <a:r>
              <a:rPr lang="en-IN" sz="1800" dirty="0">
                <a:solidFill>
                  <a:schemeClr val="tx1"/>
                </a:solidFill>
                <a:latin typeface="Times New Roman" panose="02020603050405020304" pitchFamily="18" charset="0"/>
                <a:cs typeface="Times New Roman" panose="02020603050405020304" pitchFamily="18" charset="0"/>
              </a:rPr>
              <a:t>Increased risk of Type 2 Diabetes and obesity (García-Pérez-de-Sevilla and Sánchez-Pinto, 2022).</a:t>
            </a:r>
          </a:p>
          <a:p>
            <a:pPr lvl="0"/>
            <a:r>
              <a:rPr lang="en-IN" sz="1800" dirty="0">
                <a:solidFill>
                  <a:schemeClr val="tx1"/>
                </a:solidFill>
                <a:latin typeface="Times New Roman" panose="02020603050405020304" pitchFamily="18" charset="0"/>
                <a:cs typeface="Times New Roman" panose="02020603050405020304" pitchFamily="18" charset="0"/>
              </a:rPr>
              <a:t>Weaker bones and muscles. </a:t>
            </a:r>
          </a:p>
          <a:p>
            <a:pPr lvl="0"/>
            <a:r>
              <a:rPr lang="en-IN" sz="1800" dirty="0">
                <a:solidFill>
                  <a:schemeClr val="tx1"/>
                </a:solidFill>
                <a:latin typeface="Times New Roman" panose="02020603050405020304" pitchFamily="18" charset="0"/>
                <a:cs typeface="Times New Roman" panose="02020603050405020304" pitchFamily="18" charset="0"/>
              </a:rPr>
              <a:t>Greater susceptibility to depression and cognitive impairment. </a:t>
            </a:r>
          </a:p>
          <a:p>
            <a:pPr lvl="0"/>
            <a:r>
              <a:rPr lang="en-IN" sz="1800" dirty="0">
                <a:solidFill>
                  <a:schemeClr val="tx1"/>
                </a:solidFill>
                <a:latin typeface="Times New Roman" panose="02020603050405020304" pitchFamily="18" charset="0"/>
                <a:cs typeface="Times New Roman" panose="02020603050405020304" pitchFamily="18" charset="0"/>
              </a:rPr>
              <a:t>Absence of autonomy and reduction in quality of life.</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descr="Back Muscle Exercise Animations - Free Download in GIF, Lottie JSON">
            <a:extLst>
              <a:ext uri="{FF2B5EF4-FFF2-40B4-BE49-F238E27FC236}">
                <a16:creationId xmlns:a16="http://schemas.microsoft.com/office/drawing/2014/main" id="{781AB0D8-5434-96F3-66A4-E289D6A2C240}"/>
              </a:ext>
            </a:extLst>
          </p:cNvPr>
          <p:cNvPicPr>
            <a:picLocks noChangeAspect="1"/>
          </p:cNvPicPr>
          <p:nvPr/>
        </p:nvPicPr>
        <p:blipFill>
          <a:blip r:embed="rId3"/>
          <a:stretch>
            <a:fillRect/>
          </a:stretch>
        </p:blipFill>
        <p:spPr>
          <a:xfrm>
            <a:off x="7897091" y="3003570"/>
            <a:ext cx="2982191" cy="3009302"/>
          </a:xfrm>
          <a:prstGeom prst="rect">
            <a:avLst/>
          </a:prstGeom>
          <a:ln>
            <a:solidFill>
              <a:schemeClr val="tx1"/>
            </a:solidFill>
          </a:ln>
        </p:spPr>
      </p:pic>
    </p:spTree>
    <p:extLst>
      <p:ext uri="{BB962C8B-B14F-4D97-AF65-F5344CB8AC3E}">
        <p14:creationId xmlns:p14="http://schemas.microsoft.com/office/powerpoint/2010/main" val="1263505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2B751-ABF3-E4D0-B16E-BC3235E888D2}"/>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Campaign Aims and Benefits</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33EEC9B-7174-6728-7EA4-545DDDF4ED80}"/>
              </a:ext>
            </a:extLst>
          </p:cNvPr>
          <p:cNvSpPr>
            <a:spLocks noGrp="1"/>
          </p:cNvSpPr>
          <p:nvPr>
            <p:ph idx="1"/>
          </p:nvPr>
        </p:nvSpPr>
        <p:spPr>
          <a:xfrm>
            <a:off x="242453" y="1938252"/>
            <a:ext cx="3203434" cy="2550621"/>
          </a:xfrm>
        </p:spPr>
        <p:txBody>
          <a:bodyPr>
            <a:normAutofit/>
          </a:bodyPr>
          <a:lstStyle/>
          <a:p>
            <a:pPr marL="45720" indent="0">
              <a:buNone/>
            </a:pPr>
            <a:r>
              <a:rPr lang="en-IN" sz="2000" b="1" dirty="0">
                <a:solidFill>
                  <a:schemeClr val="tx1"/>
                </a:solidFill>
                <a:latin typeface="Times New Roman" panose="02020603050405020304" pitchFamily="18" charset="0"/>
                <a:cs typeface="Times New Roman" panose="02020603050405020304" pitchFamily="18" charset="0"/>
              </a:rPr>
              <a:t>Campaign Aims</a:t>
            </a:r>
            <a:endParaRPr lang="en-IN" sz="20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Encourage on a more regular basis to be active. </a:t>
            </a:r>
          </a:p>
          <a:p>
            <a:pPr lvl="0"/>
            <a:r>
              <a:rPr lang="en-IN" sz="1800" dirty="0">
                <a:solidFill>
                  <a:schemeClr val="tx1"/>
                </a:solidFill>
                <a:latin typeface="Times New Roman" panose="02020603050405020304" pitchFamily="18" charset="0"/>
                <a:cs typeface="Times New Roman" panose="02020603050405020304" pitchFamily="18" charset="0"/>
              </a:rPr>
              <a:t>Improve health fitness. </a:t>
            </a:r>
          </a:p>
          <a:p>
            <a:pPr lvl="0"/>
            <a:r>
              <a:rPr lang="en-IN" sz="1800" dirty="0">
                <a:solidFill>
                  <a:schemeClr val="tx1"/>
                </a:solidFill>
                <a:latin typeface="Times New Roman" panose="02020603050405020304" pitchFamily="18" charset="0"/>
                <a:cs typeface="Times New Roman" panose="02020603050405020304" pitchFamily="18" charset="0"/>
              </a:rPr>
              <a:t>Promote a healthy lifestyle in students aged 18-24 years for better life. </a:t>
            </a:r>
          </a:p>
          <a:p>
            <a:endParaRPr lang="en-GB" sz="1800" dirty="0">
              <a:solidFill>
                <a:schemeClr val="tx1"/>
              </a:solidFill>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7DFCEEBA-69DD-0BB3-76A9-7AF58954E9CC}"/>
              </a:ext>
            </a:extLst>
          </p:cNvPr>
          <p:cNvSpPr txBox="1">
            <a:spLocks/>
          </p:cNvSpPr>
          <p:nvPr/>
        </p:nvSpPr>
        <p:spPr>
          <a:xfrm>
            <a:off x="8281988" y="1938252"/>
            <a:ext cx="3432032" cy="2320636"/>
          </a:xfrm>
          <a:prstGeom prst="rect">
            <a:avLst/>
          </a:prstGeom>
        </p:spPr>
        <p:txBody>
          <a:bodyPr vert="horz" lIns="91440" tIns="45720" rIns="91440" bIns="45720" rtlCol="0">
            <a:noAutofit/>
          </a:bodyPr>
          <a:lst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a:lstStyle>
          <a:p>
            <a:pPr marL="45720" indent="0">
              <a:buNone/>
            </a:pPr>
            <a:r>
              <a:rPr lang="en-IN" sz="2000" b="1" dirty="0">
                <a:solidFill>
                  <a:schemeClr val="tx1"/>
                </a:solidFill>
                <a:latin typeface="Times New Roman" panose="02020603050405020304" pitchFamily="18" charset="0"/>
                <a:cs typeface="Times New Roman" panose="02020603050405020304" pitchFamily="18" charset="0"/>
              </a:rPr>
              <a:t>Campaign benefits</a:t>
            </a:r>
            <a:endParaRPr lang="en-IN" sz="20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Cardiovascular metabolism and strength is improved. </a:t>
            </a:r>
          </a:p>
          <a:p>
            <a:pPr lvl="0"/>
            <a:r>
              <a:rPr lang="en-IN" sz="1800" dirty="0">
                <a:solidFill>
                  <a:schemeClr val="tx1"/>
                </a:solidFill>
                <a:latin typeface="Times New Roman" panose="02020603050405020304" pitchFamily="18" charset="0"/>
                <a:cs typeface="Times New Roman" panose="02020603050405020304" pitchFamily="18" charset="0"/>
              </a:rPr>
              <a:t>Reduced levels of stress and an improved mood.</a:t>
            </a:r>
          </a:p>
          <a:p>
            <a:pPr lvl="0"/>
            <a:r>
              <a:rPr lang="en-IN" sz="1800" dirty="0">
                <a:solidFill>
                  <a:schemeClr val="tx1"/>
                </a:solidFill>
                <a:latin typeface="Times New Roman" panose="02020603050405020304" pitchFamily="18" charset="0"/>
                <a:cs typeface="Times New Roman" panose="02020603050405020304" pitchFamily="18" charset="0"/>
              </a:rPr>
              <a:t>More confident and active. </a:t>
            </a:r>
          </a:p>
          <a:p>
            <a:pPr lvl="0"/>
            <a:r>
              <a:rPr lang="en-IN" sz="1800" dirty="0">
                <a:solidFill>
                  <a:schemeClr val="tx1"/>
                </a:solidFill>
                <a:latin typeface="Times New Roman" panose="02020603050405020304" pitchFamily="18" charset="0"/>
                <a:cs typeface="Times New Roman" panose="02020603050405020304" pitchFamily="18" charset="0"/>
              </a:rPr>
              <a:t>Decreased chronic disease risk.</a:t>
            </a:r>
          </a:p>
        </p:txBody>
      </p:sp>
      <p:pic>
        <p:nvPicPr>
          <p:cNvPr id="5" name="Picture 4" descr="Benefits Exercise Stock Illustrations – 1,562 Benefits Exercise Stock  Illustrations, Vectors &amp; Clipart - Dreamstime">
            <a:extLst>
              <a:ext uri="{FF2B5EF4-FFF2-40B4-BE49-F238E27FC236}">
                <a16:creationId xmlns:a16="http://schemas.microsoft.com/office/drawing/2014/main" id="{E208924D-878D-4B70-F282-177EACA3BC32}"/>
              </a:ext>
            </a:extLst>
          </p:cNvPr>
          <p:cNvPicPr>
            <a:picLocks noChangeAspect="1"/>
          </p:cNvPicPr>
          <p:nvPr/>
        </p:nvPicPr>
        <p:blipFill>
          <a:blip r:embed="rId3"/>
          <a:stretch>
            <a:fillRect/>
          </a:stretch>
        </p:blipFill>
        <p:spPr>
          <a:xfrm>
            <a:off x="3542869" y="1938252"/>
            <a:ext cx="4252371" cy="3205941"/>
          </a:xfrm>
          <a:prstGeom prst="rect">
            <a:avLst/>
          </a:prstGeom>
          <a:ln>
            <a:solidFill>
              <a:schemeClr val="tx1"/>
            </a:solidFill>
          </a:ln>
        </p:spPr>
      </p:pic>
    </p:spTree>
    <p:extLst>
      <p:ext uri="{BB962C8B-B14F-4D97-AF65-F5344CB8AC3E}">
        <p14:creationId xmlns:p14="http://schemas.microsoft.com/office/powerpoint/2010/main" val="971082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04449-C817-844A-4C87-07FAE74CDE71}"/>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Measurement of Campaign benefits</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E5694F9-3AA8-AA6C-352A-B2029E59624C}"/>
              </a:ext>
            </a:extLst>
          </p:cNvPr>
          <p:cNvSpPr>
            <a:spLocks noGrp="1"/>
          </p:cNvSpPr>
          <p:nvPr>
            <p:ph idx="1"/>
          </p:nvPr>
        </p:nvSpPr>
        <p:spPr>
          <a:xfrm>
            <a:off x="5098473" y="1993044"/>
            <a:ext cx="6623980" cy="2667000"/>
          </a:xfrm>
        </p:spPr>
        <p:txBody>
          <a:bodyPr>
            <a:noAutofit/>
          </a:bodyPr>
          <a:lstStyle/>
          <a:p>
            <a:pPr lvl="0"/>
            <a:r>
              <a:rPr lang="en-IN" sz="1800" dirty="0">
                <a:solidFill>
                  <a:schemeClr val="tx1"/>
                </a:solidFill>
                <a:latin typeface="Times New Roman" panose="02020603050405020304" pitchFamily="18" charset="0"/>
                <a:cs typeface="Times New Roman" panose="02020603050405020304" pitchFamily="18" charset="0"/>
              </a:rPr>
              <a:t>Keep record for each week's attendance. </a:t>
            </a:r>
          </a:p>
          <a:p>
            <a:pPr lvl="0"/>
            <a:r>
              <a:rPr lang="en-IN" sz="1800" dirty="0">
                <a:solidFill>
                  <a:schemeClr val="tx1"/>
                </a:solidFill>
                <a:latin typeface="Times New Roman" panose="02020603050405020304" pitchFamily="18" charset="0"/>
                <a:cs typeface="Times New Roman" panose="02020603050405020304" pitchFamily="18" charset="0"/>
              </a:rPr>
              <a:t>Examine measures of activity levels before and after the programme.</a:t>
            </a:r>
          </a:p>
          <a:p>
            <a:pPr lvl="0"/>
            <a:r>
              <a:rPr lang="en-IN" sz="1800" dirty="0">
                <a:solidFill>
                  <a:schemeClr val="tx1"/>
                </a:solidFill>
                <a:latin typeface="Times New Roman" panose="02020603050405020304" pitchFamily="18" charset="0"/>
                <a:cs typeface="Times New Roman" panose="02020603050405020304" pitchFamily="18" charset="0"/>
              </a:rPr>
              <a:t>Assess knowledge and confidence with participant questionnaires. </a:t>
            </a:r>
          </a:p>
          <a:p>
            <a:pPr lvl="0"/>
            <a:r>
              <a:rPr lang="en-IN" sz="1800" dirty="0">
                <a:solidFill>
                  <a:schemeClr val="tx1"/>
                </a:solidFill>
                <a:latin typeface="Times New Roman" panose="02020603050405020304" pitchFamily="18" charset="0"/>
                <a:cs typeface="Times New Roman" panose="02020603050405020304" pitchFamily="18" charset="0"/>
              </a:rPr>
              <a:t>Monitor the attainment of individual fitness objectives.</a:t>
            </a:r>
          </a:p>
          <a:p>
            <a:pPr lvl="0"/>
            <a:r>
              <a:rPr lang="en-IN" sz="1800" dirty="0">
                <a:solidFill>
                  <a:schemeClr val="tx1"/>
                </a:solidFill>
                <a:latin typeface="Times New Roman" panose="02020603050405020304" pitchFamily="18" charset="0"/>
                <a:cs typeface="Times New Roman" panose="02020603050405020304" pitchFamily="18" charset="0"/>
              </a:rPr>
              <a:t>Keep a watch on changes in BMI or waist circumference (optional).</a:t>
            </a:r>
          </a:p>
          <a:p>
            <a:pPr lvl="0"/>
            <a:r>
              <a:rPr lang="en-IN" sz="1800" dirty="0">
                <a:solidFill>
                  <a:schemeClr val="tx1"/>
                </a:solidFill>
                <a:latin typeface="Times New Roman" panose="02020603050405020304" pitchFamily="18" charset="0"/>
                <a:cs typeface="Times New Roman" panose="02020603050405020304" pitchFamily="18" charset="0"/>
              </a:rPr>
              <a:t>Gather feedback from the participants to enhance future campaigns.</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descr="Page 2 | Health And Fitness Animation Stock Video Footage for Free Download">
            <a:extLst>
              <a:ext uri="{FF2B5EF4-FFF2-40B4-BE49-F238E27FC236}">
                <a16:creationId xmlns:a16="http://schemas.microsoft.com/office/drawing/2014/main" id="{BEA262D1-8C53-EDBB-0A87-3DCF0D543BC1}"/>
              </a:ext>
            </a:extLst>
          </p:cNvPr>
          <p:cNvPicPr>
            <a:picLocks noChangeAspect="1"/>
          </p:cNvPicPr>
          <p:nvPr/>
        </p:nvPicPr>
        <p:blipFill>
          <a:blip r:embed="rId3"/>
          <a:stretch>
            <a:fillRect/>
          </a:stretch>
        </p:blipFill>
        <p:spPr>
          <a:xfrm>
            <a:off x="829887" y="2293552"/>
            <a:ext cx="4035707" cy="2270896"/>
          </a:xfrm>
          <a:prstGeom prst="rect">
            <a:avLst/>
          </a:prstGeom>
          <a:ln>
            <a:solidFill>
              <a:schemeClr val="tx1"/>
            </a:solidFill>
          </a:ln>
        </p:spPr>
      </p:pic>
    </p:spTree>
    <p:extLst>
      <p:ext uri="{BB962C8B-B14F-4D97-AF65-F5344CB8AC3E}">
        <p14:creationId xmlns:p14="http://schemas.microsoft.com/office/powerpoint/2010/main" val="3048924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9FD01-F945-619C-1547-9FE45C4ECBF5}"/>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Campaign Evaluation</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F08B4A7-9817-085D-1215-CDA079F3EFA4}"/>
              </a:ext>
            </a:extLst>
          </p:cNvPr>
          <p:cNvSpPr>
            <a:spLocks noGrp="1"/>
          </p:cNvSpPr>
          <p:nvPr>
            <p:ph idx="1"/>
          </p:nvPr>
        </p:nvSpPr>
        <p:spPr>
          <a:xfrm>
            <a:off x="569768" y="2088485"/>
            <a:ext cx="6130636" cy="2431473"/>
          </a:xfrm>
        </p:spPr>
        <p:txBody>
          <a:bodyPr>
            <a:noAutofit/>
          </a:bodyPr>
          <a:lstStyle/>
          <a:p>
            <a:pPr lvl="0"/>
            <a:r>
              <a:rPr lang="en-IN" sz="1800" dirty="0">
                <a:solidFill>
                  <a:schemeClr val="tx1"/>
                </a:solidFill>
                <a:latin typeface="Times New Roman" panose="02020603050405020304" pitchFamily="18" charset="0"/>
                <a:cs typeface="Times New Roman" panose="02020603050405020304" pitchFamily="18" charset="0"/>
              </a:rPr>
              <a:t>Process Evaluation: Take attendance and participation for each week.</a:t>
            </a:r>
          </a:p>
          <a:p>
            <a:pPr lvl="0"/>
            <a:r>
              <a:rPr lang="en-IN" sz="1800" dirty="0">
                <a:solidFill>
                  <a:schemeClr val="tx1"/>
                </a:solidFill>
                <a:latin typeface="Times New Roman" panose="02020603050405020304" pitchFamily="18" charset="0"/>
                <a:cs typeface="Times New Roman" panose="02020603050405020304" pitchFamily="18" charset="0"/>
              </a:rPr>
              <a:t>Outcome Evaluation: Assess changes in physical activity and health knowledge of young participants aged 18-24. </a:t>
            </a:r>
          </a:p>
          <a:p>
            <a:pPr lvl="0"/>
            <a:r>
              <a:rPr lang="en-IN" sz="1800" dirty="0">
                <a:solidFill>
                  <a:schemeClr val="tx1"/>
                </a:solidFill>
                <a:latin typeface="Times New Roman" panose="02020603050405020304" pitchFamily="18" charset="0"/>
                <a:cs typeface="Times New Roman" panose="02020603050405020304" pitchFamily="18" charset="0"/>
              </a:rPr>
              <a:t>Impact Evaluation: Behaviour Change measurement after intervention.</a:t>
            </a:r>
          </a:p>
          <a:p>
            <a:pPr lvl="0"/>
            <a:r>
              <a:rPr lang="en-IN" sz="1800" dirty="0">
                <a:solidFill>
                  <a:schemeClr val="tx1"/>
                </a:solidFill>
                <a:latin typeface="Times New Roman" panose="02020603050405020304" pitchFamily="18" charset="0"/>
                <a:cs typeface="Times New Roman" panose="02020603050405020304" pitchFamily="18" charset="0"/>
              </a:rPr>
              <a:t>Use of pre and post campaign survey questionnaires. </a:t>
            </a:r>
          </a:p>
          <a:p>
            <a:pPr lvl="0"/>
            <a:r>
              <a:rPr lang="en-IN" sz="1800" dirty="0">
                <a:solidFill>
                  <a:schemeClr val="tx1"/>
                </a:solidFill>
                <a:latin typeface="Times New Roman" panose="02020603050405020304" pitchFamily="18" charset="0"/>
                <a:cs typeface="Times New Roman" panose="02020603050405020304" pitchFamily="18" charset="0"/>
              </a:rPr>
              <a:t>Discuss any feedback or fitness progress from participants.</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descr="Royalty-Free Workout Motion Graphics - Envato">
            <a:extLst>
              <a:ext uri="{FF2B5EF4-FFF2-40B4-BE49-F238E27FC236}">
                <a16:creationId xmlns:a16="http://schemas.microsoft.com/office/drawing/2014/main" id="{CF52F8FD-1994-CB21-3C38-0A48BCF7228F}"/>
              </a:ext>
            </a:extLst>
          </p:cNvPr>
          <p:cNvPicPr>
            <a:picLocks noChangeAspect="1"/>
          </p:cNvPicPr>
          <p:nvPr/>
        </p:nvPicPr>
        <p:blipFill>
          <a:blip r:embed="rId3"/>
          <a:stretch>
            <a:fillRect/>
          </a:stretch>
        </p:blipFill>
        <p:spPr>
          <a:xfrm>
            <a:off x="6859732" y="1965960"/>
            <a:ext cx="4762500" cy="2676525"/>
          </a:xfrm>
          <a:prstGeom prst="rect">
            <a:avLst/>
          </a:prstGeom>
          <a:ln>
            <a:solidFill>
              <a:schemeClr val="tx1"/>
            </a:solidFill>
          </a:ln>
        </p:spPr>
      </p:pic>
    </p:spTree>
    <p:extLst>
      <p:ext uri="{BB962C8B-B14F-4D97-AF65-F5344CB8AC3E}">
        <p14:creationId xmlns:p14="http://schemas.microsoft.com/office/powerpoint/2010/main" val="848594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AAC22-6533-495A-E94D-73A4BC6CCDE5}"/>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Measuring Success of Campaign Evaluation</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E1F442-0E84-542A-030F-2159A22DAD68}"/>
              </a:ext>
            </a:extLst>
          </p:cNvPr>
          <p:cNvSpPr>
            <a:spLocks noGrp="1"/>
          </p:cNvSpPr>
          <p:nvPr>
            <p:ph idx="1"/>
          </p:nvPr>
        </p:nvSpPr>
        <p:spPr>
          <a:xfrm>
            <a:off x="616527" y="2476528"/>
            <a:ext cx="6920345" cy="3498273"/>
          </a:xfrm>
        </p:spPr>
        <p:txBody>
          <a:bodyPr>
            <a:normAutofit/>
          </a:bodyPr>
          <a:lstStyle/>
          <a:p>
            <a:pPr lvl="0">
              <a:lnSpc>
                <a:spcPct val="150000"/>
              </a:lnSpc>
            </a:pPr>
            <a:r>
              <a:rPr lang="en-IN" sz="1800" dirty="0">
                <a:solidFill>
                  <a:schemeClr val="tx1"/>
                </a:solidFill>
                <a:latin typeface="Times New Roman" panose="02020603050405020304" pitchFamily="18" charset="0"/>
                <a:cs typeface="Times New Roman" panose="02020603050405020304" pitchFamily="18" charset="0"/>
              </a:rPr>
              <a:t>Record weekly attendance.</a:t>
            </a:r>
          </a:p>
          <a:p>
            <a:pPr lvl="0">
              <a:lnSpc>
                <a:spcPct val="150000"/>
              </a:lnSpc>
            </a:pPr>
            <a:r>
              <a:rPr lang="en-IN" sz="1800" dirty="0">
                <a:solidFill>
                  <a:schemeClr val="tx1"/>
                </a:solidFill>
                <a:latin typeface="Times New Roman" panose="02020603050405020304" pitchFamily="18" charset="0"/>
                <a:cs typeface="Times New Roman" panose="02020603050405020304" pitchFamily="18" charset="0"/>
              </a:rPr>
              <a:t>Compare pre and post campaign questionnaires.</a:t>
            </a:r>
          </a:p>
          <a:p>
            <a:pPr lvl="0">
              <a:lnSpc>
                <a:spcPct val="150000"/>
              </a:lnSpc>
            </a:pPr>
            <a:r>
              <a:rPr lang="en-IN" sz="1800" dirty="0">
                <a:solidFill>
                  <a:schemeClr val="tx1"/>
                </a:solidFill>
                <a:latin typeface="Times New Roman" panose="02020603050405020304" pitchFamily="18" charset="0"/>
                <a:cs typeface="Times New Roman" panose="02020603050405020304" pitchFamily="18" charset="0"/>
              </a:rPr>
              <a:t>Track weekly physical activity using apps or step counters (</a:t>
            </a:r>
            <a:r>
              <a:rPr lang="en-IN" sz="1800" dirty="0" err="1">
                <a:solidFill>
                  <a:schemeClr val="tx1"/>
                </a:solidFill>
                <a:latin typeface="Times New Roman" panose="02020603050405020304" pitchFamily="18" charset="0"/>
                <a:cs typeface="Times New Roman" panose="02020603050405020304" pitchFamily="18" charset="0"/>
              </a:rPr>
              <a:t>Rusmitaningsih</a:t>
            </a:r>
            <a:r>
              <a:rPr lang="en-IN" sz="1800" dirty="0">
                <a:solidFill>
                  <a:schemeClr val="tx1"/>
                </a:solidFill>
                <a:latin typeface="Times New Roman" panose="02020603050405020304" pitchFamily="18" charset="0"/>
                <a:cs typeface="Times New Roman" panose="02020603050405020304" pitchFamily="18" charset="0"/>
              </a:rPr>
              <a:t> </a:t>
            </a:r>
            <a:r>
              <a:rPr lang="en-IN" sz="1800" i="1" dirty="0">
                <a:solidFill>
                  <a:schemeClr val="tx1"/>
                </a:solidFill>
                <a:latin typeface="Times New Roman" panose="02020603050405020304" pitchFamily="18" charset="0"/>
                <a:cs typeface="Times New Roman" panose="02020603050405020304" pitchFamily="18" charset="0"/>
              </a:rPr>
              <a:t>et al</a:t>
            </a:r>
            <a:r>
              <a:rPr lang="en-IN" sz="1800" dirty="0">
                <a:solidFill>
                  <a:schemeClr val="tx1"/>
                </a:solidFill>
                <a:latin typeface="Times New Roman" panose="02020603050405020304" pitchFamily="18" charset="0"/>
                <a:cs typeface="Times New Roman" panose="02020603050405020304" pitchFamily="18" charset="0"/>
              </a:rPr>
              <a:t>., 2024).</a:t>
            </a:r>
          </a:p>
          <a:p>
            <a:pPr lvl="0">
              <a:lnSpc>
                <a:spcPct val="150000"/>
              </a:lnSpc>
            </a:pPr>
            <a:r>
              <a:rPr lang="en-IN" sz="1800" dirty="0">
                <a:solidFill>
                  <a:schemeClr val="tx1"/>
                </a:solidFill>
                <a:latin typeface="Times New Roman" panose="02020603050405020304" pitchFamily="18" charset="0"/>
                <a:cs typeface="Times New Roman" panose="02020603050405020304" pitchFamily="18" charset="0"/>
              </a:rPr>
              <a:t>Measure fitness at Week 1 and Week 8.</a:t>
            </a:r>
          </a:p>
          <a:p>
            <a:pPr>
              <a:lnSpc>
                <a:spcPct val="150000"/>
              </a:lnSpc>
            </a:pPr>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AB8F51ED-240C-94B1-9442-236EFF7684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6095" y="2476528"/>
            <a:ext cx="4147705" cy="2765137"/>
          </a:xfrm>
          <a:prstGeom prst="rect">
            <a:avLst/>
          </a:prstGeom>
          <a:ln>
            <a:solidFill>
              <a:schemeClr val="tx1"/>
            </a:solidFill>
          </a:ln>
        </p:spPr>
      </p:pic>
    </p:spTree>
    <p:extLst>
      <p:ext uri="{BB962C8B-B14F-4D97-AF65-F5344CB8AC3E}">
        <p14:creationId xmlns:p14="http://schemas.microsoft.com/office/powerpoint/2010/main" val="1214874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D252C-23AE-3294-EEFE-ECC29403B9E9}"/>
              </a:ext>
            </a:extLst>
          </p:cNvPr>
          <p:cNvSpPr>
            <a:spLocks noGrp="1"/>
          </p:cNvSpPr>
          <p:nvPr>
            <p:ph type="title"/>
          </p:nvPr>
        </p:nvSpPr>
        <p:spPr>
          <a:xfrm>
            <a:off x="1158239" y="34920"/>
            <a:ext cx="9875520" cy="1356360"/>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Campaign Poster</a:t>
            </a:r>
            <a:endParaRPr lang="en-GB" dirty="0">
              <a:solidFill>
                <a:schemeClr val="tx1"/>
              </a:solidFill>
              <a:latin typeface="Times New Roman" panose="02020603050405020304" pitchFamily="18" charset="0"/>
              <a:cs typeface="Times New Roman" panose="02020603050405020304" pitchFamily="18" charset="0"/>
            </a:endParaRPr>
          </a:p>
        </p:txBody>
      </p:sp>
      <p:pic>
        <p:nvPicPr>
          <p:cNvPr id="4" name="Content Placeholder 3">
            <a:extLst>
              <a:ext uri="{FF2B5EF4-FFF2-40B4-BE49-F238E27FC236}">
                <a16:creationId xmlns:a16="http://schemas.microsoft.com/office/drawing/2014/main" id="{F789E3A0-12DA-D5DF-DEB4-842C15599C77}"/>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073236" y="1391279"/>
            <a:ext cx="3580889" cy="5040827"/>
          </a:xfrm>
          <a:prstGeom prst="rect">
            <a:avLst/>
          </a:prstGeom>
          <a:noFill/>
          <a:ln>
            <a:solidFill>
              <a:schemeClr val="tx1"/>
            </a:solidFill>
          </a:ln>
        </p:spPr>
      </p:pic>
    </p:spTree>
    <p:extLst>
      <p:ext uri="{BB962C8B-B14F-4D97-AF65-F5344CB8AC3E}">
        <p14:creationId xmlns:p14="http://schemas.microsoft.com/office/powerpoint/2010/main" val="3962581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61F8B-3FE3-E6E2-7959-618DA70DD4EE}"/>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Potential partners or organisations</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DDD46B-8FF1-69AA-DE4B-9F06D11B8580}"/>
              </a:ext>
            </a:extLst>
          </p:cNvPr>
          <p:cNvSpPr>
            <a:spLocks noGrp="1"/>
          </p:cNvSpPr>
          <p:nvPr>
            <p:ph idx="1"/>
          </p:nvPr>
        </p:nvSpPr>
        <p:spPr>
          <a:xfrm>
            <a:off x="4495800" y="1965960"/>
            <a:ext cx="7114310" cy="3271058"/>
          </a:xfrm>
        </p:spPr>
        <p:txBody>
          <a:bodyPr>
            <a:normAutofit/>
          </a:bodyPr>
          <a:lstStyle/>
          <a:p>
            <a:pPr lvl="0"/>
            <a:r>
              <a:rPr lang="en-IN" sz="1800" dirty="0">
                <a:solidFill>
                  <a:schemeClr val="tx1"/>
                </a:solidFill>
                <a:latin typeface="Times New Roman" panose="02020603050405020304" pitchFamily="18" charset="0"/>
                <a:cs typeface="Times New Roman" panose="02020603050405020304" pitchFamily="18" charset="0"/>
              </a:rPr>
              <a:t>NHS: The organisation gives physical activity advice and health information (Vishnubala </a:t>
            </a:r>
            <a:r>
              <a:rPr lang="en-IN" sz="1800" i="1" dirty="0">
                <a:solidFill>
                  <a:schemeClr val="tx1"/>
                </a:solidFill>
                <a:latin typeface="Times New Roman" panose="02020603050405020304" pitchFamily="18" charset="0"/>
                <a:cs typeface="Times New Roman" panose="02020603050405020304" pitchFamily="18" charset="0"/>
              </a:rPr>
              <a:t>et al</a:t>
            </a:r>
            <a:r>
              <a:rPr lang="en-IN" sz="1800" dirty="0">
                <a:solidFill>
                  <a:schemeClr val="tx1"/>
                </a:solidFill>
                <a:latin typeface="Times New Roman" panose="02020603050405020304" pitchFamily="18" charset="0"/>
                <a:cs typeface="Times New Roman" panose="02020603050405020304" pitchFamily="18" charset="0"/>
              </a:rPr>
              <a:t>., 2022).</a:t>
            </a:r>
          </a:p>
          <a:p>
            <a:pPr lvl="0"/>
            <a:r>
              <a:rPr lang="en-IN" sz="1800" dirty="0">
                <a:solidFill>
                  <a:schemeClr val="tx1"/>
                </a:solidFill>
                <a:latin typeface="Times New Roman" panose="02020603050405020304" pitchFamily="18" charset="0"/>
                <a:cs typeface="Times New Roman" panose="02020603050405020304" pitchFamily="18" charset="0"/>
              </a:rPr>
              <a:t>Sport England: Supports active lifestyles.</a:t>
            </a:r>
          </a:p>
          <a:p>
            <a:pPr lvl="0"/>
            <a:r>
              <a:rPr lang="en-IN" sz="1800" dirty="0">
                <a:solidFill>
                  <a:schemeClr val="tx1"/>
                </a:solidFill>
                <a:latin typeface="Times New Roman" panose="02020603050405020304" pitchFamily="18" charset="0"/>
                <a:cs typeface="Times New Roman" panose="02020603050405020304" pitchFamily="18" charset="0"/>
              </a:rPr>
              <a:t>University Sports Centre: This organisation facilitates several fitness sessions.</a:t>
            </a:r>
          </a:p>
          <a:p>
            <a:pPr lvl="0"/>
            <a:r>
              <a:rPr lang="en-IN" sz="1800" dirty="0">
                <a:solidFill>
                  <a:schemeClr val="tx1"/>
                </a:solidFill>
                <a:latin typeface="Times New Roman" panose="02020603050405020304" pitchFamily="18" charset="0"/>
                <a:cs typeface="Times New Roman" panose="02020603050405020304" pitchFamily="18" charset="0"/>
              </a:rPr>
              <a:t>Mind: Mental health awareness and wellbeing. </a:t>
            </a:r>
          </a:p>
          <a:p>
            <a:pPr lvl="0"/>
            <a:r>
              <a:rPr lang="en-IN" sz="1800" dirty="0">
                <a:solidFill>
                  <a:schemeClr val="tx1"/>
                </a:solidFill>
                <a:latin typeface="Times New Roman" panose="02020603050405020304" pitchFamily="18" charset="0"/>
                <a:cs typeface="Times New Roman" panose="02020603050405020304" pitchFamily="18" charset="0"/>
              </a:rPr>
              <a:t>Sport England: Supports active lifestyles (Wintle, 2022).</a:t>
            </a:r>
          </a:p>
          <a:p>
            <a:pPr lvl="0"/>
            <a:r>
              <a:rPr lang="en-IN" sz="1800" dirty="0">
                <a:solidFill>
                  <a:schemeClr val="tx1"/>
                </a:solidFill>
                <a:latin typeface="Times New Roman" panose="02020603050405020304" pitchFamily="18" charset="0"/>
                <a:cs typeface="Times New Roman" panose="02020603050405020304" pitchFamily="18" charset="0"/>
              </a:rPr>
              <a:t>University Wellbeing Services: Student support and promotion.</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FF34355-F47C-6635-AF84-6E212DC9E2E3}"/>
              </a:ext>
            </a:extLst>
          </p:cNvPr>
          <p:cNvPicPr>
            <a:picLocks noChangeAspect="1"/>
          </p:cNvPicPr>
          <p:nvPr/>
        </p:nvPicPr>
        <p:blipFill>
          <a:blip r:embed="rId3"/>
          <a:stretch>
            <a:fillRect/>
          </a:stretch>
        </p:blipFill>
        <p:spPr>
          <a:xfrm>
            <a:off x="713509" y="1894436"/>
            <a:ext cx="3352800" cy="1362075"/>
          </a:xfrm>
          <a:prstGeom prst="rect">
            <a:avLst/>
          </a:prstGeom>
          <a:ln>
            <a:solidFill>
              <a:schemeClr val="tx1"/>
            </a:solidFill>
          </a:ln>
        </p:spPr>
      </p:pic>
      <p:pic>
        <p:nvPicPr>
          <p:cNvPr id="6" name="Picture 5">
            <a:extLst>
              <a:ext uri="{FF2B5EF4-FFF2-40B4-BE49-F238E27FC236}">
                <a16:creationId xmlns:a16="http://schemas.microsoft.com/office/drawing/2014/main" id="{B62B92D2-FA64-BF2E-8BD4-56E9B27E5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1159" y="3601489"/>
            <a:ext cx="2857500" cy="1600200"/>
          </a:xfrm>
          <a:prstGeom prst="rect">
            <a:avLst/>
          </a:prstGeom>
          <a:ln>
            <a:solidFill>
              <a:schemeClr val="tx1"/>
            </a:solidFill>
          </a:ln>
        </p:spPr>
      </p:pic>
    </p:spTree>
    <p:extLst>
      <p:ext uri="{BB962C8B-B14F-4D97-AF65-F5344CB8AC3E}">
        <p14:creationId xmlns:p14="http://schemas.microsoft.com/office/powerpoint/2010/main" val="1794610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10B4A-3002-2BB9-39B7-D4F9A01F03E8}"/>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Used resources</a:t>
            </a:r>
            <a:br>
              <a:rPr lang="en-IN" dirty="0">
                <a:solidFill>
                  <a:schemeClr val="tx1"/>
                </a:solidFill>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87E6F7-2EB2-7792-262F-914E20DA8CC8}"/>
              </a:ext>
            </a:extLst>
          </p:cNvPr>
          <p:cNvSpPr>
            <a:spLocks noGrp="1"/>
          </p:cNvSpPr>
          <p:nvPr>
            <p:ph idx="1"/>
          </p:nvPr>
        </p:nvSpPr>
        <p:spPr>
          <a:xfrm>
            <a:off x="658091" y="1965960"/>
            <a:ext cx="9872871" cy="4038600"/>
          </a:xfrm>
        </p:spPr>
        <p:txBody>
          <a:bodyPr>
            <a:normAutofit/>
          </a:bodyPr>
          <a:lstStyle/>
          <a:p>
            <a:pPr lvl="0"/>
            <a:r>
              <a:rPr lang="en-IN" sz="1800" dirty="0">
                <a:solidFill>
                  <a:schemeClr val="tx1"/>
                </a:solidFill>
                <a:latin typeface="Times New Roman" panose="02020603050405020304" pitchFamily="18" charset="0"/>
                <a:cs typeface="Times New Roman" panose="02020603050405020304" pitchFamily="18" charset="0"/>
              </a:rPr>
              <a:t>Posters and flyers to promote the campaign.</a:t>
            </a:r>
          </a:p>
          <a:p>
            <a:pPr lvl="0"/>
            <a:r>
              <a:rPr lang="en-IN" sz="1800" dirty="0">
                <a:solidFill>
                  <a:schemeClr val="tx1"/>
                </a:solidFill>
                <a:latin typeface="Times New Roman" panose="02020603050405020304" pitchFamily="18" charset="0"/>
                <a:cs typeface="Times New Roman" panose="02020603050405020304" pitchFamily="18" charset="0"/>
              </a:rPr>
              <a:t>Social media posts and email reminders.</a:t>
            </a:r>
          </a:p>
          <a:p>
            <a:pPr lvl="0"/>
            <a:r>
              <a:rPr lang="en-IN" sz="1800" dirty="0">
                <a:solidFill>
                  <a:schemeClr val="tx1"/>
                </a:solidFill>
                <a:latin typeface="Times New Roman" panose="02020603050405020304" pitchFamily="18" charset="0"/>
                <a:cs typeface="Times New Roman" panose="02020603050405020304" pitchFamily="18" charset="0"/>
              </a:rPr>
              <a:t>Fitness trackers or step counting mobile apps.</a:t>
            </a:r>
          </a:p>
          <a:p>
            <a:pPr lvl="0"/>
            <a:r>
              <a:rPr lang="en-IN" sz="1800" dirty="0">
                <a:solidFill>
                  <a:schemeClr val="tx1"/>
                </a:solidFill>
                <a:latin typeface="Times New Roman" panose="02020603050405020304" pitchFamily="18" charset="0"/>
                <a:cs typeface="Times New Roman" panose="02020603050405020304" pitchFamily="18" charset="0"/>
              </a:rPr>
              <a:t>University sports facilities and equipment's.</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5C0B731-DD0C-3381-10C5-7E9BE7FFDD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3762" y="1557040"/>
            <a:ext cx="4729874" cy="3152017"/>
          </a:xfrm>
          <a:prstGeom prst="rect">
            <a:avLst/>
          </a:prstGeom>
          <a:ln>
            <a:solidFill>
              <a:schemeClr val="tx1"/>
            </a:solidFill>
          </a:ln>
        </p:spPr>
      </p:pic>
    </p:spTree>
    <p:extLst>
      <p:ext uri="{BB962C8B-B14F-4D97-AF65-F5344CB8AC3E}">
        <p14:creationId xmlns:p14="http://schemas.microsoft.com/office/powerpoint/2010/main" val="1411678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7D445-0169-1E7D-DBFF-2F0044C2EC9C}"/>
              </a:ext>
            </a:extLst>
          </p:cNvPr>
          <p:cNvSpPr>
            <a:spLocks noGrp="1"/>
          </p:cNvSpPr>
          <p:nvPr>
            <p:ph type="title"/>
          </p:nvPr>
        </p:nvSpPr>
        <p:spPr>
          <a:xfrm>
            <a:off x="1158240" y="367163"/>
            <a:ext cx="9875520" cy="1356360"/>
          </a:xfrm>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Benefits of Physical Activity</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C5C55F7-05AD-E490-EB5E-C79B1705BDC0}"/>
              </a:ext>
            </a:extLst>
          </p:cNvPr>
          <p:cNvSpPr>
            <a:spLocks noGrp="1"/>
          </p:cNvSpPr>
          <p:nvPr>
            <p:ph idx="1"/>
          </p:nvPr>
        </p:nvSpPr>
        <p:spPr>
          <a:xfrm>
            <a:off x="5957455" y="1857184"/>
            <a:ext cx="5714999" cy="3955473"/>
          </a:xfrm>
        </p:spPr>
        <p:txBody>
          <a:bodyPr>
            <a:normAutofit/>
          </a:bodyPr>
          <a:lstStyle/>
          <a:p>
            <a:pPr marL="45720" indent="0">
              <a:buNone/>
            </a:pPr>
            <a:r>
              <a:rPr lang="en-IN" sz="1800" b="1" dirty="0">
                <a:solidFill>
                  <a:schemeClr val="tx1"/>
                </a:solidFill>
                <a:latin typeface="Times New Roman" panose="02020603050405020304" pitchFamily="18" charset="0"/>
                <a:cs typeface="Times New Roman" panose="02020603050405020304" pitchFamily="18" charset="0"/>
              </a:rPr>
              <a:t>Physical Benefits</a:t>
            </a:r>
            <a:endParaRPr lang="en-IN" sz="18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Improves heart health and fitness (Franklin </a:t>
            </a:r>
            <a:r>
              <a:rPr lang="en-IN" sz="1800" i="1" dirty="0">
                <a:solidFill>
                  <a:schemeClr val="tx1"/>
                </a:solidFill>
                <a:latin typeface="Times New Roman" panose="02020603050405020304" pitchFamily="18" charset="0"/>
                <a:cs typeface="Times New Roman" panose="02020603050405020304" pitchFamily="18" charset="0"/>
              </a:rPr>
              <a:t>et al</a:t>
            </a:r>
            <a:r>
              <a:rPr lang="en-IN" sz="1800" dirty="0">
                <a:solidFill>
                  <a:schemeClr val="tx1"/>
                </a:solidFill>
                <a:latin typeface="Times New Roman" panose="02020603050405020304" pitchFamily="18" charset="0"/>
                <a:cs typeface="Times New Roman" panose="02020603050405020304" pitchFamily="18" charset="0"/>
              </a:rPr>
              <a:t>., 2022).</a:t>
            </a:r>
          </a:p>
          <a:p>
            <a:pPr lvl="0"/>
            <a:r>
              <a:rPr lang="en-IN" sz="1800" dirty="0">
                <a:solidFill>
                  <a:schemeClr val="tx1"/>
                </a:solidFill>
                <a:latin typeface="Times New Roman" panose="02020603050405020304" pitchFamily="18" charset="0"/>
                <a:cs typeface="Times New Roman" panose="02020603050405020304" pitchFamily="18" charset="0"/>
              </a:rPr>
              <a:t>Helps to maintain a healthy weight.</a:t>
            </a:r>
          </a:p>
          <a:p>
            <a:pPr marL="45720" indent="0">
              <a:buNone/>
            </a:pPr>
            <a:r>
              <a:rPr lang="en-IN" sz="1800" b="1" dirty="0">
                <a:solidFill>
                  <a:schemeClr val="tx1"/>
                </a:solidFill>
                <a:latin typeface="Times New Roman" panose="02020603050405020304" pitchFamily="18" charset="0"/>
                <a:cs typeface="Times New Roman" panose="02020603050405020304" pitchFamily="18" charset="0"/>
              </a:rPr>
              <a:t>Mental Benefits</a:t>
            </a:r>
            <a:endParaRPr lang="en-IN" sz="18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Reduces stress and anxiety</a:t>
            </a:r>
          </a:p>
          <a:p>
            <a:pPr lvl="0"/>
            <a:r>
              <a:rPr lang="en-IN" sz="1800" dirty="0">
                <a:solidFill>
                  <a:schemeClr val="tx1"/>
                </a:solidFill>
                <a:latin typeface="Times New Roman" panose="02020603050405020304" pitchFamily="18" charset="0"/>
                <a:cs typeface="Times New Roman" panose="02020603050405020304" pitchFamily="18" charset="0"/>
              </a:rPr>
              <a:t>Improves mood and confidence (White </a:t>
            </a:r>
            <a:r>
              <a:rPr lang="en-IN" sz="1800" i="1" dirty="0">
                <a:solidFill>
                  <a:schemeClr val="tx1"/>
                </a:solidFill>
                <a:latin typeface="Times New Roman" panose="02020603050405020304" pitchFamily="18" charset="0"/>
                <a:cs typeface="Times New Roman" panose="02020603050405020304" pitchFamily="18" charset="0"/>
              </a:rPr>
              <a:t>et al</a:t>
            </a:r>
            <a:r>
              <a:rPr lang="en-IN" sz="1800" dirty="0">
                <a:solidFill>
                  <a:schemeClr val="tx1"/>
                </a:solidFill>
                <a:latin typeface="Times New Roman" panose="02020603050405020304" pitchFamily="18" charset="0"/>
                <a:cs typeface="Times New Roman" panose="02020603050405020304" pitchFamily="18" charset="0"/>
              </a:rPr>
              <a:t>., 2024)</a:t>
            </a:r>
          </a:p>
          <a:p>
            <a:pPr marL="45720" indent="0">
              <a:buNone/>
            </a:pPr>
            <a:r>
              <a:rPr lang="en-IN" sz="1800" b="1" dirty="0">
                <a:solidFill>
                  <a:schemeClr val="tx1"/>
                </a:solidFill>
                <a:latin typeface="Times New Roman" panose="02020603050405020304" pitchFamily="18" charset="0"/>
                <a:cs typeface="Times New Roman" panose="02020603050405020304" pitchFamily="18" charset="0"/>
              </a:rPr>
              <a:t>Social Benefits</a:t>
            </a:r>
            <a:endParaRPr lang="en-IN" sz="18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Builds friendships and teamwork (</a:t>
            </a:r>
            <a:r>
              <a:rPr lang="en-GB" sz="1800" dirty="0" err="1">
                <a:latin typeface="Times New Roman" panose="02020603050405020304" pitchFamily="18" charset="0"/>
                <a:ea typeface="Arial" panose="020B0604020202020204" pitchFamily="34" charset="0"/>
                <a:cs typeface="Times New Roman" panose="02020603050405020304" pitchFamily="18" charset="0"/>
              </a:rPr>
              <a:t>Adabanya</a:t>
            </a:r>
            <a:r>
              <a:rPr lang="en-GB" sz="1800" dirty="0">
                <a:latin typeface="Times New Roman" panose="02020603050405020304" pitchFamily="18" charset="0"/>
                <a:ea typeface="Arial" panose="020B0604020202020204" pitchFamily="34" charset="0"/>
                <a:cs typeface="Times New Roman" panose="02020603050405020304" pitchFamily="18" charset="0"/>
              </a:rPr>
              <a:t> </a:t>
            </a:r>
            <a:r>
              <a:rPr lang="en-GB" sz="1800" i="1" dirty="0">
                <a:latin typeface="Times New Roman" panose="02020603050405020304" pitchFamily="18" charset="0"/>
                <a:ea typeface="Arial" panose="020B0604020202020204" pitchFamily="34" charset="0"/>
                <a:cs typeface="Times New Roman" panose="02020603050405020304" pitchFamily="18" charset="0"/>
              </a:rPr>
              <a:t>et al. </a:t>
            </a:r>
            <a:r>
              <a:rPr lang="en-GB" sz="1800" dirty="0">
                <a:latin typeface="Times New Roman" panose="02020603050405020304" pitchFamily="18" charset="0"/>
                <a:ea typeface="Arial" panose="020B0604020202020204" pitchFamily="34" charset="0"/>
                <a:cs typeface="Times New Roman" panose="02020603050405020304" pitchFamily="18" charset="0"/>
              </a:rPr>
              <a:t>2023)</a:t>
            </a:r>
            <a:endParaRPr lang="en-IN" sz="18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Increases participation in university activities. </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A77F3F5-2C20-A8F3-F3BA-DB54053A46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547" y="1716579"/>
            <a:ext cx="2377640" cy="2550621"/>
          </a:xfrm>
          <a:prstGeom prst="rect">
            <a:avLst/>
          </a:prstGeom>
          <a:ln>
            <a:solidFill>
              <a:schemeClr val="tx1"/>
            </a:solidFill>
          </a:ln>
        </p:spPr>
      </p:pic>
      <p:pic>
        <p:nvPicPr>
          <p:cNvPr id="7" name="Picture 6">
            <a:extLst>
              <a:ext uri="{FF2B5EF4-FFF2-40B4-BE49-F238E27FC236}">
                <a16:creationId xmlns:a16="http://schemas.microsoft.com/office/drawing/2014/main" id="{336B2F8B-26C0-E275-E190-22D604CF5D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31920" y="3616730"/>
            <a:ext cx="2550622" cy="2550622"/>
          </a:xfrm>
          <a:prstGeom prst="rect">
            <a:avLst/>
          </a:prstGeom>
          <a:ln>
            <a:solidFill>
              <a:schemeClr val="tx1"/>
            </a:solidFill>
          </a:ln>
        </p:spPr>
      </p:pic>
    </p:spTree>
    <p:extLst>
      <p:ext uri="{BB962C8B-B14F-4D97-AF65-F5344CB8AC3E}">
        <p14:creationId xmlns:p14="http://schemas.microsoft.com/office/powerpoint/2010/main" val="2865228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D8BC7-7427-593B-6854-D57F80943852}"/>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Behaviour Change Models</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F5889AF-920A-6D46-B6D2-5364E5A863E8}"/>
              </a:ext>
            </a:extLst>
          </p:cNvPr>
          <p:cNvSpPr>
            <a:spLocks noGrp="1"/>
          </p:cNvSpPr>
          <p:nvPr>
            <p:ph idx="1"/>
          </p:nvPr>
        </p:nvSpPr>
        <p:spPr>
          <a:xfrm>
            <a:off x="3272589" y="2370221"/>
            <a:ext cx="5624060" cy="2797091"/>
          </a:xfrm>
        </p:spPr>
        <p:txBody>
          <a:bodyPr>
            <a:normAutofit/>
          </a:bodyPr>
          <a:lstStyle/>
          <a:p>
            <a:pPr marL="45720" indent="0">
              <a:buNone/>
            </a:pPr>
            <a:r>
              <a:rPr lang="en-IN" sz="1800" b="1" dirty="0">
                <a:solidFill>
                  <a:schemeClr val="tx1"/>
                </a:solidFill>
                <a:latin typeface="Times New Roman" panose="02020603050405020304" pitchFamily="18" charset="0"/>
                <a:cs typeface="Times New Roman" panose="02020603050405020304" pitchFamily="18" charset="0"/>
              </a:rPr>
              <a:t>COM-B Model</a:t>
            </a:r>
            <a:endParaRPr lang="en-IN" sz="18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Builds capability, opportunity and motivation (Willmott </a:t>
            </a:r>
            <a:r>
              <a:rPr lang="en-IN" sz="1800" i="1" dirty="0">
                <a:solidFill>
                  <a:schemeClr val="tx1"/>
                </a:solidFill>
                <a:latin typeface="Times New Roman" panose="02020603050405020304" pitchFamily="18" charset="0"/>
                <a:cs typeface="Times New Roman" panose="02020603050405020304" pitchFamily="18" charset="0"/>
              </a:rPr>
              <a:t>et al</a:t>
            </a:r>
            <a:r>
              <a:rPr lang="en-IN" sz="1800" dirty="0">
                <a:solidFill>
                  <a:schemeClr val="tx1"/>
                </a:solidFill>
                <a:latin typeface="Times New Roman" panose="02020603050405020304" pitchFamily="18" charset="0"/>
                <a:cs typeface="Times New Roman" panose="02020603050405020304" pitchFamily="18" charset="0"/>
              </a:rPr>
              <a:t>., 2021)</a:t>
            </a:r>
          </a:p>
          <a:p>
            <a:pPr marL="45720" indent="0">
              <a:buNone/>
            </a:pPr>
            <a:r>
              <a:rPr lang="en-IN" sz="1800" b="1" dirty="0">
                <a:solidFill>
                  <a:schemeClr val="tx1"/>
                </a:solidFill>
                <a:latin typeface="Times New Roman" panose="02020603050405020304" pitchFamily="18" charset="0"/>
                <a:cs typeface="Times New Roman" panose="02020603050405020304" pitchFamily="18" charset="0"/>
              </a:rPr>
              <a:t>Health Belief Model (HBM)</a:t>
            </a:r>
            <a:endParaRPr lang="en-IN" sz="18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Increases awareness of health risks and benefits.</a:t>
            </a:r>
          </a:p>
          <a:p>
            <a:pPr marL="45720" indent="0">
              <a:buNone/>
            </a:pPr>
            <a:r>
              <a:rPr lang="en-IN" sz="1800" b="1" dirty="0">
                <a:solidFill>
                  <a:schemeClr val="tx1"/>
                </a:solidFill>
                <a:latin typeface="Times New Roman" panose="02020603050405020304" pitchFamily="18" charset="0"/>
                <a:cs typeface="Times New Roman" panose="02020603050405020304" pitchFamily="18" charset="0"/>
              </a:rPr>
              <a:t>Transtheoretical Model (TTM)</a:t>
            </a:r>
            <a:endParaRPr lang="en-IN" sz="1800" dirty="0">
              <a:solidFill>
                <a:schemeClr val="tx1"/>
              </a:solidFill>
              <a:latin typeface="Times New Roman" panose="02020603050405020304" pitchFamily="18" charset="0"/>
              <a:cs typeface="Times New Roman" panose="02020603050405020304" pitchFamily="18" charset="0"/>
            </a:endParaRPr>
          </a:p>
          <a:p>
            <a:pPr lvl="0"/>
            <a:r>
              <a:rPr lang="en-IN" sz="1800" dirty="0">
                <a:solidFill>
                  <a:schemeClr val="tx1"/>
                </a:solidFill>
                <a:latin typeface="Times New Roman" panose="02020603050405020304" pitchFamily="18" charset="0"/>
                <a:cs typeface="Times New Roman" panose="02020603050405020304" pitchFamily="18" charset="0"/>
              </a:rPr>
              <a:t>Supports behaviour change through different stages.</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05A41AE-E271-97B3-F173-EF9A7D9134B0}"/>
              </a:ext>
            </a:extLst>
          </p:cNvPr>
          <p:cNvPicPr>
            <a:picLocks noChangeAspect="1"/>
          </p:cNvPicPr>
          <p:nvPr/>
        </p:nvPicPr>
        <p:blipFill>
          <a:blip r:embed="rId3"/>
          <a:stretch>
            <a:fillRect/>
          </a:stretch>
        </p:blipFill>
        <p:spPr>
          <a:xfrm>
            <a:off x="9326329" y="1439248"/>
            <a:ext cx="2438069" cy="2312174"/>
          </a:xfrm>
          <a:prstGeom prst="rect">
            <a:avLst/>
          </a:prstGeom>
          <a:ln>
            <a:solidFill>
              <a:schemeClr val="tx1"/>
            </a:solidFill>
          </a:ln>
        </p:spPr>
      </p:pic>
      <p:pic>
        <p:nvPicPr>
          <p:cNvPr id="6" name="Picture 5">
            <a:extLst>
              <a:ext uri="{FF2B5EF4-FFF2-40B4-BE49-F238E27FC236}">
                <a16:creationId xmlns:a16="http://schemas.microsoft.com/office/drawing/2014/main" id="{6C460760-2829-7238-BE2D-6333AB787DD6}"/>
              </a:ext>
            </a:extLst>
          </p:cNvPr>
          <p:cNvPicPr>
            <a:picLocks noChangeAspect="1"/>
          </p:cNvPicPr>
          <p:nvPr/>
        </p:nvPicPr>
        <p:blipFill>
          <a:blip r:embed="rId4">
            <a:alphaModFix/>
            <a:duotone>
              <a:prstClr val="black"/>
              <a:schemeClr val="accent2">
                <a:tint val="45000"/>
                <a:satMod val="400000"/>
              </a:schemeClr>
            </a:duotone>
            <a:extLst>
              <a:ext uri="{BEBA8EAE-BF5A-486C-A8C5-ECC9F3942E4B}">
                <a14:imgProps xmlns:a14="http://schemas.microsoft.com/office/drawing/2010/main">
                  <a14:imgLayer r:embed="rId5">
                    <a14:imgEffect>
                      <a14:colorTemperature colorTemp="7335"/>
                    </a14:imgEffect>
                  </a14:imgLayer>
                </a14:imgProps>
              </a:ext>
              <a:ext uri="{28A0092B-C50C-407E-A947-70E740481C1C}">
                <a14:useLocalDpi xmlns:a14="http://schemas.microsoft.com/office/drawing/2010/main" val="0"/>
              </a:ext>
            </a:extLst>
          </a:blip>
          <a:stretch>
            <a:fillRect/>
          </a:stretch>
        </p:blipFill>
        <p:spPr>
          <a:xfrm>
            <a:off x="-661734" y="2025578"/>
            <a:ext cx="4285159" cy="2806844"/>
          </a:xfrm>
          <a:prstGeom prst="rect">
            <a:avLst/>
          </a:prstGeom>
          <a:ln>
            <a:noFill/>
          </a:ln>
        </p:spPr>
      </p:pic>
      <p:pic>
        <p:nvPicPr>
          <p:cNvPr id="8" name="Picture 7">
            <a:extLst>
              <a:ext uri="{FF2B5EF4-FFF2-40B4-BE49-F238E27FC236}">
                <a16:creationId xmlns:a16="http://schemas.microsoft.com/office/drawing/2014/main" id="{CBC67AE2-1A61-C859-AC18-24F361822CA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19885" y="4717029"/>
            <a:ext cx="2850958" cy="1603664"/>
          </a:xfrm>
          <a:prstGeom prst="rect">
            <a:avLst/>
          </a:prstGeom>
          <a:ln>
            <a:solidFill>
              <a:schemeClr val="tx1"/>
            </a:solidFill>
          </a:ln>
        </p:spPr>
      </p:pic>
    </p:spTree>
    <p:extLst>
      <p:ext uri="{BB962C8B-B14F-4D97-AF65-F5344CB8AC3E}">
        <p14:creationId xmlns:p14="http://schemas.microsoft.com/office/powerpoint/2010/main" val="3314096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7F865-99E4-D154-1564-2D7FC6F4A43E}"/>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Challenges of the Campaign</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D9276CF-4827-BC1D-D7B2-B70DBB3BF8C9}"/>
              </a:ext>
            </a:extLst>
          </p:cNvPr>
          <p:cNvSpPr>
            <a:spLocks noGrp="1"/>
          </p:cNvSpPr>
          <p:nvPr>
            <p:ph idx="1"/>
          </p:nvPr>
        </p:nvSpPr>
        <p:spPr>
          <a:xfrm>
            <a:off x="741218" y="2318558"/>
            <a:ext cx="5133109" cy="3235036"/>
          </a:xfrm>
        </p:spPr>
        <p:txBody>
          <a:bodyPr>
            <a:normAutofit/>
          </a:bodyPr>
          <a:lstStyle/>
          <a:p>
            <a:pPr lvl="0"/>
            <a:r>
              <a:rPr lang="en-IN" sz="1800" dirty="0">
                <a:solidFill>
                  <a:schemeClr val="tx1"/>
                </a:solidFill>
                <a:latin typeface="Times New Roman" panose="02020603050405020304" pitchFamily="18" charset="0"/>
                <a:cs typeface="Times New Roman" panose="02020603050405020304" pitchFamily="18" charset="0"/>
              </a:rPr>
              <a:t>Lack of time because of study and assignments.</a:t>
            </a:r>
          </a:p>
          <a:p>
            <a:pPr lvl="0"/>
            <a:r>
              <a:rPr lang="en-IN" sz="1800" dirty="0">
                <a:solidFill>
                  <a:schemeClr val="tx1"/>
                </a:solidFill>
                <a:latin typeface="Times New Roman" panose="02020603050405020304" pitchFamily="18" charset="0"/>
                <a:cs typeface="Times New Roman" panose="02020603050405020304" pitchFamily="18" charset="0"/>
              </a:rPr>
              <a:t>Low motivation to exercise regularly.</a:t>
            </a:r>
          </a:p>
          <a:p>
            <a:pPr lvl="0"/>
            <a:r>
              <a:rPr lang="en-IN" sz="1800" dirty="0">
                <a:solidFill>
                  <a:schemeClr val="tx1"/>
                </a:solidFill>
                <a:latin typeface="Times New Roman" panose="02020603050405020304" pitchFamily="18" charset="0"/>
                <a:cs typeface="Times New Roman" panose="02020603050405020304" pitchFamily="18" charset="0"/>
              </a:rPr>
              <a:t>Busy class schedules and part time jobs of university students. </a:t>
            </a:r>
          </a:p>
          <a:p>
            <a:pPr lvl="0"/>
            <a:r>
              <a:rPr lang="en-IN" sz="1800" dirty="0">
                <a:solidFill>
                  <a:schemeClr val="tx1"/>
                </a:solidFill>
                <a:latin typeface="Times New Roman" panose="02020603050405020304" pitchFamily="18" charset="0"/>
                <a:cs typeface="Times New Roman" panose="02020603050405020304" pitchFamily="18" charset="0"/>
              </a:rPr>
              <a:t>Lack of confidence to join group activities.</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0C192F2-2BDD-93B3-C650-36C56DF713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0438" y="1935062"/>
            <a:ext cx="5915851" cy="3486637"/>
          </a:xfrm>
          <a:prstGeom prst="rect">
            <a:avLst/>
          </a:prstGeom>
          <a:ln>
            <a:solidFill>
              <a:schemeClr val="tx1"/>
            </a:solidFill>
          </a:ln>
        </p:spPr>
      </p:pic>
    </p:spTree>
    <p:extLst>
      <p:ext uri="{BB962C8B-B14F-4D97-AF65-F5344CB8AC3E}">
        <p14:creationId xmlns:p14="http://schemas.microsoft.com/office/powerpoint/2010/main" val="2435196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E5855-4A1E-D708-CBB7-7DDE0AA07D5F}"/>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Solutions to the challenges</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BA2FAFF-D7CB-BA13-2F2A-8901760BFCF7}"/>
              </a:ext>
            </a:extLst>
          </p:cNvPr>
          <p:cNvSpPr>
            <a:spLocks noGrp="1"/>
          </p:cNvSpPr>
          <p:nvPr>
            <p:ph idx="1"/>
          </p:nvPr>
        </p:nvSpPr>
        <p:spPr>
          <a:xfrm>
            <a:off x="6213765" y="2209800"/>
            <a:ext cx="5022272" cy="3260730"/>
          </a:xfrm>
        </p:spPr>
        <p:txBody>
          <a:bodyPr>
            <a:normAutofit/>
          </a:bodyPr>
          <a:lstStyle/>
          <a:p>
            <a:pPr lvl="0"/>
            <a:r>
              <a:rPr lang="en-IN" sz="1800" dirty="0">
                <a:solidFill>
                  <a:schemeClr val="tx1"/>
                </a:solidFill>
                <a:latin typeface="Times New Roman" panose="02020603050405020304" pitchFamily="18" charset="0"/>
                <a:cs typeface="Times New Roman" panose="02020603050405020304" pitchFamily="18" charset="0"/>
              </a:rPr>
              <a:t>Offer flexible activity times.</a:t>
            </a:r>
          </a:p>
          <a:p>
            <a:pPr lvl="0"/>
            <a:r>
              <a:rPr lang="en-IN" sz="1800" dirty="0">
                <a:solidFill>
                  <a:schemeClr val="tx1"/>
                </a:solidFill>
                <a:latin typeface="Times New Roman" panose="02020603050405020304" pitchFamily="18" charset="0"/>
                <a:cs typeface="Times New Roman" panose="02020603050405020304" pitchFamily="18" charset="0"/>
              </a:rPr>
              <a:t>Set small and achievable weekly goals.</a:t>
            </a:r>
          </a:p>
          <a:p>
            <a:pPr lvl="0"/>
            <a:r>
              <a:rPr lang="en-IN" sz="1800" dirty="0">
                <a:solidFill>
                  <a:schemeClr val="tx1"/>
                </a:solidFill>
                <a:latin typeface="Times New Roman" panose="02020603050405020304" pitchFamily="18" charset="0"/>
                <a:cs typeface="Times New Roman" panose="02020603050405020304" pitchFamily="18" charset="0"/>
              </a:rPr>
              <a:t>Use peer support and group activities.</a:t>
            </a:r>
          </a:p>
          <a:p>
            <a:pPr lvl="0"/>
            <a:r>
              <a:rPr lang="en-IN" sz="1800" dirty="0">
                <a:solidFill>
                  <a:schemeClr val="tx1"/>
                </a:solidFill>
                <a:latin typeface="Times New Roman" panose="02020603050405020304" pitchFamily="18" charset="0"/>
                <a:cs typeface="Times New Roman" panose="02020603050405020304" pitchFamily="18" charset="0"/>
              </a:rPr>
              <a:t>Provide health education sessions among students aged 18-24 years..</a:t>
            </a:r>
          </a:p>
          <a:p>
            <a:pPr lvl="0"/>
            <a:r>
              <a:rPr lang="en-IN" sz="1800" dirty="0">
                <a:solidFill>
                  <a:schemeClr val="tx1"/>
                </a:solidFill>
                <a:latin typeface="Times New Roman" panose="02020603050405020304" pitchFamily="18" charset="0"/>
                <a:cs typeface="Times New Roman" panose="02020603050405020304" pitchFamily="18" charset="0"/>
              </a:rPr>
              <a:t>Reward participation with certificates or prizes.</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2B3117D-1191-A1EC-189A-15B032C405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1655" y="1920869"/>
            <a:ext cx="4433454" cy="3549661"/>
          </a:xfrm>
          <a:prstGeom prst="rect">
            <a:avLst/>
          </a:prstGeom>
          <a:ln>
            <a:solidFill>
              <a:schemeClr val="tx1"/>
            </a:solidFill>
          </a:ln>
        </p:spPr>
      </p:pic>
    </p:spTree>
    <p:extLst>
      <p:ext uri="{BB962C8B-B14F-4D97-AF65-F5344CB8AC3E}">
        <p14:creationId xmlns:p14="http://schemas.microsoft.com/office/powerpoint/2010/main" val="367457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08B-2008-8397-43D3-0758581D134E}"/>
              </a:ext>
            </a:extLst>
          </p:cNvPr>
          <p:cNvSpPr>
            <a:spLocks noGrp="1"/>
          </p:cNvSpPr>
          <p:nvPr>
            <p:ph type="title"/>
          </p:nvPr>
        </p:nvSpPr>
        <p:spPr/>
        <p:txBody>
          <a:bodyPr/>
          <a:lstStyle/>
          <a:p>
            <a:pPr algn="ctr"/>
            <a:r>
              <a:rPr lang="en-IN" b="1" dirty="0">
                <a:solidFill>
                  <a:schemeClr val="tx1"/>
                </a:solidFill>
                <a:latin typeface="Times New Roman" panose="02020603050405020304" pitchFamily="18" charset="0"/>
                <a:cs typeface="Times New Roman" panose="02020603050405020304" pitchFamily="18" charset="0"/>
              </a:rPr>
              <a:t>Expected Outcomes and Conclusion</a:t>
            </a: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A7B2AA7-9365-ED31-FDA2-48A8E73C81DD}"/>
              </a:ext>
            </a:extLst>
          </p:cNvPr>
          <p:cNvSpPr>
            <a:spLocks noGrp="1"/>
          </p:cNvSpPr>
          <p:nvPr>
            <p:ph idx="1"/>
          </p:nvPr>
        </p:nvSpPr>
        <p:spPr>
          <a:xfrm>
            <a:off x="1143000" y="2155939"/>
            <a:ext cx="6310746" cy="3333318"/>
          </a:xfrm>
        </p:spPr>
        <p:txBody>
          <a:bodyPr>
            <a:normAutofit/>
          </a:bodyPr>
          <a:lstStyle/>
          <a:p>
            <a:pPr lvl="0"/>
            <a:r>
              <a:rPr lang="en-IN" sz="1800" dirty="0">
                <a:solidFill>
                  <a:schemeClr val="tx1"/>
                </a:solidFill>
                <a:latin typeface="Times New Roman" panose="02020603050405020304" pitchFamily="18" charset="0"/>
                <a:cs typeface="Times New Roman" panose="02020603050405020304" pitchFamily="18" charset="0"/>
              </a:rPr>
              <a:t>Increase regular physical activity among students aged 18-24.</a:t>
            </a:r>
          </a:p>
          <a:p>
            <a:pPr lvl="0"/>
            <a:r>
              <a:rPr lang="en-IN" sz="1800" dirty="0">
                <a:solidFill>
                  <a:schemeClr val="tx1"/>
                </a:solidFill>
                <a:latin typeface="Times New Roman" panose="02020603050405020304" pitchFamily="18" charset="0"/>
                <a:cs typeface="Times New Roman" panose="02020603050405020304" pitchFamily="18" charset="0"/>
              </a:rPr>
              <a:t>Improve physical and mental wellbeing.</a:t>
            </a:r>
          </a:p>
          <a:p>
            <a:pPr lvl="0"/>
            <a:r>
              <a:rPr lang="en-IN" sz="1800" dirty="0">
                <a:solidFill>
                  <a:schemeClr val="tx1"/>
                </a:solidFill>
                <a:latin typeface="Times New Roman" panose="02020603050405020304" pitchFamily="18" charset="0"/>
                <a:cs typeface="Times New Roman" panose="02020603050405020304" pitchFamily="18" charset="0"/>
              </a:rPr>
              <a:t>Increase knowledge about physical activity.</a:t>
            </a:r>
          </a:p>
          <a:p>
            <a:pPr lvl="0"/>
            <a:r>
              <a:rPr lang="en-IN" sz="1800" dirty="0">
                <a:solidFill>
                  <a:schemeClr val="tx1"/>
                </a:solidFill>
                <a:latin typeface="Times New Roman" panose="02020603050405020304" pitchFamily="18" charset="0"/>
                <a:cs typeface="Times New Roman" panose="02020603050405020304" pitchFamily="18" charset="0"/>
              </a:rPr>
              <a:t>Encourage long term behaviour change.</a:t>
            </a:r>
          </a:p>
          <a:p>
            <a:pPr lvl="0"/>
            <a:r>
              <a:rPr lang="en-IN" sz="1800" dirty="0">
                <a:solidFill>
                  <a:schemeClr val="tx1"/>
                </a:solidFill>
                <a:latin typeface="Times New Roman" panose="02020603050405020304" pitchFamily="18" charset="0"/>
                <a:cs typeface="Times New Roman" panose="02020603050405020304" pitchFamily="18" charset="0"/>
              </a:rPr>
              <a:t>Support a healthier university community.</a:t>
            </a:r>
          </a:p>
          <a:p>
            <a:endParaRPr lang="en-GB" sz="1800" dirty="0">
              <a:solidFill>
                <a:schemeClr val="tx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DB815A7-49E2-CC21-8259-7FC5E15C7A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3746" y="1965960"/>
            <a:ext cx="3007024" cy="3333318"/>
          </a:xfrm>
          <a:prstGeom prst="rect">
            <a:avLst/>
          </a:prstGeom>
          <a:ln>
            <a:solidFill>
              <a:schemeClr val="tx1"/>
            </a:solidFill>
          </a:ln>
        </p:spPr>
      </p:pic>
    </p:spTree>
    <p:extLst>
      <p:ext uri="{BB962C8B-B14F-4D97-AF65-F5344CB8AC3E}">
        <p14:creationId xmlns:p14="http://schemas.microsoft.com/office/powerpoint/2010/main" val="1036737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0BFF1-5F7B-0D43-AB8A-957F960E9F4A}"/>
              </a:ext>
            </a:extLst>
          </p:cNvPr>
          <p:cNvSpPr>
            <a:spLocks noGrp="1"/>
          </p:cNvSpPr>
          <p:nvPr>
            <p:ph type="title"/>
          </p:nvPr>
        </p:nvSpPr>
        <p:spPr>
          <a:xfrm>
            <a:off x="1158240" y="-112221"/>
            <a:ext cx="9875520" cy="1356360"/>
          </a:xfrm>
        </p:spPr>
        <p:txBody>
          <a:bodyPr>
            <a:normAutofit/>
          </a:bodyPr>
          <a:lstStyle/>
          <a:p>
            <a:pPr algn="ctr"/>
            <a:r>
              <a:rPr lang="en-IN" b="1" dirty="0">
                <a:solidFill>
                  <a:schemeClr val="tx1"/>
                </a:solidFill>
                <a:latin typeface="Times New Roman" panose="02020603050405020304" pitchFamily="18" charset="0"/>
                <a:cs typeface="Times New Roman" panose="02020603050405020304" pitchFamily="18" charset="0"/>
              </a:rPr>
              <a:t>Reference List</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499DF8-0EB0-1BB9-6DB2-335EAE98C1E9}"/>
              </a:ext>
            </a:extLst>
          </p:cNvPr>
          <p:cNvSpPr>
            <a:spLocks noGrp="1"/>
          </p:cNvSpPr>
          <p:nvPr>
            <p:ph idx="1"/>
          </p:nvPr>
        </p:nvSpPr>
        <p:spPr>
          <a:xfrm>
            <a:off x="533401" y="1221878"/>
            <a:ext cx="10813472" cy="4038600"/>
          </a:xfrm>
        </p:spPr>
        <p:txBody>
          <a:bodyPr>
            <a:noAutofit/>
          </a:bodyPr>
          <a:lstStyle/>
          <a:p>
            <a:pPr marL="45720" indent="0" algn="just">
              <a:lnSpc>
                <a:spcPct val="150000"/>
              </a:lnSpc>
              <a:buNone/>
            </a:pPr>
            <a:r>
              <a:rPr lang="en-GB" sz="1600" dirty="0" err="1">
                <a:latin typeface="Times New Roman" panose="02020603050405020304" pitchFamily="18" charset="0"/>
                <a:ea typeface="Arial" panose="020B0604020202020204" pitchFamily="34" charset="0"/>
                <a:cs typeface="Times New Roman" panose="02020603050405020304" pitchFamily="18" charset="0"/>
              </a:rPr>
              <a:t>Adabanya</a:t>
            </a:r>
            <a:r>
              <a:rPr lang="en-GB" sz="1600" dirty="0">
                <a:latin typeface="Times New Roman" panose="02020603050405020304" pitchFamily="18" charset="0"/>
                <a:ea typeface="Arial" panose="020B0604020202020204" pitchFamily="34" charset="0"/>
                <a:cs typeface="Times New Roman" panose="02020603050405020304" pitchFamily="18" charset="0"/>
              </a:rPr>
              <a:t>, U., Awosika, A., Moon, J.H., Reddy, Y.U., </a:t>
            </a:r>
            <a:r>
              <a:rPr lang="en-GB" sz="1600" dirty="0" err="1">
                <a:latin typeface="Times New Roman" panose="02020603050405020304" pitchFamily="18" charset="0"/>
                <a:ea typeface="Arial" panose="020B0604020202020204" pitchFamily="34" charset="0"/>
                <a:cs typeface="Times New Roman" panose="02020603050405020304" pitchFamily="18" charset="0"/>
              </a:rPr>
              <a:t>Ugwuja</a:t>
            </a:r>
            <a:r>
              <a:rPr lang="en-GB" sz="1600" dirty="0">
                <a:latin typeface="Times New Roman" panose="02020603050405020304" pitchFamily="18" charset="0"/>
                <a:ea typeface="Arial" panose="020B0604020202020204" pitchFamily="34" charset="0"/>
                <a:cs typeface="Times New Roman" panose="02020603050405020304" pitchFamily="18" charset="0"/>
              </a:rPr>
              <a:t>, F. and </a:t>
            </a:r>
            <a:r>
              <a:rPr lang="en-GB" sz="1600" dirty="0" err="1">
                <a:latin typeface="Times New Roman" panose="02020603050405020304" pitchFamily="18" charset="0"/>
                <a:ea typeface="Arial" panose="020B0604020202020204" pitchFamily="34" charset="0"/>
                <a:cs typeface="Times New Roman" panose="02020603050405020304" pitchFamily="18" charset="0"/>
              </a:rPr>
              <a:t>Ugwuja</a:t>
            </a:r>
            <a:r>
              <a:rPr lang="en-GB" sz="1600" dirty="0">
                <a:latin typeface="Times New Roman" panose="02020603050405020304" pitchFamily="18" charset="0"/>
                <a:ea typeface="Arial" panose="020B0604020202020204" pitchFamily="34" charset="0"/>
                <a:cs typeface="Times New Roman" panose="02020603050405020304" pitchFamily="18" charset="0"/>
              </a:rPr>
              <a:t>, F.C., 2023. Changing a community: A holistic view of the fundamental human needs and their public health impacts. </a:t>
            </a:r>
            <a:r>
              <a:rPr lang="en-GB" sz="1600" dirty="0" err="1">
                <a:latin typeface="Times New Roman" panose="02020603050405020304" pitchFamily="18" charset="0"/>
                <a:ea typeface="Arial" panose="020B0604020202020204" pitchFamily="34" charset="0"/>
                <a:cs typeface="Times New Roman" panose="02020603050405020304" pitchFamily="18" charset="0"/>
              </a:rPr>
              <a:t>Cureus</a:t>
            </a:r>
            <a:r>
              <a:rPr lang="en-GB" sz="1600" dirty="0">
                <a:latin typeface="Times New Roman" panose="02020603050405020304" pitchFamily="18" charset="0"/>
                <a:ea typeface="Arial" panose="020B0604020202020204" pitchFamily="34" charset="0"/>
                <a:cs typeface="Times New Roman" panose="02020603050405020304" pitchFamily="18" charset="0"/>
              </a:rPr>
              <a:t>, 15(8). DOI: 10.7759/cureus.44023</a:t>
            </a:r>
            <a:endParaRPr lang="en-IN" sz="1600" dirty="0">
              <a:latin typeface="Times New Roman" panose="02020603050405020304" pitchFamily="18" charset="0"/>
              <a:ea typeface="Arial" panose="020B0604020202020204" pitchFamily="34" charset="0"/>
              <a:cs typeface="Times New Roman" panose="02020603050405020304" pitchFamily="18" charset="0"/>
            </a:endParaRPr>
          </a:p>
          <a:p>
            <a:pPr marL="45720" indent="0" algn="just">
              <a:lnSpc>
                <a:spcPct val="150000"/>
              </a:lnSpc>
              <a:buNone/>
            </a:pPr>
            <a:r>
              <a:rPr lang="en-IN" sz="1600" dirty="0" err="1">
                <a:latin typeface="Times New Roman" panose="02020603050405020304" pitchFamily="18" charset="0"/>
                <a:ea typeface="Arial" panose="020B0604020202020204" pitchFamily="34" charset="0"/>
                <a:cs typeface="Times New Roman" panose="02020603050405020304" pitchFamily="18" charset="0"/>
              </a:rPr>
              <a:t>Alnawwar</a:t>
            </a:r>
            <a:r>
              <a:rPr lang="en-IN" sz="1600" dirty="0">
                <a:latin typeface="Times New Roman" panose="02020603050405020304" pitchFamily="18" charset="0"/>
                <a:ea typeface="Arial" panose="020B0604020202020204" pitchFamily="34" charset="0"/>
                <a:cs typeface="Times New Roman" panose="02020603050405020304" pitchFamily="18" charset="0"/>
              </a:rPr>
              <a:t>, M.A., </a:t>
            </a:r>
            <a:r>
              <a:rPr lang="en-IN" sz="1600" dirty="0" err="1">
                <a:latin typeface="Times New Roman" panose="02020603050405020304" pitchFamily="18" charset="0"/>
                <a:ea typeface="Arial" panose="020B0604020202020204" pitchFamily="34" charset="0"/>
                <a:cs typeface="Times New Roman" panose="02020603050405020304" pitchFamily="18" charset="0"/>
              </a:rPr>
              <a:t>Alraddadi</a:t>
            </a:r>
            <a:r>
              <a:rPr lang="en-IN" sz="1600" dirty="0">
                <a:latin typeface="Times New Roman" panose="02020603050405020304" pitchFamily="18" charset="0"/>
                <a:ea typeface="Arial" panose="020B0604020202020204" pitchFamily="34" charset="0"/>
                <a:cs typeface="Times New Roman" panose="02020603050405020304" pitchFamily="18" charset="0"/>
              </a:rPr>
              <a:t>, M.I., </a:t>
            </a:r>
            <a:r>
              <a:rPr lang="en-IN" sz="1600" dirty="0" err="1">
                <a:latin typeface="Times New Roman" panose="02020603050405020304" pitchFamily="18" charset="0"/>
                <a:ea typeface="Arial" panose="020B0604020202020204" pitchFamily="34" charset="0"/>
                <a:cs typeface="Times New Roman" panose="02020603050405020304" pitchFamily="18" charset="0"/>
              </a:rPr>
              <a:t>Algethmi</a:t>
            </a:r>
            <a:r>
              <a:rPr lang="en-IN" sz="1600" dirty="0">
                <a:latin typeface="Times New Roman" panose="02020603050405020304" pitchFamily="18" charset="0"/>
                <a:ea typeface="Arial" panose="020B0604020202020204" pitchFamily="34" charset="0"/>
                <a:cs typeface="Times New Roman" panose="02020603050405020304" pitchFamily="18" charset="0"/>
              </a:rPr>
              <a:t>, R.A., Salem, G.A., Salem, M.A. and Alharbi, A.A., 2023. The effect of physical activity on sleep quality and sleep disorder: A systematic review. </a:t>
            </a:r>
            <a:r>
              <a:rPr lang="en-IN" sz="1600" dirty="0" err="1">
                <a:latin typeface="Times New Roman" panose="02020603050405020304" pitchFamily="18" charset="0"/>
                <a:ea typeface="Arial" panose="020B0604020202020204" pitchFamily="34" charset="0"/>
                <a:cs typeface="Times New Roman" panose="02020603050405020304" pitchFamily="18" charset="0"/>
              </a:rPr>
              <a:t>Cureus</a:t>
            </a:r>
            <a:r>
              <a:rPr lang="en-IN" sz="1600" dirty="0">
                <a:latin typeface="Times New Roman" panose="02020603050405020304" pitchFamily="18" charset="0"/>
                <a:ea typeface="Arial" panose="020B0604020202020204" pitchFamily="34" charset="0"/>
                <a:cs typeface="Times New Roman" panose="02020603050405020304" pitchFamily="18" charset="0"/>
              </a:rPr>
              <a:t>, [online] 15(8). </a:t>
            </a:r>
            <a:r>
              <a:rPr lang="en-IN" sz="1600" dirty="0" err="1">
                <a:latin typeface="Times New Roman" panose="02020603050405020304" pitchFamily="18" charset="0"/>
                <a:ea typeface="Arial" panose="020B0604020202020204" pitchFamily="34" charset="0"/>
                <a:cs typeface="Times New Roman" panose="02020603050405020304" pitchFamily="18" charset="0"/>
              </a:rPr>
              <a:t>doi</a:t>
            </a:r>
            <a:r>
              <a:rPr lang="en-IN" sz="1600" dirty="0">
                <a:latin typeface="Times New Roman" panose="02020603050405020304" pitchFamily="18" charset="0"/>
                <a:ea typeface="Arial" panose="020B0604020202020204" pitchFamily="34" charset="0"/>
                <a:cs typeface="Times New Roman" panose="02020603050405020304" pitchFamily="18" charset="0"/>
              </a:rPr>
              <a:t>: </a:t>
            </a:r>
            <a:r>
              <a:rPr lang="en-IN" sz="1600" u="sng" dirty="0">
                <a:latin typeface="Times New Roman" panose="02020603050405020304" pitchFamily="18" charset="0"/>
                <a:ea typeface="Arial" panose="020B06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https://doi.org/10.7759/cureus.43595</a:t>
            </a:r>
            <a:r>
              <a:rPr lang="en-IN" sz="1600" dirty="0">
                <a:latin typeface="Times New Roman" panose="02020603050405020304" pitchFamily="18" charset="0"/>
                <a:ea typeface="Arial" panose="020B0604020202020204" pitchFamily="34" charset="0"/>
                <a:cs typeface="Times New Roman" panose="02020603050405020304" pitchFamily="18" charset="0"/>
              </a:rPr>
              <a:t>.</a:t>
            </a:r>
          </a:p>
          <a:p>
            <a:pPr marL="45720" indent="0" algn="just">
              <a:lnSpc>
                <a:spcPct val="150000"/>
              </a:lnSpc>
              <a:buNone/>
            </a:pPr>
            <a:r>
              <a:rPr lang="en-IN" sz="1600" dirty="0" err="1">
                <a:latin typeface="Times New Roman" panose="02020603050405020304" pitchFamily="18" charset="0"/>
                <a:cs typeface="Times New Roman" panose="02020603050405020304" pitchFamily="18" charset="0"/>
              </a:rPr>
              <a:t>Dhuli</a:t>
            </a:r>
            <a:r>
              <a:rPr lang="en-IN" sz="1600" dirty="0">
                <a:latin typeface="Times New Roman" panose="02020603050405020304" pitchFamily="18" charset="0"/>
                <a:cs typeface="Times New Roman" panose="02020603050405020304" pitchFamily="18" charset="0"/>
              </a:rPr>
              <a:t>, K., Naureen, Z., Medori, M.C., Fioretti, F., Caruso, P., Perrone, M.A., </a:t>
            </a:r>
            <a:r>
              <a:rPr lang="en-IN" sz="1600" dirty="0" err="1">
                <a:latin typeface="Times New Roman" panose="02020603050405020304" pitchFamily="18" charset="0"/>
                <a:cs typeface="Times New Roman" panose="02020603050405020304" pitchFamily="18" charset="0"/>
              </a:rPr>
              <a:t>Nodari</a:t>
            </a:r>
            <a:r>
              <a:rPr lang="en-IN" sz="1600" dirty="0">
                <a:latin typeface="Times New Roman" panose="02020603050405020304" pitchFamily="18" charset="0"/>
                <a:cs typeface="Times New Roman" panose="02020603050405020304" pitchFamily="18" charset="0"/>
              </a:rPr>
              <a:t>, S., </a:t>
            </a:r>
            <a:r>
              <a:rPr lang="en-IN" sz="1600" dirty="0" err="1">
                <a:latin typeface="Times New Roman" panose="02020603050405020304" pitchFamily="18" charset="0"/>
                <a:cs typeface="Times New Roman" panose="02020603050405020304" pitchFamily="18" charset="0"/>
              </a:rPr>
              <a:t>Manganotti</a:t>
            </a:r>
            <a:r>
              <a:rPr lang="en-IN" sz="1600" dirty="0">
                <a:latin typeface="Times New Roman" panose="02020603050405020304" pitchFamily="18" charset="0"/>
                <a:cs typeface="Times New Roman" panose="02020603050405020304" pitchFamily="18" charset="0"/>
              </a:rPr>
              <a:t>, P., </a:t>
            </a:r>
            <a:r>
              <a:rPr lang="en-IN" sz="1600" dirty="0" err="1">
                <a:latin typeface="Times New Roman" panose="02020603050405020304" pitchFamily="18" charset="0"/>
                <a:cs typeface="Times New Roman" panose="02020603050405020304" pitchFamily="18" charset="0"/>
              </a:rPr>
              <a:t>Xhufi</a:t>
            </a:r>
            <a:r>
              <a:rPr lang="en-IN" sz="1600" dirty="0">
                <a:latin typeface="Times New Roman" panose="02020603050405020304" pitchFamily="18" charset="0"/>
                <a:cs typeface="Times New Roman" panose="02020603050405020304" pitchFamily="18" charset="0"/>
              </a:rPr>
              <a:t>, S., Bushati, M. and Bozo, D., 2022. Physical activity for health. Journal of preventive medicine and hygiene, 63(2 Suppl 3), p.E150. </a:t>
            </a:r>
            <a:r>
              <a:rPr lang="en-IN" sz="1600" u="sng"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https://doi.org/10.15167/2421-4248/jpmh2022.63.2S3.2756</a:t>
            </a:r>
            <a:endParaRPr lang="en-IN" sz="1600" u="sng" dirty="0">
              <a:latin typeface="Times New Roman" panose="02020603050405020304" pitchFamily="18" charset="0"/>
              <a:cs typeface="Times New Roman" panose="02020603050405020304" pitchFamily="18" charset="0"/>
            </a:endParaRPr>
          </a:p>
          <a:p>
            <a:pPr marL="45720" indent="0" algn="just">
              <a:lnSpc>
                <a:spcPct val="150000"/>
              </a:lnSpc>
              <a:buNone/>
            </a:pPr>
            <a:r>
              <a:rPr lang="en-IN" sz="1600" dirty="0">
                <a:latin typeface="Times New Roman" panose="02020603050405020304" pitchFamily="18" charset="0"/>
                <a:cs typeface="Times New Roman" panose="02020603050405020304" pitchFamily="18" charset="0"/>
              </a:rPr>
              <a:t>Franklin, B.A., </a:t>
            </a:r>
            <a:r>
              <a:rPr lang="en-IN" sz="1600" dirty="0" err="1">
                <a:latin typeface="Times New Roman" panose="02020603050405020304" pitchFamily="18" charset="0"/>
                <a:cs typeface="Times New Roman" panose="02020603050405020304" pitchFamily="18" charset="0"/>
              </a:rPr>
              <a:t>Eijsvogels</a:t>
            </a:r>
            <a:r>
              <a:rPr lang="en-IN" sz="1600" dirty="0">
                <a:latin typeface="Times New Roman" panose="02020603050405020304" pitchFamily="18" charset="0"/>
                <a:cs typeface="Times New Roman" panose="02020603050405020304" pitchFamily="18" charset="0"/>
              </a:rPr>
              <a:t>, T.M., Pandey, A., </a:t>
            </a:r>
            <a:r>
              <a:rPr lang="en-IN" sz="1600" dirty="0" err="1">
                <a:latin typeface="Times New Roman" panose="02020603050405020304" pitchFamily="18" charset="0"/>
                <a:cs typeface="Times New Roman" panose="02020603050405020304" pitchFamily="18" charset="0"/>
              </a:rPr>
              <a:t>Quindry</a:t>
            </a:r>
            <a:r>
              <a:rPr lang="en-IN" sz="1600" dirty="0">
                <a:latin typeface="Times New Roman" panose="02020603050405020304" pitchFamily="18" charset="0"/>
                <a:cs typeface="Times New Roman" panose="02020603050405020304" pitchFamily="18" charset="0"/>
              </a:rPr>
              <a:t>, J. and Toth, P.P., 2022. Physical activity, cardiorespiratory fitness, and cardiovascular health: A clinical practice statement of the American Society for Preventive Cardiology Part II: Physical activity, cardiorespiratory fitness, minimum and goal intensities for exercise training, prescriptive methods, and special patient populations. American Journal of Preventive Cardiology, 12, p.100425. </a:t>
            </a:r>
            <a:r>
              <a:rPr lang="en-IN" sz="1600" u="sng"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https://doi.org/10.1016/j.ajpc.2022.100425</a:t>
            </a:r>
            <a:endParaRPr lang="en-IN" sz="1600" u="sng" dirty="0">
              <a:latin typeface="Times New Roman" panose="02020603050405020304" pitchFamily="18" charset="0"/>
              <a:cs typeface="Times New Roman" panose="02020603050405020304" pitchFamily="18" charset="0"/>
            </a:endParaRPr>
          </a:p>
          <a:p>
            <a:pPr marL="45720" indent="0" algn="just">
              <a:lnSpc>
                <a:spcPct val="150000"/>
              </a:lnSpc>
              <a:buNone/>
            </a:pPr>
            <a:endParaRPr lang="en-IN" sz="1800" u="sng" dirty="0">
              <a:latin typeface="Times New Roman" panose="02020603050405020304" pitchFamily="18" charset="0"/>
              <a:cs typeface="Times New Roman" panose="02020603050405020304" pitchFamily="18" charset="0"/>
            </a:endParaRPr>
          </a:p>
          <a:p>
            <a:pPr marL="45720" indent="0" algn="just">
              <a:lnSpc>
                <a:spcPct val="150000"/>
              </a:lnSpc>
              <a:buNone/>
            </a:pPr>
            <a:endParaRPr lang="en-IN" sz="1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05469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EA2587B-9BE9-7CCD-8307-C13B9A10EDF3}"/>
              </a:ext>
            </a:extLst>
          </p:cNvPr>
          <p:cNvSpPr txBox="1"/>
          <p:nvPr/>
        </p:nvSpPr>
        <p:spPr>
          <a:xfrm>
            <a:off x="367145" y="-124024"/>
            <a:ext cx="11457709" cy="5859553"/>
          </a:xfrm>
          <a:prstGeom prst="rect">
            <a:avLst/>
          </a:prstGeom>
          <a:noFill/>
        </p:spPr>
        <p:txBody>
          <a:bodyPr wrap="square">
            <a:spAutoFit/>
          </a:bodyPr>
          <a:lstStyle/>
          <a:p>
            <a:pPr marL="45720" indent="0" algn="just">
              <a:lnSpc>
                <a:spcPct val="150000"/>
              </a:lnSpc>
              <a:buNone/>
            </a:pP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marL="45720" algn="just">
              <a:lnSpc>
                <a:spcPct val="150000"/>
              </a:lnSpc>
            </a:pPr>
            <a:r>
              <a:rPr lang="en-IN" dirty="0">
                <a:latin typeface="Times New Roman" panose="02020603050405020304" pitchFamily="18" charset="0"/>
                <a:cs typeface="Times New Roman" panose="02020603050405020304" pitchFamily="18" charset="0"/>
              </a:rPr>
              <a:t>Goyal, J. and Rakhra, G., 2024. Sedentarism and chronic health problems. Korean journal of family medicine, 45(5), p.239. </a:t>
            </a:r>
            <a:r>
              <a:rPr lang="en-IN" u="sng"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https://doi.org/10.4082/kjfm.24.0099</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marL="45720" indent="0" algn="just">
              <a:lnSpc>
                <a:spcPct val="150000"/>
              </a:lnSpc>
              <a:buNone/>
            </a:pPr>
            <a:r>
              <a:rPr lang="en-IN" dirty="0">
                <a:latin typeface="Times New Roman" panose="02020603050405020304" pitchFamily="18" charset="0"/>
                <a:ea typeface="Arial" panose="020B0604020202020204" pitchFamily="34" charset="0"/>
                <a:cs typeface="Times New Roman" panose="02020603050405020304" pitchFamily="18" charset="0"/>
              </a:rPr>
              <a:t>García-Pérez-de-Sevilla, G. and Sánchez-Pinto, B., 2022. Physical inactivity and chronic disease. Nutrition Today, 57(5), pp.252-257. </a:t>
            </a:r>
            <a:r>
              <a:rPr lang="en-IN" u="sng" dirty="0">
                <a:latin typeface="Times New Roman" panose="02020603050405020304" pitchFamily="18" charset="0"/>
                <a:ea typeface="Arial" panose="020B06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https://doi.org/10.1097/NT.0000000000000556</a:t>
            </a:r>
            <a:endParaRPr lang="en-IN" u="sng" dirty="0">
              <a:latin typeface="Times New Roman" panose="02020603050405020304" pitchFamily="18" charset="0"/>
              <a:ea typeface="Arial" panose="020B0604020202020204" pitchFamily="34" charset="0"/>
              <a:cs typeface="Times New Roman" panose="02020603050405020304" pitchFamily="18" charset="0"/>
            </a:endParaRPr>
          </a:p>
          <a:p>
            <a:pPr marL="45720" indent="0" algn="just">
              <a:lnSpc>
                <a:spcPct val="150000"/>
              </a:lnSpc>
              <a:buNone/>
            </a:pPr>
            <a:r>
              <a:rPr lang="en-IN" dirty="0">
                <a:latin typeface="Times New Roman" panose="02020603050405020304" pitchFamily="18" charset="0"/>
                <a:cs typeface="Times New Roman" panose="02020603050405020304" pitchFamily="18" charset="0"/>
              </a:rPr>
              <a:t>Li, C., Ning, G. and Xia, Y., 2023. Does exercise participation promote happiness?: Mediations and heterogeneities. Frontiers in Public Health, 11, p.1033157. </a:t>
            </a:r>
            <a:r>
              <a:rPr lang="en-IN" u="sng"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https://doi.org/10.3389/fpubh.2023.1033157</a:t>
            </a:r>
            <a:br>
              <a:rPr lang="en-IN"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World Health Organization (WHO) (2024). Physical Activity. [online] World Health Organization. Available at: </a:t>
            </a:r>
            <a:r>
              <a:rPr lang="en-IN" u="sng"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https://www.who.int/health-topics/physical-activity#tab=tab_1</a:t>
            </a:r>
            <a:r>
              <a:rPr lang="en-IN" dirty="0">
                <a:latin typeface="Times New Roman" panose="02020603050405020304" pitchFamily="18" charset="0"/>
                <a:cs typeface="Times New Roman" panose="02020603050405020304" pitchFamily="18" charset="0"/>
              </a:rPr>
              <a:t>.</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150000"/>
              </a:lnSpc>
            </a:pPr>
            <a:r>
              <a:rPr lang="en-IN" dirty="0">
                <a:latin typeface="Times New Roman" panose="02020603050405020304" pitchFamily="18" charset="0"/>
                <a:cs typeface="Times New Roman" panose="02020603050405020304" pitchFamily="18" charset="0"/>
              </a:rPr>
              <a:t>NHS (2024). Physical activity guidelines for adults aged 19 to 64. [online] NHS. Available at: </a:t>
            </a:r>
            <a:r>
              <a:rPr lang="en-IN" u="sng"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https://www.nhs.uk/live-well/exercise/physical-activity-guidelines-for-adults-aged-19-to-64/</a:t>
            </a:r>
            <a:r>
              <a:rPr lang="en-IN" dirty="0">
                <a:latin typeface="Times New Roman" panose="02020603050405020304" pitchFamily="18" charset="0"/>
                <a:cs typeface="Times New Roman" panose="02020603050405020304" pitchFamily="18" charset="0"/>
              </a:rPr>
              <a:t>.</a:t>
            </a:r>
            <a:br>
              <a:rPr lang="en-IN" dirty="0">
                <a:latin typeface="Times New Roman" panose="02020603050405020304" pitchFamily="18" charset="0"/>
                <a:cs typeface="Times New Roman" panose="02020603050405020304" pitchFamily="18" charset="0"/>
              </a:rPr>
            </a:br>
            <a:r>
              <a:rPr lang="en-IN" dirty="0">
                <a:latin typeface="Times New Roman" panose="02020603050405020304" pitchFamily="18" charset="0"/>
                <a:cs typeface="Times New Roman" panose="02020603050405020304" pitchFamily="18" charset="0"/>
              </a:rPr>
              <a:t>Sport England. (2026). England is getting more active but not everyone is benefiting | Sport England. [online] Available at: </a:t>
            </a:r>
            <a:r>
              <a:rPr lang="en-IN" u="sng"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https://www.sportengland.org/news-and-inspiration/england-getting-more-active-not-everyone-benefiting</a:t>
            </a:r>
            <a:r>
              <a:rPr lang="en-IN" dirty="0">
                <a:latin typeface="Times New Roman" panose="02020603050405020304" pitchFamily="18" charset="0"/>
                <a:cs typeface="Times New Roman" panose="02020603050405020304" pitchFamily="18" charset="0"/>
              </a:rPr>
              <a:t>.</a:t>
            </a:r>
          </a:p>
          <a:p>
            <a:pPr>
              <a:lnSpc>
                <a:spcPct val="150000"/>
              </a:lnSpc>
              <a:buNone/>
            </a:pP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0784570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FA63E1-7BDA-3084-AE5F-3B7CAD47C850}"/>
              </a:ext>
            </a:extLst>
          </p:cNvPr>
          <p:cNvSpPr txBox="1"/>
          <p:nvPr/>
        </p:nvSpPr>
        <p:spPr>
          <a:xfrm>
            <a:off x="346364" y="111847"/>
            <a:ext cx="11637818" cy="6690550"/>
          </a:xfrm>
          <a:prstGeom prst="rect">
            <a:avLst/>
          </a:prstGeom>
          <a:noFill/>
        </p:spPr>
        <p:txBody>
          <a:bodyPr wrap="square">
            <a:spAutoFit/>
          </a:bodyPr>
          <a:lstStyle/>
          <a:p>
            <a:pPr>
              <a:lnSpc>
                <a:spcPct val="150000"/>
              </a:lnSpc>
            </a:pPr>
            <a:r>
              <a:rPr lang="en-IN" dirty="0" err="1">
                <a:latin typeface="Times New Roman" panose="02020603050405020304" pitchFamily="18" charset="0"/>
                <a:ea typeface="Arial" panose="020B0604020202020204" pitchFamily="34" charset="0"/>
                <a:cs typeface="Times New Roman" panose="02020603050405020304" pitchFamily="18" charset="0"/>
              </a:rPr>
              <a:t>Rusmitaningsih</a:t>
            </a:r>
            <a:r>
              <a:rPr lang="en-IN" dirty="0">
                <a:latin typeface="Times New Roman" panose="02020603050405020304" pitchFamily="18" charset="0"/>
                <a:ea typeface="Arial" panose="020B0604020202020204" pitchFamily="34" charset="0"/>
                <a:cs typeface="Times New Roman" panose="02020603050405020304" pitchFamily="18" charset="0"/>
              </a:rPr>
              <a:t>, F.N., </a:t>
            </a:r>
            <a:r>
              <a:rPr lang="en-IN" dirty="0" err="1">
                <a:latin typeface="Times New Roman" panose="02020603050405020304" pitchFamily="18" charset="0"/>
                <a:ea typeface="Arial" panose="020B0604020202020204" pitchFamily="34" charset="0"/>
                <a:cs typeface="Times New Roman" panose="02020603050405020304" pitchFamily="18" charset="0"/>
              </a:rPr>
              <a:t>Subarjah</a:t>
            </a:r>
            <a:r>
              <a:rPr lang="en-IN" dirty="0">
                <a:latin typeface="Times New Roman" panose="02020603050405020304" pitchFamily="18" charset="0"/>
                <a:ea typeface="Arial" panose="020B0604020202020204" pitchFamily="34" charset="0"/>
                <a:cs typeface="Times New Roman" panose="02020603050405020304" pitchFamily="18" charset="0"/>
              </a:rPr>
              <a:t>, H., </a:t>
            </a:r>
            <a:r>
              <a:rPr lang="en-IN" dirty="0" err="1">
                <a:latin typeface="Times New Roman" panose="02020603050405020304" pitchFamily="18" charset="0"/>
                <a:ea typeface="Arial" panose="020B0604020202020204" pitchFamily="34" charset="0"/>
                <a:cs typeface="Times New Roman" panose="02020603050405020304" pitchFamily="18" charset="0"/>
              </a:rPr>
              <a:t>Yustiana</a:t>
            </a:r>
            <a:r>
              <a:rPr lang="en-IN" dirty="0">
                <a:latin typeface="Times New Roman" panose="02020603050405020304" pitchFamily="18" charset="0"/>
                <a:ea typeface="Arial" panose="020B0604020202020204" pitchFamily="34" charset="0"/>
                <a:cs typeface="Times New Roman" panose="02020603050405020304" pitchFamily="18" charset="0"/>
              </a:rPr>
              <a:t>, Y.R. and Saputra, D.R., 2024. Enhancing students’ engagement and motivation in physical education: The role of fitness tracker apps. Edu </a:t>
            </a:r>
            <a:r>
              <a:rPr lang="en-IN" dirty="0" err="1">
                <a:latin typeface="Times New Roman" panose="02020603050405020304" pitchFamily="18" charset="0"/>
                <a:ea typeface="Arial" panose="020B0604020202020204" pitchFamily="34" charset="0"/>
                <a:cs typeface="Times New Roman" panose="02020603050405020304" pitchFamily="18" charset="0"/>
              </a:rPr>
              <a:t>Sportivo</a:t>
            </a:r>
            <a:r>
              <a:rPr lang="en-IN" dirty="0">
                <a:latin typeface="Times New Roman" panose="02020603050405020304" pitchFamily="18" charset="0"/>
                <a:ea typeface="Arial" panose="020B0604020202020204" pitchFamily="34" charset="0"/>
                <a:cs typeface="Times New Roman" panose="02020603050405020304" pitchFamily="18" charset="0"/>
              </a:rPr>
              <a:t>: Indonesian Journal of Physical Education, 5(3), pp.274-288. </a:t>
            </a:r>
            <a:r>
              <a:rPr lang="en-IN" u="sng" dirty="0">
                <a:latin typeface="Times New Roman" panose="02020603050405020304" pitchFamily="18" charset="0"/>
                <a:ea typeface="Arial" panose="020B06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https://doi.org/10.25299/es:ijope.2024.vol5(3).17215</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a:lnSpc>
                <a:spcPct val="150000"/>
              </a:lnSpc>
              <a:buNone/>
            </a:pPr>
            <a:r>
              <a:rPr lang="en-IN" dirty="0">
                <a:latin typeface="Times New Roman" panose="02020603050405020304" pitchFamily="18" charset="0"/>
                <a:ea typeface="Arial" panose="020B0604020202020204" pitchFamily="34" charset="0"/>
                <a:cs typeface="Times New Roman" panose="02020603050405020304" pitchFamily="18" charset="0"/>
              </a:rPr>
              <a:t>Santana, E.E.S.D., Neves, L.M., Souza, K.C.D., Mendes, T.B., Rossi, F.E., Silva, A.A.D., Oliveira, R.D., </a:t>
            </a:r>
            <a:r>
              <a:rPr lang="en-IN" dirty="0" err="1">
                <a:latin typeface="Times New Roman" panose="02020603050405020304" pitchFamily="18" charset="0"/>
                <a:ea typeface="Arial" panose="020B0604020202020204" pitchFamily="34" charset="0"/>
                <a:cs typeface="Times New Roman" panose="02020603050405020304" pitchFamily="18" charset="0"/>
              </a:rPr>
              <a:t>Perilhão</a:t>
            </a:r>
            <a:r>
              <a:rPr lang="en-IN" dirty="0">
                <a:latin typeface="Times New Roman" panose="02020603050405020304" pitchFamily="18" charset="0"/>
                <a:ea typeface="Arial" panose="020B0604020202020204" pitchFamily="34" charset="0"/>
                <a:cs typeface="Times New Roman" panose="02020603050405020304" pitchFamily="18" charset="0"/>
              </a:rPr>
              <a:t>, M.S., Roschel, H. and Gil, S., 2023. Physically inactive undergraduate students exhibit more symptoms of anxiety, depression, and poor quality of life than physically active students. International journal of environmental research and public health, 20(5), p.4494. </a:t>
            </a:r>
            <a:r>
              <a:rPr lang="en-IN" u="sng" dirty="0">
                <a:latin typeface="Times New Roman" panose="02020603050405020304" pitchFamily="18" charset="0"/>
                <a:ea typeface="Arial" panose="020B06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https://doi.org/10.3390/ijerph20054494</a:t>
            </a:r>
            <a:endParaRPr lang="en-IN" u="sng" dirty="0">
              <a:latin typeface="Times New Roman" panose="02020603050405020304" pitchFamily="18" charset="0"/>
              <a:ea typeface="Arial" panose="020B0604020202020204" pitchFamily="34" charset="0"/>
              <a:cs typeface="Times New Roman" panose="02020603050405020304" pitchFamily="18" charset="0"/>
            </a:endParaRPr>
          </a:p>
          <a:p>
            <a:pPr>
              <a:lnSpc>
                <a:spcPct val="150000"/>
              </a:lnSpc>
            </a:pPr>
            <a:r>
              <a:rPr lang="en-IN" dirty="0">
                <a:latin typeface="Times New Roman" panose="02020603050405020304" pitchFamily="18" charset="0"/>
                <a:ea typeface="Arial" panose="020B0604020202020204" pitchFamily="34" charset="0"/>
                <a:cs typeface="Times New Roman" panose="02020603050405020304" pitchFamily="18" charset="0"/>
              </a:rPr>
              <a:t>Vishnubala, D., Iqbal, A., Marino, K., </a:t>
            </a:r>
            <a:r>
              <a:rPr lang="en-IN" dirty="0" err="1">
                <a:latin typeface="Times New Roman" panose="02020603050405020304" pitchFamily="18" charset="0"/>
                <a:ea typeface="Arial" panose="020B0604020202020204" pitchFamily="34" charset="0"/>
                <a:cs typeface="Times New Roman" panose="02020603050405020304" pitchFamily="18" charset="0"/>
              </a:rPr>
              <a:t>Whatmough</a:t>
            </a:r>
            <a:r>
              <a:rPr lang="en-IN" dirty="0">
                <a:latin typeface="Times New Roman" panose="02020603050405020304" pitchFamily="18" charset="0"/>
                <a:ea typeface="Arial" panose="020B0604020202020204" pitchFamily="34" charset="0"/>
                <a:cs typeface="Times New Roman" panose="02020603050405020304" pitchFamily="18" charset="0"/>
              </a:rPr>
              <a:t>, S., Barker, R., Salman, D., </a:t>
            </a:r>
            <a:r>
              <a:rPr lang="en-IN" dirty="0" err="1">
                <a:latin typeface="Times New Roman" panose="02020603050405020304" pitchFamily="18" charset="0"/>
                <a:ea typeface="Arial" panose="020B0604020202020204" pitchFamily="34" charset="0"/>
                <a:cs typeface="Times New Roman" panose="02020603050405020304" pitchFamily="18" charset="0"/>
              </a:rPr>
              <a:t>Bazira</a:t>
            </a:r>
            <a:r>
              <a:rPr lang="en-IN" dirty="0">
                <a:latin typeface="Times New Roman" panose="02020603050405020304" pitchFamily="18" charset="0"/>
                <a:ea typeface="Arial" panose="020B0604020202020204" pitchFamily="34" charset="0"/>
                <a:cs typeface="Times New Roman" panose="02020603050405020304" pitchFamily="18" charset="0"/>
              </a:rPr>
              <a:t>, P., Finn, G., Pringle, A. and </a:t>
            </a:r>
            <a:r>
              <a:rPr lang="en-IN" dirty="0" err="1">
                <a:latin typeface="Times New Roman" panose="02020603050405020304" pitchFamily="18" charset="0"/>
                <a:ea typeface="Arial" panose="020B0604020202020204" pitchFamily="34" charset="0"/>
                <a:cs typeface="Times New Roman" panose="02020603050405020304" pitchFamily="18" charset="0"/>
              </a:rPr>
              <a:t>Nykjaer</a:t>
            </a:r>
            <a:r>
              <a:rPr lang="en-IN" dirty="0">
                <a:latin typeface="Times New Roman" panose="02020603050405020304" pitchFamily="18" charset="0"/>
                <a:ea typeface="Arial" panose="020B0604020202020204" pitchFamily="34" charset="0"/>
                <a:cs typeface="Times New Roman" panose="02020603050405020304" pitchFamily="18" charset="0"/>
              </a:rPr>
              <a:t>, C., 2022. UK doctors delivering physical activity advice: what are the challenges and possible solutions? A qualitative study. International Journal of Environmental Research and Public Health, 19(19), p.12030. </a:t>
            </a:r>
            <a:r>
              <a:rPr lang="en-IN" u="sng" dirty="0">
                <a:latin typeface="Times New Roman" panose="02020603050405020304" pitchFamily="18" charset="0"/>
                <a:ea typeface="Arial" panose="020B06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https://doi.org/10.3390/ijerph191912030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150000"/>
              </a:lnSpc>
              <a:buNone/>
            </a:pPr>
            <a:r>
              <a:rPr lang="en-IN" sz="1800" dirty="0">
                <a:effectLst/>
                <a:latin typeface="Times New Roman" panose="02020603050405020304" pitchFamily="18" charset="0"/>
                <a:ea typeface="Arial" panose="020B0604020202020204" pitchFamily="34" charset="0"/>
                <a:cs typeface="Times New Roman" panose="02020603050405020304" pitchFamily="18" charset="0"/>
              </a:rPr>
              <a:t>White, R.L., Vella, S., Biddle, S., Sutcliffe, J., Guagliano, J.M., Uddin, R., Burgin, A., Apostolopoulos, M., Nguyen, T., Young, C. and Taylor, N., 2024. Physical activity and mental health: a systematic review and best-evidence synthesis of mediation and moderation studies. International Journal of Behavioral Nutrition and Physical Activity, 21(1), p.134. </a:t>
            </a:r>
            <a:r>
              <a:rPr lang="en-IN" sz="1800" u="sng" dirty="0">
                <a:effectLst/>
                <a:latin typeface="Times New Roman" panose="02020603050405020304" pitchFamily="18" charset="0"/>
                <a:ea typeface="Arial" panose="020B06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https://doi.org/10.1186/s12966-024-01676-6</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nSpc>
                <a:spcPct val="150000"/>
              </a:lnSpc>
              <a:buNone/>
            </a:pP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328818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D781DC-EE73-27A9-6B17-CA65AA7153B8}"/>
              </a:ext>
            </a:extLst>
          </p:cNvPr>
          <p:cNvSpPr txBox="1"/>
          <p:nvPr/>
        </p:nvSpPr>
        <p:spPr>
          <a:xfrm>
            <a:off x="753259" y="434715"/>
            <a:ext cx="11014020" cy="2120068"/>
          </a:xfrm>
          <a:prstGeom prst="rect">
            <a:avLst/>
          </a:prstGeom>
          <a:noFill/>
        </p:spPr>
        <p:txBody>
          <a:bodyPr wrap="square">
            <a:spAutoFit/>
          </a:bodyPr>
          <a:lstStyle/>
          <a:p>
            <a:pPr>
              <a:lnSpc>
                <a:spcPct val="150000"/>
              </a:lnSpc>
              <a:buNone/>
            </a:pPr>
            <a:r>
              <a:rPr lang="en-IN" dirty="0">
                <a:latin typeface="Times New Roman" panose="02020603050405020304" pitchFamily="18" charset="0"/>
                <a:ea typeface="Arial" panose="020B0604020202020204" pitchFamily="34" charset="0"/>
                <a:cs typeface="Times New Roman" panose="02020603050405020304" pitchFamily="18" charset="0"/>
              </a:rPr>
              <a:t>Willmott, T.J., Pang, B. and Rundle-Thiele, S., 2021. Capability, opportunity, and motivation: an across contexts empirical examination of the COM-B model. BMC Public Health, 21(1), p.1014. </a:t>
            </a:r>
            <a:r>
              <a:rPr lang="en-IN" u="sng" dirty="0">
                <a:latin typeface="Times New Roman" panose="02020603050405020304" pitchFamily="18" charset="0"/>
                <a:ea typeface="Arial" panose="020B06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https://doi.org/10.1186/s12889-021-11019-w</a:t>
            </a:r>
            <a:endParaRPr lang="en-IN" dirty="0">
              <a:latin typeface="Times New Roman" panose="02020603050405020304" pitchFamily="18" charset="0"/>
              <a:ea typeface="Arial" panose="020B0604020202020204" pitchFamily="34" charset="0"/>
              <a:cs typeface="Times New Roman" panose="02020603050405020304" pitchFamily="18" charset="0"/>
            </a:endParaRPr>
          </a:p>
          <a:p>
            <a:pPr>
              <a:lnSpc>
                <a:spcPct val="150000"/>
              </a:lnSpc>
              <a:buNone/>
            </a:pPr>
            <a:r>
              <a:rPr lang="en-IN" dirty="0">
                <a:latin typeface="Times New Roman" panose="02020603050405020304" pitchFamily="18" charset="0"/>
                <a:ea typeface="Arial" panose="020B0604020202020204" pitchFamily="34" charset="0"/>
                <a:cs typeface="Times New Roman" panose="02020603050405020304" pitchFamily="18" charset="0"/>
              </a:rPr>
              <a:t>Wintle, J., 2022. Physical education and physical activity promotion: lifestyle sports as meaningful experiences. Education Sciences, 12(3), p.181. </a:t>
            </a:r>
            <a:r>
              <a:rPr lang="en-IN" u="sng" dirty="0">
                <a:latin typeface="Times New Roman" panose="02020603050405020304" pitchFamily="18" charset="0"/>
                <a:ea typeface="Arial" panose="020B06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https://doi.org/10.3390/educsci12030181</a:t>
            </a:r>
            <a:endParaRPr lang="en-IN" u="sng" dirty="0">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7168810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30D871D-BBB0-A890-58D7-608C695B8047}"/>
              </a:ext>
            </a:extLst>
          </p:cNvPr>
          <p:cNvPicPr>
            <a:picLocks noChangeAspect="1"/>
          </p:cNvPicPr>
          <p:nvPr/>
        </p:nvPicPr>
        <p:blipFill>
          <a:blip r:embed="rId2"/>
          <a:stretch>
            <a:fillRect/>
          </a:stretch>
        </p:blipFill>
        <p:spPr>
          <a:xfrm>
            <a:off x="234806" y="494361"/>
            <a:ext cx="11722387" cy="5869278"/>
          </a:xfrm>
          <a:prstGeom prst="rect">
            <a:avLst/>
          </a:prstGeom>
          <a:ln>
            <a:noFill/>
          </a:ln>
          <a:effectLst>
            <a:softEdge rad="850900"/>
          </a:effectLst>
        </p:spPr>
      </p:pic>
    </p:spTree>
    <p:extLst>
      <p:ext uri="{BB962C8B-B14F-4D97-AF65-F5344CB8AC3E}">
        <p14:creationId xmlns:p14="http://schemas.microsoft.com/office/powerpoint/2010/main" val="3404328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157</TotalTime>
  <Words>3568</Words>
  <PresentationFormat>Widescreen</PresentationFormat>
  <Paragraphs>215</Paragraphs>
  <Slides>25</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Times New Roman</vt:lpstr>
      <vt:lpstr>Office Theme</vt:lpstr>
      <vt:lpstr>PowerPoint Presentation</vt:lpstr>
      <vt:lpstr>Table of Contents</vt:lpstr>
      <vt:lpstr>Campaign Overview </vt:lpstr>
      <vt:lpstr>Campaign Aims and Activity Content</vt:lpstr>
      <vt:lpstr>Rationale for the Campaign</vt:lpstr>
      <vt:lpstr>National Guidelines &amp; Current Statistics</vt:lpstr>
      <vt:lpstr>Short term Consequences of Physical Activity</vt:lpstr>
      <vt:lpstr>Long term Consequences of Physical Activity</vt:lpstr>
      <vt:lpstr>Campaign Aims and Benefits</vt:lpstr>
      <vt:lpstr>Measurement of Campaign benefits</vt:lpstr>
      <vt:lpstr>Campaign Evaluation</vt:lpstr>
      <vt:lpstr>Measuring Success of Campaign Evaluation</vt:lpstr>
      <vt:lpstr>Campaign Poster</vt:lpstr>
      <vt:lpstr>Potential partners or organisations</vt:lpstr>
      <vt:lpstr>Used resources </vt:lpstr>
      <vt:lpstr>Benefits of Physical Activity</vt:lpstr>
      <vt:lpstr>Behaviour Change Models</vt:lpstr>
      <vt:lpstr>Challenges of the Campaign</vt:lpstr>
      <vt:lpstr>Solutions to the challenges</vt:lpstr>
      <vt:lpstr>Expected Outcomes and Conclusion</vt:lpstr>
      <vt:lpstr>Reference 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2026-06-30T12:05:29Z</dcterms:created>
  <dcterms:modified xsi:type="dcterms:W3CDTF">2026-07-02T10:00:39Z</dcterms:modified>
</cp:coreProperties>
</file>