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98"/>
  </p:notesMasterIdLst>
  <p:handoutMasterIdLst>
    <p:handoutMasterId r:id="rId99"/>
  </p:handoutMasterIdLst>
  <p:sldIdLst>
    <p:sldId id="314" r:id="rId2"/>
    <p:sldId id="506" r:id="rId3"/>
    <p:sldId id="461" r:id="rId4"/>
    <p:sldId id="462" r:id="rId5"/>
    <p:sldId id="583" r:id="rId6"/>
    <p:sldId id="537" r:id="rId7"/>
    <p:sldId id="479" r:id="rId8"/>
    <p:sldId id="480" r:id="rId9"/>
    <p:sldId id="483" r:id="rId10"/>
    <p:sldId id="400" r:id="rId11"/>
    <p:sldId id="399" r:id="rId12"/>
    <p:sldId id="426" r:id="rId13"/>
    <p:sldId id="415" r:id="rId14"/>
    <p:sldId id="351" r:id="rId15"/>
    <p:sldId id="352" r:id="rId16"/>
    <p:sldId id="343" r:id="rId17"/>
    <p:sldId id="350" r:id="rId18"/>
    <p:sldId id="347" r:id="rId19"/>
    <p:sldId id="484" r:id="rId20"/>
    <p:sldId id="395" r:id="rId21"/>
    <p:sldId id="391" r:id="rId22"/>
    <p:sldId id="393" r:id="rId23"/>
    <p:sldId id="493" r:id="rId24"/>
    <p:sldId id="547" r:id="rId25"/>
    <p:sldId id="579" r:id="rId26"/>
    <p:sldId id="390" r:id="rId27"/>
    <p:sldId id="539" r:id="rId28"/>
    <p:sldId id="552" r:id="rId29"/>
    <p:sldId id="586" r:id="rId30"/>
    <p:sldId id="388" r:id="rId31"/>
    <p:sldId id="580" r:id="rId32"/>
    <p:sldId id="475" r:id="rId33"/>
    <p:sldId id="476" r:id="rId34"/>
    <p:sldId id="581" r:id="rId35"/>
    <p:sldId id="582" r:id="rId36"/>
    <p:sldId id="553" r:id="rId37"/>
    <p:sldId id="554" r:id="rId38"/>
    <p:sldId id="485" r:id="rId39"/>
    <p:sldId id="575" r:id="rId40"/>
    <p:sldId id="538" r:id="rId41"/>
    <p:sldId id="555" r:id="rId42"/>
    <p:sldId id="595" r:id="rId43"/>
    <p:sldId id="356" r:id="rId44"/>
    <p:sldId id="551" r:id="rId45"/>
    <p:sldId id="397" r:id="rId46"/>
    <p:sldId id="403" r:id="rId47"/>
    <p:sldId id="478" r:id="rId48"/>
    <p:sldId id="402" r:id="rId49"/>
    <p:sldId id="576" r:id="rId50"/>
    <p:sldId id="394" r:id="rId51"/>
    <p:sldId id="577" r:id="rId52"/>
    <p:sldId id="396" r:id="rId53"/>
    <p:sldId id="398" r:id="rId54"/>
    <p:sldId id="578" r:id="rId55"/>
    <p:sldId id="401" r:id="rId56"/>
    <p:sldId id="473" r:id="rId57"/>
    <p:sldId id="502" r:id="rId58"/>
    <p:sldId id="358" r:id="rId59"/>
    <p:sldId id="354" r:id="rId60"/>
    <p:sldId id="585" r:id="rId61"/>
    <p:sldId id="556" r:id="rId62"/>
    <p:sldId id="505" r:id="rId63"/>
    <p:sldId id="596" r:id="rId64"/>
    <p:sldId id="557" r:id="rId65"/>
    <p:sldId id="511" r:id="rId66"/>
    <p:sldId id="512" r:id="rId67"/>
    <p:sldId id="513" r:id="rId68"/>
    <p:sldId id="514" r:id="rId69"/>
    <p:sldId id="360" r:id="rId70"/>
    <p:sldId id="588" r:id="rId71"/>
    <p:sldId id="589" r:id="rId72"/>
    <p:sldId id="590" r:id="rId73"/>
    <p:sldId id="424" r:id="rId74"/>
    <p:sldId id="373" r:id="rId75"/>
    <p:sldId id="544" r:id="rId76"/>
    <p:sldId id="587" r:id="rId77"/>
    <p:sldId id="419" r:id="rId78"/>
    <p:sldId id="515" r:id="rId79"/>
    <p:sldId id="425" r:id="rId80"/>
    <p:sldId id="516" r:id="rId81"/>
    <p:sldId id="370" r:id="rId82"/>
    <p:sldId id="491" r:id="rId83"/>
    <p:sldId id="591" r:id="rId84"/>
    <p:sldId id="517" r:id="rId85"/>
    <p:sldId id="416" r:id="rId86"/>
    <p:sldId id="455" r:id="rId87"/>
    <p:sldId id="417" r:id="rId88"/>
    <p:sldId id="494" r:id="rId89"/>
    <p:sldId id="592" r:id="rId90"/>
    <p:sldId id="486" r:id="rId91"/>
    <p:sldId id="593" r:id="rId92"/>
    <p:sldId id="487" r:id="rId93"/>
    <p:sldId id="518" r:id="rId94"/>
    <p:sldId id="488" r:id="rId95"/>
    <p:sldId id="497" r:id="rId96"/>
    <p:sldId id="542" r:id="rId97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506"/>
            <p14:sldId id="461"/>
            <p14:sldId id="462"/>
            <p14:sldId id="583"/>
            <p14:sldId id="537"/>
            <p14:sldId id="479"/>
            <p14:sldId id="480"/>
            <p14:sldId id="483"/>
            <p14:sldId id="400"/>
            <p14:sldId id="399"/>
            <p14:sldId id="426"/>
            <p14:sldId id="415"/>
            <p14:sldId id="351"/>
            <p14:sldId id="352"/>
            <p14:sldId id="343"/>
            <p14:sldId id="350"/>
            <p14:sldId id="347"/>
            <p14:sldId id="484"/>
            <p14:sldId id="395"/>
            <p14:sldId id="391"/>
            <p14:sldId id="393"/>
            <p14:sldId id="493"/>
            <p14:sldId id="547"/>
            <p14:sldId id="579"/>
            <p14:sldId id="390"/>
            <p14:sldId id="539"/>
            <p14:sldId id="552"/>
            <p14:sldId id="586"/>
            <p14:sldId id="388"/>
            <p14:sldId id="580"/>
            <p14:sldId id="475"/>
            <p14:sldId id="476"/>
            <p14:sldId id="581"/>
            <p14:sldId id="582"/>
            <p14:sldId id="553"/>
            <p14:sldId id="554"/>
            <p14:sldId id="485"/>
            <p14:sldId id="575"/>
            <p14:sldId id="538"/>
            <p14:sldId id="555"/>
            <p14:sldId id="595"/>
            <p14:sldId id="356"/>
            <p14:sldId id="551"/>
            <p14:sldId id="397"/>
            <p14:sldId id="403"/>
            <p14:sldId id="478"/>
            <p14:sldId id="402"/>
            <p14:sldId id="576"/>
            <p14:sldId id="394"/>
            <p14:sldId id="577"/>
            <p14:sldId id="396"/>
            <p14:sldId id="398"/>
            <p14:sldId id="578"/>
            <p14:sldId id="401"/>
            <p14:sldId id="473"/>
            <p14:sldId id="502"/>
            <p14:sldId id="358"/>
            <p14:sldId id="354"/>
            <p14:sldId id="585"/>
            <p14:sldId id="556"/>
            <p14:sldId id="505"/>
            <p14:sldId id="596"/>
            <p14:sldId id="557"/>
            <p14:sldId id="511"/>
            <p14:sldId id="512"/>
            <p14:sldId id="513"/>
            <p14:sldId id="514"/>
            <p14:sldId id="360"/>
            <p14:sldId id="588"/>
            <p14:sldId id="589"/>
            <p14:sldId id="590"/>
            <p14:sldId id="424"/>
            <p14:sldId id="373"/>
            <p14:sldId id="544"/>
            <p14:sldId id="587"/>
            <p14:sldId id="419"/>
            <p14:sldId id="515"/>
            <p14:sldId id="425"/>
            <p14:sldId id="516"/>
            <p14:sldId id="370"/>
            <p14:sldId id="491"/>
            <p14:sldId id="591"/>
            <p14:sldId id="517"/>
            <p14:sldId id="416"/>
            <p14:sldId id="455"/>
            <p14:sldId id="417"/>
            <p14:sldId id="494"/>
            <p14:sldId id="592"/>
            <p14:sldId id="486"/>
            <p14:sldId id="593"/>
            <p14:sldId id="487"/>
            <p14:sldId id="518"/>
            <p14:sldId id="488"/>
            <p14:sldId id="497"/>
            <p14:sldId id="542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70" autoAdjust="0"/>
    <p:restoredTop sz="96433" autoAdjust="0"/>
  </p:normalViewPr>
  <p:slideViewPr>
    <p:cSldViewPr snapToGrid="0">
      <p:cViewPr varScale="1">
        <p:scale>
          <a:sx n="99" d="100"/>
          <a:sy n="99" d="100"/>
        </p:scale>
        <p:origin x="882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handoutMaster" Target="handoutMasters/handoutMaster1.xml"/><Relationship Id="rId10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DOCKER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</a:t>
            </a:r>
            <a:r>
              <a:rPr lang="en-US" altLang="en-US" sz="3200" smtClean="0"/>
              <a:t>: michael.dacey@uwtsd.ac.uk</a:t>
            </a: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8262" y="4532894"/>
            <a:ext cx="1365129" cy="16853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59965" y="5848906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https://github.com/wsargent/docker-cheat-sheet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Box and Docker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3668" y="844550"/>
            <a:ext cx="7029450" cy="4114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Docker </a:t>
            </a:r>
            <a:r>
              <a:rPr lang="en-GB" dirty="0"/>
              <a:t>Desktop for Windows requires Microsoft Hyper-V to run. The Docker Desktop for Windows installer enables Hyper-V for you, if needed, and restarts your machine. After Hyper-V is enabled, </a:t>
            </a:r>
            <a:r>
              <a:rPr lang="en-GB" dirty="0" err="1"/>
              <a:t>VirtualBox</a:t>
            </a:r>
            <a:r>
              <a:rPr lang="en-GB" dirty="0"/>
              <a:t> no longer works, but any </a:t>
            </a:r>
            <a:r>
              <a:rPr lang="en-GB" dirty="0" err="1"/>
              <a:t>VirtualBox</a:t>
            </a:r>
            <a:r>
              <a:rPr lang="en-GB" dirty="0"/>
              <a:t> VM images remain. </a:t>
            </a:r>
            <a:r>
              <a:rPr lang="en-GB" dirty="0" err="1"/>
              <a:t>VirtualBox</a:t>
            </a:r>
            <a:r>
              <a:rPr lang="en-GB" dirty="0"/>
              <a:t> VMs created with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(including the default one typically created during Toolbox install) no longer start. These VMs cannot be used side-by-side with Docker Desktop for Windows. However, you can still use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to manage remote VMs.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90864" y="4094794"/>
            <a:ext cx="8421686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</a:t>
            </a:r>
            <a:br>
              <a:rPr lang="en-GB" dirty="0" smtClean="0"/>
            </a:br>
            <a:r>
              <a:rPr lang="en-GB" dirty="0" smtClean="0"/>
              <a:t>To </a:t>
            </a:r>
            <a:r>
              <a:rPr lang="en-GB" dirty="0"/>
              <a:t>disable Hyper-V in order </a:t>
            </a:r>
            <a:r>
              <a:rPr lang="en-GB" dirty="0">
                <a:solidFill>
                  <a:srgbClr val="FF0000"/>
                </a:solidFill>
              </a:rPr>
              <a:t>to use </a:t>
            </a:r>
            <a:r>
              <a:rPr lang="en-GB" dirty="0" err="1">
                <a:solidFill>
                  <a:srgbClr val="FF0000"/>
                </a:solidFill>
              </a:rPr>
              <a:t>VirtualBox</a:t>
            </a:r>
            <a:r>
              <a:rPr lang="en-GB" dirty="0"/>
              <a:t>, open a command prompt as administrator and run the command: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off </a:t>
            </a:r>
          </a:p>
          <a:p>
            <a:r>
              <a:rPr lang="en-GB" dirty="0"/>
              <a:t>You’ll need to </a:t>
            </a:r>
            <a:r>
              <a:rPr lang="en-GB" b="1" dirty="0"/>
              <a:t>reboot</a:t>
            </a:r>
            <a:r>
              <a:rPr lang="en-GB" dirty="0"/>
              <a:t>, but then you’ll be all set to run </a:t>
            </a:r>
            <a:r>
              <a:rPr lang="en-GB" dirty="0" err="1" smtClean="0"/>
              <a:t>VirtualBox</a:t>
            </a:r>
            <a:r>
              <a:rPr lang="en-GB" dirty="0" smtClean="0"/>
              <a:t>.</a:t>
            </a:r>
            <a:br>
              <a:rPr lang="en-GB" dirty="0" smtClean="0"/>
            </a:br>
            <a:r>
              <a:rPr lang="en-GB" dirty="0" smtClean="0"/>
              <a:t>To </a:t>
            </a:r>
            <a:r>
              <a:rPr lang="en-GB" dirty="0"/>
              <a:t>turn Hyper-V back on, run: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auto </a:t>
            </a:r>
          </a:p>
          <a:p>
            <a:r>
              <a:rPr lang="en-GB" dirty="0"/>
              <a:t>and then </a:t>
            </a:r>
            <a:r>
              <a:rPr lang="en-GB" b="1" dirty="0"/>
              <a:t>reboot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1337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Installing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b="1" u="sng" dirty="0"/>
              <a:t>INSTALLING DOCKER AND KUBERNETES ON </a:t>
            </a:r>
            <a:r>
              <a:rPr lang="en-GB" b="1" u="sng" dirty="0" smtClean="0"/>
              <a:t>WINDOWS</a:t>
            </a:r>
            <a:br>
              <a:rPr lang="en-GB" b="1" u="sng" dirty="0" smtClean="0"/>
            </a:br>
            <a:r>
              <a:rPr lang="en-GB" b="1" u="sng" dirty="0" smtClean="0"/>
              <a:t/>
            </a:r>
            <a:br>
              <a:rPr lang="en-GB" b="1" u="sng" dirty="0" smtClean="0"/>
            </a:br>
            <a:r>
              <a:rPr lang="en-GB" dirty="0" smtClean="0">
                <a:solidFill>
                  <a:srgbClr val="FF0000"/>
                </a:solidFill>
              </a:rPr>
              <a:t>https</a:t>
            </a:r>
            <a:r>
              <a:rPr lang="en-GB" dirty="0">
                <a:solidFill>
                  <a:srgbClr val="FF0000"/>
                </a:solidFill>
              </a:rPr>
              <a:t>://learnk8s.io/blog/installing-docker-and-kubernetes-on-windows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/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/>
              <a:t>I have also added this page to Moodle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Note 1: You can open a Command Window using “</a:t>
            </a:r>
            <a:r>
              <a:rPr lang="en-GB" dirty="0" err="1" smtClean="0"/>
              <a:t>cmd</a:t>
            </a:r>
            <a:r>
              <a:rPr lang="en-GB" dirty="0" smtClean="0"/>
              <a:t>” in search box</a:t>
            </a:r>
          </a:p>
          <a:p>
            <a:r>
              <a:rPr lang="en-GB" dirty="0" smtClean="0"/>
              <a:t>Note 2: Remember you can copy then Right Mouse Click to paste commands into the Command Window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84425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9090" y="640080"/>
            <a:ext cx="7029450" cy="5198745"/>
          </a:xfrm>
        </p:spPr>
        <p:txBody>
          <a:bodyPr/>
          <a:lstStyle/>
          <a:p>
            <a:r>
              <a:rPr lang="en-GB" dirty="0" smtClean="0"/>
              <a:t>For Windows OS, Docker runs on top of Hyper-V</a:t>
            </a:r>
          </a:p>
          <a:p>
            <a:pPr lvl="1"/>
            <a:r>
              <a:rPr lang="en-GB" dirty="0" smtClean="0"/>
              <a:t>Creates Boot2Docker </a:t>
            </a:r>
            <a:r>
              <a:rPr lang="en-GB" dirty="0"/>
              <a:t>virtual machine locally on your Windows </a:t>
            </a:r>
            <a:r>
              <a:rPr lang="en-GB" dirty="0" smtClean="0"/>
              <a:t>machine</a:t>
            </a:r>
            <a:endParaRPr lang="en-GB" dirty="0"/>
          </a:p>
          <a:p>
            <a:pPr lvl="1"/>
            <a:r>
              <a:rPr lang="en-GB" dirty="0" smtClean="0"/>
              <a:t>You can switch between Windows and Linux Containers, which toggles the </a:t>
            </a:r>
            <a:r>
              <a:rPr lang="en-GB" dirty="0"/>
              <a:t>daemon (Linux or Windows) the Docker CLI talks </a:t>
            </a:r>
            <a:r>
              <a:rPr lang="en-GB" dirty="0" smtClean="0"/>
              <a:t>to. </a:t>
            </a:r>
            <a:r>
              <a:rPr lang="en-GB" dirty="0" smtClean="0">
                <a:solidFill>
                  <a:srgbClr val="FF0000"/>
                </a:solidFill>
              </a:rPr>
              <a:t>We will use Linux (the default)</a:t>
            </a:r>
            <a:r>
              <a:rPr lang="en-GB" dirty="0" smtClean="0"/>
              <a:t>.</a:t>
            </a:r>
          </a:p>
          <a:p>
            <a:pPr lvl="2"/>
            <a:r>
              <a:rPr lang="en-GB" b="1" dirty="0" smtClean="0"/>
              <a:t>Windows containers run Window OS images and Linux containers run Linux OS images</a:t>
            </a:r>
          </a:p>
          <a:p>
            <a:r>
              <a:rPr lang="en-GB" dirty="0" smtClean="0"/>
              <a:t>Install Docker for Windows if you have not already done so</a:t>
            </a:r>
          </a:p>
          <a:p>
            <a:pPr lvl="1"/>
            <a:r>
              <a:rPr lang="en-GB" dirty="0" smtClean="0"/>
              <a:t>Default to using Linux</a:t>
            </a:r>
          </a:p>
          <a:p>
            <a:pPr lvl="1"/>
            <a:r>
              <a:rPr lang="en-GB" dirty="0" smtClean="0"/>
              <a:t>Register to obtain a </a:t>
            </a:r>
            <a:r>
              <a:rPr lang="en-GB" b="1" dirty="0" smtClean="0"/>
              <a:t>Docker Id </a:t>
            </a:r>
            <a:br>
              <a:rPr lang="en-GB" b="1" dirty="0" smtClean="0"/>
            </a:br>
            <a:r>
              <a:rPr lang="en-GB" dirty="0" smtClean="0"/>
              <a:t>and </a:t>
            </a:r>
            <a:r>
              <a:rPr lang="en-GB" b="1" dirty="0" smtClean="0"/>
              <a:t>password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You will need this later to start Docker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Open command window and type in 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>the Docker commands </a:t>
            </a:r>
            <a:r>
              <a:rPr lang="en-GB" dirty="0" smtClean="0"/>
              <a:t>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-- version</a:t>
            </a:r>
            <a:br>
              <a:rPr lang="en-GB" i="1" dirty="0" smtClean="0"/>
            </a:b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8611" y="3489157"/>
            <a:ext cx="2759142" cy="328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7417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Warning: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Note: </a:t>
            </a:r>
            <a:r>
              <a:rPr lang="en-GB" dirty="0" smtClean="0"/>
              <a:t>You may see the following warning: </a:t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i="1" dirty="0"/>
              <a:t>You are building a Docker image from Windows against a non-Windows Docker host</a:t>
            </a:r>
            <a:r>
              <a:rPr lang="en-GB" i="1" dirty="0" smtClean="0"/>
              <a:t>.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smtClean="0"/>
              <a:t>This indicates </a:t>
            </a:r>
            <a:r>
              <a:rPr lang="en-GB" dirty="0"/>
              <a:t>that the Windows </a:t>
            </a:r>
            <a:r>
              <a:rPr lang="en-GB" dirty="0" smtClean="0"/>
              <a:t>file system </a:t>
            </a:r>
            <a:r>
              <a:rPr lang="en-GB" dirty="0"/>
              <a:t>does not have an option to mark a file as 'executable'. Therefore, building a </a:t>
            </a:r>
            <a:r>
              <a:rPr lang="en-GB" dirty="0" smtClean="0"/>
              <a:t>Linux </a:t>
            </a:r>
            <a:r>
              <a:rPr lang="en-GB" dirty="0"/>
              <a:t>image from a Windows machine would therefore break the image if a file has to be marked executable.</a:t>
            </a:r>
          </a:p>
          <a:p>
            <a:pPr lvl="1"/>
            <a:r>
              <a:rPr lang="en-GB" dirty="0" smtClean="0"/>
              <a:t>Files </a:t>
            </a:r>
            <a:r>
              <a:rPr lang="en-GB" dirty="0"/>
              <a:t>are marked executable by default when building from a windows </a:t>
            </a:r>
            <a:r>
              <a:rPr lang="en-GB" dirty="0" smtClean="0"/>
              <a:t>client</a:t>
            </a:r>
          </a:p>
          <a:p>
            <a:endParaRPr lang="en-GB" dirty="0"/>
          </a:p>
          <a:p>
            <a:r>
              <a:rPr lang="en-GB" b="1" u="sng" dirty="0" smtClean="0"/>
              <a:t>We can ignore this warning</a:t>
            </a:r>
            <a:endParaRPr lang="en-GB" b="1" u="sng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9898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 Docker on Unix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70535"/>
            <a:ext cx="7029450" cy="4568290"/>
          </a:xfrm>
        </p:spPr>
        <p:txBody>
          <a:bodyPr/>
          <a:lstStyle/>
          <a:p>
            <a:r>
              <a:rPr lang="en-GB" dirty="0" smtClean="0"/>
              <a:t>See install from repository in  https</a:t>
            </a:r>
            <a:r>
              <a:rPr lang="en-GB" dirty="0"/>
              <a:t>://docs.docker.com/install/linux/docker-ce/ubuntu</a:t>
            </a:r>
            <a:r>
              <a:rPr lang="en-GB" dirty="0" smtClean="0"/>
              <a:t>/</a:t>
            </a:r>
          </a:p>
          <a:p>
            <a:endParaRPr lang="en-GB" dirty="0"/>
          </a:p>
          <a:p>
            <a:r>
              <a:rPr lang="en-GB" dirty="0" smtClean="0"/>
              <a:t>See install of </a:t>
            </a:r>
            <a:r>
              <a:rPr lang="en-GB" dirty="0" err="1" smtClean="0"/>
              <a:t>docker</a:t>
            </a:r>
            <a:r>
              <a:rPr lang="en-GB" dirty="0" smtClean="0"/>
              <a:t>-compose in</a:t>
            </a:r>
            <a:br>
              <a:rPr lang="en-GB" dirty="0" smtClean="0"/>
            </a:br>
            <a:r>
              <a:rPr lang="en-GB" dirty="0" smtClean="0"/>
              <a:t>https://docs.docker.com/compose/install/</a:t>
            </a:r>
          </a:p>
          <a:p>
            <a:pPr marL="0" indent="0">
              <a:buNone/>
            </a:pP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Also see https</a:t>
            </a:r>
            <a:r>
              <a:rPr lang="en-GB" dirty="0"/>
              <a:t>://computingforgeeks.com/how-to-install-minikube-on-ubuntu-18-04</a:t>
            </a:r>
            <a:r>
              <a:rPr lang="en-GB" dirty="0" smtClean="0"/>
              <a:t>/</a:t>
            </a:r>
          </a:p>
          <a:p>
            <a:endParaRPr lang="en-GB" dirty="0" smtClean="0"/>
          </a:p>
          <a:p>
            <a:r>
              <a:rPr lang="en-GB" dirty="0" smtClean="0"/>
              <a:t>NOTE: Out of interest, here is how to install </a:t>
            </a:r>
            <a:r>
              <a:rPr lang="en-GB" dirty="0" err="1" smtClean="0"/>
              <a:t>VSCode</a:t>
            </a:r>
            <a:r>
              <a:rPr lang="en-GB" dirty="0" smtClean="0"/>
              <a:t> </a:t>
            </a:r>
            <a:r>
              <a:rPr lang="en-GB" smtClean="0"/>
              <a:t>on Linux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https://code.visualstudio.com/docs/setup/linux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61698" y="3149292"/>
            <a:ext cx="7477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sudo</a:t>
            </a:r>
            <a:r>
              <a:rPr lang="en-GB" i="1" dirty="0"/>
              <a:t> curl -L "https://</a:t>
            </a:r>
            <a:r>
              <a:rPr lang="en-GB" i="1" dirty="0" smtClean="0"/>
              <a:t>github.com/</a:t>
            </a:r>
            <a:r>
              <a:rPr lang="en-GB" i="1" dirty="0" err="1" smtClean="0"/>
              <a:t>docker</a:t>
            </a:r>
            <a:r>
              <a:rPr lang="en-GB" i="1" dirty="0" smtClean="0"/>
              <a:t>/compose/releases/download......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sudo</a:t>
            </a:r>
            <a:r>
              <a:rPr lang="en-GB" i="1" dirty="0"/>
              <a:t> </a:t>
            </a:r>
            <a:r>
              <a:rPr lang="en-GB" i="1" dirty="0" err="1"/>
              <a:t>chmod</a:t>
            </a:r>
            <a:r>
              <a:rPr lang="en-GB" i="1" dirty="0"/>
              <a:t> +x /</a:t>
            </a:r>
            <a:r>
              <a:rPr lang="en-GB" i="1" dirty="0" err="1"/>
              <a:t>usr</a:t>
            </a:r>
            <a:r>
              <a:rPr lang="en-GB" i="1" dirty="0"/>
              <a:t>/local/bin/</a:t>
            </a:r>
            <a:r>
              <a:rPr lang="en-GB" i="1" dirty="0" err="1"/>
              <a:t>docker</a:t>
            </a:r>
            <a:r>
              <a:rPr lang="en-GB" i="1" dirty="0"/>
              <a:t>-compose</a:t>
            </a:r>
          </a:p>
        </p:txBody>
      </p:sp>
    </p:spTree>
    <p:extLst>
      <p:ext uri="{BB962C8B-B14F-4D97-AF65-F5344CB8AC3E}">
        <p14:creationId xmlns:p14="http://schemas.microsoft.com/office/powerpoint/2010/main" val="2956408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9353"/>
            <a:ext cx="7029450" cy="440947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SETUP</a:t>
            </a:r>
          </a:p>
          <a:p>
            <a:pPr marL="0" indent="0" algn="ctr">
              <a:buNone/>
            </a:pPr>
            <a:r>
              <a:rPr lang="en-GB" sz="5400" dirty="0" smtClean="0"/>
              <a:t>(Once after installing Docker)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281685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 bwMode="auto">
          <a:xfrm>
            <a:off x="933651" y="2762451"/>
            <a:ext cx="4841507" cy="2723949"/>
          </a:xfrm>
          <a:prstGeom prst="rect">
            <a:avLst/>
          </a:prstGeom>
          <a:solidFill>
            <a:srgbClr val="000000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Info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 the Docker registries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info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Registry: https://index.docker.io/v1/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Labels: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Experimental: false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Insecure Registries: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 127.0.0.0/8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Live Restore Enabled: false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Product License: Community Engine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318985" y="1804737"/>
            <a:ext cx="24063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insecure </a:t>
            </a:r>
            <a:r>
              <a:rPr lang="en-GB" dirty="0"/>
              <a:t>Docker registry is </a:t>
            </a:r>
            <a:r>
              <a:rPr lang="en-GB" b="1" dirty="0">
                <a:solidFill>
                  <a:srgbClr val="FF0000"/>
                </a:solidFill>
              </a:rPr>
              <a:t>not recommended</a:t>
            </a:r>
            <a:r>
              <a:rPr lang="en-GB" dirty="0"/>
              <a:t> for a production environment.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7397" y="4438538"/>
            <a:ext cx="27642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will </a:t>
            </a:r>
            <a:r>
              <a:rPr lang="en-GB" dirty="0" smtClean="0"/>
              <a:t>create </a:t>
            </a:r>
            <a:r>
              <a:rPr lang="en-GB" dirty="0"/>
              <a:t>a local Docker registry running at 127.0.0.1:</a:t>
            </a:r>
            <a:r>
              <a:rPr lang="en-GB" b="1" dirty="0"/>
              <a:t>5000</a:t>
            </a:r>
          </a:p>
        </p:txBody>
      </p:sp>
    </p:spTree>
    <p:extLst>
      <p:ext uri="{BB962C8B-B14F-4D97-AF65-F5344CB8AC3E}">
        <p14:creationId xmlns:p14="http://schemas.microsoft.com/office/powerpoint/2010/main" val="1630227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9353"/>
            <a:ext cx="7029450" cy="440947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INTRO TO DOCKER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175206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Machines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56360"/>
            <a:ext cx="7029450" cy="4482465"/>
          </a:xfrm>
        </p:spPr>
        <p:txBody>
          <a:bodyPr/>
          <a:lstStyle/>
          <a:p>
            <a:r>
              <a:rPr lang="en-GB" dirty="0"/>
              <a:t> Virtual machines make it possible to run multiple applications on the same physical hardware while keeping conflicts among software components and competition for hardware resources to a minimum. </a:t>
            </a:r>
            <a:endParaRPr lang="en-GB" dirty="0" smtClean="0"/>
          </a:p>
          <a:p>
            <a:r>
              <a:rPr lang="en-GB" dirty="0" smtClean="0"/>
              <a:t>But </a:t>
            </a:r>
            <a:r>
              <a:rPr lang="en-GB" dirty="0"/>
              <a:t>virtual machines are bulky—typically gigabytes in size. They don’t really solve problems like portability, software updates, or continuous integration and continuous </a:t>
            </a:r>
            <a:r>
              <a:rPr lang="en-GB" dirty="0" smtClean="0"/>
              <a:t>delivery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3445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Docker?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47800"/>
            <a:ext cx="7029450" cy="4391025"/>
          </a:xfrm>
        </p:spPr>
        <p:txBody>
          <a:bodyPr/>
          <a:lstStyle/>
          <a:p>
            <a:r>
              <a:rPr lang="en-GB" dirty="0" smtClean="0"/>
              <a:t>Containers </a:t>
            </a:r>
            <a:r>
              <a:rPr lang="en-GB" dirty="0"/>
              <a:t>make it possible to isolate applications into small, lightweight execution environments that share the operating system kernel. </a:t>
            </a:r>
            <a:endParaRPr lang="en-GB" dirty="0" smtClean="0"/>
          </a:p>
          <a:p>
            <a:r>
              <a:rPr lang="en-GB" dirty="0" smtClean="0"/>
              <a:t>Typically </a:t>
            </a:r>
            <a:r>
              <a:rPr lang="en-GB" dirty="0"/>
              <a:t>measured in megabytes, containers use far fewer resources than virtual machines and start up almost immediately. </a:t>
            </a:r>
            <a:endParaRPr lang="en-GB" dirty="0" smtClean="0"/>
          </a:p>
          <a:p>
            <a:r>
              <a:rPr lang="en-GB" dirty="0" smtClean="0"/>
              <a:t>They </a:t>
            </a:r>
            <a:r>
              <a:rPr lang="en-GB" dirty="0"/>
              <a:t>can be packed far more densely on the same hardware and spun up and down </a:t>
            </a:r>
            <a:r>
              <a:rPr lang="en-GB" i="1" dirty="0" err="1"/>
              <a:t>en</a:t>
            </a:r>
            <a:r>
              <a:rPr lang="en-GB" i="1" dirty="0"/>
              <a:t> masse</a:t>
            </a:r>
            <a:r>
              <a:rPr lang="en-GB" dirty="0"/>
              <a:t> with far less effort and overhead.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63980" y="4739640"/>
            <a:ext cx="69045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</a:t>
            </a:r>
            <a:r>
              <a:rPr lang="en-GB" dirty="0" smtClean="0"/>
              <a:t>www.infoworld.com/article/3204171/what-is-docker-docker-</a:t>
            </a:r>
            <a:br>
              <a:rPr lang="en-GB" dirty="0" smtClean="0"/>
            </a:br>
            <a:r>
              <a:rPr lang="en-GB" dirty="0" smtClean="0"/>
              <a:t>containers-explained.html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1287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Usage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146" name="Picture 2" descr="Image result for docker us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715" y="1165860"/>
            <a:ext cx="8501421" cy="5158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22856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Stateful</a:t>
            </a:r>
            <a:r>
              <a:rPr lang="en-GB" dirty="0" smtClean="0"/>
              <a:t> vs Stateless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71500"/>
            <a:ext cx="7029450" cy="5267325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err="1" smtClean="0"/>
              <a:t>Stateful</a:t>
            </a:r>
            <a:r>
              <a:rPr lang="en-GB" u="sng" dirty="0" smtClean="0"/>
              <a:t> Containers</a:t>
            </a:r>
          </a:p>
          <a:p>
            <a:r>
              <a:rPr lang="en-GB" dirty="0" smtClean="0"/>
              <a:t>Benefit</a:t>
            </a:r>
          </a:p>
          <a:p>
            <a:pPr lvl="1"/>
            <a:r>
              <a:rPr lang="en-GB" dirty="0" smtClean="0"/>
              <a:t>Persist the data in a specific location, including logs, database, etc.</a:t>
            </a:r>
          </a:p>
          <a:p>
            <a:r>
              <a:rPr lang="en-GB" dirty="0" smtClean="0"/>
              <a:t>Drawbacks</a:t>
            </a:r>
          </a:p>
          <a:p>
            <a:pPr lvl="1"/>
            <a:r>
              <a:rPr lang="en-GB" dirty="0" smtClean="0"/>
              <a:t>Data can be lost if container goes down e.g. transactions</a:t>
            </a:r>
          </a:p>
          <a:p>
            <a:pPr lvl="1"/>
            <a:r>
              <a:rPr lang="en-GB" dirty="0" smtClean="0"/>
              <a:t>Cannot isolate resources e.g. if the application has an embedded database or uses temporary files then you cannot separate the specific resources (see </a:t>
            </a:r>
            <a:r>
              <a:rPr lang="en-GB" dirty="0" err="1" smtClean="0"/>
              <a:t>Cgroups</a:t>
            </a:r>
            <a:r>
              <a:rPr lang="en-GB" dirty="0" smtClean="0"/>
              <a:t>) required by the application and the data storage</a:t>
            </a:r>
          </a:p>
          <a:p>
            <a:pPr lvl="1"/>
            <a:r>
              <a:rPr lang="en-GB" dirty="0" smtClean="0"/>
              <a:t>Difficult to make highly available because containers may rely on other containers existing</a:t>
            </a:r>
          </a:p>
          <a:p>
            <a:pPr marL="0" indent="0">
              <a:buNone/>
            </a:pPr>
            <a:r>
              <a:rPr lang="en-GB" u="sng" dirty="0" smtClean="0"/>
              <a:t>Stateless Containers</a:t>
            </a:r>
          </a:p>
          <a:p>
            <a:r>
              <a:rPr lang="en-GB" dirty="0" smtClean="0"/>
              <a:t>Highly available</a:t>
            </a:r>
          </a:p>
          <a:p>
            <a:r>
              <a:rPr lang="en-GB" dirty="0" smtClean="0"/>
              <a:t>Orchestrating services e.g. Kubernetes make it easy to manage and configure stateless containers</a:t>
            </a:r>
          </a:p>
          <a:p>
            <a:r>
              <a:rPr lang="en-GB" dirty="0" smtClean="0"/>
              <a:t>Easy to replace stateless containers because resource isolation is provided by containers (see </a:t>
            </a:r>
            <a:r>
              <a:rPr lang="en-GB" dirty="0" err="1" smtClean="0"/>
              <a:t>Cgroups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rot="16200000">
            <a:off x="6816904" y="3172517"/>
            <a:ext cx="34554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Cgroups</a:t>
            </a:r>
            <a:r>
              <a:rPr lang="en-GB" dirty="0" smtClean="0"/>
              <a:t>: limit containers </a:t>
            </a:r>
            <a:r>
              <a:rPr lang="en-GB" dirty="0" err="1" smtClean="0"/>
              <a:t>cpu</a:t>
            </a:r>
            <a:r>
              <a:rPr lang="en-GB" dirty="0" smtClean="0"/>
              <a:t> usage, available memory, </a:t>
            </a:r>
            <a:r>
              <a:rPr lang="en-GB" dirty="0" err="1" smtClean="0"/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7874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OS Protection Rings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94998" y="1150219"/>
            <a:ext cx="4403558" cy="5303520"/>
          </a:xfrm>
        </p:spPr>
        <p:txBody>
          <a:bodyPr/>
          <a:lstStyle/>
          <a:p>
            <a:r>
              <a:rPr lang="en-GB" dirty="0" smtClean="0"/>
              <a:t>Protection rings are boundaries enforced by the OS via the CPU/processor access mode (privileged mode)</a:t>
            </a:r>
          </a:p>
          <a:p>
            <a:r>
              <a:rPr lang="en-GB" dirty="0" smtClean="0"/>
              <a:t>Standard OS architecture has 4 rings:</a:t>
            </a:r>
          </a:p>
          <a:p>
            <a:pPr lvl="1"/>
            <a:r>
              <a:rPr lang="en-GB" b="1" dirty="0" smtClean="0"/>
              <a:t>Ring 0</a:t>
            </a:r>
            <a:r>
              <a:rPr lang="en-GB" dirty="0" smtClean="0"/>
              <a:t>: OS Kernel, innermost runs above the hardware </a:t>
            </a:r>
            <a:r>
              <a:rPr lang="en-GB" dirty="0" err="1" smtClean="0"/>
              <a:t>hghest</a:t>
            </a:r>
            <a:r>
              <a:rPr lang="en-GB" dirty="0" smtClean="0"/>
              <a:t> </a:t>
            </a:r>
            <a:r>
              <a:rPr lang="en-GB" dirty="0" err="1" smtClean="0"/>
              <a:t>priviledged</a:t>
            </a:r>
            <a:r>
              <a:rPr lang="en-GB" dirty="0" smtClean="0"/>
              <a:t> access</a:t>
            </a:r>
          </a:p>
          <a:p>
            <a:pPr lvl="1"/>
            <a:r>
              <a:rPr lang="en-GB" b="1" dirty="0" smtClean="0"/>
              <a:t>Ring 1 and Ring 2</a:t>
            </a:r>
            <a:r>
              <a:rPr lang="en-GB" dirty="0" smtClean="0"/>
              <a:t>: device drivers or privileged code</a:t>
            </a:r>
          </a:p>
          <a:p>
            <a:pPr lvl="1"/>
            <a:r>
              <a:rPr lang="en-GB" b="1" dirty="0" smtClean="0"/>
              <a:t>Ring 3</a:t>
            </a:r>
            <a:r>
              <a:rPr lang="en-GB" dirty="0" smtClean="0"/>
              <a:t>: user applications</a:t>
            </a:r>
          </a:p>
          <a:p>
            <a:r>
              <a:rPr lang="en-GB" dirty="0" smtClean="0"/>
              <a:t>Windows OS has just 2 rings</a:t>
            </a:r>
          </a:p>
          <a:p>
            <a:pPr lvl="1"/>
            <a:r>
              <a:rPr lang="en-GB" b="1" dirty="0" smtClean="0"/>
              <a:t>Ring 0</a:t>
            </a:r>
            <a:r>
              <a:rPr lang="en-GB" dirty="0" smtClean="0"/>
              <a:t>: kernel mode</a:t>
            </a:r>
          </a:p>
          <a:p>
            <a:pPr lvl="1"/>
            <a:r>
              <a:rPr lang="en-GB" b="1" dirty="0" smtClean="0"/>
              <a:t>Ring 3</a:t>
            </a:r>
            <a:r>
              <a:rPr lang="en-GB" dirty="0" smtClean="0"/>
              <a:t>: user mode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Oval 4"/>
          <p:cNvSpPr/>
          <p:nvPr/>
        </p:nvSpPr>
        <p:spPr bwMode="auto">
          <a:xfrm>
            <a:off x="606392" y="996215"/>
            <a:ext cx="3623911" cy="4312118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Oval 7"/>
          <p:cNvSpPr/>
          <p:nvPr/>
        </p:nvSpPr>
        <p:spPr bwMode="auto">
          <a:xfrm>
            <a:off x="957035" y="1356484"/>
            <a:ext cx="2912997" cy="2912997"/>
          </a:xfrm>
          <a:prstGeom prst="ellipse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b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Ring 2</a:t>
            </a:r>
          </a:p>
        </p:txBody>
      </p:sp>
      <p:sp>
        <p:nvSpPr>
          <p:cNvPr id="9" name="Oval 8"/>
          <p:cNvSpPr/>
          <p:nvPr/>
        </p:nvSpPr>
        <p:spPr bwMode="auto">
          <a:xfrm>
            <a:off x="1436567" y="1807141"/>
            <a:ext cx="1990027" cy="1990027"/>
          </a:xfrm>
          <a:prstGeom prst="ellipse">
            <a:avLst/>
          </a:prstGeom>
          <a:solidFill>
            <a:schemeClr val="tx1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b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Oval 9"/>
          <p:cNvSpPr/>
          <p:nvPr/>
        </p:nvSpPr>
        <p:spPr bwMode="auto">
          <a:xfrm>
            <a:off x="1927457" y="2252811"/>
            <a:ext cx="998623" cy="998623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Ring 0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solidFill>
                  <a:schemeClr val="bg1"/>
                </a:solidFill>
              </a:rPr>
              <a:t>Kernel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Mode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19772" y="3232068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Ring 1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2001234" y="3830991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Ring 2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2019772" y="4282967"/>
            <a:ext cx="8515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Ring 3</a:t>
            </a:r>
          </a:p>
          <a:p>
            <a:pPr algn="ctr"/>
            <a:r>
              <a:rPr lang="en-GB" dirty="0" smtClean="0"/>
              <a:t>User</a:t>
            </a:r>
          </a:p>
          <a:p>
            <a:pPr algn="ctr"/>
            <a:r>
              <a:rPr lang="en-GB" dirty="0" smtClean="0"/>
              <a:t>Mode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41521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25565" y="0"/>
            <a:ext cx="6518410" cy="844550"/>
          </a:xfrm>
        </p:spPr>
        <p:txBody>
          <a:bodyPr/>
          <a:lstStyle/>
          <a:p>
            <a:r>
              <a:rPr lang="en-GB" dirty="0" smtClean="0"/>
              <a:t>Hypervisors Ring -1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25565" y="844550"/>
            <a:ext cx="6574055" cy="5450372"/>
          </a:xfrm>
        </p:spPr>
        <p:txBody>
          <a:bodyPr/>
          <a:lstStyle/>
          <a:p>
            <a:r>
              <a:rPr lang="en-GB" dirty="0" smtClean="0"/>
              <a:t>Type-1 Hypervisors (e.g. Hyper-V) runs directly  on hardware and needs to run in Ring 0</a:t>
            </a:r>
          </a:p>
          <a:p>
            <a:pPr lvl="1"/>
            <a:r>
              <a:rPr lang="en-GB" dirty="0" smtClean="0"/>
              <a:t>Allocates computer memory and resources for VM</a:t>
            </a:r>
          </a:p>
          <a:p>
            <a:pPr lvl="1"/>
            <a:r>
              <a:rPr lang="en-GB" dirty="0" smtClean="0"/>
              <a:t>Handles allocation of CPU tasks it needs to run in Ring 0</a:t>
            </a:r>
          </a:p>
          <a:p>
            <a:r>
              <a:rPr lang="en-GB" dirty="0" smtClean="0"/>
              <a:t>However, the host OS kernel is designed to run in Ring 0 only.</a:t>
            </a:r>
          </a:p>
          <a:p>
            <a:r>
              <a:rPr lang="en-GB" dirty="0" smtClean="0"/>
              <a:t>Intel and AMD facilitate hardware-assisted virtualisation on their processors to provide an additional privileged mode called Ring -1 (minus 1)</a:t>
            </a:r>
          </a:p>
          <a:p>
            <a:r>
              <a:rPr lang="en-GB" dirty="0" smtClean="0"/>
              <a:t>Type 1 Hypervisors run in Ring -1</a:t>
            </a:r>
          </a:p>
          <a:p>
            <a:r>
              <a:rPr lang="en-GB" dirty="0" smtClean="0"/>
              <a:t>The host OS becomes a VM running in the parent/root partition and becomes the management OS for VM configuration and monitoring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74" y="47313"/>
            <a:ext cx="2298065" cy="66349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70205" y="5260207"/>
            <a:ext cx="18109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Type 1 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Hypervisor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02286" y="6028637"/>
            <a:ext cx="1810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Hardware</a:t>
            </a:r>
          </a:p>
        </p:txBody>
      </p:sp>
    </p:spTree>
    <p:extLst>
      <p:ext uri="{BB962C8B-B14F-4D97-AF65-F5344CB8AC3E}">
        <p14:creationId xmlns:p14="http://schemas.microsoft.com/office/powerpoint/2010/main" val="25882801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“container”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2630170"/>
          </a:xfrm>
        </p:spPr>
        <p:txBody>
          <a:bodyPr/>
          <a:lstStyle/>
          <a:p>
            <a:r>
              <a:rPr lang="en-GB" dirty="0"/>
              <a:t>Actually, a software container (or container for short</a:t>
            </a:r>
            <a:r>
              <a:rPr lang="en-GB" dirty="0" smtClean="0"/>
              <a:t>)</a:t>
            </a:r>
          </a:p>
          <a:p>
            <a:pPr lvl="1"/>
            <a:r>
              <a:rPr lang="en-GB" dirty="0"/>
              <a:t> a container is ” a lightweight, stand-alone, executable package of a piece of software that includes everything needed to run it.”</a:t>
            </a:r>
            <a:r>
              <a:rPr lang="en-GB" dirty="0" smtClean="0"/>
              <a:t> </a:t>
            </a:r>
          </a:p>
          <a:p>
            <a:r>
              <a:rPr lang="en-GB" dirty="0" smtClean="0"/>
              <a:t>The key difference is that every container shares the same kernel on the host machine, while each virtual machine has its own kernel. </a:t>
            </a:r>
          </a:p>
          <a:p>
            <a:r>
              <a:rPr lang="en-GB" dirty="0" smtClean="0"/>
              <a:t>Basically</a:t>
            </a:r>
            <a:r>
              <a:rPr lang="en-GB" dirty="0"/>
              <a:t>, a container uses virtualization techniques at the level of the operating system, not the </a:t>
            </a:r>
            <a:r>
              <a:rPr lang="en-GB" b="1" dirty="0"/>
              <a:t>hypervisor</a:t>
            </a:r>
            <a:r>
              <a:rPr lang="en-GB" dirty="0"/>
              <a:t>. 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4" descr="Image result for docker vs virtual mach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77" y="3783827"/>
            <a:ext cx="5353217" cy="3011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6102627" y="4331302"/>
            <a:ext cx="33979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Containers use the </a:t>
            </a:r>
            <a:r>
              <a:rPr lang="en-GB" b="1" dirty="0" smtClean="0"/>
              <a:t>Open </a:t>
            </a:r>
            <a:r>
              <a:rPr lang="en-GB" b="1" dirty="0"/>
              <a:t>Container Initiative</a:t>
            </a:r>
            <a:r>
              <a:rPr lang="en-GB" dirty="0"/>
              <a:t> (</a:t>
            </a:r>
            <a:r>
              <a:rPr lang="en-GB" b="1" dirty="0"/>
              <a:t>OCI</a:t>
            </a:r>
            <a:r>
              <a:rPr lang="en-GB" dirty="0"/>
              <a:t>) format</a:t>
            </a:r>
          </a:p>
        </p:txBody>
      </p:sp>
    </p:spTree>
    <p:extLst>
      <p:ext uri="{BB962C8B-B14F-4D97-AF65-F5344CB8AC3E}">
        <p14:creationId xmlns:p14="http://schemas.microsoft.com/office/powerpoint/2010/main" val="14092250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FYI: How does Docker work?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9853" y="1039528"/>
            <a:ext cx="2904122" cy="495330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Linux's container </a:t>
            </a:r>
            <a:r>
              <a:rPr lang="en-GB" b="1" dirty="0" smtClean="0"/>
              <a:t>technology </a:t>
            </a:r>
            <a:r>
              <a:rPr lang="en-GB" dirty="0" smtClean="0"/>
              <a:t>is implemented using kernel support for:</a:t>
            </a:r>
          </a:p>
          <a:p>
            <a:r>
              <a:rPr lang="en-GB" b="1" dirty="0" smtClean="0"/>
              <a:t>Namespaces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Puts </a:t>
            </a:r>
            <a:r>
              <a:rPr lang="en-GB" dirty="0"/>
              <a:t>a process into isolation so it has its own of set of global resources, such as PIDs and networks</a:t>
            </a:r>
            <a:r>
              <a:rPr lang="en-GB" dirty="0" smtClean="0"/>
              <a:t>.</a:t>
            </a:r>
          </a:p>
          <a:p>
            <a:r>
              <a:rPr lang="en-GB" b="1" dirty="0" err="1" smtClean="0"/>
              <a:t>Cgroups</a:t>
            </a:r>
            <a:r>
              <a:rPr lang="en-GB" b="1" dirty="0"/>
              <a:t> or control groups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dirty="0" smtClean="0"/>
              <a:t>A mechanism </a:t>
            </a:r>
            <a:r>
              <a:rPr lang="en-GB" dirty="0"/>
              <a:t>for metering and limiting resources, such as CPU usage, memory, </a:t>
            </a:r>
            <a:r>
              <a:rPr lang="en-GB" dirty="0" smtClean="0"/>
              <a:t>etc.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749" y="815433"/>
            <a:ext cx="5907104" cy="462295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2749" y="5522672"/>
            <a:ext cx="57338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</a:t>
            </a:r>
            <a:r>
              <a:rPr lang="en-GB" b="1" dirty="0"/>
              <a:t>Docker Engine </a:t>
            </a:r>
            <a:r>
              <a:rPr lang="en-GB" dirty="0" smtClean="0"/>
              <a:t>uses</a:t>
            </a:r>
            <a:r>
              <a:rPr lang="en-GB" dirty="0"/>
              <a:t> </a:t>
            </a:r>
            <a:r>
              <a:rPr lang="en-GB" b="1" dirty="0" err="1"/>
              <a:t>runC</a:t>
            </a:r>
            <a:r>
              <a:rPr lang="en-GB" dirty="0"/>
              <a:t> underneath to start each </a:t>
            </a:r>
            <a:r>
              <a:rPr lang="en-GB" dirty="0" smtClean="0"/>
              <a:t>container. </a:t>
            </a:r>
            <a:r>
              <a:rPr lang="en-GB" b="1" dirty="0" err="1" smtClean="0"/>
              <a:t>runc</a:t>
            </a:r>
            <a:r>
              <a:rPr lang="en-GB" dirty="0" smtClean="0"/>
              <a:t> is the </a:t>
            </a:r>
            <a:r>
              <a:rPr lang="en-GB" dirty="0"/>
              <a:t>core engine that </a:t>
            </a:r>
            <a:r>
              <a:rPr lang="en-GB" dirty="0" smtClean="0"/>
              <a:t>uses the</a:t>
            </a:r>
            <a:r>
              <a:rPr lang="en-GB" dirty="0"/>
              <a:t> </a:t>
            </a:r>
            <a:r>
              <a:rPr lang="en-GB" b="1" dirty="0" smtClean="0"/>
              <a:t>namespaces</a:t>
            </a:r>
            <a:r>
              <a:rPr lang="en-GB" dirty="0"/>
              <a:t> </a:t>
            </a:r>
            <a:r>
              <a:rPr lang="en-GB" dirty="0" smtClean="0"/>
              <a:t>and</a:t>
            </a:r>
            <a:r>
              <a:rPr lang="en-GB" dirty="0"/>
              <a:t> </a:t>
            </a:r>
            <a:r>
              <a:rPr lang="en-GB" b="1" dirty="0" err="1"/>
              <a:t>cgroups</a:t>
            </a:r>
            <a:r>
              <a:rPr lang="en-GB" dirty="0"/>
              <a:t> 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7693" y="2038850"/>
            <a:ext cx="20453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</a:t>
            </a:r>
            <a:r>
              <a:rPr lang="en-GB" b="1" dirty="0" smtClean="0"/>
              <a:t>container</a:t>
            </a:r>
            <a:r>
              <a:rPr lang="en-GB" dirty="0" smtClean="0"/>
              <a:t> is a process running in isolation within the </a:t>
            </a:r>
            <a:r>
              <a:rPr lang="en-GB" b="1" dirty="0" smtClean="0"/>
              <a:t>namespaces</a:t>
            </a:r>
            <a:r>
              <a:rPr lang="en-GB" dirty="0" smtClean="0"/>
              <a:t> environment and has its own set of global resources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870604" y="815433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 daemon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517007" y="1930910"/>
            <a:ext cx="2039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Create process </a:t>
            </a:r>
            <a:r>
              <a:rPr lang="en-GB" dirty="0" smtClean="0">
                <a:sym typeface="Wingdings" panose="05000000000000000000" pitchFamily="2" charset="2"/>
              </a:rPr>
              <a:t>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080898" y="796864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dockerd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 bwMode="auto">
          <a:xfrm>
            <a:off x="1859280" y="1166196"/>
            <a:ext cx="1409700" cy="764714"/>
          </a:xfrm>
          <a:prstGeom prst="rect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</a:rPr>
              <a:t>Docker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b="1" dirty="0" smtClean="0">
                <a:solidFill>
                  <a:srgbClr val="FF0000"/>
                </a:solidFill>
              </a:rPr>
              <a:t>Engine</a:t>
            </a:r>
            <a:endParaRPr kumimoji="0" lang="en-GB" sz="18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919240" y="6446002"/>
            <a:ext cx="2627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LXC = Linux Containers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1572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5373" y="104509"/>
            <a:ext cx="4576812" cy="6613926"/>
          </a:xfrm>
        </p:spPr>
        <p:txBody>
          <a:bodyPr anchor="ctr"/>
          <a:lstStyle/>
          <a:p>
            <a:pPr marL="457200" indent="-457200">
              <a:buFont typeface="+mj-lt"/>
              <a:buAutoNum type="arabicPeriod"/>
            </a:pPr>
            <a:r>
              <a:rPr lang="en-GB" b="1" dirty="0"/>
              <a:t>Docker Client</a:t>
            </a:r>
            <a:r>
              <a:rPr lang="en-GB" dirty="0"/>
              <a:t>: This is how you interact with your containers. Call it </a:t>
            </a:r>
            <a:r>
              <a:rPr lang="en-GB" dirty="0" smtClean="0"/>
              <a:t>using the </a:t>
            </a:r>
            <a:r>
              <a:rPr lang="en-GB" dirty="0"/>
              <a:t>user interface for </a:t>
            </a:r>
            <a:r>
              <a:rPr lang="en-GB" dirty="0" smtClean="0"/>
              <a:t>Docker.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Objects</a:t>
            </a:r>
            <a:r>
              <a:rPr lang="en-GB" dirty="0"/>
              <a:t>: These are your main components of Docker: your containers and images. </a:t>
            </a:r>
            <a:r>
              <a:rPr lang="en-GB" dirty="0" smtClean="0"/>
              <a:t>Container </a:t>
            </a:r>
            <a:r>
              <a:rPr lang="en-GB" dirty="0"/>
              <a:t>images are read-only, and used to create new </a:t>
            </a:r>
            <a:r>
              <a:rPr lang="en-GB" dirty="0" smtClean="0"/>
              <a:t>containers.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Daemon</a:t>
            </a:r>
            <a:r>
              <a:rPr lang="en-GB" dirty="0"/>
              <a:t>: A background process responsible for receiving commands and passing them to the containers via </a:t>
            </a:r>
            <a:r>
              <a:rPr lang="en-GB" dirty="0" smtClean="0"/>
              <a:t>the command line.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Registry</a:t>
            </a:r>
            <a:r>
              <a:rPr lang="en-GB" dirty="0"/>
              <a:t>: </a:t>
            </a:r>
            <a:r>
              <a:rPr lang="en-GB" dirty="0" smtClean="0"/>
              <a:t>These are public or private registries.</a:t>
            </a:r>
            <a:br>
              <a:rPr lang="en-GB" dirty="0" smtClean="0"/>
            </a:br>
            <a:r>
              <a:rPr lang="en-GB" dirty="0" smtClean="0"/>
              <a:t>The public registry is</a:t>
            </a:r>
            <a:r>
              <a:rPr lang="en-GB" dirty="0"/>
              <a:t> Docker </a:t>
            </a:r>
            <a:r>
              <a:rPr lang="en-GB" dirty="0" smtClean="0"/>
              <a:t>Hub. These registries are where </a:t>
            </a:r>
            <a:r>
              <a:rPr lang="en-GB" dirty="0"/>
              <a:t>your container images are stored and retrieved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2050" name="Picture 2" descr="Dock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5" y="1933883"/>
            <a:ext cx="4366460" cy="2585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02830" y="832794"/>
            <a:ext cx="4249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Docker’s architecture is also client-server based</a:t>
            </a:r>
          </a:p>
        </p:txBody>
      </p:sp>
    </p:spTree>
    <p:extLst>
      <p:ext uri="{BB962C8B-B14F-4D97-AF65-F5344CB8AC3E}">
        <p14:creationId xmlns:p14="http://schemas.microsoft.com/office/powerpoint/2010/main" val="34553204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45919"/>
            <a:ext cx="7029450" cy="419290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USING DOCKER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848050" y="5654158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https://github.com/wsargent/docker-cheat-sheet</a:t>
            </a:r>
          </a:p>
        </p:txBody>
      </p:sp>
    </p:spTree>
    <p:extLst>
      <p:ext uri="{BB962C8B-B14F-4D97-AF65-F5344CB8AC3E}">
        <p14:creationId xmlns:p14="http://schemas.microsoft.com/office/powerpoint/2010/main" val="12519682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140" y="525780"/>
            <a:ext cx="8519160" cy="5313045"/>
          </a:xfrm>
        </p:spPr>
        <p:txBody>
          <a:bodyPr/>
          <a:lstStyle/>
          <a:p>
            <a:r>
              <a:rPr lang="en-GB" dirty="0" smtClean="0"/>
              <a:t>Docker Images</a:t>
            </a:r>
          </a:p>
          <a:p>
            <a:pPr lvl="1"/>
            <a:r>
              <a:rPr lang="en-GB" dirty="0" smtClean="0"/>
              <a:t>An image is a package or template used to create multiple containers</a:t>
            </a:r>
          </a:p>
          <a:p>
            <a:r>
              <a:rPr lang="en-GB" dirty="0" smtClean="0"/>
              <a:t>Docker Container</a:t>
            </a:r>
          </a:p>
          <a:p>
            <a:pPr lvl="1"/>
            <a:r>
              <a:rPr lang="en-GB" dirty="0" smtClean="0"/>
              <a:t>A running instance of an image that are isolated and have their own execution environments</a:t>
            </a:r>
          </a:p>
          <a:p>
            <a:r>
              <a:rPr lang="en-GB" dirty="0" smtClean="0"/>
              <a:t>Docker Machine</a:t>
            </a:r>
          </a:p>
          <a:p>
            <a:pPr lvl="1"/>
            <a:r>
              <a:rPr lang="en-GB" dirty="0" smtClean="0"/>
              <a:t>Creates containers and configures them based on the </a:t>
            </a:r>
            <a:r>
              <a:rPr lang="en-GB" dirty="0" err="1" smtClean="0"/>
              <a:t>DockerFile</a:t>
            </a:r>
            <a:endParaRPr lang="en-GB" dirty="0"/>
          </a:p>
          <a:p>
            <a:r>
              <a:rPr lang="en-GB" dirty="0" smtClean="0"/>
              <a:t>Docker Swarm</a:t>
            </a:r>
          </a:p>
          <a:p>
            <a:pPr lvl="1"/>
            <a:r>
              <a:rPr lang="en-GB" dirty="0" smtClean="0"/>
              <a:t>A cluster of Docker engines running Swarm mode</a:t>
            </a:r>
            <a:endParaRPr lang="en-GB" dirty="0"/>
          </a:p>
          <a:p>
            <a:r>
              <a:rPr lang="en-GB" dirty="0" smtClean="0"/>
              <a:t>Tag</a:t>
            </a:r>
          </a:p>
          <a:p>
            <a:pPr lvl="1"/>
            <a:r>
              <a:rPr lang="en-GB" dirty="0" smtClean="0"/>
              <a:t>Label applied to a Docker Image to distinguish between images</a:t>
            </a:r>
            <a:endParaRPr lang="en-GB" dirty="0"/>
          </a:p>
          <a:p>
            <a:r>
              <a:rPr lang="en-GB" dirty="0" smtClean="0"/>
              <a:t>Volume – persists data independent of containers life cycle</a:t>
            </a:r>
          </a:p>
          <a:p>
            <a:pPr lvl="1"/>
            <a:r>
              <a:rPr lang="en-GB" dirty="0" smtClean="0"/>
              <a:t>Named volume: mapped to the hosts disk (</a:t>
            </a:r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i="1" dirty="0" err="1" smtClean="0"/>
              <a:t>volumename</a:t>
            </a:r>
            <a:r>
              <a:rPr lang="en-GB" i="1" dirty="0" smtClean="0"/>
              <a:t>)</a:t>
            </a:r>
            <a:endParaRPr lang="en-GB" dirty="0" smtClean="0"/>
          </a:p>
          <a:p>
            <a:pPr lvl="1"/>
            <a:r>
              <a:rPr lang="en-GB" dirty="0" smtClean="0"/>
              <a:t>Anonymous: similar to named volume </a:t>
            </a:r>
            <a:r>
              <a:rPr lang="en-GB" dirty="0" smtClean="0">
                <a:sym typeface="Wingdings" panose="05000000000000000000" pitchFamily="2" charset="2"/>
              </a:rPr>
              <a:t>but Docker decides  where the files are stored i.e. when running the container without specifying a volume</a:t>
            </a:r>
          </a:p>
          <a:p>
            <a:pPr lvl="2"/>
            <a:r>
              <a:rPr lang="en-GB" dirty="0"/>
              <a:t>anonymous volumes are preserved when containers are </a:t>
            </a:r>
            <a:r>
              <a:rPr lang="en-GB" dirty="0" smtClean="0"/>
              <a:t>recreated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29263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of the</a:t>
            </a:r>
            <a:br>
              <a:rPr lang="en-GB" dirty="0" smtClean="0"/>
            </a:br>
            <a:r>
              <a:rPr lang="en-GB" dirty="0" smtClean="0"/>
              <a:t>Docker Command Line Interface (CLI)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3861" y="844550"/>
            <a:ext cx="8540114" cy="4994275"/>
          </a:xfrm>
        </p:spPr>
        <p:txBody>
          <a:bodyPr/>
          <a:lstStyle/>
          <a:p>
            <a:r>
              <a:rPr lang="en-GB" u="sng" dirty="0" smtClean="0"/>
              <a:t>Manage Docker images using “</a:t>
            </a:r>
            <a:r>
              <a:rPr lang="en-GB" u="sng" dirty="0" err="1" smtClean="0"/>
              <a:t>docker</a:t>
            </a:r>
            <a:r>
              <a:rPr lang="en-GB" u="sng" dirty="0" smtClean="0"/>
              <a:t> </a:t>
            </a:r>
            <a:r>
              <a:rPr lang="en-GB" u="sng" dirty="0" smtClean="0">
                <a:solidFill>
                  <a:srgbClr val="0070C0"/>
                </a:solidFill>
              </a:rPr>
              <a:t>image</a:t>
            </a:r>
            <a:r>
              <a:rPr lang="en-GB" u="sng" dirty="0" smtClean="0"/>
              <a:t>” commands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>
                <a:solidFill>
                  <a:srgbClr val="0070C0"/>
                </a:solidFill>
              </a:rPr>
              <a:t>image</a:t>
            </a:r>
            <a:r>
              <a:rPr lang="en-GB" i="1" dirty="0" smtClean="0"/>
              <a:t> COMMAND</a:t>
            </a:r>
            <a:r>
              <a:rPr lang="en-GB" dirty="0" smtClean="0"/>
              <a:t>		</a:t>
            </a:r>
            <a:r>
              <a:rPr lang="en-GB" dirty="0" smtClean="0">
                <a:sym typeface="Wingdings" panose="05000000000000000000" pitchFamily="2" charset="2"/>
              </a:rPr>
              <a:t> specify “image”</a:t>
            </a:r>
            <a:r>
              <a:rPr lang="en-GB" i="1" dirty="0" smtClean="0"/>
              <a:t/>
            </a:r>
            <a:br>
              <a:rPr lang="en-GB" i="1" dirty="0" smtClean="0"/>
            </a:br>
            <a:endParaRPr lang="en-GB" i="1" dirty="0" smtClean="0"/>
          </a:p>
          <a:p>
            <a:pPr marL="0" indent="0">
              <a:buNone/>
            </a:pPr>
            <a:r>
              <a:rPr lang="en-GB" dirty="0" smtClean="0"/>
              <a:t>EXAMPLE: List all running images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image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ls</a:t>
            </a:r>
            <a:r>
              <a:rPr lang="en-GB" dirty="0" smtClean="0"/>
              <a:t>    </a:t>
            </a:r>
            <a:r>
              <a:rPr lang="en-GB" dirty="0" smtClean="0">
                <a:sym typeface="Wingdings" panose="05000000000000000000" pitchFamily="2" charset="2"/>
              </a:rPr>
              <a:t> append --all” to see </a:t>
            </a:r>
            <a:r>
              <a:rPr lang="en-GB" b="1" dirty="0" smtClean="0">
                <a:sym typeface="Wingdings" panose="05000000000000000000" pitchFamily="2" charset="2"/>
              </a:rPr>
              <a:t>all</a:t>
            </a:r>
            <a:r>
              <a:rPr lang="en-GB" dirty="0" smtClean="0">
                <a:sym typeface="Wingdings" panose="05000000000000000000" pitchFamily="2" charset="2"/>
              </a:rPr>
              <a:t> the images</a:t>
            </a:r>
            <a:endParaRPr lang="en-GB" i="1" dirty="0" smtClean="0"/>
          </a:p>
          <a:p>
            <a:r>
              <a:rPr lang="en-GB" u="sng" dirty="0" smtClean="0"/>
              <a:t>Manage Docker containers …. running instances of images</a:t>
            </a:r>
            <a:br>
              <a:rPr lang="en-GB" u="sng" dirty="0" smtClean="0"/>
            </a:br>
            <a:r>
              <a:rPr lang="en-GB" u="sng" dirty="0" smtClean="0"/>
              <a:t>using “</a:t>
            </a:r>
            <a:r>
              <a:rPr lang="en-GB" u="sng" dirty="0" err="1" smtClean="0"/>
              <a:t>docker</a:t>
            </a:r>
            <a:r>
              <a:rPr lang="en-GB" u="sng" dirty="0" smtClean="0"/>
              <a:t> </a:t>
            </a:r>
            <a:r>
              <a:rPr lang="en-GB" u="sng" dirty="0" smtClean="0">
                <a:solidFill>
                  <a:srgbClr val="0070C0"/>
                </a:solidFill>
              </a:rPr>
              <a:t>container</a:t>
            </a:r>
            <a:r>
              <a:rPr lang="en-GB" u="sng" dirty="0" smtClean="0"/>
              <a:t>” commands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COMMAND</a:t>
            </a:r>
            <a:r>
              <a:rPr lang="en-GB" dirty="0" smtClean="0"/>
              <a:t>		</a:t>
            </a:r>
            <a:r>
              <a:rPr lang="en-GB" dirty="0" smtClean="0">
                <a:sym typeface="Wingdings" panose="05000000000000000000" pitchFamily="2" charset="2"/>
              </a:rPr>
              <a:t> specify “container”</a:t>
            </a:r>
            <a:r>
              <a:rPr lang="en-GB" i="1" dirty="0" smtClean="0"/>
              <a:t/>
            </a:r>
            <a:br>
              <a:rPr lang="en-GB" i="1" dirty="0" smtClean="0"/>
            </a:br>
            <a:endParaRPr lang="en-GB" i="1" dirty="0"/>
          </a:p>
          <a:p>
            <a:pPr marL="0" indent="0">
              <a:buNone/>
            </a:pPr>
            <a:r>
              <a:rPr lang="en-GB" dirty="0" smtClean="0"/>
              <a:t>EXAMPLE: List all containers 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ls --all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/>
              <a:t>EXAMPLE: </a:t>
            </a:r>
            <a:r>
              <a:rPr lang="en-GB" dirty="0" smtClean="0"/>
              <a:t>Start </a:t>
            </a:r>
            <a:r>
              <a:rPr lang="en-GB" dirty="0"/>
              <a:t>a running container with container ID of 3844477884   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>
                <a:solidFill>
                  <a:srgbClr val="0070C0"/>
                </a:solidFill>
              </a:rPr>
              <a:t>container</a:t>
            </a:r>
            <a:r>
              <a:rPr lang="en-GB" i="1" dirty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start 3844477884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EXAMPLE: Stop a running container with container ID of </a:t>
            </a:r>
            <a:r>
              <a:rPr lang="en-GB" dirty="0"/>
              <a:t>3844477884</a:t>
            </a:r>
            <a:r>
              <a:rPr lang="en-GB" dirty="0" smtClean="0"/>
              <a:t> 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stop 3844477884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EXAMPLE Read the log of a container</a:t>
            </a:r>
            <a:r>
              <a:rPr lang="en-GB" dirty="0"/>
              <a:t> with container ID of </a:t>
            </a:r>
            <a:r>
              <a:rPr lang="en-GB" dirty="0" smtClean="0"/>
              <a:t>3844477884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logs </a:t>
            </a:r>
            <a:r>
              <a:rPr lang="en-GB" i="1" dirty="0">
                <a:solidFill>
                  <a:srgbClr val="FF0000"/>
                </a:solidFill>
              </a:rPr>
              <a:t>3844477884</a:t>
            </a:r>
            <a:endParaRPr lang="en-GB" i="1" dirty="0" smtClean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50543" y="3728987"/>
            <a:ext cx="19014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shorthand on next slide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0444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CLI (Short Cuts)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3856990"/>
          </a:xfrm>
        </p:spPr>
        <p:txBody>
          <a:bodyPr/>
          <a:lstStyle/>
          <a:p>
            <a:r>
              <a:rPr lang="en-GB" dirty="0" smtClean="0"/>
              <a:t>Often Docker command options can be shorthanded</a:t>
            </a:r>
          </a:p>
          <a:p>
            <a:r>
              <a:rPr lang="en-GB" dirty="0" smtClean="0"/>
              <a:t>Examples</a:t>
            </a:r>
            <a:br>
              <a:rPr lang="en-GB" dirty="0" smtClean="0"/>
            </a:br>
            <a:r>
              <a:rPr lang="en-GB" dirty="0" smtClean="0"/>
              <a:t>--all		becomes 	-a</a:t>
            </a:r>
            <a:br>
              <a:rPr lang="en-GB" dirty="0" smtClean="0"/>
            </a:br>
            <a:r>
              <a:rPr lang="en-GB" dirty="0" smtClean="0"/>
              <a:t>--filter	becomes	-f</a:t>
            </a:r>
            <a:br>
              <a:rPr lang="en-GB" dirty="0" smtClean="0"/>
            </a:br>
            <a:r>
              <a:rPr lang="en-GB" dirty="0" smtClean="0"/>
              <a:t>--publish	becomes	-p</a:t>
            </a:r>
            <a:br>
              <a:rPr lang="en-GB" dirty="0" smtClean="0"/>
            </a:br>
            <a:r>
              <a:rPr lang="en-GB" dirty="0" smtClean="0"/>
              <a:t>--quiet	becomes	-q</a:t>
            </a:r>
          </a:p>
          <a:p>
            <a:r>
              <a:rPr lang="en-GB" dirty="0" smtClean="0"/>
              <a:t>For example, the following are equivalent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container ls  --all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  -a</a:t>
            </a:r>
            <a:endParaRPr lang="en-GB" dirty="0" smtClean="0"/>
          </a:p>
          <a:p>
            <a:r>
              <a:rPr lang="en-GB" dirty="0" smtClean="0"/>
              <a:t>You can also combine options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/>
              <a:t>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i</a:t>
            </a:r>
            <a:r>
              <a:rPr lang="en-GB" i="1" dirty="0" smtClean="0">
                <a:solidFill>
                  <a:srgbClr val="FF0000"/>
                </a:solidFill>
              </a:rPr>
              <a:t>  -t  -d </a:t>
            </a:r>
            <a:r>
              <a:rPr lang="en-GB" i="1" dirty="0" smtClean="0"/>
              <a:t>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r>
              <a:rPr lang="en-GB" i="1" dirty="0"/>
              <a:t>/</a:t>
            </a:r>
            <a:r>
              <a:rPr lang="en-GB" i="1" dirty="0" smtClean="0"/>
              <a:t>bin/bash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latin typeface="Arial Narrow" panose="020B0606020202030204" pitchFamily="34" charset="0"/>
              </a:rPr>
              <a:t>can be written in a number of combinations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smtClean="0">
                <a:solidFill>
                  <a:srgbClr val="FF0000"/>
                </a:solidFill>
              </a:rPr>
              <a:t>it  </a:t>
            </a:r>
            <a:r>
              <a:rPr lang="en-GB" i="1" dirty="0">
                <a:solidFill>
                  <a:srgbClr val="FF0000"/>
                </a:solidFill>
              </a:rPr>
              <a:t>-d </a:t>
            </a:r>
            <a:r>
              <a:rPr lang="en-GB" i="1" dirty="0"/>
              <a:t>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itd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tid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dit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smtClean="0"/>
              <a:t>etc.</a:t>
            </a:r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30183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CLI (Short Cuts)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69621"/>
            <a:ext cx="7410450" cy="5615940"/>
          </a:xfrm>
        </p:spPr>
        <p:txBody>
          <a:bodyPr/>
          <a:lstStyle/>
          <a:p>
            <a:r>
              <a:rPr lang="en-GB" dirty="0" smtClean="0"/>
              <a:t>Many commands </a:t>
            </a:r>
            <a:r>
              <a:rPr lang="en-GB" dirty="0"/>
              <a:t>can be </a:t>
            </a:r>
            <a:r>
              <a:rPr lang="en-GB" dirty="0" smtClean="0"/>
              <a:t>shortened (for backward compatibility reasons i.e. the older form of the commands were shorter)</a:t>
            </a:r>
            <a:endParaRPr lang="en-GB" dirty="0"/>
          </a:p>
          <a:p>
            <a:r>
              <a:rPr lang="en-GB" dirty="0"/>
              <a:t>For example, the following are </a:t>
            </a:r>
            <a:r>
              <a:rPr lang="en-GB" dirty="0" smtClean="0"/>
              <a:t>equivalent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/>
              <a:t>image</a:t>
            </a:r>
            <a:r>
              <a:rPr lang="en-GB" i="1" dirty="0" smtClean="0"/>
              <a:t> build -t  MY_IMAGE_NAME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build –t MY_IMAGE_NAME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“image” </a:t>
            </a:r>
            <a:r>
              <a:rPr lang="en-GB" dirty="0">
                <a:sym typeface="Wingdings" panose="05000000000000000000" pitchFamily="2" charset="2"/>
              </a:rPr>
              <a:t>is implicit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/>
              <a:t>container</a:t>
            </a:r>
            <a:r>
              <a:rPr lang="en-GB" i="1" dirty="0"/>
              <a:t> stop  CONTAINER_ID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 stop CONTAINER_ID   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</a:t>
            </a:r>
            <a:r>
              <a:rPr lang="en-GB" dirty="0">
                <a:sym typeface="Wingdings" panose="05000000000000000000" pitchFamily="2" charset="2"/>
              </a:rPr>
              <a:t>“container” is </a:t>
            </a:r>
            <a:r>
              <a:rPr lang="en-GB" dirty="0" smtClean="0">
                <a:sym typeface="Wingdings" panose="05000000000000000000" pitchFamily="2" charset="2"/>
              </a:rPr>
              <a:t>implicit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/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b="1" i="1" dirty="0"/>
              <a:t>container</a:t>
            </a:r>
            <a:r>
              <a:rPr lang="en-GB" i="1" dirty="0"/>
              <a:t> </a:t>
            </a:r>
            <a:r>
              <a:rPr lang="en-GB" i="1" dirty="0" err="1"/>
              <a:t>ps</a:t>
            </a:r>
            <a:r>
              <a:rPr lang="en-GB" i="1" dirty="0"/>
              <a:t>  -a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 </a:t>
            </a:r>
            <a:r>
              <a:rPr lang="en-GB" i="1" dirty="0" err="1"/>
              <a:t>ps</a:t>
            </a:r>
            <a:r>
              <a:rPr lang="en-GB" i="1" dirty="0"/>
              <a:t> –a </a:t>
            </a:r>
            <a:r>
              <a:rPr lang="en-GB" dirty="0"/>
              <a:t>		   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</a:t>
            </a:r>
            <a:r>
              <a:rPr lang="en-GB" dirty="0">
                <a:sym typeface="Wingdings" panose="05000000000000000000" pitchFamily="2" charset="2"/>
              </a:rPr>
              <a:t>“container” is implicit</a:t>
            </a:r>
          </a:p>
          <a:p>
            <a:endParaRPr lang="en-GB" b="1" dirty="0" smtClean="0">
              <a:solidFill>
                <a:srgbClr val="FF0000"/>
              </a:solidFill>
              <a:sym typeface="Wingdings" panose="05000000000000000000" pitchFamily="2" charset="2"/>
            </a:endParaRPr>
          </a:p>
          <a:p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NOTE: The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modern 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command form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is to include the 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words “image” and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“container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”, but the old form is still currently the most commonly used</a:t>
            </a:r>
            <a:endParaRPr lang="en-GB" b="1" dirty="0">
              <a:solidFill>
                <a:srgbClr val="FF0000"/>
              </a:solidFill>
            </a:endParaRPr>
          </a:p>
          <a:p>
            <a:endParaRPr lang="en-GB" i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4223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Linux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running the commands in these slides in Linux you will need to run them in supervisor mode</a:t>
            </a:r>
          </a:p>
          <a:p>
            <a:r>
              <a:rPr lang="en-GB" dirty="0" smtClean="0"/>
              <a:t>Therefore, put “</a:t>
            </a:r>
            <a:r>
              <a:rPr lang="en-GB" dirty="0" err="1" smtClean="0"/>
              <a:t>sudo</a:t>
            </a:r>
            <a:r>
              <a:rPr lang="en-GB" dirty="0" smtClean="0"/>
              <a:t>” in front of each command e.g.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i="1" dirty="0" err="1" smtClean="0"/>
              <a:t>sudo</a:t>
            </a:r>
            <a:r>
              <a:rPr lang="en-GB" i="1" dirty="0" smtClean="0"/>
              <a:t> </a:t>
            </a: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build –t</a:t>
            </a:r>
            <a:r>
              <a:rPr lang="en-GB" dirty="0"/>
              <a:t> </a:t>
            </a:r>
            <a:r>
              <a:rPr lang="en-GB" dirty="0" smtClean="0"/>
              <a:t>MY_IMAGE_NAME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8193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Docker Help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command window</a:t>
            </a:r>
            <a:br>
              <a:rPr lang="en-GB" dirty="0"/>
            </a:br>
            <a:r>
              <a:rPr lang="en-GB" dirty="0"/>
              <a:t>Type in the Docker </a:t>
            </a:r>
            <a:r>
              <a:rPr lang="en-GB" dirty="0" smtClean="0"/>
              <a:t>commands</a:t>
            </a:r>
          </a:p>
          <a:p>
            <a:endParaRPr lang="en-GB" dirty="0"/>
          </a:p>
          <a:p>
            <a:r>
              <a:rPr lang="en-GB" dirty="0" smtClean="0"/>
              <a:t>To </a:t>
            </a:r>
            <a:r>
              <a:rPr lang="en-GB" dirty="0"/>
              <a:t>see all available commands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--help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OR JUST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What version of Docker are we running?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--version</a:t>
            </a:r>
            <a:r>
              <a:rPr lang="en-GB" i="1" dirty="0"/>
              <a:t/>
            </a:r>
            <a:br>
              <a:rPr lang="en-GB" i="1" dirty="0"/>
            </a:br>
            <a:endParaRPr lang="en-GB" i="1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73510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Run your First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13461"/>
            <a:ext cx="7029450" cy="784860"/>
          </a:xfrm>
        </p:spPr>
        <p:txBody>
          <a:bodyPr/>
          <a:lstStyle/>
          <a:p>
            <a:r>
              <a:rPr lang="en-GB" dirty="0"/>
              <a:t>Run your first container</a:t>
            </a:r>
            <a:br>
              <a:rPr lang="en-GB" dirty="0"/>
            </a:br>
            <a:r>
              <a:rPr lang="en-GB" i="1" dirty="0" err="1" smtClean="0"/>
              <a:t>docker</a:t>
            </a:r>
            <a:r>
              <a:rPr lang="en-GB" i="1" dirty="0" smtClean="0"/>
              <a:t>  container   </a:t>
            </a:r>
            <a:r>
              <a:rPr lang="en-GB" i="1" dirty="0"/>
              <a:t>run   </a:t>
            </a:r>
            <a:r>
              <a:rPr lang="en-GB" i="1" dirty="0" smtClean="0"/>
              <a:t>hello-world</a:t>
            </a:r>
            <a:br>
              <a:rPr lang="en-GB" i="1" dirty="0" smtClean="0"/>
            </a:br>
            <a:r>
              <a:rPr lang="en-GB" dirty="0" smtClean="0"/>
              <a:t>OR in old command format, just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run  hello-world</a:t>
            </a:r>
            <a:endParaRPr lang="en-GB" i="1" dirty="0"/>
          </a:p>
          <a:p>
            <a:r>
              <a:rPr lang="en-GB" dirty="0" err="1" smtClean="0"/>
              <a:t>Ctrl+C</a:t>
            </a:r>
            <a:r>
              <a:rPr lang="en-GB" dirty="0" smtClean="0"/>
              <a:t> to exit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11480" y="3352800"/>
            <a:ext cx="8336578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To generate this message, Docker took the following steps:</a:t>
            </a:r>
          </a:p>
          <a:p>
            <a:r>
              <a:rPr lang="en-GB" dirty="0">
                <a:solidFill>
                  <a:schemeClr val="bg1"/>
                </a:solidFill>
              </a:rPr>
              <a:t> 1. The Docker client contacted the Docker daemon.</a:t>
            </a:r>
          </a:p>
          <a:p>
            <a:r>
              <a:rPr lang="en-GB" dirty="0">
                <a:solidFill>
                  <a:schemeClr val="bg1"/>
                </a:solidFill>
              </a:rPr>
              <a:t> 2. The Docker daemon pulled the "</a:t>
            </a:r>
            <a:r>
              <a:rPr lang="en-GB" dirty="0">
                <a:solidFill>
                  <a:srgbClr val="FF0000"/>
                </a:solidFill>
              </a:rPr>
              <a:t>hello-world</a:t>
            </a:r>
            <a:r>
              <a:rPr lang="en-GB" dirty="0">
                <a:solidFill>
                  <a:schemeClr val="bg1"/>
                </a:solidFill>
              </a:rPr>
              <a:t>" image from the Docker Hub.</a:t>
            </a:r>
          </a:p>
          <a:p>
            <a:r>
              <a:rPr lang="en-GB" dirty="0">
                <a:solidFill>
                  <a:schemeClr val="bg1"/>
                </a:solidFill>
              </a:rPr>
              <a:t>    (amd64)</a:t>
            </a:r>
          </a:p>
          <a:p>
            <a:r>
              <a:rPr lang="en-GB" dirty="0">
                <a:solidFill>
                  <a:schemeClr val="bg1"/>
                </a:solidFill>
              </a:rPr>
              <a:t> 3. The Docker daemon created a new container from that image which runs the</a:t>
            </a:r>
          </a:p>
          <a:p>
            <a:r>
              <a:rPr lang="en-GB" dirty="0">
                <a:solidFill>
                  <a:schemeClr val="bg1"/>
                </a:solidFill>
              </a:rPr>
              <a:t>    executable that produces the output you are currently reading.</a:t>
            </a:r>
          </a:p>
          <a:p>
            <a:r>
              <a:rPr lang="en-GB" dirty="0">
                <a:solidFill>
                  <a:schemeClr val="bg1"/>
                </a:solidFill>
              </a:rPr>
              <a:t> 4. The Docker daemon streamed that output to the Docker client, which sent it</a:t>
            </a:r>
          </a:p>
          <a:p>
            <a:r>
              <a:rPr lang="en-GB" dirty="0">
                <a:solidFill>
                  <a:schemeClr val="bg1"/>
                </a:solidFill>
              </a:rPr>
              <a:t>    to your terminal.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3880" y="2983468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Displays this: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913697" y="2468880"/>
            <a:ext cx="2326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Exisitng</a:t>
            </a:r>
            <a:r>
              <a:rPr lang="en-GB" dirty="0" smtClean="0"/>
              <a:t> image name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4721192" y="1677569"/>
            <a:ext cx="1578543" cy="84221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964501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Note: Pulling Images from a Docker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“pull” an image before running it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 image       pull   hello-world</a:t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 container  run   hello-world</a:t>
            </a:r>
          </a:p>
          <a:p>
            <a:r>
              <a:rPr lang="en-GB" dirty="0" smtClean="0"/>
              <a:t>However, </a:t>
            </a:r>
            <a:r>
              <a:rPr lang="en-GB" b="1" dirty="0" err="1" smtClean="0"/>
              <a:t>docker</a:t>
            </a:r>
            <a:r>
              <a:rPr lang="en-GB" b="1" dirty="0" smtClean="0"/>
              <a:t> run will pull the image for us automatically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As could be seen when we run the “hello-world” image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83670" y="3879751"/>
            <a:ext cx="8336578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To generate this message, Docker took the following steps: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1. The Docker client contacted the Docker daemon.</a:t>
            </a:r>
          </a:p>
          <a:p>
            <a:r>
              <a:rPr lang="en-GB" dirty="0">
                <a:solidFill>
                  <a:schemeClr val="bg1"/>
                </a:solidFill>
              </a:rPr>
              <a:t> 2. The Docker daemon </a:t>
            </a:r>
            <a:r>
              <a:rPr lang="en-GB" dirty="0">
                <a:solidFill>
                  <a:srgbClr val="FF0000"/>
                </a:solidFill>
              </a:rPr>
              <a:t>pulled</a:t>
            </a:r>
            <a:r>
              <a:rPr lang="en-GB" dirty="0">
                <a:solidFill>
                  <a:schemeClr val="bg1"/>
                </a:solidFill>
              </a:rPr>
              <a:t> the "hello-world" image from the Docker Hub.</a:t>
            </a:r>
          </a:p>
          <a:p>
            <a:r>
              <a:rPr lang="en-GB" dirty="0">
                <a:solidFill>
                  <a:schemeClr val="bg1"/>
                </a:solidFill>
              </a:rPr>
              <a:t>    (amd64)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3. The Docker daemon created a new container from that image which runs the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executable that produces the output you are currently reading.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4. The Docker daemon streamed that output to the Docker client, which sent it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to your terminal.</a:t>
            </a:r>
          </a:p>
        </p:txBody>
      </p:sp>
    </p:spTree>
    <p:extLst>
      <p:ext uri="{BB962C8B-B14F-4D97-AF65-F5344CB8AC3E}">
        <p14:creationId xmlns:p14="http://schemas.microsoft.com/office/powerpoint/2010/main" val="373985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Linux OS in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Run Linux in a container</a:t>
            </a:r>
          </a:p>
          <a:p>
            <a:r>
              <a:rPr lang="en-GB" dirty="0" smtClean="0"/>
              <a:t>Notice the # prompt, this is the OS running in the container</a:t>
            </a:r>
          </a:p>
          <a:p>
            <a:pPr lvl="1"/>
            <a:r>
              <a:rPr lang="en-GB" dirty="0" smtClean="0"/>
              <a:t>Try some Linux commands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i="1" dirty="0" err="1"/>
              <a:t>sudo</a:t>
            </a:r>
            <a:r>
              <a:rPr lang="en-GB" i="1" dirty="0"/>
              <a:t> </a:t>
            </a: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-it</a:t>
            </a:r>
            <a:r>
              <a:rPr lang="en-GB" i="1" dirty="0"/>
              <a:t>  </a:t>
            </a:r>
            <a:r>
              <a:rPr lang="en-GB" i="1" dirty="0" err="1"/>
              <a:t>debian</a:t>
            </a:r>
            <a:r>
              <a:rPr lang="en-GB" i="1" dirty="0"/>
              <a:t> /bin/bash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5893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4143" y="1724025"/>
            <a:ext cx="7748337" cy="4114800"/>
          </a:xfrm>
        </p:spPr>
        <p:txBody>
          <a:bodyPr/>
          <a:lstStyle/>
          <a:p>
            <a:r>
              <a:rPr lang="en-GB" dirty="0" smtClean="0"/>
              <a:t>To list (ls) the Docker images you have created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</a:t>
            </a:r>
            <a:r>
              <a:rPr lang="en-GB" dirty="0" smtClean="0"/>
              <a:t>		    </a:t>
            </a:r>
            <a:r>
              <a:rPr lang="en-GB" dirty="0" smtClean="0">
                <a:sym typeface="Wingdings" panose="05000000000000000000" pitchFamily="2" charset="2"/>
              </a:rPr>
              <a:t> List all images</a:t>
            </a:r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ls                </a:t>
            </a:r>
            <a:r>
              <a:rPr lang="en-GB" dirty="0" smtClean="0">
                <a:sym typeface="Wingdings" panose="05000000000000000000" pitchFamily="2" charset="2"/>
              </a:rPr>
              <a:t> List all running images</a:t>
            </a:r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image </a:t>
            </a:r>
            <a:r>
              <a:rPr lang="en-GB" i="1" dirty="0"/>
              <a:t>ls </a:t>
            </a:r>
            <a:r>
              <a:rPr lang="en-GB" i="1" dirty="0" smtClean="0"/>
              <a:t>hello*</a:t>
            </a:r>
            <a:r>
              <a:rPr lang="en-GB" dirty="0" smtClean="0"/>
              <a:t>     </a:t>
            </a:r>
            <a:r>
              <a:rPr lang="en-GB" dirty="0" smtClean="0">
                <a:sym typeface="Wingdings" panose="05000000000000000000" pitchFamily="2" charset="2"/>
              </a:rPr>
              <a:t></a:t>
            </a:r>
            <a:r>
              <a:rPr lang="en-GB" dirty="0" smtClean="0"/>
              <a:t>  Just l</a:t>
            </a:r>
            <a:r>
              <a:rPr lang="en-GB" dirty="0" smtClean="0">
                <a:sym typeface="Wingdings" panose="05000000000000000000" pitchFamily="2" charset="2"/>
              </a:rPr>
              <a:t>ist images starting in “hello”</a:t>
            </a:r>
            <a:endParaRPr lang="en-GB" i="1" dirty="0" smtClean="0"/>
          </a:p>
          <a:p>
            <a:pPr marL="0" indent="0">
              <a:buNone/>
            </a:pP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262" y="4178868"/>
            <a:ext cx="906462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image ls hello*</a:t>
            </a:r>
          </a:p>
          <a:p>
            <a:r>
              <a:rPr lang="en-GB" dirty="0">
                <a:solidFill>
                  <a:schemeClr val="bg1"/>
                </a:solidFill>
              </a:rPr>
              <a:t>REPOSITORY          TAG                 IMAGE ID            CREATED             SIZE</a:t>
            </a:r>
          </a:p>
          <a:p>
            <a:r>
              <a:rPr lang="en-GB" dirty="0">
                <a:solidFill>
                  <a:schemeClr val="bg1"/>
                </a:solidFill>
              </a:rPr>
              <a:t>hello-world         latest              fce289e99eb9        9 months ago        1.84kB</a:t>
            </a:r>
          </a:p>
        </p:txBody>
      </p:sp>
    </p:spTree>
    <p:extLst>
      <p:ext uri="{BB962C8B-B14F-4D97-AF65-F5344CB8AC3E}">
        <p14:creationId xmlns:p14="http://schemas.microsoft.com/office/powerpoint/2010/main" val="120293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Containers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88645"/>
            <a:ext cx="8096250" cy="4114800"/>
          </a:xfrm>
        </p:spPr>
        <p:txBody>
          <a:bodyPr/>
          <a:lstStyle/>
          <a:p>
            <a:r>
              <a:rPr lang="en-GB" dirty="0" smtClean="0"/>
              <a:t>Show all running containers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container ls    </a:t>
            </a:r>
            <a:r>
              <a:rPr lang="en-GB" dirty="0" smtClean="0">
                <a:sym typeface="Wingdings" panose="05000000000000000000" pitchFamily="2" charset="2"/>
              </a:rPr>
              <a:t> old </a:t>
            </a:r>
            <a:r>
              <a:rPr lang="en-GB" dirty="0" smtClean="0"/>
              <a:t>style approach is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endParaRPr lang="en-GB" i="1" dirty="0"/>
          </a:p>
          <a:p>
            <a:r>
              <a:rPr lang="en-GB" dirty="0" smtClean="0"/>
              <a:t>Show all containers (</a:t>
            </a:r>
            <a:r>
              <a:rPr lang="en-GB" dirty="0" err="1" smtClean="0"/>
              <a:t>inc.</a:t>
            </a:r>
            <a:r>
              <a:rPr lang="en-GB" dirty="0" smtClean="0"/>
              <a:t> those not running)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-a     OR   </a:t>
            </a:r>
            <a:r>
              <a:rPr lang="en-GB" i="1" dirty="0" err="1" smtClean="0"/>
              <a:t>docker</a:t>
            </a:r>
            <a:r>
              <a:rPr lang="en-GB" i="1" dirty="0" smtClean="0"/>
              <a:t> container ls --all</a:t>
            </a:r>
            <a:endParaRPr lang="en-GB" i="1" dirty="0"/>
          </a:p>
          <a:p>
            <a:r>
              <a:rPr lang="en-GB" dirty="0" smtClean="0"/>
              <a:t>Show containers matching the given name, id, image, etc.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--filter  name=container-name</a:t>
            </a:r>
            <a:r>
              <a:rPr lang="en-GB" dirty="0" smtClean="0"/>
              <a:t>  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-f  id=container-id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-f ancestor=image-name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Show containers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79375" y="4703445"/>
            <a:ext cx="9064625" cy="17543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C:\&gt;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docker 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container ls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-a</a:t>
            </a:r>
          </a:p>
          <a:p>
            <a:r>
              <a:rPr lang="en-GB" dirty="0">
                <a:solidFill>
                  <a:schemeClr val="bg1"/>
                </a:solidFill>
              </a:rPr>
              <a:t>CONTAINER ID  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IMAGE         </a:t>
            </a:r>
            <a:r>
              <a:rPr lang="en-GB" dirty="0" smtClean="0">
                <a:solidFill>
                  <a:schemeClr val="bg1"/>
                </a:solidFill>
              </a:rPr>
              <a:t>COMMAND     CREATED           STATUS                  </a:t>
            </a:r>
            <a:r>
              <a:rPr lang="en-GB" dirty="0">
                <a:solidFill>
                  <a:schemeClr val="bg1"/>
                </a:solidFill>
              </a:rPr>
              <a:t>PORTS               NAMES</a:t>
            </a:r>
          </a:p>
          <a:p>
            <a:r>
              <a:rPr lang="en-GB" dirty="0">
                <a:solidFill>
                  <a:schemeClr val="bg1"/>
                </a:solidFill>
              </a:rPr>
              <a:t>06d15900e459      </a:t>
            </a:r>
            <a:r>
              <a:rPr lang="en-GB" dirty="0" smtClean="0">
                <a:solidFill>
                  <a:schemeClr val="bg1"/>
                </a:solidFill>
              </a:rPr>
              <a:t>hello-world    "/</a:t>
            </a:r>
            <a:r>
              <a:rPr lang="en-GB" dirty="0">
                <a:solidFill>
                  <a:schemeClr val="bg1"/>
                </a:solidFill>
              </a:rPr>
              <a:t>hello"            5 days ago          Exited (0) 5 days ago                       </a:t>
            </a:r>
            <a:r>
              <a:rPr lang="en-GB" dirty="0" err="1">
                <a:solidFill>
                  <a:schemeClr val="bg1"/>
                </a:solidFill>
              </a:rPr>
              <a:t>mystifying_vaughan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396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Example: Filters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0162" y="1069387"/>
            <a:ext cx="9064625" cy="2585323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 -f ancestor=</a:t>
            </a:r>
            <a:r>
              <a:rPr lang="en-GB" dirty="0" err="1">
                <a:solidFill>
                  <a:schemeClr val="accent5">
                    <a:lumMod val="50000"/>
                  </a:schemeClr>
                </a:solidFill>
              </a:rPr>
              <a:t>debian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CONTAINER ID        IMAGE               COMMAND             CREATED             </a:t>
            </a:r>
            <a:r>
              <a:rPr lang="en-GB" dirty="0" smtClean="0">
                <a:solidFill>
                  <a:schemeClr val="bg1"/>
                </a:solidFill>
              </a:rPr>
              <a:t>STATUS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dbbe185d2875        </a:t>
            </a:r>
            <a:r>
              <a:rPr lang="en-GB" dirty="0" err="1">
                <a:solidFill>
                  <a:srgbClr val="FF0000"/>
                </a:solidFill>
              </a:rPr>
              <a:t>debian</a:t>
            </a:r>
            <a:r>
              <a:rPr lang="en-GB" dirty="0">
                <a:solidFill>
                  <a:schemeClr val="bg1"/>
                </a:solidFill>
              </a:rPr>
              <a:t>              "/bin/bash"         37 hours ago        Up 15 </a:t>
            </a:r>
            <a:r>
              <a:rPr lang="en-GB" dirty="0" smtClean="0">
                <a:solidFill>
                  <a:schemeClr val="bg1"/>
                </a:solidFill>
              </a:rPr>
              <a:t>hours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 -f id=dbbe185d2875</a:t>
            </a:r>
          </a:p>
          <a:p>
            <a:r>
              <a:rPr lang="en-GB" dirty="0">
                <a:solidFill>
                  <a:schemeClr val="bg1"/>
                </a:solidFill>
              </a:rPr>
              <a:t>CONTAINER ID        IMAGE               COMMAND             CREATED             STATUS              </a:t>
            </a:r>
            <a:r>
              <a:rPr lang="en-GB" dirty="0" smtClean="0">
                <a:solidFill>
                  <a:srgbClr val="FF0000"/>
                </a:solidFill>
              </a:rPr>
              <a:t>dbbe185d2875</a:t>
            </a:r>
            <a:r>
              <a:rPr lang="en-GB" dirty="0" smtClean="0">
                <a:solidFill>
                  <a:schemeClr val="bg1"/>
                </a:solidFill>
              </a:rPr>
              <a:t>        </a:t>
            </a:r>
            <a:r>
              <a:rPr lang="en-GB" dirty="0" err="1">
                <a:solidFill>
                  <a:schemeClr val="bg1"/>
                </a:solidFill>
              </a:rPr>
              <a:t>debian</a:t>
            </a:r>
            <a:r>
              <a:rPr lang="en-GB" dirty="0">
                <a:solidFill>
                  <a:schemeClr val="bg1"/>
                </a:solidFill>
              </a:rPr>
              <a:t>              "/bin/bash"         37 hours ago        Up 15 </a:t>
            </a:r>
            <a:r>
              <a:rPr lang="en-GB" dirty="0" smtClean="0">
                <a:solidFill>
                  <a:schemeClr val="bg1"/>
                </a:solidFill>
              </a:rPr>
              <a:t>hours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 -a -f expose=80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CONTAINER ID        IMAGE                                                 COMMAND                 …             42bebf3cf895        </a:t>
            </a:r>
            <a:r>
              <a:rPr lang="en-GB" dirty="0" err="1">
                <a:solidFill>
                  <a:schemeClr val="bg1"/>
                </a:solidFill>
              </a:rPr>
              <a:t>davidecesarano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docker</a:t>
            </a:r>
            <a:r>
              <a:rPr lang="en-GB" dirty="0">
                <a:solidFill>
                  <a:schemeClr val="bg1"/>
                </a:solidFill>
              </a:rPr>
              <a:t>-compose-lamp   "/bin/</a:t>
            </a:r>
            <a:r>
              <a:rPr lang="en-GB" dirty="0" err="1">
                <a:solidFill>
                  <a:schemeClr val="bg1"/>
                </a:solidFill>
              </a:rPr>
              <a:t>sh</a:t>
            </a:r>
            <a:r>
              <a:rPr lang="en-GB" dirty="0">
                <a:solidFill>
                  <a:schemeClr val="bg1"/>
                </a:solidFill>
              </a:rPr>
              <a:t> -c '</a:t>
            </a:r>
            <a:r>
              <a:rPr lang="en-GB" dirty="0" err="1">
                <a:solidFill>
                  <a:schemeClr val="bg1"/>
                </a:solidFill>
              </a:rPr>
              <a:t>apachec</a:t>
            </a:r>
            <a:r>
              <a:rPr lang="en-GB" dirty="0" smtClean="0">
                <a:solidFill>
                  <a:schemeClr val="bg1"/>
                </a:solidFill>
              </a:rPr>
              <a:t>…"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1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884" y="1379220"/>
            <a:ext cx="7740316" cy="3314700"/>
          </a:xfrm>
        </p:spPr>
        <p:txBody>
          <a:bodyPr/>
          <a:lstStyle/>
          <a:p>
            <a:r>
              <a:rPr lang="en-GB" dirty="0" smtClean="0"/>
              <a:t>Text information output by the container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b="1" dirty="0" smtClean="0">
                <a:solidFill>
                  <a:srgbClr val="FF0000"/>
                </a:solidFill>
              </a:rPr>
              <a:t>only works if app is generating log info</a:t>
            </a:r>
            <a:r>
              <a:rPr lang="en-GB" dirty="0" smtClean="0"/>
              <a:t>) </a:t>
            </a:r>
          </a:p>
          <a:p>
            <a:r>
              <a:rPr lang="en-GB" dirty="0" smtClean="0"/>
              <a:t>Useful for debugging</a:t>
            </a:r>
          </a:p>
          <a:p>
            <a:r>
              <a:rPr lang="en-GB" dirty="0" smtClean="0"/>
              <a:t>Useful maintenance</a:t>
            </a:r>
          </a:p>
          <a:p>
            <a:endParaRPr lang="en-GB" dirty="0"/>
          </a:p>
          <a:p>
            <a:r>
              <a:rPr lang="en-GB" dirty="0" smtClean="0"/>
              <a:t>Dump the log to the display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Dump the log to the display but continue to streaming new output. </a:t>
            </a:r>
            <a:r>
              <a:rPr lang="en-GB" dirty="0" err="1" smtClean="0"/>
              <a:t>Ctrl+C</a:t>
            </a:r>
            <a:r>
              <a:rPr lang="en-GB" dirty="0" smtClean="0"/>
              <a:t> to escape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62659" y="3430905"/>
            <a:ext cx="4181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container logs CONTAINER_ID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2659" y="4817745"/>
            <a:ext cx="49765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container logs CONTAINER_ID  -follow</a:t>
            </a:r>
            <a:br>
              <a:rPr lang="en-GB" i="1" dirty="0" smtClean="0"/>
            </a:br>
            <a:r>
              <a:rPr lang="en-GB" i="1" dirty="0" smtClean="0"/>
              <a:t>OR SHORTHAND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/>
              <a:t>logs CONTAINER_ID  -</a:t>
            </a:r>
            <a:r>
              <a:rPr lang="en-GB" i="1" dirty="0" smtClean="0"/>
              <a:t>f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88643" y="5954534"/>
            <a:ext cx="798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-t if you want to view timestamp when log entries are not shown timestamped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768340" y="738852"/>
            <a:ext cx="3275256" cy="258532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Show logs before relative time</a:t>
            </a:r>
          </a:p>
          <a:p>
            <a:r>
              <a:rPr lang="en-GB" b="1" dirty="0" smtClean="0"/>
              <a:t>--until </a:t>
            </a:r>
          </a:p>
          <a:p>
            <a:r>
              <a:rPr lang="en-GB" dirty="0" smtClean="0"/>
              <a:t>Examples</a:t>
            </a:r>
            <a:endParaRPr lang="en-GB" dirty="0"/>
          </a:p>
          <a:p>
            <a:r>
              <a:rPr lang="en-GB" dirty="0" smtClean="0"/>
              <a:t>--until  42m</a:t>
            </a:r>
          </a:p>
          <a:p>
            <a:r>
              <a:rPr lang="en-GB" dirty="0" smtClean="0"/>
              <a:t>--until  3s</a:t>
            </a:r>
          </a:p>
          <a:p>
            <a:r>
              <a:rPr lang="en-GB" dirty="0" smtClean="0"/>
              <a:t>Show logs since relative time</a:t>
            </a:r>
          </a:p>
          <a:p>
            <a:r>
              <a:rPr lang="en-GB" b="1" dirty="0" smtClean="0"/>
              <a:t>--since</a:t>
            </a:r>
          </a:p>
          <a:p>
            <a:r>
              <a:rPr lang="en-GB" dirty="0" smtClean="0"/>
              <a:t>Example</a:t>
            </a:r>
          </a:p>
          <a:p>
            <a:r>
              <a:rPr lang="en-GB" dirty="0" smtClean="0"/>
              <a:t>-- since 42m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37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Inspect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Inspect containers and images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container inspect CONTAINER_ID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inspect  IMAGE_NAME</a:t>
            </a:r>
          </a:p>
          <a:p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393180" y="1333500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or container name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>
            <a:off x="6134100" y="1724025"/>
            <a:ext cx="868680" cy="64579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2102819" y="4915495"/>
            <a:ext cx="49955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Remember “container” and “image” are implicit if you use the old command form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inspect   IMAGE_NAME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43535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0162" y="671691"/>
            <a:ext cx="9064625" cy="618630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inspect dbbe185d2875</a:t>
            </a:r>
          </a:p>
          <a:p>
            <a:r>
              <a:rPr lang="en-GB" dirty="0">
                <a:solidFill>
                  <a:schemeClr val="bg1"/>
                </a:solidFill>
              </a:rPr>
              <a:t>[</a:t>
            </a:r>
          </a:p>
          <a:p>
            <a:r>
              <a:rPr lang="en-GB" dirty="0">
                <a:solidFill>
                  <a:schemeClr val="bg1"/>
                </a:solidFill>
              </a:rPr>
              <a:t>    {</a:t>
            </a:r>
          </a:p>
          <a:p>
            <a:r>
              <a:rPr lang="en-GB" dirty="0">
                <a:solidFill>
                  <a:schemeClr val="bg1"/>
                </a:solidFill>
              </a:rPr>
              <a:t>        "Id</a:t>
            </a:r>
            <a:r>
              <a:rPr lang="en-GB" dirty="0" smtClean="0">
                <a:solidFill>
                  <a:schemeClr val="bg1"/>
                </a:solidFill>
              </a:rPr>
              <a:t>":, </a:t>
            </a:r>
            <a:r>
              <a:rPr lang="en-GB" dirty="0">
                <a:solidFill>
                  <a:schemeClr val="bg1"/>
                </a:solidFill>
              </a:rPr>
              <a:t>"</a:t>
            </a:r>
            <a:r>
              <a:rPr lang="en-GB" dirty="0" err="1">
                <a:solidFill>
                  <a:schemeClr val="bg1"/>
                </a:solidFill>
              </a:rPr>
              <a:t>NetworkSettings</a:t>
            </a:r>
            <a:r>
              <a:rPr lang="en-GB" dirty="0">
                <a:solidFill>
                  <a:schemeClr val="bg1"/>
                </a:solidFill>
              </a:rPr>
              <a:t>": {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"Bridge": "",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SandboxID</a:t>
            </a:r>
            <a:r>
              <a:rPr lang="en-GB" dirty="0">
                <a:solidFill>
                  <a:schemeClr val="bg1"/>
                </a:solidFill>
              </a:rPr>
              <a:t>": "7babc2a53e1c3df2c81a57cc522c23d55d82a5fa2f9ef6725367ec7cebcaefe4",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HairpinMode</a:t>
            </a:r>
            <a:r>
              <a:rPr lang="en-GB" dirty="0">
                <a:solidFill>
                  <a:schemeClr val="bg1"/>
                </a:solidFill>
              </a:rPr>
              <a:t>": false,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"LinkLocalIPv6Address": "",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"LinkLocalIPv6PrefixLen": 0,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"Ports": {},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SandboxKey</a:t>
            </a:r>
            <a:r>
              <a:rPr lang="en-GB" dirty="0">
                <a:solidFill>
                  <a:schemeClr val="bg1"/>
                </a:solidFill>
              </a:rPr>
              <a:t>": "/</a:t>
            </a:r>
            <a:r>
              <a:rPr lang="en-GB" dirty="0" err="1">
                <a:solidFill>
                  <a:schemeClr val="bg1"/>
                </a:solidFill>
              </a:rPr>
              <a:t>var</a:t>
            </a:r>
            <a:r>
              <a:rPr lang="en-GB" dirty="0">
                <a:solidFill>
                  <a:schemeClr val="bg1"/>
                </a:solidFill>
              </a:rPr>
              <a:t>/run/</a:t>
            </a:r>
            <a:r>
              <a:rPr lang="en-GB" dirty="0" err="1">
                <a:solidFill>
                  <a:schemeClr val="bg1"/>
                </a:solidFill>
              </a:rPr>
              <a:t>docker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netns</a:t>
            </a:r>
            <a:r>
              <a:rPr lang="en-GB" dirty="0">
                <a:solidFill>
                  <a:schemeClr val="bg1"/>
                </a:solidFill>
              </a:rPr>
              <a:t>/7babc2a53e1c",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SecondaryIPAddresses</a:t>
            </a:r>
            <a:r>
              <a:rPr lang="en-GB" dirty="0">
                <a:solidFill>
                  <a:schemeClr val="bg1"/>
                </a:solidFill>
              </a:rPr>
              <a:t>": null,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"SecondaryIPv6Addresses": null,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EndpointID</a:t>
            </a:r>
            <a:r>
              <a:rPr lang="en-GB" dirty="0">
                <a:solidFill>
                  <a:schemeClr val="bg1"/>
                </a:solidFill>
              </a:rPr>
              <a:t>": "3e071da3b1062c4587666a3fca006d4246e648e3df8c3db14361de4a808893cc",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"Gateway": "172.17.0.1",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"GlobalIPv6Address": "",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"GlobalIPv6PrefixLen": 0,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IPAddress</a:t>
            </a:r>
            <a:r>
              <a:rPr lang="en-GB" dirty="0">
                <a:solidFill>
                  <a:schemeClr val="bg1"/>
                </a:solidFill>
              </a:rPr>
              <a:t>": "172.17.0.2</a:t>
            </a:r>
            <a:r>
              <a:rPr lang="en-GB" dirty="0" smtClean="0">
                <a:solidFill>
                  <a:schemeClr val="bg1"/>
                </a:solidFill>
              </a:rPr>
              <a:t>",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]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832909" y="1203514"/>
            <a:ext cx="2582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rgbClr val="FF0000"/>
                </a:solidFill>
              </a:rPr>
              <a:t>Big information dump</a:t>
            </a:r>
            <a:endParaRPr lang="en-GB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0188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Assuming the hello-world container is running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List all the images</a:t>
            </a:r>
          </a:p>
          <a:p>
            <a:r>
              <a:rPr lang="en-GB" dirty="0" smtClean="0"/>
              <a:t>List all running containers</a:t>
            </a:r>
          </a:p>
          <a:p>
            <a:r>
              <a:rPr lang="en-GB" dirty="0" smtClean="0"/>
              <a:t>Inspect the hello-world container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94890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config.json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21080"/>
            <a:ext cx="7029450" cy="4817745"/>
          </a:xfrm>
        </p:spPr>
        <p:txBody>
          <a:bodyPr/>
          <a:lstStyle/>
          <a:p>
            <a:r>
              <a:rPr lang="en-GB" dirty="0" smtClean="0"/>
              <a:t>Docker configuration stored in Docker folder in .</a:t>
            </a:r>
            <a:r>
              <a:rPr lang="en-GB" dirty="0" err="1" smtClean="0"/>
              <a:t>docker</a:t>
            </a:r>
            <a:r>
              <a:rPr lang="en-GB" dirty="0" smtClean="0"/>
              <a:t> in your home directory</a:t>
            </a:r>
          </a:p>
          <a:p>
            <a:pPr lvl="1"/>
            <a:r>
              <a:rPr lang="en-GB" dirty="0" smtClean="0"/>
              <a:t>C:\Users\your-username\.docker</a:t>
            </a:r>
          </a:p>
          <a:p>
            <a:r>
              <a:rPr lang="en-GB" dirty="0" smtClean="0"/>
              <a:t>Don’t change these files except you may wish to edit </a:t>
            </a:r>
            <a:r>
              <a:rPr lang="en-GB" dirty="0" err="1" smtClean="0"/>
              <a:t>config.json</a:t>
            </a:r>
            <a:r>
              <a:rPr lang="en-GB" dirty="0" smtClean="0"/>
              <a:t> to configure the output of certain commands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389495" y="1697990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 the dot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 flipV="1">
            <a:off x="6825615" y="1391166"/>
            <a:ext cx="563880" cy="41910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" name="Straight Arrow Connector 7"/>
          <p:cNvCxnSpPr/>
          <p:nvPr/>
        </p:nvCxnSpPr>
        <p:spPr bwMode="auto">
          <a:xfrm flipH="1">
            <a:off x="4600575" y="1810266"/>
            <a:ext cx="2788920" cy="14478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1390650" y="3051056"/>
            <a:ext cx="6145530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{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auths</a:t>
            </a:r>
            <a:r>
              <a:rPr lang="en-GB" dirty="0">
                <a:solidFill>
                  <a:schemeClr val="bg1"/>
                </a:solidFill>
              </a:rPr>
              <a:t>": {	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     "</a:t>
            </a:r>
            <a:r>
              <a:rPr lang="en-GB" dirty="0">
                <a:solidFill>
                  <a:schemeClr val="bg1"/>
                </a:solidFill>
              </a:rPr>
              <a:t>https://index.docker.io/v1/": {}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HttpHeaders</a:t>
            </a:r>
            <a:r>
              <a:rPr lang="en-GB" dirty="0">
                <a:solidFill>
                  <a:schemeClr val="bg1"/>
                </a:solidFill>
              </a:rPr>
              <a:t>": </a:t>
            </a:r>
            <a:r>
              <a:rPr lang="en-GB" dirty="0" smtClean="0">
                <a:solidFill>
                  <a:schemeClr val="bg1"/>
                </a:solidFill>
              </a:rPr>
              <a:t>{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      "</a:t>
            </a:r>
            <a:r>
              <a:rPr lang="en-GB" dirty="0">
                <a:solidFill>
                  <a:schemeClr val="bg1"/>
                </a:solidFill>
              </a:rPr>
              <a:t>User-Agent": "Docker-Client/18.09.2 (windows)"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credsStore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err="1">
                <a:solidFill>
                  <a:schemeClr val="bg1"/>
                </a:solidFill>
              </a:rPr>
              <a:t>wincred</a:t>
            </a:r>
            <a:r>
              <a:rPr lang="en-GB" dirty="0">
                <a:solidFill>
                  <a:schemeClr val="bg1"/>
                </a:solidFill>
              </a:rPr>
              <a:t>",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stackOrchestrator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smtClean="0">
                <a:solidFill>
                  <a:schemeClr val="bg1"/>
                </a:solidFill>
              </a:rPr>
              <a:t>swarm“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}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404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81100"/>
            <a:ext cx="7029450" cy="4657725"/>
          </a:xfrm>
        </p:spPr>
        <p:txBody>
          <a:bodyPr/>
          <a:lstStyle/>
          <a:p>
            <a:r>
              <a:rPr lang="en-GB" dirty="0" smtClean="0"/>
              <a:t>Only show Docker container ID values for the command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 err="1" smtClean="0"/>
              <a:t>ps</a:t>
            </a:r>
            <a:endParaRPr lang="en-GB" dirty="0" smtClean="0"/>
          </a:p>
          <a:p>
            <a:pPr lvl="1"/>
            <a:r>
              <a:rPr lang="en-GB" dirty="0" smtClean="0"/>
              <a:t>Remember the “old” shorter form of this command is just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27175" y="2771755"/>
            <a:ext cx="6145530" cy="341632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{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auths</a:t>
            </a:r>
            <a:r>
              <a:rPr lang="en-GB" dirty="0">
                <a:solidFill>
                  <a:schemeClr val="bg1"/>
                </a:solidFill>
              </a:rPr>
              <a:t>": {	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     "</a:t>
            </a:r>
            <a:r>
              <a:rPr lang="en-GB" dirty="0">
                <a:solidFill>
                  <a:schemeClr val="bg1"/>
                </a:solidFill>
              </a:rPr>
              <a:t>https://index.docker.io/v1/": {}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HttpHeaders</a:t>
            </a:r>
            <a:r>
              <a:rPr lang="en-GB" dirty="0">
                <a:solidFill>
                  <a:schemeClr val="bg1"/>
                </a:solidFill>
              </a:rPr>
              <a:t>": </a:t>
            </a:r>
            <a:r>
              <a:rPr lang="en-GB" dirty="0" smtClean="0">
                <a:solidFill>
                  <a:schemeClr val="bg1"/>
                </a:solidFill>
              </a:rPr>
              <a:t>{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      "</a:t>
            </a:r>
            <a:r>
              <a:rPr lang="en-GB" dirty="0">
                <a:solidFill>
                  <a:schemeClr val="bg1"/>
                </a:solidFill>
              </a:rPr>
              <a:t>User-Agent": "Docker-Client/18.09.2 (windows)"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credsStore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err="1">
                <a:solidFill>
                  <a:schemeClr val="bg1"/>
                </a:solidFill>
              </a:rPr>
              <a:t>wincred</a:t>
            </a:r>
            <a:r>
              <a:rPr lang="en-GB" dirty="0">
                <a:solidFill>
                  <a:schemeClr val="bg1"/>
                </a:solidFill>
              </a:rPr>
              <a:t>",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stackOrchestrator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smtClean="0">
                <a:solidFill>
                  <a:schemeClr val="bg1"/>
                </a:solidFill>
              </a:rPr>
              <a:t>swarm“</a:t>
            </a:r>
            <a:r>
              <a:rPr lang="en-GB" b="1" dirty="0" smtClean="0">
                <a:solidFill>
                  <a:srgbClr val="FF0000"/>
                </a:solidFill>
              </a:rPr>
              <a:t>,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“</a:t>
            </a:r>
            <a:r>
              <a:rPr lang="en-GB" dirty="0" err="1" smtClean="0">
                <a:solidFill>
                  <a:srgbClr val="FF0000"/>
                </a:solidFill>
              </a:rPr>
              <a:t>psFormat</a:t>
            </a:r>
            <a:r>
              <a:rPr lang="en-GB" dirty="0" smtClean="0">
                <a:solidFill>
                  <a:srgbClr val="FF0000"/>
                </a:solidFill>
              </a:rPr>
              <a:t>”: “{{.ID}}”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}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484346" y="2324501"/>
            <a:ext cx="3608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LETS NOT DO THIS THOUGH !!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11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1835" y="1814363"/>
            <a:ext cx="7628021" cy="402446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CONFIGURE BUILD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1688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Ship Run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012" y="813380"/>
            <a:ext cx="8239125" cy="41243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81011" y="5101339"/>
            <a:ext cx="81865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Build </a:t>
            </a:r>
            <a:r>
              <a:rPr lang="en-GB" dirty="0"/>
              <a:t>and destroy container images rapidly. 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Developers can </a:t>
            </a:r>
            <a:r>
              <a:rPr lang="en-GB" dirty="0"/>
              <a:t>include the container building steps as a part of </a:t>
            </a:r>
            <a:r>
              <a:rPr lang="en-GB" dirty="0" smtClean="0"/>
              <a:t>their </a:t>
            </a:r>
            <a:r>
              <a:rPr lang="en-GB" dirty="0"/>
              <a:t>development cycle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17369" y="4610446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Swarm cluster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724977" y="1134594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REGISTRIES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444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Existing Images</a:t>
            </a:r>
            <a:br>
              <a:rPr lang="en-GB" dirty="0" smtClean="0"/>
            </a:br>
            <a:r>
              <a:rPr lang="en-GB" dirty="0" smtClean="0"/>
              <a:t>(Ready to run)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2598" y="1015779"/>
            <a:ext cx="7029450" cy="4832985"/>
          </a:xfrm>
        </p:spPr>
        <p:txBody>
          <a:bodyPr/>
          <a:lstStyle/>
          <a:p>
            <a:r>
              <a:rPr lang="en-GB" dirty="0" smtClean="0"/>
              <a:t>You can search the Docker Hub website</a:t>
            </a:r>
            <a:br>
              <a:rPr lang="en-GB" dirty="0" smtClean="0"/>
            </a:br>
            <a:r>
              <a:rPr lang="en-GB" dirty="0" smtClean="0"/>
              <a:t>http://hub.docker.com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search for images on the Docker command line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 search   </a:t>
            </a:r>
            <a:r>
              <a:rPr lang="en-GB" i="1" dirty="0" err="1" smtClean="0"/>
              <a:t>nginx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716" y="1934139"/>
            <a:ext cx="4505878" cy="3513596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 bwMode="auto">
          <a:xfrm>
            <a:off x="2146434" y="1852863"/>
            <a:ext cx="1049153" cy="495701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025304" y="2968191"/>
            <a:ext cx="2210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Find “</a:t>
            </a:r>
            <a:r>
              <a:rPr lang="en-GB" dirty="0" err="1" smtClean="0"/>
              <a:t>nginx</a:t>
            </a:r>
            <a:r>
              <a:rPr lang="en-GB" dirty="0" smtClean="0"/>
              <a:t>” images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3255065" y="2181639"/>
            <a:ext cx="2738231" cy="8845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Right Brace 9"/>
          <p:cNvSpPr/>
          <p:nvPr/>
        </p:nvSpPr>
        <p:spPr bwMode="auto">
          <a:xfrm>
            <a:off x="5809422" y="3493604"/>
            <a:ext cx="308113" cy="2067339"/>
          </a:xfrm>
          <a:prstGeom prst="rightBrace">
            <a:avLst>
              <a:gd name="adj1" fmla="val 8333"/>
              <a:gd name="adj2" fmla="val 49526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3506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and Run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07971"/>
            <a:ext cx="7029450" cy="4630854"/>
          </a:xfrm>
        </p:spPr>
        <p:txBody>
          <a:bodyPr/>
          <a:lstStyle/>
          <a:p>
            <a:r>
              <a:rPr lang="en-GB" dirty="0" smtClean="0"/>
              <a:t>You only need to build a new image if no existing image is available</a:t>
            </a:r>
          </a:p>
          <a:p>
            <a:pPr lvl="1"/>
            <a:r>
              <a:rPr lang="en-GB" dirty="0" smtClean="0"/>
              <a:t>“hello-world” and “</a:t>
            </a:r>
            <a:r>
              <a:rPr lang="en-GB" dirty="0" err="1" smtClean="0"/>
              <a:t>debian</a:t>
            </a:r>
            <a:r>
              <a:rPr lang="en-GB" dirty="0" smtClean="0"/>
              <a:t>” are examples of pre-built images we can use e.g.</a:t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 container   run   </a:t>
            </a:r>
            <a:r>
              <a:rPr lang="en-GB" i="1" dirty="0" smtClean="0"/>
              <a:t>hello-world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To build a new image:</a:t>
            </a:r>
          </a:p>
          <a:p>
            <a:pPr lvl="1"/>
            <a:r>
              <a:rPr lang="en-GB" dirty="0" smtClean="0"/>
              <a:t>Create a </a:t>
            </a:r>
            <a:r>
              <a:rPr lang="en-GB" b="1" dirty="0" err="1" smtClean="0"/>
              <a:t>DockerFile</a:t>
            </a:r>
            <a:r>
              <a:rPr lang="en-GB" dirty="0" smtClean="0"/>
              <a:t> providing instructions on how the image should be built</a:t>
            </a:r>
          </a:p>
          <a:p>
            <a:pPr lvl="1"/>
            <a:r>
              <a:rPr lang="en-GB" dirty="0" smtClean="0"/>
              <a:t>Build the new image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image   build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Run the image in a container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 container   run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3945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File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 err="1" smtClean="0"/>
              <a:t>DockerFIle</a:t>
            </a:r>
            <a:r>
              <a:rPr lang="en-GB" dirty="0" smtClean="0"/>
              <a:t> is  a text file with a structure that looks similar to this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1655545" y="2841506"/>
            <a:ext cx="5630779" cy="1679609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0" tIns="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400050" lvl="1" indent="0">
              <a:buNone/>
            </a:pPr>
            <a:r>
              <a:rPr lang="en-GB" b="1" dirty="0" smtClean="0"/>
              <a:t>FROM</a:t>
            </a:r>
            <a:r>
              <a:rPr lang="en-GB" dirty="0" smtClean="0"/>
              <a:t> some-existing-image-name</a:t>
            </a:r>
            <a:endParaRPr lang="en-GB" dirty="0"/>
          </a:p>
          <a:p>
            <a:pPr marL="400050" lvl="1" indent="0">
              <a:buNone/>
            </a:pPr>
            <a:r>
              <a:rPr lang="en-GB" b="1" dirty="0"/>
              <a:t>RUN</a:t>
            </a:r>
            <a:r>
              <a:rPr lang="en-GB" dirty="0"/>
              <a:t> </a:t>
            </a:r>
            <a:r>
              <a:rPr lang="en-GB" dirty="0" smtClean="0"/>
              <a:t>some </a:t>
            </a:r>
            <a:r>
              <a:rPr lang="en-GB" dirty="0" err="1" smtClean="0"/>
              <a:t>unix</a:t>
            </a:r>
            <a:r>
              <a:rPr lang="en-GB" dirty="0" smtClean="0"/>
              <a:t> commands</a:t>
            </a:r>
            <a:endParaRPr lang="en-GB" dirty="0"/>
          </a:p>
          <a:p>
            <a:pPr marL="400050" lvl="1" indent="0">
              <a:buNone/>
            </a:pPr>
            <a:r>
              <a:rPr lang="en-GB" b="1" dirty="0"/>
              <a:t>EXPOSE</a:t>
            </a:r>
            <a:r>
              <a:rPr lang="en-GB" dirty="0"/>
              <a:t> </a:t>
            </a:r>
            <a:r>
              <a:rPr lang="en-GB" dirty="0" smtClean="0"/>
              <a:t>some-</a:t>
            </a:r>
            <a:r>
              <a:rPr lang="en-GB" dirty="0" err="1" smtClean="0"/>
              <a:t>portnumber</a:t>
            </a:r>
            <a:endParaRPr lang="en-GB" dirty="0"/>
          </a:p>
          <a:p>
            <a:pPr marL="400050" lvl="1" indent="0">
              <a:buNone/>
            </a:pPr>
            <a:r>
              <a:rPr lang="en-GB" b="1" dirty="0"/>
              <a:t>ENTRYPOINT</a:t>
            </a:r>
            <a:r>
              <a:rPr lang="en-GB" dirty="0"/>
              <a:t> </a:t>
            </a:r>
            <a:r>
              <a:rPr lang="en-GB" b="1" dirty="0" smtClean="0"/>
              <a:t>[</a:t>
            </a:r>
            <a:r>
              <a:rPr lang="en-GB" dirty="0" smtClean="0"/>
              <a:t>some </a:t>
            </a:r>
            <a:r>
              <a:rPr lang="en-GB" dirty="0" err="1" smtClean="0"/>
              <a:t>unix</a:t>
            </a:r>
            <a:r>
              <a:rPr lang="en-GB" dirty="0" smtClean="0"/>
              <a:t> command and flags</a:t>
            </a:r>
            <a:r>
              <a:rPr lang="en-GB" b="1" dirty="0" smtClean="0"/>
              <a:t>]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1856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A </a:t>
            </a:r>
            <a:r>
              <a:rPr lang="en-GB" b="1" dirty="0" smtClean="0"/>
              <a:t>text file </a:t>
            </a:r>
            <a:r>
              <a:rPr lang="en-GB" dirty="0" smtClean="0"/>
              <a:t>created by the developer to control the image building process and contains the following:</a:t>
            </a:r>
          </a:p>
          <a:p>
            <a:endParaRPr lang="en-GB" dirty="0" smtClean="0"/>
          </a:p>
          <a:p>
            <a:r>
              <a:rPr lang="en-GB" b="1" dirty="0" smtClean="0"/>
              <a:t>FROM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Base image (OS) to be used. Often pulled from Docker </a:t>
            </a:r>
            <a:r>
              <a:rPr lang="en-GB" dirty="0"/>
              <a:t>Hub, a central image registry server hosted by Docker </a:t>
            </a:r>
            <a:r>
              <a:rPr lang="en-GB" dirty="0" smtClean="0"/>
              <a:t>Inc.</a:t>
            </a:r>
          </a:p>
          <a:p>
            <a:pPr lvl="1"/>
            <a:r>
              <a:rPr lang="en-GB" dirty="0" smtClean="0"/>
              <a:t>FROM </a:t>
            </a:r>
            <a:r>
              <a:rPr lang="en-GB" dirty="0" err="1" smtClean="0"/>
              <a:t>ubuntu</a:t>
            </a:r>
            <a:endParaRPr lang="en-GB" dirty="0" smtClean="0"/>
          </a:p>
          <a:p>
            <a:pPr lvl="1"/>
            <a:r>
              <a:rPr lang="en-GB" dirty="0"/>
              <a:t>FROM </a:t>
            </a:r>
            <a:r>
              <a:rPr lang="en-GB" dirty="0" err="1"/>
              <a:t>microsoft</a:t>
            </a:r>
            <a:r>
              <a:rPr lang="en-GB" dirty="0"/>
              <a:t>/</a:t>
            </a:r>
            <a:r>
              <a:rPr lang="en-GB" dirty="0" err="1"/>
              <a:t>windowsservercore</a:t>
            </a:r>
            <a:endParaRPr lang="en-GB" dirty="0"/>
          </a:p>
          <a:p>
            <a:r>
              <a:rPr lang="en-GB" b="1" dirty="0" smtClean="0"/>
              <a:t>RUN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Commands to be executed when the container is </a:t>
            </a:r>
            <a:r>
              <a:rPr lang="en-GB" b="1" dirty="0" smtClean="0">
                <a:solidFill>
                  <a:srgbClr val="FF0000"/>
                </a:solidFill>
              </a:rPr>
              <a:t>being built</a:t>
            </a:r>
          </a:p>
          <a:p>
            <a:r>
              <a:rPr lang="en-GB" b="1" dirty="0" smtClean="0"/>
              <a:t>EXPOSE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Open ports (space separated) for the application/server running inside the container. These are exposed to the container.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0674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7014711" cy="341697"/>
          </a:xfrm>
        </p:spPr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1096" y="659331"/>
            <a:ext cx="7029450" cy="3744227"/>
          </a:xfrm>
        </p:spPr>
        <p:txBody>
          <a:bodyPr/>
          <a:lstStyle/>
          <a:p>
            <a:r>
              <a:rPr lang="en-GB" b="1" dirty="0" smtClean="0"/>
              <a:t>CMD</a:t>
            </a:r>
            <a:r>
              <a:rPr lang="en-GB" dirty="0" smtClean="0"/>
              <a:t>  </a:t>
            </a:r>
            <a:br>
              <a:rPr lang="en-GB" dirty="0" smtClean="0"/>
            </a:br>
            <a:r>
              <a:rPr lang="en-GB" dirty="0" smtClean="0"/>
              <a:t>[“executable”, “param1”, “param2”]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Sets </a:t>
            </a:r>
            <a:r>
              <a:rPr lang="en-GB" b="1" dirty="0"/>
              <a:t>the </a:t>
            </a:r>
            <a:r>
              <a:rPr lang="en-GB" b="1" dirty="0" smtClean="0"/>
              <a:t>default command </a:t>
            </a:r>
            <a:r>
              <a:rPr lang="en-GB" dirty="0"/>
              <a:t>to be </a:t>
            </a:r>
            <a:r>
              <a:rPr lang="en-GB" dirty="0" smtClean="0"/>
              <a:t>executed </a:t>
            </a:r>
            <a:r>
              <a:rPr lang="en-GB" b="1" dirty="0" smtClean="0"/>
              <a:t>at start-up </a:t>
            </a:r>
            <a:r>
              <a:rPr lang="en-GB" dirty="0" smtClean="0"/>
              <a:t>in the container running </a:t>
            </a:r>
            <a:r>
              <a:rPr lang="en-GB" dirty="0"/>
              <a:t>the </a:t>
            </a:r>
            <a:r>
              <a:rPr lang="en-GB" dirty="0" smtClean="0"/>
              <a:t>image (use square brackets i.e. JSON format to execute without a shell)</a:t>
            </a:r>
          </a:p>
          <a:p>
            <a:r>
              <a:rPr lang="en-GB" dirty="0" smtClean="0"/>
              <a:t>This command </a:t>
            </a:r>
            <a:r>
              <a:rPr lang="en-GB" b="1" dirty="0" smtClean="0"/>
              <a:t>can be overwritten</a:t>
            </a:r>
            <a:r>
              <a:rPr lang="en-GB" dirty="0" smtClean="0"/>
              <a:t> in the </a:t>
            </a: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dirty="0" smtClean="0"/>
              <a:t>command line </a:t>
            </a:r>
          </a:p>
          <a:p>
            <a:r>
              <a:rPr lang="en-GB" dirty="0" smtClean="0"/>
              <a:t>For example: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690830" y="4118184"/>
            <a:ext cx="20769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r>
              <a:rPr lang="en-GB" dirty="0" smtClean="0"/>
              <a:t>CMD [“ls”, "-</a:t>
            </a:r>
            <a:r>
              <a:rPr lang="en-GB" dirty="0"/>
              <a:t>l</a:t>
            </a:r>
            <a:r>
              <a:rPr lang="en-GB" dirty="0" smtClean="0"/>
              <a:t>"]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931410" y="3329622"/>
            <a:ext cx="35317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/>
              <a:t>Execute the default command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i="1" dirty="0"/>
              <a:t>--name </a:t>
            </a:r>
            <a:r>
              <a:rPr lang="en-GB" i="1" dirty="0" smtClean="0"/>
              <a:t>test-container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 executed is  </a:t>
            </a:r>
            <a:r>
              <a:rPr lang="en-GB" b="1" dirty="0" smtClean="0"/>
              <a:t>ls -l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2931410" y="4479141"/>
            <a:ext cx="55725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Override the default command by specifying a different command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i="1" dirty="0"/>
              <a:t>--name </a:t>
            </a:r>
            <a:r>
              <a:rPr lang="en-GB" i="1" dirty="0" smtClean="0"/>
              <a:t>test-container </a:t>
            </a:r>
            <a:r>
              <a:rPr lang="en-GB" i="1" dirty="0" smtClean="0">
                <a:solidFill>
                  <a:srgbClr val="FF0000"/>
                </a:solidFill>
              </a:rPr>
              <a:t>echo “hello world”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command </a:t>
            </a:r>
            <a:r>
              <a:rPr lang="en-GB" dirty="0"/>
              <a:t>executed is  </a:t>
            </a:r>
            <a:r>
              <a:rPr lang="en-GB" b="1" dirty="0" smtClean="0"/>
              <a:t>echo “hello world”</a:t>
            </a:r>
            <a:endParaRPr lang="en-GB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1487104" y="6112375"/>
            <a:ext cx="7016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https</a:t>
            </a:r>
            <a:r>
              <a:rPr lang="en-GB" dirty="0"/>
              <a:t>://goinbigdata.com/docker-run-vs-cmd-vs-entrypoint/</a:t>
            </a:r>
          </a:p>
        </p:txBody>
      </p:sp>
      <p:sp>
        <p:nvSpPr>
          <p:cNvPr id="5" name="Left Brace 4"/>
          <p:cNvSpPr/>
          <p:nvPr/>
        </p:nvSpPr>
        <p:spPr bwMode="auto">
          <a:xfrm>
            <a:off x="2492943" y="3378467"/>
            <a:ext cx="317634" cy="2204186"/>
          </a:xfrm>
          <a:prstGeom prst="leftBrace">
            <a:avLst/>
          </a:prstGeom>
          <a:noFill/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5944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7014711" cy="341697"/>
          </a:xfrm>
        </p:spPr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1096" y="514953"/>
            <a:ext cx="7029450" cy="3888606"/>
          </a:xfrm>
        </p:spPr>
        <p:txBody>
          <a:bodyPr/>
          <a:lstStyle/>
          <a:p>
            <a:r>
              <a:rPr lang="en-GB" b="1" dirty="0" smtClean="0"/>
              <a:t>ENTRYPOINT </a:t>
            </a:r>
            <a:br>
              <a:rPr lang="en-GB" b="1" dirty="0" smtClean="0"/>
            </a:br>
            <a:r>
              <a:rPr lang="en-GB" dirty="0" smtClean="0"/>
              <a:t>[“executable”, </a:t>
            </a:r>
            <a:r>
              <a:rPr lang="en-GB" dirty="0"/>
              <a:t>“param1”, “param2”]</a:t>
            </a:r>
            <a:br>
              <a:rPr lang="en-GB" dirty="0"/>
            </a:br>
            <a:r>
              <a:rPr lang="en-GB" dirty="0"/>
              <a:t>Commands to be run inside the container each time the container starts (use square brackets i.e. JSON format</a:t>
            </a:r>
            <a:r>
              <a:rPr lang="en-GB" dirty="0" smtClean="0"/>
              <a:t>). </a:t>
            </a:r>
            <a:r>
              <a:rPr lang="en-GB" b="1" dirty="0" smtClean="0"/>
              <a:t>Always executes </a:t>
            </a:r>
            <a:r>
              <a:rPr lang="en-GB" dirty="0" smtClean="0"/>
              <a:t>irrespective of the </a:t>
            </a:r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dirty="0" smtClean="0"/>
              <a:t>command line</a:t>
            </a:r>
          </a:p>
          <a:p>
            <a:r>
              <a:rPr lang="en-GB" b="1" dirty="0" smtClean="0"/>
              <a:t>CMD </a:t>
            </a:r>
            <a:br>
              <a:rPr lang="en-GB" b="1" dirty="0" smtClean="0"/>
            </a:br>
            <a:r>
              <a:rPr lang="en-GB" dirty="0" smtClean="0"/>
              <a:t>[“param1</a:t>
            </a:r>
            <a:r>
              <a:rPr lang="en-GB" dirty="0"/>
              <a:t>”, “param2”]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This second form of the option allows us to specify additional default flags to be appended to the ENTRYPOINT command that can be overridden.</a:t>
            </a:r>
          </a:p>
          <a:p>
            <a:r>
              <a:rPr lang="en-GB" b="1" u="sng" dirty="0" smtClean="0"/>
              <a:t>Usage:</a:t>
            </a:r>
            <a:r>
              <a:rPr lang="en-GB" dirty="0" smtClean="0"/>
              <a:t> Use ENTRYPOINT </a:t>
            </a:r>
            <a:r>
              <a:rPr lang="en-GB" dirty="0"/>
              <a:t>to set fairly stable default commands and arguments and then use </a:t>
            </a:r>
            <a:r>
              <a:rPr lang="en-GB" dirty="0" smtClean="0"/>
              <a:t>the CMD options </a:t>
            </a:r>
            <a:r>
              <a:rPr lang="en-GB" dirty="0"/>
              <a:t>to set additional defaults that </a:t>
            </a:r>
            <a:r>
              <a:rPr lang="en-GB" dirty="0" smtClean="0"/>
              <a:t>are more likely to be changed in the command line. For example: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56885" y="5396533"/>
            <a:ext cx="314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r>
              <a:rPr lang="en-GB" dirty="0"/>
              <a:t>ENTRYPOINT ["top", "-b"]</a:t>
            </a:r>
          </a:p>
          <a:p>
            <a:r>
              <a:rPr lang="en-GB" dirty="0"/>
              <a:t>CMD ["-c"]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54411" y="5303593"/>
            <a:ext cx="34547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i="1" dirty="0"/>
              <a:t>--name </a:t>
            </a:r>
            <a:r>
              <a:rPr lang="en-GB" i="1" dirty="0" smtClean="0"/>
              <a:t>test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 executed is  </a:t>
            </a:r>
            <a:r>
              <a:rPr lang="en-GB" b="1" dirty="0" smtClean="0"/>
              <a:t>top -b -c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3054411" y="6053666"/>
            <a:ext cx="35060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i="1" dirty="0"/>
              <a:t>--name test  </a:t>
            </a:r>
            <a:r>
              <a:rPr lang="en-GB" i="1" dirty="0" smtClean="0"/>
              <a:t>top -H</a:t>
            </a:r>
            <a:br>
              <a:rPr lang="en-GB" i="1" dirty="0" smtClean="0"/>
            </a:br>
            <a:r>
              <a:rPr lang="en-GB" dirty="0"/>
              <a:t>command executed is  </a:t>
            </a:r>
            <a:r>
              <a:rPr lang="en-GB" b="1" dirty="0"/>
              <a:t>top </a:t>
            </a:r>
            <a:r>
              <a:rPr lang="en-GB" b="1" dirty="0" smtClean="0"/>
              <a:t>-b -H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7175634" y="5185059"/>
            <a:ext cx="19154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Command line option -H overrides the default “-c”</a:t>
            </a:r>
            <a:endParaRPr lang="en-GB" dirty="0"/>
          </a:p>
        </p:txBody>
      </p:sp>
      <p:cxnSp>
        <p:nvCxnSpPr>
          <p:cNvPr id="8" name="Straight Arrow Connector 7"/>
          <p:cNvCxnSpPr>
            <a:stCxn id="5" idx="1"/>
            <a:endCxn id="11" idx="3"/>
          </p:cNvCxnSpPr>
          <p:nvPr/>
        </p:nvCxnSpPr>
        <p:spPr bwMode="auto">
          <a:xfrm flipH="1">
            <a:off x="6560499" y="5785224"/>
            <a:ext cx="615135" cy="59160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 rot="16200000">
            <a:off x="6339299" y="1760203"/>
            <a:ext cx="4511461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 You can also specify --</a:t>
            </a:r>
            <a:r>
              <a:rPr lang="en-GB" dirty="0" err="1" smtClean="0"/>
              <a:t>entrypoint</a:t>
            </a:r>
            <a:r>
              <a:rPr lang="en-GB" dirty="0" smtClean="0"/>
              <a:t>  to completely override the command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run --</a:t>
            </a:r>
            <a:r>
              <a:rPr lang="en-GB" i="1" dirty="0" err="1" smtClean="0"/>
              <a:t>entrypoint</a:t>
            </a:r>
            <a:r>
              <a:rPr lang="en-GB" i="1" dirty="0" smtClean="0"/>
              <a:t> echo “Hello World” </a:t>
            </a:r>
            <a:r>
              <a:rPr lang="en-GB" dirty="0" smtClean="0"/>
              <a:t>but we do not typically do this!!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4967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82980"/>
            <a:ext cx="7029450" cy="4855845"/>
          </a:xfrm>
        </p:spPr>
        <p:txBody>
          <a:bodyPr/>
          <a:lstStyle/>
          <a:p>
            <a:r>
              <a:rPr lang="en-GB" b="1" dirty="0" smtClean="0"/>
              <a:t>ADD</a:t>
            </a:r>
            <a:r>
              <a:rPr lang="en-GB" dirty="0" smtClean="0"/>
              <a:t>  </a:t>
            </a:r>
            <a:r>
              <a:rPr lang="en-GB" i="1" dirty="0" err="1" smtClean="0"/>
              <a:t>src</a:t>
            </a:r>
            <a:r>
              <a:rPr lang="en-GB" dirty="0" smtClean="0"/>
              <a:t>  </a:t>
            </a:r>
            <a:r>
              <a:rPr lang="en-GB" i="1" dirty="0" err="1" smtClean="0"/>
              <a:t>dest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Copies </a:t>
            </a:r>
            <a:r>
              <a:rPr lang="en-GB" dirty="0"/>
              <a:t>new files, directories or remote file URLs from </a:t>
            </a:r>
            <a:r>
              <a:rPr lang="en-GB" i="1" dirty="0" err="1" smtClean="0"/>
              <a:t>src</a:t>
            </a:r>
            <a:r>
              <a:rPr lang="en-GB" dirty="0" smtClean="0"/>
              <a:t> path and </a:t>
            </a:r>
            <a:r>
              <a:rPr lang="en-GB" dirty="0"/>
              <a:t>adds them to the </a:t>
            </a:r>
            <a:r>
              <a:rPr lang="en-GB" dirty="0" err="1"/>
              <a:t>filesystem</a:t>
            </a:r>
            <a:r>
              <a:rPr lang="en-GB" dirty="0"/>
              <a:t> of the image at the </a:t>
            </a:r>
            <a:r>
              <a:rPr lang="en-GB" i="1" dirty="0" err="1" smtClean="0"/>
              <a:t>dest</a:t>
            </a:r>
            <a:r>
              <a:rPr lang="en-GB" dirty="0" smtClean="0"/>
              <a:t> path…..will also </a:t>
            </a:r>
            <a:r>
              <a:rPr lang="en-GB" dirty="0" err="1" smtClean="0"/>
              <a:t>uncompress</a:t>
            </a:r>
            <a:r>
              <a:rPr lang="en-GB" dirty="0" smtClean="0"/>
              <a:t> .tar files</a:t>
            </a:r>
            <a:br>
              <a:rPr lang="en-GB" dirty="0" smtClean="0"/>
            </a:br>
            <a:endParaRPr lang="en-GB" i="1" dirty="0" smtClean="0"/>
          </a:p>
          <a:p>
            <a:r>
              <a:rPr lang="en-GB" b="1" dirty="0" smtClean="0"/>
              <a:t>COPY</a:t>
            </a:r>
            <a:r>
              <a:rPr lang="en-GB" dirty="0"/>
              <a:t> </a:t>
            </a:r>
            <a:r>
              <a:rPr lang="en-GB" i="1" dirty="0" err="1"/>
              <a:t>src</a:t>
            </a:r>
            <a:r>
              <a:rPr lang="en-GB" dirty="0"/>
              <a:t>  </a:t>
            </a:r>
            <a:r>
              <a:rPr lang="en-GB" i="1" dirty="0" err="1"/>
              <a:t>dest</a:t>
            </a:r>
            <a:r>
              <a:rPr lang="en-GB" dirty="0" smtClean="0"/>
              <a:t> 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Copies </a:t>
            </a:r>
            <a:r>
              <a:rPr lang="en-GB" dirty="0"/>
              <a:t>new files or directories from </a:t>
            </a:r>
            <a:r>
              <a:rPr lang="en-GB" i="1" dirty="0" err="1" smtClean="0"/>
              <a:t>src</a:t>
            </a:r>
            <a:r>
              <a:rPr lang="en-GB" dirty="0" smtClean="0"/>
              <a:t> path and </a:t>
            </a:r>
            <a:r>
              <a:rPr lang="en-GB" dirty="0"/>
              <a:t>adds them to the </a:t>
            </a:r>
            <a:r>
              <a:rPr lang="en-GB" dirty="0" err="1"/>
              <a:t>filesystem</a:t>
            </a:r>
            <a:r>
              <a:rPr lang="en-GB" dirty="0"/>
              <a:t> of the </a:t>
            </a:r>
            <a:r>
              <a:rPr lang="en-GB" dirty="0" smtClean="0"/>
              <a:t>image at </a:t>
            </a:r>
            <a:r>
              <a:rPr lang="en-GB" dirty="0"/>
              <a:t>the </a:t>
            </a:r>
            <a:r>
              <a:rPr lang="en-GB" i="1" dirty="0" err="1" smtClean="0"/>
              <a:t>dest</a:t>
            </a:r>
            <a:r>
              <a:rPr lang="en-GB" i="1" dirty="0" smtClean="0"/>
              <a:t> </a:t>
            </a:r>
            <a:r>
              <a:rPr lang="en-GB" dirty="0" smtClean="0"/>
              <a:t>path</a:t>
            </a:r>
          </a:p>
          <a:p>
            <a:endParaRPr lang="en-GB" i="1" dirty="0"/>
          </a:p>
          <a:p>
            <a:r>
              <a:rPr lang="en-GB" i="1" dirty="0" err="1" smtClean="0"/>
              <a:t>src</a:t>
            </a:r>
            <a:r>
              <a:rPr lang="en-GB" dirty="0" smtClean="0"/>
              <a:t> path is relative to where the directory image was built</a:t>
            </a:r>
          </a:p>
          <a:p>
            <a:r>
              <a:rPr lang="en-GB" i="1" dirty="0" err="1" smtClean="0"/>
              <a:t>dest</a:t>
            </a:r>
            <a:r>
              <a:rPr lang="en-GB" dirty="0" smtClean="0"/>
              <a:t> </a:t>
            </a:r>
            <a:r>
              <a:rPr lang="en-GB" dirty="0"/>
              <a:t>is an absolute path, or a path relative to </a:t>
            </a:r>
            <a:r>
              <a:rPr lang="en-GB" dirty="0" smtClean="0"/>
              <a:t>WORKDIR</a:t>
            </a:r>
          </a:p>
          <a:p>
            <a:endParaRPr lang="en-GB" dirty="0"/>
          </a:p>
          <a:p>
            <a:r>
              <a:rPr lang="en-GB" b="1" dirty="0"/>
              <a:t>WORKDIR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The WORKDIR instruction sets the working directory for any RUN, CMD, ENTRYPOINT, COPY and ADD instructions that follow it in the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0466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2962242"/>
          </a:xfrm>
        </p:spPr>
        <p:txBody>
          <a:bodyPr/>
          <a:lstStyle/>
          <a:p>
            <a:r>
              <a:rPr lang="en-GB" dirty="0"/>
              <a:t>Although ADD and COPY are functionally similar, generally speaking, COPY is preferred. That’s because it’s more transparent than ADD. </a:t>
            </a:r>
            <a:endParaRPr lang="en-GB" dirty="0" smtClean="0"/>
          </a:p>
          <a:p>
            <a:r>
              <a:rPr lang="en-GB" dirty="0" smtClean="0"/>
              <a:t>COPY </a:t>
            </a:r>
            <a:r>
              <a:rPr lang="en-GB" dirty="0"/>
              <a:t>only supports the basic copying of local files into the container, while ADD has some features (like local-only tar extraction </a:t>
            </a:r>
            <a:r>
              <a:rPr lang="en-GB" strike="sngStrike" dirty="0"/>
              <a:t>and remote URL support</a:t>
            </a:r>
            <a:r>
              <a:rPr lang="en-GB" dirty="0"/>
              <a:t>) that are not immediately obvious. </a:t>
            </a:r>
            <a:endParaRPr lang="en-GB" dirty="0" smtClean="0"/>
          </a:p>
          <a:p>
            <a:r>
              <a:rPr lang="en-GB" dirty="0" smtClean="0"/>
              <a:t>Consequently</a:t>
            </a:r>
            <a:r>
              <a:rPr lang="en-GB" dirty="0"/>
              <a:t>, the best use for ADD is local </a:t>
            </a:r>
            <a:r>
              <a:rPr lang="en-GB" b="1" dirty="0"/>
              <a:t>tar file </a:t>
            </a:r>
            <a:r>
              <a:rPr lang="en-GB" dirty="0"/>
              <a:t>auto-extraction into the image, as in ADD </a:t>
            </a:r>
            <a:r>
              <a:rPr lang="en-GB" dirty="0" smtClean="0"/>
              <a:t>rootfs.tar.gz </a:t>
            </a:r>
            <a:r>
              <a:rPr lang="en-GB" dirty="0"/>
              <a:t>/.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1984" y="4062515"/>
            <a:ext cx="6083781" cy="92333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COPY</a:t>
            </a:r>
            <a:r>
              <a:rPr lang="en-GB" dirty="0"/>
              <a:t> resources/jdk-7u79-linux-x64.tar.gz </a:t>
            </a:r>
            <a:r>
              <a:rPr lang="en-GB" dirty="0" smtClean="0"/>
              <a:t>  /</a:t>
            </a:r>
            <a:r>
              <a:rPr lang="en-GB" dirty="0" err="1"/>
              <a:t>tmp</a:t>
            </a:r>
            <a:r>
              <a:rPr lang="en-GB" dirty="0"/>
              <a:t>/</a:t>
            </a:r>
          </a:p>
          <a:p>
            <a:r>
              <a:rPr lang="en-GB" dirty="0"/>
              <a:t>RUN tar -</a:t>
            </a:r>
            <a:r>
              <a:rPr lang="en-GB" dirty="0" err="1"/>
              <a:t>zxvf</a:t>
            </a:r>
            <a:r>
              <a:rPr lang="en-GB" dirty="0"/>
              <a:t> /</a:t>
            </a:r>
            <a:r>
              <a:rPr lang="en-GB" dirty="0" err="1"/>
              <a:t>tmp</a:t>
            </a:r>
            <a:r>
              <a:rPr lang="en-GB" dirty="0"/>
              <a:t>/jdk-7u79-linux-x64.tar.gz </a:t>
            </a:r>
            <a:r>
              <a:rPr lang="en-GB" dirty="0" smtClean="0"/>
              <a:t>  -</a:t>
            </a:r>
            <a:r>
              <a:rPr lang="en-GB" dirty="0"/>
              <a:t>C /</a:t>
            </a:r>
            <a:r>
              <a:rPr lang="en-GB" dirty="0" err="1"/>
              <a:t>usr</a:t>
            </a:r>
            <a:r>
              <a:rPr lang="en-GB" dirty="0"/>
              <a:t>/local</a:t>
            </a:r>
          </a:p>
          <a:p>
            <a:r>
              <a:rPr lang="en-GB" dirty="0"/>
              <a:t>RUN </a:t>
            </a:r>
            <a:r>
              <a:rPr lang="en-GB" dirty="0" err="1"/>
              <a:t>rm</a:t>
            </a:r>
            <a:r>
              <a:rPr lang="en-GB" dirty="0"/>
              <a:t> </a:t>
            </a:r>
            <a:r>
              <a:rPr lang="en-GB" dirty="0" smtClean="0"/>
              <a:t>  /</a:t>
            </a:r>
            <a:r>
              <a:rPr lang="en-GB" dirty="0" err="1"/>
              <a:t>tmp</a:t>
            </a:r>
            <a:r>
              <a:rPr lang="en-GB" dirty="0"/>
              <a:t>/jdk-7u79-linux-x64.tar.gz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91984" y="5461709"/>
            <a:ext cx="5570820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ADD</a:t>
            </a:r>
            <a:r>
              <a:rPr lang="en-GB" dirty="0"/>
              <a:t> resources/jdk-7u79-linux-x64.tar.gz </a:t>
            </a:r>
            <a:r>
              <a:rPr lang="en-GB" dirty="0" smtClean="0"/>
              <a:t>   /</a:t>
            </a:r>
            <a:r>
              <a:rPr lang="en-GB" dirty="0" err="1"/>
              <a:t>usr</a:t>
            </a:r>
            <a:r>
              <a:rPr lang="en-GB" dirty="0"/>
              <a:t>/local/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24606" y="5056901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…or the equivalent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7123540" y="4139115"/>
            <a:ext cx="190731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using COPY means we can remove files we do not want in the image (because image size matters)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 bwMode="auto">
          <a:xfrm flipH="1">
            <a:off x="4815509" y="4800600"/>
            <a:ext cx="2295939" cy="9939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37590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DockerFile</a:t>
            </a:r>
            <a:r>
              <a:rPr lang="en-GB" dirty="0"/>
              <a:t>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433310" cy="4114800"/>
          </a:xfrm>
        </p:spPr>
        <p:txBody>
          <a:bodyPr/>
          <a:lstStyle/>
          <a:p>
            <a:r>
              <a:rPr lang="en-GB" b="1" dirty="0" smtClean="0"/>
              <a:t>ENV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Set OS environment variables for the Docker container</a:t>
            </a:r>
          </a:p>
          <a:p>
            <a:endParaRPr lang="en-GB" dirty="0"/>
          </a:p>
          <a:p>
            <a:r>
              <a:rPr lang="en-GB" dirty="0" smtClean="0"/>
              <a:t>Example: Create a environment variable “number” with the value 2, </a:t>
            </a:r>
            <a:r>
              <a:rPr lang="en-GB" dirty="0" err="1" smtClean="0"/>
              <a:t>etc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ENV number = 2</a:t>
            </a:r>
            <a:br>
              <a:rPr lang="en-GB" dirty="0" smtClean="0"/>
            </a:br>
            <a:r>
              <a:rPr lang="en-GB" dirty="0" smtClean="0"/>
              <a:t>ENV name=“Bob” message=“hello”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RUN echo $number      </a:t>
            </a:r>
            <a:r>
              <a:rPr lang="en-GB" dirty="0" smtClean="0">
                <a:sym typeface="Wingdings" panose="05000000000000000000" pitchFamily="2" charset="2"/>
              </a:rPr>
              <a:t> echo the environmental variable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85887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0713"/>
            <a:ext cx="7029450" cy="490888"/>
          </a:xfrm>
        </p:spPr>
        <p:txBody>
          <a:bodyPr/>
          <a:lstStyle/>
          <a:p>
            <a:r>
              <a:rPr lang="en-GB" dirty="0" smtClean="0"/>
              <a:t>What is this file doing?</a:t>
            </a:r>
          </a:p>
          <a:p>
            <a:r>
              <a:rPr lang="en-GB" dirty="0" smtClean="0"/>
              <a:t>NOTE: We do not have the required files to actually build this image!!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007947" y="2248602"/>
            <a:ext cx="7337158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Monotype Sorts" pitchFamily="2" charset="2"/>
              <a:buNone/>
            </a:pPr>
            <a:r>
              <a:rPr lang="en-GB" dirty="0" smtClean="0"/>
              <a:t>FROM ubuntu:14.04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					</a:t>
            </a:r>
            <a:r>
              <a:rPr lang="en-GB" u="sng" dirty="0" smtClean="0">
                <a:sym typeface="Wingdings" panose="05000000000000000000" pitchFamily="2" charset="2"/>
              </a:rPr>
              <a:t>Terminal commands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update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install –y 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COPY  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   /</a:t>
            </a:r>
            <a:r>
              <a:rPr lang="en-GB" dirty="0" err="1" smtClean="0">
                <a:sym typeface="Wingdings" panose="05000000000000000000" pitchFamily="2" charset="2"/>
              </a:rPr>
              <a:t>etc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COPY ./www-data   /www-data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 80 				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”]</a:t>
            </a:r>
            <a:br>
              <a:rPr lang="en-GB" dirty="0" smtClean="0">
                <a:sym typeface="Wingdings" panose="05000000000000000000" pitchFamily="2" charset="2"/>
              </a:rPr>
            </a:b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343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" y="1724025"/>
            <a:ext cx="8574405" cy="4114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ubuntu:14.04                               </a:t>
            </a:r>
            <a:r>
              <a:rPr lang="en-GB" dirty="0" smtClean="0">
                <a:sym typeface="Wingdings" panose="05000000000000000000" pitchFamily="2" charset="2"/>
              </a:rPr>
              <a:t> baseline OS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					</a:t>
            </a:r>
            <a:r>
              <a:rPr lang="en-GB" u="sng" dirty="0" smtClean="0">
                <a:sym typeface="Wingdings" panose="05000000000000000000" pitchFamily="2" charset="2"/>
              </a:rPr>
              <a:t>Terminal </a:t>
            </a:r>
            <a:r>
              <a:rPr lang="en-GB" u="sng" dirty="0">
                <a:sym typeface="Wingdings" panose="05000000000000000000" pitchFamily="2" charset="2"/>
              </a:rPr>
              <a:t>commands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update                                Update software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install –y 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                    install 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COPY  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   /</a:t>
            </a:r>
            <a:r>
              <a:rPr lang="en-GB" dirty="0" err="1" smtClean="0">
                <a:sym typeface="Wingdings" panose="05000000000000000000" pitchFamily="2" charset="2"/>
              </a:rPr>
              <a:t>etc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    add 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from host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COPY </a:t>
            </a:r>
            <a:r>
              <a:rPr lang="en-GB" dirty="0" smtClean="0">
                <a:sym typeface="Wingdings" panose="05000000000000000000" pitchFamily="2" charset="2"/>
              </a:rPr>
              <a:t>./www-data   /www-data                     add website files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 </a:t>
            </a:r>
            <a:r>
              <a:rPr lang="en-GB" dirty="0">
                <a:sym typeface="Wingdings" panose="05000000000000000000" pitchFamily="2" charset="2"/>
              </a:rPr>
              <a:t>80 </a:t>
            </a:r>
            <a:r>
              <a:rPr lang="en-GB" dirty="0" smtClean="0">
                <a:sym typeface="Wingdings" panose="05000000000000000000" pitchFamily="2" charset="2"/>
              </a:rPr>
              <a:t>				 expose port 80 to host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”]                                           run command </a:t>
            </a:r>
            <a:r>
              <a:rPr lang="en-GB" i="1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8207" y="5524901"/>
            <a:ext cx="79504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Remember because we are using CMD, the entire command “</a:t>
            </a:r>
            <a:r>
              <a:rPr lang="en-GB" dirty="0" err="1" smtClean="0"/>
              <a:t>nginx</a:t>
            </a:r>
            <a:r>
              <a:rPr lang="en-GB" dirty="0" smtClean="0"/>
              <a:t>” can be overridden in the </a:t>
            </a:r>
            <a:r>
              <a:rPr lang="en-GB" i="1" dirty="0" err="1" smtClean="0"/>
              <a:t>docker</a:t>
            </a:r>
            <a:r>
              <a:rPr lang="en-GB" i="1" dirty="0" smtClean="0"/>
              <a:t> run</a:t>
            </a:r>
            <a:r>
              <a:rPr lang="en-GB" dirty="0" smtClean="0"/>
              <a:t> command line if we wish. Might have been better to use ENTRYPOINT here!!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958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435610"/>
          </a:xfrm>
        </p:spPr>
        <p:txBody>
          <a:bodyPr/>
          <a:lstStyle/>
          <a:p>
            <a:r>
              <a:rPr lang="en-GB" dirty="0"/>
              <a:t>What is this file doing</a:t>
            </a:r>
            <a:r>
              <a:rPr lang="en-GB" dirty="0" smtClean="0"/>
              <a:t>?</a:t>
            </a:r>
          </a:p>
          <a:p>
            <a:r>
              <a:rPr lang="en-GB" dirty="0"/>
              <a:t>NOTE: We do not have the required files to actually build this image!!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800324" y="2831431"/>
            <a:ext cx="3296252" cy="3424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Monotype Sorts" pitchFamily="2" charset="2"/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node:carbon</a:t>
            </a:r>
            <a:endParaRPr lang="en-GB" dirty="0" smtClean="0"/>
          </a:p>
          <a:p>
            <a:pPr marL="0" indent="0">
              <a:buFont typeface="Monotype Sorts" pitchFamily="2" charset="2"/>
              <a:buNone/>
            </a:pPr>
            <a:r>
              <a:rPr lang="en-GB" dirty="0" smtClean="0"/>
              <a:t>WORKDIR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src</a:t>
            </a:r>
            <a:r>
              <a:rPr lang="en-GB" dirty="0" smtClean="0"/>
              <a:t>/app	</a:t>
            </a:r>
          </a:p>
          <a:p>
            <a:pPr marL="0" indent="0">
              <a:buFont typeface="Monotype Sorts" pitchFamily="2" charset="2"/>
              <a:buNone/>
            </a:pPr>
            <a:endParaRPr lang="en-GB" dirty="0" smtClean="0"/>
          </a:p>
          <a:p>
            <a:pPr marL="0" indent="0">
              <a:buFont typeface="Monotype Sorts" pitchFamily="2" charset="2"/>
              <a:buNone/>
            </a:pPr>
            <a:r>
              <a:rPr lang="en-GB" dirty="0" smtClean="0"/>
              <a:t>COPY package*.</a:t>
            </a:r>
            <a:r>
              <a:rPr lang="en-GB" dirty="0" err="1" smtClean="0"/>
              <a:t>json</a:t>
            </a:r>
            <a:r>
              <a:rPr lang="en-GB" dirty="0" smtClean="0"/>
              <a:t>  ./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   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install</a:t>
            </a:r>
          </a:p>
          <a:p>
            <a:pPr marL="0" indent="0">
              <a:buFont typeface="Monotype Sorts" pitchFamily="2" charset="2"/>
              <a:buNone/>
            </a:pPr>
            <a:r>
              <a:rPr lang="en-GB" dirty="0" smtClean="0">
                <a:sym typeface="Wingdings" panose="05000000000000000000" pitchFamily="2" charset="2"/>
              </a:rPr>
              <a:t>COPY  .   .                              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8000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”, “start”]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887151" y="3692491"/>
            <a:ext cx="23076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Pay particular attention to the dots and slashes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>
            <a:off x="4706126" y="4045069"/>
            <a:ext cx="998882" cy="8448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2897204" y="4069916"/>
            <a:ext cx="2812774" cy="9988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/>
          <p:nvPr/>
        </p:nvCxnSpPr>
        <p:spPr bwMode="auto">
          <a:xfrm flipH="1">
            <a:off x="3175500" y="4129551"/>
            <a:ext cx="2489752" cy="97900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4736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980" y="1036320"/>
            <a:ext cx="8275320" cy="480250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node:carbon</a:t>
            </a:r>
            <a:r>
              <a:rPr lang="en-GB" dirty="0" smtClean="0"/>
              <a:t>                 </a:t>
            </a:r>
            <a:r>
              <a:rPr lang="en-GB" dirty="0" smtClean="0">
                <a:sym typeface="Wingdings" panose="05000000000000000000" pitchFamily="2" charset="2"/>
              </a:rPr>
              <a:t> baseline OS with node.js installed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WORKDIR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src</a:t>
            </a:r>
            <a:r>
              <a:rPr lang="en-GB" dirty="0" smtClean="0"/>
              <a:t>/app	          </a:t>
            </a:r>
            <a:r>
              <a:rPr lang="en-GB" dirty="0" smtClean="0">
                <a:sym typeface="Wingdings" panose="05000000000000000000" pitchFamily="2" charset="2"/>
              </a:rPr>
              <a:t> the app working directory in container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COPY package*.</a:t>
            </a:r>
            <a:r>
              <a:rPr lang="en-GB" dirty="0" err="1" smtClean="0"/>
              <a:t>json</a:t>
            </a:r>
            <a:r>
              <a:rPr lang="en-GB" dirty="0" smtClean="0"/>
              <a:t>  ./           </a:t>
            </a:r>
            <a:r>
              <a:rPr lang="en-GB" dirty="0" smtClean="0">
                <a:sym typeface="Wingdings" panose="05000000000000000000" pitchFamily="2" charset="2"/>
              </a:rPr>
              <a:t> copy from host to container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    WORKDIR directory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install                        install the “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” installer software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#OR RUN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install --only=production</a:t>
            </a:r>
          </a:p>
          <a:p>
            <a:pPr marL="0" indent="0">
              <a:buNone/>
            </a:pPr>
            <a:endParaRPr lang="en-GB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dirty="0" smtClean="0">
                <a:sym typeface="Wingdings" panose="05000000000000000000" pitchFamily="2" charset="2"/>
              </a:rPr>
              <a:t>COPY  .   .                                copy contents of the current host </a:t>
            </a:r>
            <a:r>
              <a:rPr lang="en-GB" dirty="0" err="1" smtClean="0">
                <a:sym typeface="Wingdings" panose="05000000000000000000" pitchFamily="2" charset="2"/>
              </a:rPr>
              <a:t>dir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to the WORKDIR directory in the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container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8000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”, “start”]               execute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start in container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4562375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host </a:t>
            </a:r>
            <a:r>
              <a:rPr lang="en-GB" dirty="0" err="1" smtClean="0"/>
              <a:t>dir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1058779" y="4403558"/>
            <a:ext cx="394636" cy="22619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1706893" y="4562375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 </a:t>
            </a:r>
            <a:r>
              <a:rPr lang="en-GB" dirty="0" err="1" smtClean="0"/>
              <a:t>dir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 flipV="1">
            <a:off x="1862489" y="4442059"/>
            <a:ext cx="144379" cy="18769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290417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0389" y="1934678"/>
            <a:ext cx="8107680" cy="451424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openjdk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ENV SPRING_OUTPUT_ANSI_ENABLED=ALWAYS \</a:t>
            </a:r>
            <a:r>
              <a:rPr lang="en-GB" dirty="0"/>
              <a:t>	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=0 \</a:t>
            </a:r>
            <a:br>
              <a:rPr lang="en-GB" dirty="0" smtClean="0"/>
            </a:br>
            <a:r>
              <a:rPr lang="en-GB" dirty="0" smtClean="0"/>
              <a:t>	JAVA_OPTS=“”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CMD echo “We are running” &amp;&amp; \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sleep $(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) &amp;&amp; \</a:t>
            </a:r>
            <a:br>
              <a:rPr lang="en-GB" dirty="0" smtClean="0"/>
            </a:br>
            <a:r>
              <a:rPr lang="en-GB" dirty="0" smtClean="0"/>
              <a:t>	java $(JAVA_OPTS) -</a:t>
            </a:r>
            <a:r>
              <a:rPr lang="en-GB" dirty="0" err="1" smtClean="0"/>
              <a:t>Djava.security.egd</a:t>
            </a:r>
            <a:r>
              <a:rPr lang="en-GB" dirty="0" smtClean="0"/>
              <a:t>=file:/dev/./</a:t>
            </a:r>
            <a:r>
              <a:rPr lang="en-GB" dirty="0" err="1" smtClean="0"/>
              <a:t>urandom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                                             -jar /</a:t>
            </a:r>
            <a:r>
              <a:rPr lang="en-GB" dirty="0" err="1" smtClean="0"/>
              <a:t>app.war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EXPOSE 8000 5701/</a:t>
            </a:r>
            <a:r>
              <a:rPr lang="en-GB" dirty="0" err="1" smtClean="0"/>
              <a:t>udp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ym typeface="Wingdings" panose="05000000000000000000" pitchFamily="2" charset="2"/>
              </a:rPr>
              <a:t>COPY</a:t>
            </a:r>
            <a:r>
              <a:rPr lang="en-GB" dirty="0" smtClean="0"/>
              <a:t> </a:t>
            </a:r>
            <a:r>
              <a:rPr lang="en-GB" dirty="0" err="1" smtClean="0"/>
              <a:t>app.war</a:t>
            </a:r>
            <a:r>
              <a:rPr lang="en-GB" dirty="0" smtClean="0"/>
              <a:t>     /</a:t>
            </a:r>
            <a:r>
              <a:rPr lang="en-GB" dirty="0" err="1" smtClean="0"/>
              <a:t>app.war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951497" y="626745"/>
            <a:ext cx="7029450" cy="435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What is this file doing?</a:t>
            </a:r>
          </a:p>
          <a:p>
            <a:r>
              <a:rPr lang="en-GB" dirty="0" smtClean="0"/>
              <a:t>NOTE: We do not have the required files to actually build this image!!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6337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5" y="466826"/>
            <a:ext cx="9064625" cy="53720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openjdk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ENV SPRING_OUTPUT_ANSI_ENABLED=ALWAYS \</a:t>
            </a:r>
            <a:r>
              <a:rPr lang="en-GB" dirty="0"/>
              <a:t>	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=0 \</a:t>
            </a:r>
            <a:br>
              <a:rPr lang="en-GB" dirty="0" smtClean="0"/>
            </a:br>
            <a:r>
              <a:rPr lang="en-GB" dirty="0" smtClean="0"/>
              <a:t>	JAVA_OPTS=“”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Running the commands “echo”, “sleep” and “java”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The amount of time to sleep is determined by an environment variable JHIPSTER_SLEEP. We can us this for Linux commands that rely on such variables</a:t>
            </a:r>
          </a:p>
          <a:p>
            <a:pPr marL="0" indent="0">
              <a:buNone/>
            </a:pPr>
            <a:r>
              <a:rPr lang="en-GB" dirty="0" smtClean="0"/>
              <a:t>CMD echo “We are running” &amp;&amp; \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sleep $(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) &amp;&amp; \</a:t>
            </a:r>
            <a:br>
              <a:rPr lang="en-GB" dirty="0" smtClean="0"/>
            </a:br>
            <a:r>
              <a:rPr lang="en-GB" dirty="0" smtClean="0"/>
              <a:t>	java $(JAVA_OPTS) -</a:t>
            </a:r>
            <a:r>
              <a:rPr lang="en-GB" dirty="0" err="1" smtClean="0"/>
              <a:t>Djava.security.egd</a:t>
            </a:r>
            <a:r>
              <a:rPr lang="en-GB" dirty="0" smtClean="0"/>
              <a:t>=file:/dev/./</a:t>
            </a:r>
            <a:r>
              <a:rPr lang="en-GB" dirty="0" err="1" smtClean="0"/>
              <a:t>urandom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                                             -jar /</a:t>
            </a:r>
            <a:r>
              <a:rPr lang="en-GB" dirty="0" err="1" smtClean="0"/>
              <a:t>app.war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EXPOSE 8000 5701/</a:t>
            </a:r>
            <a:r>
              <a:rPr lang="en-GB" dirty="0" err="1" smtClean="0"/>
              <a:t>udp</a:t>
            </a:r>
            <a:r>
              <a:rPr lang="en-GB" dirty="0" smtClean="0"/>
              <a:t>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2 ports 8000 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tcp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 and 5701 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udp</a:t>
            </a:r>
            <a:endParaRPr lang="en-GB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ym typeface="Wingdings" panose="05000000000000000000" pitchFamily="2" charset="2"/>
              </a:rPr>
              <a:t>COPY</a:t>
            </a:r>
            <a:r>
              <a:rPr lang="en-GB" dirty="0" smtClean="0"/>
              <a:t> </a:t>
            </a:r>
            <a:r>
              <a:rPr lang="en-GB" dirty="0" err="1" smtClean="0"/>
              <a:t>app.war</a:t>
            </a:r>
            <a:r>
              <a:rPr lang="en-GB" dirty="0" smtClean="0"/>
              <a:t>     /</a:t>
            </a:r>
            <a:r>
              <a:rPr lang="en-GB" dirty="0" err="1" smtClean="0"/>
              <a:t>app.war</a:t>
            </a:r>
            <a:r>
              <a:rPr lang="en-GB" dirty="0" smtClean="0"/>
              <a:t>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copy 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app.war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 file to root directory in container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060883" y="1526005"/>
            <a:ext cx="2467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Environment variables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067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.</a:t>
            </a:r>
            <a:r>
              <a:rPr lang="en-GB" dirty="0" err="1" smtClean="0"/>
              <a:t>dockerignore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82040"/>
            <a:ext cx="7029450" cy="4756785"/>
          </a:xfrm>
        </p:spPr>
        <p:txBody>
          <a:bodyPr/>
          <a:lstStyle/>
          <a:p>
            <a:r>
              <a:rPr lang="en-GB" dirty="0" smtClean="0"/>
              <a:t>This is another text file placed in the same directory as the </a:t>
            </a:r>
            <a:r>
              <a:rPr lang="en-GB" dirty="0" err="1" smtClean="0"/>
              <a:t>DockerFile</a:t>
            </a:r>
            <a:r>
              <a:rPr lang="en-GB" dirty="0" smtClean="0"/>
              <a:t> file</a:t>
            </a:r>
          </a:p>
          <a:p>
            <a:r>
              <a:rPr lang="en-GB" dirty="0" smtClean="0"/>
              <a:t>Specifies files to ignore during an ADD or COPY because the container does not need them</a:t>
            </a:r>
          </a:p>
          <a:p>
            <a:endParaRPr lang="en-GB" dirty="0"/>
          </a:p>
          <a:p>
            <a:r>
              <a:rPr lang="en-GB" dirty="0" smtClean="0"/>
              <a:t>Example: Ignore all .txt files</a:t>
            </a:r>
            <a:br>
              <a:rPr lang="en-GB" dirty="0" smtClean="0"/>
            </a:br>
            <a:r>
              <a:rPr lang="en-GB" dirty="0" smtClean="0"/>
              <a:t>*.txt</a:t>
            </a:r>
          </a:p>
          <a:p>
            <a:r>
              <a:rPr lang="en-GB" dirty="0"/>
              <a:t>Example: Ignore </a:t>
            </a:r>
            <a:r>
              <a:rPr lang="en-GB" dirty="0" smtClean="0"/>
              <a:t>all files except </a:t>
            </a:r>
            <a:r>
              <a:rPr lang="en-GB" dirty="0"/>
              <a:t>.jar and .war </a:t>
            </a:r>
            <a:r>
              <a:rPr lang="en-GB" dirty="0" smtClean="0"/>
              <a:t>files</a:t>
            </a:r>
            <a:br>
              <a:rPr lang="en-GB" dirty="0" smtClean="0"/>
            </a:br>
            <a:r>
              <a:rPr lang="en-GB" dirty="0" smtClean="0"/>
              <a:t>*.*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!*.jar</a:t>
            </a:r>
            <a:br>
              <a:rPr lang="en-GB" dirty="0"/>
            </a:br>
            <a:r>
              <a:rPr lang="en-GB" dirty="0"/>
              <a:t>!*.war </a:t>
            </a:r>
          </a:p>
          <a:p>
            <a:r>
              <a:rPr lang="en-GB" dirty="0" smtClean="0"/>
              <a:t>Example: </a:t>
            </a:r>
            <a:r>
              <a:rPr lang="en-GB" dirty="0" err="1" smtClean="0"/>
              <a:t>Ingore</a:t>
            </a:r>
            <a:r>
              <a:rPr lang="en-GB" dirty="0" smtClean="0"/>
              <a:t> files and directories starting with </a:t>
            </a:r>
            <a:r>
              <a:rPr lang="en-GB" i="1" dirty="0" smtClean="0"/>
              <a:t>temp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temp*</a:t>
            </a:r>
          </a:p>
          <a:p>
            <a:r>
              <a:rPr lang="en-GB" dirty="0" smtClean="0"/>
              <a:t>Example</a:t>
            </a:r>
            <a:r>
              <a:rPr lang="en-GB" dirty="0"/>
              <a:t>:  Exclude files and directories starting with </a:t>
            </a:r>
            <a:r>
              <a:rPr lang="en-GB" i="1" dirty="0"/>
              <a:t>temp</a:t>
            </a:r>
            <a:r>
              <a:rPr lang="en-GB" dirty="0"/>
              <a:t> from any subdirectory that is two levels below the root</a:t>
            </a:r>
            <a:r>
              <a:rPr lang="en-GB" dirty="0" smtClean="0"/>
              <a:t>.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*/*/temp*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95445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Images Revisited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6044" y="1097280"/>
            <a:ext cx="2403222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 smtClean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node:carbon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sp>
        <p:nvSpPr>
          <p:cNvPr id="6" name="Regular Pentagon 5"/>
          <p:cNvSpPr/>
          <p:nvPr/>
        </p:nvSpPr>
        <p:spPr bwMode="auto">
          <a:xfrm>
            <a:off x="3543300" y="2263140"/>
            <a:ext cx="1615440" cy="1577340"/>
          </a:xfrm>
          <a:prstGeom prst="pentago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DockerHub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8" name="Straight Arrow Connector 7"/>
          <p:cNvCxnSpPr>
            <a:endCxn id="5" idx="3"/>
          </p:cNvCxnSpPr>
          <p:nvPr/>
        </p:nvCxnSpPr>
        <p:spPr bwMode="auto">
          <a:xfrm flipH="1" flipV="1">
            <a:off x="2759266" y="1835944"/>
            <a:ext cx="1138142" cy="7386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728144" y="1935480"/>
            <a:ext cx="3134191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buildpack-deps:jessie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>
            <a:off x="4859464" y="2430780"/>
            <a:ext cx="807720" cy="14382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4859464" y="4205366"/>
            <a:ext cx="2416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buildpack-deps:jessie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57175" y="659884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my_app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4859464" y="4649946"/>
            <a:ext cx="3698448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buildpack-deps:jessie-scm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5667184" y="1508284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node:carbon</a:t>
            </a:r>
            <a:endParaRPr lang="en-GB" dirty="0"/>
          </a:p>
        </p:txBody>
      </p:sp>
      <p:cxnSp>
        <p:nvCxnSpPr>
          <p:cNvPr id="17" name="Straight Arrow Connector 16"/>
          <p:cNvCxnSpPr>
            <a:endCxn id="9" idx="2"/>
          </p:cNvCxnSpPr>
          <p:nvPr/>
        </p:nvCxnSpPr>
        <p:spPr bwMode="auto">
          <a:xfrm flipV="1">
            <a:off x="6614160" y="3412808"/>
            <a:ext cx="681080" cy="59531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" name="TextBox 19"/>
          <p:cNvSpPr txBox="1"/>
          <p:nvPr/>
        </p:nvSpPr>
        <p:spPr>
          <a:xfrm>
            <a:off x="356044" y="3230374"/>
            <a:ext cx="272796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One </a:t>
            </a:r>
            <a:r>
              <a:rPr lang="en-GB" dirty="0" err="1" smtClean="0"/>
              <a:t>DockerFile</a:t>
            </a:r>
            <a:r>
              <a:rPr lang="en-GB" dirty="0" smtClean="0"/>
              <a:t> leads to another that leads to another, etc.</a:t>
            </a:r>
          </a:p>
          <a:p>
            <a:endParaRPr lang="en-GB" dirty="0"/>
          </a:p>
          <a:p>
            <a:r>
              <a:rPr lang="en-GB" dirty="0" smtClean="0"/>
              <a:t>Each builds an image.</a:t>
            </a:r>
          </a:p>
          <a:p>
            <a:r>
              <a:rPr lang="en-GB" dirty="0" err="1" smtClean="0"/>
              <a:t>my_app</a:t>
            </a:r>
            <a:r>
              <a:rPr lang="en-GB" dirty="0" smtClean="0"/>
              <a:t> pulls each of these images, but it does not necessarily have to rebuild each of them. </a:t>
            </a:r>
            <a:r>
              <a:rPr lang="en-GB" b="1" dirty="0" smtClean="0">
                <a:solidFill>
                  <a:srgbClr val="FF0000"/>
                </a:solidFill>
              </a:rPr>
              <a:t>The images are cached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765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work for setting up the infrastructure for an application is now the responsibility of the developer</a:t>
            </a:r>
          </a:p>
          <a:p>
            <a:r>
              <a:rPr lang="en-GB" b="1" dirty="0" err="1" smtClean="0">
                <a:solidFill>
                  <a:srgbClr val="FF0000"/>
                </a:solidFill>
              </a:rPr>
              <a:t>DockerFiles</a:t>
            </a:r>
            <a:r>
              <a:rPr lang="en-GB" b="1" dirty="0" smtClean="0">
                <a:solidFill>
                  <a:srgbClr val="FF0000"/>
                </a:solidFill>
              </a:rPr>
              <a:t> can be submitted to version control </a:t>
            </a:r>
            <a:r>
              <a:rPr lang="en-GB" dirty="0" smtClean="0"/>
              <a:t>along with the code for the application</a:t>
            </a:r>
          </a:p>
          <a:p>
            <a:r>
              <a:rPr lang="en-GB" dirty="0" smtClean="0"/>
              <a:t>They setup the </a:t>
            </a:r>
            <a:r>
              <a:rPr lang="en-GB" dirty="0" err="1" smtClean="0"/>
              <a:t>DockerFile</a:t>
            </a:r>
            <a:r>
              <a:rPr lang="en-GB" dirty="0" smtClean="0"/>
              <a:t> and this can be handed over to the software test department along with the code</a:t>
            </a:r>
          </a:p>
          <a:p>
            <a:r>
              <a:rPr lang="en-GB" dirty="0" smtClean="0"/>
              <a:t>WIN </a:t>
            </a:r>
            <a:r>
              <a:rPr lang="en-GB" dirty="0" err="1" smtClean="0"/>
              <a:t>WIN</a:t>
            </a:r>
            <a:r>
              <a:rPr lang="en-GB" dirty="0" smtClean="0"/>
              <a:t>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75042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9845"/>
            <a:ext cx="7029450" cy="4678980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BUILDING THE</a:t>
            </a:r>
            <a:br>
              <a:rPr lang="en-GB" sz="9600" dirty="0" smtClean="0"/>
            </a:br>
            <a:r>
              <a:rPr lang="en-GB" sz="9600" dirty="0" smtClean="0"/>
              <a:t>IMAGE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935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</a:t>
            </a:r>
            <a:r>
              <a:rPr lang="en-GB" dirty="0"/>
              <a:t>a </a:t>
            </a:r>
            <a:r>
              <a:rPr lang="en-GB" dirty="0" smtClean="0"/>
              <a:t>Container</a:t>
            </a:r>
            <a:r>
              <a:rPr lang="en-GB" dirty="0"/>
              <a:t> </a:t>
            </a:r>
            <a:r>
              <a:rPr lang="en-GB" dirty="0" smtClean="0"/>
              <a:t>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97280"/>
            <a:ext cx="7029450" cy="4741545"/>
          </a:xfrm>
        </p:spPr>
        <p:txBody>
          <a:bodyPr/>
          <a:lstStyle/>
          <a:p>
            <a:r>
              <a:rPr lang="en-GB" dirty="0" smtClean="0"/>
              <a:t>Use </a:t>
            </a:r>
            <a:r>
              <a:rPr lang="en-GB" dirty="0"/>
              <a:t>Docker to prepare our software and its execution environment by packing them onto a file system</a:t>
            </a:r>
            <a:r>
              <a:rPr lang="en-GB" dirty="0" smtClean="0"/>
              <a:t>.</a:t>
            </a:r>
          </a:p>
          <a:p>
            <a:r>
              <a:rPr lang="en-GB" dirty="0" smtClean="0"/>
              <a:t>Create a directory for the image. Give it the same name as the image name you wish to use.</a:t>
            </a:r>
          </a:p>
          <a:p>
            <a:r>
              <a:rPr lang="en-GB" dirty="0" smtClean="0"/>
              <a:t>Create a file called “</a:t>
            </a:r>
            <a:r>
              <a:rPr lang="en-GB" dirty="0" err="1" smtClean="0"/>
              <a:t>DockerFile</a:t>
            </a:r>
            <a:r>
              <a:rPr lang="en-GB" dirty="0" smtClean="0"/>
              <a:t>” (no file extension)</a:t>
            </a:r>
          </a:p>
          <a:p>
            <a:r>
              <a:rPr lang="en-GB" dirty="0" smtClean="0"/>
              <a:t>Write the file … FROM…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</a:p>
          <a:p>
            <a:r>
              <a:rPr lang="en-GB" dirty="0" smtClean="0"/>
              <a:t>From command window and within the directory, execute one of these commands</a:t>
            </a:r>
          </a:p>
          <a:p>
            <a:pPr marL="0" indent="0">
              <a:buNone/>
            </a:pPr>
            <a:r>
              <a:rPr lang="en-GB" dirty="0"/>
              <a:t>	</a:t>
            </a:r>
            <a:endParaRPr lang="en-GB" sz="4800" i="1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Interestingly we can pull a Linux “</a:t>
            </a:r>
            <a:r>
              <a:rPr lang="en-GB" dirty="0" err="1" smtClean="0"/>
              <a:t>ubuntu</a:t>
            </a:r>
            <a:r>
              <a:rPr lang="en-GB" dirty="0" smtClean="0"/>
              <a:t>” image on Windows because Docker is running on Hyper-V which is a Type 1 hypervisor and supports any OS</a:t>
            </a:r>
          </a:p>
          <a:p>
            <a:r>
              <a:rPr lang="en-GB" dirty="0" smtClean="0"/>
              <a:t>See note on warnings on next slide!!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486152" y="3950897"/>
            <a:ext cx="2386436" cy="92333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Builds image with “local” name and tag</a:t>
            </a:r>
            <a:br>
              <a:rPr lang="en-GB" dirty="0" smtClean="0"/>
            </a:br>
            <a:r>
              <a:rPr lang="en-GB" dirty="0" err="1" smtClean="0"/>
              <a:t>my-nginx:latest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923457" y="3950897"/>
            <a:ext cx="4442242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strike="sngStrike" dirty="0" err="1"/>
              <a:t>docker</a:t>
            </a:r>
            <a:r>
              <a:rPr lang="en-GB" i="1" strike="sngStrike" dirty="0"/>
              <a:t> </a:t>
            </a:r>
            <a:r>
              <a:rPr lang="en-GB" i="1" strike="sngStrike" dirty="0" smtClean="0"/>
              <a:t>image build  .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build --tag </a:t>
            </a:r>
            <a:r>
              <a:rPr lang="en-GB" i="1" dirty="0" err="1" smtClean="0">
                <a:solidFill>
                  <a:srgbClr val="FF0000"/>
                </a:solidFill>
              </a:rPr>
              <a:t>my-nginx:latest</a:t>
            </a:r>
            <a:r>
              <a:rPr lang="en-GB" i="1" dirty="0" smtClean="0"/>
              <a:t> </a:t>
            </a:r>
            <a:r>
              <a:rPr lang="en-GB" i="1" dirty="0"/>
              <a:t>.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build </a:t>
            </a:r>
            <a:r>
              <a:rPr lang="en-GB" i="1" dirty="0" smtClean="0"/>
              <a:t>-t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 </a:t>
            </a:r>
            <a:r>
              <a:rPr lang="en-GB" i="1" dirty="0"/>
              <a:t>.</a:t>
            </a:r>
            <a:endParaRPr lang="en-GB" dirty="0"/>
          </a:p>
        </p:txBody>
      </p:sp>
      <p:sp>
        <p:nvSpPr>
          <p:cNvPr id="8" name="Left Brace 7"/>
          <p:cNvSpPr/>
          <p:nvPr/>
        </p:nvSpPr>
        <p:spPr bwMode="auto">
          <a:xfrm>
            <a:off x="1581114" y="3950898"/>
            <a:ext cx="342343" cy="923330"/>
          </a:xfrm>
          <a:prstGeom prst="leftBrace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-92111" y="4036392"/>
            <a:ext cx="2114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commands are equivalent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677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Warning: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Note: </a:t>
            </a:r>
            <a:r>
              <a:rPr lang="en-GB" dirty="0" smtClean="0"/>
              <a:t>You may see the following warning: </a:t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i="1" dirty="0"/>
              <a:t>You are building a Docker image from Windows against a non-Windows Docker host</a:t>
            </a:r>
            <a:r>
              <a:rPr lang="en-GB" i="1" dirty="0" smtClean="0"/>
              <a:t>.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smtClean="0"/>
              <a:t>This indicates </a:t>
            </a:r>
            <a:r>
              <a:rPr lang="en-GB" dirty="0"/>
              <a:t>that the Windows </a:t>
            </a:r>
            <a:r>
              <a:rPr lang="en-GB" dirty="0" smtClean="0"/>
              <a:t>file system </a:t>
            </a:r>
            <a:r>
              <a:rPr lang="en-GB" dirty="0"/>
              <a:t>does not have an option to mark a file as 'executable'. Therefore, building a </a:t>
            </a:r>
            <a:r>
              <a:rPr lang="en-GB" dirty="0" smtClean="0"/>
              <a:t>Linux </a:t>
            </a:r>
            <a:r>
              <a:rPr lang="en-GB" dirty="0"/>
              <a:t>image from a Windows machine would therefore break the image if a file has to be marked executable.</a:t>
            </a:r>
          </a:p>
          <a:p>
            <a:pPr lvl="1"/>
            <a:r>
              <a:rPr lang="en-GB" dirty="0" smtClean="0"/>
              <a:t>Files </a:t>
            </a:r>
            <a:r>
              <a:rPr lang="en-GB" dirty="0"/>
              <a:t>are marked executable by default when building from a windows </a:t>
            </a:r>
            <a:r>
              <a:rPr lang="en-GB" dirty="0" smtClean="0"/>
              <a:t>client</a:t>
            </a:r>
          </a:p>
          <a:p>
            <a:endParaRPr lang="en-GB" dirty="0"/>
          </a:p>
          <a:p>
            <a:r>
              <a:rPr lang="en-GB" b="1" u="sng" dirty="0" smtClean="0"/>
              <a:t>We can ignore this warning</a:t>
            </a:r>
            <a:endParaRPr lang="en-GB" b="1" u="sng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8383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</a:t>
            </a:r>
            <a:br>
              <a:rPr lang="en-GB" dirty="0" smtClean="0"/>
            </a:br>
            <a:r>
              <a:rPr lang="en-GB" dirty="0" smtClean="0"/>
              <a:t>Creating a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557162"/>
          </a:xfrm>
        </p:spPr>
        <p:txBody>
          <a:bodyPr/>
          <a:lstStyle/>
          <a:p>
            <a:r>
              <a:rPr lang="en-GB" dirty="0"/>
              <a:t>Make a folder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. </a:t>
            </a:r>
            <a:r>
              <a:rPr lang="en-GB" dirty="0" smtClean="0"/>
              <a:t>This is a name we have chosen for the image we are building for this exercise</a:t>
            </a:r>
            <a:endParaRPr lang="en-GB" i="1" dirty="0" smtClean="0"/>
          </a:p>
          <a:p>
            <a:r>
              <a:rPr lang="en-GB" dirty="0" smtClean="0"/>
              <a:t>Change to folder and </a:t>
            </a:r>
            <a:r>
              <a:rPr lang="en-GB" dirty="0"/>
              <a:t>a</a:t>
            </a:r>
            <a:r>
              <a:rPr lang="en-GB" dirty="0" smtClean="0"/>
              <a:t>dd </a:t>
            </a:r>
            <a:r>
              <a:rPr lang="en-GB" dirty="0"/>
              <a:t>a file called “</a:t>
            </a:r>
            <a:r>
              <a:rPr lang="en-GB" b="1" dirty="0" err="1" smtClean="0"/>
              <a:t>Dockerfile</a:t>
            </a:r>
            <a:r>
              <a:rPr lang="en-GB" dirty="0"/>
              <a:t>” to it with the following content</a:t>
            </a:r>
            <a:r>
              <a:rPr lang="en-GB" dirty="0" smtClean="0"/>
              <a:t>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/>
              <a:t>From command window and within the </a:t>
            </a:r>
            <a:r>
              <a:rPr lang="en-GB" dirty="0">
                <a:solidFill>
                  <a:srgbClr val="FF0000"/>
                </a:solidFill>
              </a:rPr>
              <a:t>my-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r>
              <a:rPr lang="en-GB" dirty="0"/>
              <a:t> folder, </a:t>
            </a:r>
            <a:r>
              <a:rPr lang="en-GB" dirty="0" smtClean="0"/>
              <a:t>build the image by executing the command:</a:t>
            </a:r>
            <a:endParaRPr lang="en-GB" dirty="0"/>
          </a:p>
          <a:p>
            <a:r>
              <a:rPr lang="en-GB" dirty="0" smtClean="0"/>
              <a:t>Build the image using the command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1129565" y="3160662"/>
            <a:ext cx="5640404" cy="13687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400050" lvl="1" indent="0">
              <a:buNone/>
            </a:pPr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pPr marL="400050" lvl="1" indent="0">
              <a:buNone/>
            </a:pPr>
            <a:r>
              <a:rPr lang="en-GB" dirty="0"/>
              <a:t>RUN apt-get update &amp;&amp; apt-get install -y </a:t>
            </a:r>
            <a:r>
              <a:rPr lang="en-GB" dirty="0" err="1"/>
              <a:t>nginx</a:t>
            </a:r>
            <a:endParaRPr lang="en-GB" dirty="0"/>
          </a:p>
          <a:p>
            <a:pPr marL="400050" lvl="1" indent="0">
              <a:buNone/>
            </a:pPr>
            <a:r>
              <a:rPr lang="en-GB" dirty="0"/>
              <a:t>EXPOSE 80</a:t>
            </a:r>
          </a:p>
          <a:p>
            <a:pPr marL="400050" lvl="1" indent="0">
              <a:buNone/>
            </a:pPr>
            <a:r>
              <a:rPr lang="en-GB" dirty="0"/>
              <a:t>ENTRYPOINT ["</a:t>
            </a:r>
            <a:r>
              <a:rPr lang="en-GB" dirty="0" err="1"/>
              <a:t>nginx</a:t>
            </a:r>
            <a:r>
              <a:rPr lang="en-GB" dirty="0"/>
              <a:t>", "-g", "daemon off</a:t>
            </a:r>
            <a:r>
              <a:rPr lang="en-GB" dirty="0" smtClean="0"/>
              <a:t>;"]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108702" y="5642811"/>
            <a:ext cx="4349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  image   build   -</a:t>
            </a:r>
            <a:r>
              <a:rPr lang="en-GB" i="1" dirty="0"/>
              <a:t>t </a:t>
            </a:r>
            <a:r>
              <a:rPr lang="en-GB" i="1" dirty="0" smtClean="0"/>
              <a:t> 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   .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458552" y="5951569"/>
            <a:ext cx="13956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 the dot here</a:t>
            </a:r>
            <a:endParaRPr lang="en-GB" dirty="0"/>
          </a:p>
        </p:txBody>
      </p:sp>
      <p:cxnSp>
        <p:nvCxnSpPr>
          <p:cNvPr id="11" name="Elbow Connector 10"/>
          <p:cNvCxnSpPr>
            <a:stCxn id="9" idx="1"/>
          </p:cNvCxnSpPr>
          <p:nvPr/>
        </p:nvCxnSpPr>
        <p:spPr bwMode="auto">
          <a:xfrm rot="10800000">
            <a:off x="6025420" y="6012143"/>
            <a:ext cx="433133" cy="262592"/>
          </a:xfrm>
          <a:prstGeom prst="bentConnector3">
            <a:avLst>
              <a:gd name="adj1" fmla="val 100001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424219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Remove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Remove one or more images (from private repository)</a:t>
            </a:r>
            <a:br>
              <a:rPr lang="en-GB" dirty="0" smtClean="0"/>
            </a:br>
            <a:r>
              <a:rPr lang="en-GB" dirty="0" smtClean="0"/>
              <a:t>If a container is using the image, it must be removed before the image is removed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 err="1" smtClean="0"/>
              <a:t>rm</a:t>
            </a:r>
            <a:r>
              <a:rPr lang="en-GB" i="1" dirty="0" smtClean="0"/>
              <a:t>  my-</a:t>
            </a:r>
            <a:r>
              <a:rPr lang="en-GB" i="1" dirty="0" err="1" smtClean="0"/>
              <a:t>nginx</a:t>
            </a:r>
            <a:endParaRPr lang="en-GB" i="1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 err="1" smtClean="0"/>
              <a:t>rm</a:t>
            </a:r>
            <a:r>
              <a:rPr lang="en-GB" i="1" dirty="0" smtClean="0"/>
              <a:t>  test1  test2:latest</a:t>
            </a:r>
          </a:p>
          <a:p>
            <a:endParaRPr lang="en-GB" dirty="0" smtClean="0"/>
          </a:p>
          <a:p>
            <a:r>
              <a:rPr lang="en-GB" dirty="0" smtClean="0"/>
              <a:t>Force the removal using --force or -f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 err="1" smtClean="0"/>
              <a:t>rm</a:t>
            </a:r>
            <a:r>
              <a:rPr lang="en-GB" i="1" dirty="0" smtClean="0"/>
              <a:t> -f  </a:t>
            </a:r>
            <a:r>
              <a:rPr lang="en-GB" i="1" dirty="0"/>
              <a:t>my-</a:t>
            </a:r>
            <a:r>
              <a:rPr lang="en-GB" i="1" dirty="0" err="1"/>
              <a:t>nginx</a:t>
            </a:r>
            <a:endParaRPr lang="en-GB" i="1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000325" y="4923322"/>
            <a:ext cx="3854919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 </a:t>
            </a:r>
            <a:br>
              <a:rPr lang="en-GB" dirty="0" smtClean="0"/>
            </a:br>
            <a:r>
              <a:rPr lang="en-GB" dirty="0" smtClean="0"/>
              <a:t>The old shorthand version for this is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</a:t>
            </a:r>
            <a:r>
              <a:rPr lang="en-GB" i="1" dirty="0" err="1" smtClean="0"/>
              <a:t>rmi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Example: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</a:t>
            </a:r>
            <a:r>
              <a:rPr lang="en-GB" i="1" dirty="0" err="1" smtClean="0"/>
              <a:t>rmi</a:t>
            </a:r>
            <a:r>
              <a:rPr lang="en-GB" i="1" dirty="0" smtClean="0"/>
              <a:t>  my-</a:t>
            </a:r>
            <a:r>
              <a:rPr lang="en-GB" i="1" dirty="0" err="1" smtClean="0"/>
              <a:t>nginx</a:t>
            </a:r>
            <a:endParaRPr lang="en-GB" i="1" dirty="0" smtClean="0"/>
          </a:p>
        </p:txBody>
      </p:sp>
    </p:spTree>
    <p:extLst>
      <p:ext uri="{BB962C8B-B14F-4D97-AF65-F5344CB8AC3E}">
        <p14:creationId xmlns:p14="http://schemas.microsoft.com/office/powerpoint/2010/main" val="3466262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Prune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Like remove, except will remove all images </a:t>
            </a:r>
            <a:r>
              <a:rPr lang="en-GB" b="1" dirty="0" smtClean="0"/>
              <a:t>that are unused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image </a:t>
            </a:r>
            <a:r>
              <a:rPr lang="en-GB" i="1" dirty="0" smtClean="0"/>
              <a:t>prune</a:t>
            </a:r>
            <a:endParaRPr lang="en-GB" i="1" dirty="0"/>
          </a:p>
          <a:p>
            <a:endParaRPr lang="en-GB" dirty="0"/>
          </a:p>
          <a:p>
            <a:r>
              <a:rPr lang="en-GB" dirty="0"/>
              <a:t>Force the removal using --force or -f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image </a:t>
            </a:r>
            <a:r>
              <a:rPr lang="en-GB" i="1" dirty="0" smtClean="0"/>
              <a:t>prune –f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dirty="0" smtClean="0"/>
              <a:t>Filter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prune –filter “…..”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1118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List your images</a:t>
            </a:r>
          </a:p>
          <a:p>
            <a:r>
              <a:rPr lang="en-GB" dirty="0" smtClean="0"/>
              <a:t>Remove the my-</a:t>
            </a:r>
            <a:r>
              <a:rPr lang="en-GB" dirty="0" err="1" smtClean="0"/>
              <a:t>nginx</a:t>
            </a:r>
            <a:r>
              <a:rPr lang="en-GB" dirty="0" smtClean="0"/>
              <a:t> image</a:t>
            </a:r>
          </a:p>
          <a:p>
            <a:r>
              <a:rPr lang="en-GB" dirty="0" smtClean="0"/>
              <a:t>List your images</a:t>
            </a:r>
          </a:p>
          <a:p>
            <a:r>
              <a:rPr lang="en-GB" dirty="0" smtClean="0"/>
              <a:t>Re-build the my-</a:t>
            </a:r>
            <a:r>
              <a:rPr lang="en-GB" dirty="0" err="1" smtClean="0"/>
              <a:t>nginx</a:t>
            </a:r>
            <a:r>
              <a:rPr lang="en-GB" dirty="0" smtClean="0"/>
              <a:t> image</a:t>
            </a:r>
          </a:p>
          <a:p>
            <a:r>
              <a:rPr lang="en-GB" dirty="0" smtClean="0"/>
              <a:t>List your images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96214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RUN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669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 vs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2268855"/>
          </a:xfrm>
        </p:spPr>
        <p:txBody>
          <a:bodyPr/>
          <a:lstStyle/>
          <a:p>
            <a:r>
              <a:rPr lang="en-GB" dirty="0" smtClean="0"/>
              <a:t>An image</a:t>
            </a:r>
          </a:p>
          <a:p>
            <a:pPr lvl="1"/>
            <a:r>
              <a:rPr lang="en-GB" dirty="0" smtClean="0"/>
              <a:t>What you build and distribute</a:t>
            </a:r>
          </a:p>
          <a:p>
            <a:pPr lvl="1"/>
            <a:r>
              <a:rPr lang="en-GB" dirty="0" smtClean="0"/>
              <a:t>Blueprint or template used to start a container from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The Container</a:t>
            </a:r>
          </a:p>
          <a:p>
            <a:pPr lvl="1"/>
            <a:r>
              <a:rPr lang="en-GB" dirty="0" smtClean="0"/>
              <a:t>Running process or service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73111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 image in a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95112"/>
            <a:ext cx="7486650" cy="4051333"/>
          </a:xfrm>
        </p:spPr>
        <p:txBody>
          <a:bodyPr/>
          <a:lstStyle/>
          <a:p>
            <a:r>
              <a:rPr lang="en-GB" b="1" dirty="0" smtClean="0"/>
              <a:t>options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add </a:t>
            </a:r>
            <a:r>
              <a:rPr lang="en-GB" dirty="0"/>
              <a:t>to or override the image defaults set by a </a:t>
            </a:r>
            <a:r>
              <a:rPr lang="en-GB" dirty="0" smtClean="0"/>
              <a:t>developer and by the Docker runtime itself including:</a:t>
            </a:r>
          </a:p>
          <a:p>
            <a:pPr lvl="1"/>
            <a:r>
              <a:rPr lang="en-GB" dirty="0" smtClean="0"/>
              <a:t> </a:t>
            </a:r>
            <a:r>
              <a:rPr lang="en-GB" b="1" dirty="0" smtClean="0">
                <a:solidFill>
                  <a:srgbClr val="FF0000"/>
                </a:solidFill>
              </a:rPr>
              <a:t>--name </a:t>
            </a:r>
            <a:r>
              <a:rPr lang="en-GB" dirty="0" smtClean="0">
                <a:solidFill>
                  <a:srgbClr val="FF0000"/>
                </a:solidFill>
              </a:rPr>
              <a:t>to provide the container a name</a:t>
            </a:r>
            <a:r>
              <a:rPr lang="en-GB" dirty="0" smtClean="0"/>
              <a:t> that can be used instead of the automatically generated UUID</a:t>
            </a:r>
          </a:p>
          <a:p>
            <a:r>
              <a:rPr lang="en-GB" b="1" dirty="0" err="1"/>
              <a:t>i</a:t>
            </a:r>
            <a:r>
              <a:rPr lang="en-GB" b="1" dirty="0" err="1" smtClean="0"/>
              <a:t>magename:tag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The name of the image including (optional) tag name</a:t>
            </a:r>
          </a:p>
          <a:p>
            <a:r>
              <a:rPr lang="en-GB" b="1" dirty="0" smtClean="0"/>
              <a:t>[optional] command </a:t>
            </a:r>
            <a:r>
              <a:rPr lang="en-GB" b="1" dirty="0" err="1" smtClean="0"/>
              <a:t>args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overwrite the CMD instructions in the </a:t>
            </a:r>
            <a:r>
              <a:rPr lang="en-GB" dirty="0" err="1" smtClean="0"/>
              <a:t>DockerFile</a:t>
            </a:r>
            <a:r>
              <a:rPr lang="en-GB" dirty="0" smtClean="0"/>
              <a:t> to execute a new command </a:t>
            </a:r>
            <a:r>
              <a:rPr lang="en-GB" b="1" dirty="0" smtClean="0"/>
              <a:t>within</a:t>
            </a:r>
            <a:r>
              <a:rPr lang="en-GB" dirty="0" smtClean="0"/>
              <a:t> the container when it starts</a:t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run -it </a:t>
            </a:r>
            <a:r>
              <a:rPr lang="en-GB" dirty="0" err="1" smtClean="0"/>
              <a:t>my_image</a:t>
            </a:r>
            <a:r>
              <a:rPr lang="en-GB" dirty="0" smtClean="0"/>
              <a:t>  echo “Hello World”</a:t>
            </a:r>
          </a:p>
          <a:p>
            <a:pPr lvl="1"/>
            <a:r>
              <a:rPr lang="en-GB" dirty="0" smtClean="0"/>
              <a:t>You can </a:t>
            </a:r>
            <a:r>
              <a:rPr lang="en-GB" dirty="0" err="1" smtClean="0"/>
              <a:t>aloso</a:t>
            </a:r>
            <a:r>
              <a:rPr lang="en-GB" dirty="0" smtClean="0"/>
              <a:t> override the ENTRYPOINT command 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run -it </a:t>
            </a:r>
            <a:r>
              <a:rPr lang="en-GB" b="1" i="1" dirty="0"/>
              <a:t>--</a:t>
            </a:r>
            <a:r>
              <a:rPr lang="en-GB" b="1" i="1" dirty="0" err="1"/>
              <a:t>entrypoint</a:t>
            </a:r>
            <a:r>
              <a:rPr lang="en-GB" i="1" dirty="0"/>
              <a:t> /</a:t>
            </a:r>
            <a:r>
              <a:rPr lang="en-GB" i="1" dirty="0" err="1"/>
              <a:t>usr</a:t>
            </a:r>
            <a:r>
              <a:rPr lang="en-GB" i="1" dirty="0"/>
              <a:t>/bin/</a:t>
            </a:r>
            <a:r>
              <a:rPr lang="en-GB" i="1" dirty="0" err="1"/>
              <a:t>redis</a:t>
            </a:r>
            <a:r>
              <a:rPr lang="en-GB" i="1" dirty="0"/>
              <a:t>-cli example/</a:t>
            </a:r>
            <a:r>
              <a:rPr lang="en-GB" i="1" dirty="0" err="1"/>
              <a:t>redis</a:t>
            </a:r>
            <a:r>
              <a:rPr lang="en-GB" i="1" dirty="0"/>
              <a:t> --help</a:t>
            </a:r>
            <a:endParaRPr lang="en-GB" i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76014" y="801722"/>
            <a:ext cx="6429965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b="1" i="1" dirty="0"/>
              <a:t>container</a:t>
            </a:r>
            <a:r>
              <a:rPr lang="en-GB" i="1" dirty="0"/>
              <a:t> run </a:t>
            </a:r>
            <a:r>
              <a:rPr lang="en-GB" dirty="0"/>
              <a:t>options </a:t>
            </a:r>
            <a:r>
              <a:rPr lang="en-GB" dirty="0" err="1"/>
              <a:t>imagename:tag</a:t>
            </a:r>
            <a:r>
              <a:rPr lang="en-GB" dirty="0"/>
              <a:t> command </a:t>
            </a:r>
            <a:r>
              <a:rPr lang="en-GB" dirty="0" err="1"/>
              <a:t>args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SHORTHAND</a:t>
            </a:r>
            <a:r>
              <a:rPr lang="en-GB" dirty="0"/>
              <a:t/>
            </a:r>
            <a:br>
              <a:rPr lang="en-GB" dirty="0"/>
            </a:br>
            <a:r>
              <a:rPr lang="en-GB" b="1" i="1" dirty="0" err="1"/>
              <a:t>docker</a:t>
            </a:r>
            <a:r>
              <a:rPr lang="en-GB" b="1" i="1" dirty="0"/>
              <a:t> run </a:t>
            </a:r>
            <a:r>
              <a:rPr lang="en-GB" dirty="0"/>
              <a:t>options </a:t>
            </a:r>
            <a:r>
              <a:rPr lang="en-GB" dirty="0" err="1"/>
              <a:t>imagename:tag</a:t>
            </a:r>
            <a:r>
              <a:rPr lang="en-GB" dirty="0"/>
              <a:t> command </a:t>
            </a:r>
            <a:r>
              <a:rPr lang="en-GB" dirty="0" err="1" smtClean="0"/>
              <a:t>args</a:t>
            </a:r>
            <a:endParaRPr lang="en-GB" dirty="0"/>
          </a:p>
        </p:txBody>
      </p:sp>
      <p:sp>
        <p:nvSpPr>
          <p:cNvPr id="6" name="Action Button: Information 5">
            <a:hlinkClick r:id="" action="ppaction://noaction" highlightClick="1"/>
          </p:cNvPr>
          <p:cNvSpPr/>
          <p:nvPr/>
        </p:nvSpPr>
        <p:spPr bwMode="auto">
          <a:xfrm>
            <a:off x="973722" y="2825016"/>
            <a:ext cx="553453" cy="457200"/>
          </a:xfrm>
          <a:prstGeom prst="actionButtonInformation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976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</a:t>
            </a:r>
            <a:br>
              <a:rPr lang="en-GB" dirty="0" smtClean="0"/>
            </a:br>
            <a:r>
              <a:rPr lang="en-GB" dirty="0" smtClean="0"/>
              <a:t>Running the my-</a:t>
            </a:r>
            <a:r>
              <a:rPr lang="en-GB" dirty="0" err="1" smtClean="0"/>
              <a:t>nginx</a:t>
            </a:r>
            <a:r>
              <a:rPr lang="en-GB" dirty="0" smtClean="0"/>
              <a:t> image in a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09515"/>
            <a:ext cx="7427294" cy="4114800"/>
          </a:xfrm>
        </p:spPr>
        <p:txBody>
          <a:bodyPr/>
          <a:lstStyle/>
          <a:p>
            <a:r>
              <a:rPr lang="en-GB" dirty="0" smtClean="0"/>
              <a:t>Run the container like this: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>
                <a:solidFill>
                  <a:srgbClr val="FF0000"/>
                </a:solidFill>
              </a:rPr>
              <a:t>container run </a:t>
            </a:r>
            <a:r>
              <a:rPr lang="en-GB" i="1" dirty="0"/>
              <a:t>--name=</a:t>
            </a:r>
            <a:r>
              <a:rPr lang="en-GB" i="1" dirty="0">
                <a:solidFill>
                  <a:srgbClr val="0070C0"/>
                </a:solidFill>
              </a:rPr>
              <a:t>my-</a:t>
            </a:r>
            <a:r>
              <a:rPr lang="en-GB" i="1" dirty="0" err="1">
                <a:solidFill>
                  <a:srgbClr val="0070C0"/>
                </a:solidFill>
              </a:rPr>
              <a:t>nginx</a:t>
            </a:r>
            <a:r>
              <a:rPr lang="en-GB" i="1" dirty="0"/>
              <a:t> -d -p </a:t>
            </a:r>
            <a:r>
              <a:rPr lang="en-GB" i="1" dirty="0">
                <a:solidFill>
                  <a:srgbClr val="FF0000"/>
                </a:solidFill>
              </a:rPr>
              <a:t>8080:80</a:t>
            </a:r>
            <a:r>
              <a:rPr lang="en-GB" i="1" dirty="0"/>
              <a:t> </a:t>
            </a:r>
            <a:r>
              <a:rPr lang="en-GB" i="1" dirty="0" smtClean="0">
                <a:solidFill>
                  <a:schemeClr val="accent1">
                    <a:lumMod val="25000"/>
                  </a:schemeClr>
                </a:solidFill>
              </a:rPr>
              <a:t>my-</a:t>
            </a:r>
            <a:r>
              <a:rPr lang="en-GB" i="1" dirty="0" err="1" smtClean="0">
                <a:solidFill>
                  <a:schemeClr val="accent1">
                    <a:lumMod val="25000"/>
                  </a:schemeClr>
                </a:solidFill>
              </a:rPr>
              <a:t>nginx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ls         </a:t>
            </a:r>
            <a:r>
              <a:rPr lang="en-GB" i="1" dirty="0"/>
              <a:t> </a:t>
            </a:r>
            <a:r>
              <a:rPr lang="en-GB" i="1" dirty="0" smtClean="0"/>
              <a:t>  </a:t>
            </a:r>
            <a:r>
              <a:rPr lang="en-GB" i="1" dirty="0" smtClean="0">
                <a:sym typeface="Wingdings" panose="05000000000000000000" pitchFamily="2" charset="2"/>
              </a:rPr>
              <a:t> check running containers</a:t>
            </a:r>
          </a:p>
          <a:p>
            <a:pPr marL="0" indent="0">
              <a:buNone/>
            </a:pPr>
            <a:r>
              <a:rPr lang="en-GB" i="1" dirty="0" err="1" smtClean="0">
                <a:sym typeface="Wingdings" panose="05000000000000000000" pitchFamily="2" charset="2"/>
              </a:rPr>
              <a:t>docker</a:t>
            </a:r>
            <a:r>
              <a:rPr lang="en-GB" i="1" dirty="0" smtClean="0">
                <a:sym typeface="Wingdings" panose="05000000000000000000" pitchFamily="2" charset="2"/>
              </a:rPr>
              <a:t> container </a:t>
            </a:r>
            <a:r>
              <a:rPr lang="en-GB" i="1" dirty="0">
                <a:sym typeface="Wingdings" panose="05000000000000000000" pitchFamily="2" charset="2"/>
              </a:rPr>
              <a:t>l</a:t>
            </a:r>
            <a:r>
              <a:rPr lang="en-GB" i="1" dirty="0" smtClean="0">
                <a:sym typeface="Wingdings" panose="05000000000000000000" pitchFamily="2" charset="2"/>
              </a:rPr>
              <a:t>s  -a	    or check all containers like this</a:t>
            </a:r>
            <a:endParaRPr lang="en-GB" i="1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03230" y="1175929"/>
            <a:ext cx="417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Map port 80 exposed in the </a:t>
            </a:r>
            <a:r>
              <a:rPr lang="en-GB" dirty="0" err="1" smtClean="0"/>
              <a:t>DockerFile</a:t>
            </a:r>
            <a:r>
              <a:rPr lang="en-GB" dirty="0" smtClean="0"/>
              <a:t> as port 8080 on the host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605" y="4057105"/>
            <a:ext cx="4694973" cy="248022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168348" y="4419548"/>
            <a:ext cx="36426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</a:t>
            </a:r>
            <a:r>
              <a:rPr lang="en-GB" b="1" dirty="0" err="1" smtClean="0"/>
              <a:t>nginx</a:t>
            </a:r>
            <a:r>
              <a:rPr lang="en-GB" b="1" dirty="0" smtClean="0"/>
              <a:t> web server </a:t>
            </a:r>
            <a:r>
              <a:rPr lang="en-GB" dirty="0" smtClean="0"/>
              <a:t>running in Linux </a:t>
            </a:r>
            <a:r>
              <a:rPr lang="en-GB" b="1" dirty="0" err="1" smtClean="0"/>
              <a:t>Ubunutu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FF0000"/>
                </a:solidFill>
              </a:rPr>
              <a:t>within Docker </a:t>
            </a:r>
            <a:r>
              <a:rPr lang="en-GB" dirty="0" smtClean="0"/>
              <a:t>and accessed from the browser on the host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6534978" y="1834247"/>
            <a:ext cx="198783" cy="5610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3629796" y="2025039"/>
            <a:ext cx="1941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containers name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869483" y="2014598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images name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 bwMode="auto">
          <a:xfrm>
            <a:off x="4761397" y="2327860"/>
            <a:ext cx="141833" cy="2553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Straight Arrow Connector 14"/>
          <p:cNvCxnSpPr/>
          <p:nvPr/>
        </p:nvCxnSpPr>
        <p:spPr bwMode="auto">
          <a:xfrm flipH="1">
            <a:off x="7697386" y="2327860"/>
            <a:ext cx="75014" cy="20564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Oval 10"/>
          <p:cNvSpPr/>
          <p:nvPr/>
        </p:nvSpPr>
        <p:spPr bwMode="auto">
          <a:xfrm>
            <a:off x="481263" y="3927107"/>
            <a:ext cx="1111718" cy="640080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81263" y="5095531"/>
            <a:ext cx="178766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localhost:8080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16" name="Straight Arrow Connector 15"/>
          <p:cNvCxnSpPr/>
          <p:nvPr/>
        </p:nvCxnSpPr>
        <p:spPr bwMode="auto">
          <a:xfrm flipH="1" flipV="1">
            <a:off x="1121343" y="4600876"/>
            <a:ext cx="115503" cy="499897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10308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RUN</a:t>
            </a:r>
          </a:p>
          <a:p>
            <a:pPr marL="0" indent="0" algn="ctr">
              <a:buNone/>
            </a:pPr>
            <a:r>
              <a:rPr lang="en-GB" sz="6600" dirty="0" smtClean="0"/>
              <a:t>(In more detail)</a:t>
            </a:r>
            <a:endParaRPr lang="en-GB" sz="6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519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 image in a </a:t>
            </a:r>
            <a:r>
              <a:rPr lang="en-GB" dirty="0" smtClean="0"/>
              <a:t>container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52901"/>
            <a:ext cx="7029450" cy="4885924"/>
          </a:xfrm>
        </p:spPr>
        <p:txBody>
          <a:bodyPr/>
          <a:lstStyle/>
          <a:p>
            <a:r>
              <a:rPr lang="en-GB" dirty="0" smtClean="0"/>
              <a:t>You can run a container by just specifying the image</a:t>
            </a:r>
          </a:p>
          <a:p>
            <a:pPr lvl="1"/>
            <a:r>
              <a:rPr lang="en-GB" dirty="0" smtClean="0"/>
              <a:t>This is common for services, databases, etc., that are run in detached mode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run a container by follow the image name</a:t>
            </a:r>
            <a:r>
              <a:rPr lang="en-GB" dirty="0" smtClean="0">
                <a:solidFill>
                  <a:srgbClr val="FF0000"/>
                </a:solidFill>
              </a:rPr>
              <a:t> with a command and arguments</a:t>
            </a:r>
            <a:r>
              <a:rPr lang="en-GB" dirty="0" smtClean="0"/>
              <a:t> to be executed in the container when it starts</a:t>
            </a:r>
          </a:p>
          <a:p>
            <a:pPr lvl="1"/>
            <a:r>
              <a:rPr lang="en-GB" dirty="0" smtClean="0"/>
              <a:t>This is common for containers running a service that can be run with different options</a:t>
            </a:r>
          </a:p>
          <a:p>
            <a:pPr lvl="1"/>
            <a:r>
              <a:rPr lang="en-GB" dirty="0" smtClean="0"/>
              <a:t>The --</a:t>
            </a:r>
            <a:r>
              <a:rPr lang="en-GB" dirty="0" err="1" smtClean="0"/>
              <a:t>rm</a:t>
            </a:r>
            <a:r>
              <a:rPr lang="en-GB" dirty="0" smtClean="0"/>
              <a:t> option removes the image when the container stops, which is a useful clean-up for one off commands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Example, to display “hello world” in </a:t>
            </a:r>
            <a:r>
              <a:rPr lang="en-GB" dirty="0" err="1" smtClean="0"/>
              <a:t>linux</a:t>
            </a:r>
            <a:r>
              <a:rPr lang="en-GB" dirty="0" smtClean="0"/>
              <a:t> OS and remove image when container stops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 </a:t>
            </a:r>
            <a:r>
              <a:rPr lang="en-GB" i="1" dirty="0" err="1" smtClean="0"/>
              <a:t>imagename</a:t>
            </a:r>
            <a:r>
              <a:rPr lang="en-GB" i="1" dirty="0" smtClean="0"/>
              <a:t> --</a:t>
            </a:r>
            <a:r>
              <a:rPr lang="en-GB" i="1" dirty="0" err="1" smtClean="0"/>
              <a:t>rm</a:t>
            </a:r>
            <a:r>
              <a:rPr lang="en-GB" i="1" dirty="0" smtClean="0"/>
              <a:t>   </a:t>
            </a: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echo   “hello world”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21818" y="2054989"/>
            <a:ext cx="368562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 container run  </a:t>
            </a:r>
            <a:r>
              <a:rPr lang="en-GB" i="1" dirty="0" err="1" smtClean="0"/>
              <a:t>imagename</a:t>
            </a:r>
            <a:endParaRPr lang="en-GB" i="1" dirty="0"/>
          </a:p>
        </p:txBody>
      </p:sp>
      <p:sp>
        <p:nvSpPr>
          <p:cNvPr id="6" name="TextBox 5"/>
          <p:cNvSpPr txBox="1"/>
          <p:nvPr/>
        </p:nvSpPr>
        <p:spPr>
          <a:xfrm>
            <a:off x="1625064" y="4974652"/>
            <a:ext cx="604524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 container run  </a:t>
            </a:r>
            <a:r>
              <a:rPr lang="en-GB" i="1" dirty="0" err="1" smtClean="0"/>
              <a:t>imagename</a:t>
            </a:r>
            <a:r>
              <a:rPr lang="en-GB" i="1" dirty="0" smtClean="0"/>
              <a:t>  </a:t>
            </a: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command  arguments</a:t>
            </a:r>
            <a:endParaRPr lang="en-GB" i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097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 Container is Running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Check that the container is running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</a:t>
            </a:r>
            <a:endParaRPr lang="en-GB" dirty="0" smtClean="0"/>
          </a:p>
          <a:p>
            <a:r>
              <a:rPr lang="en-GB" dirty="0" smtClean="0"/>
              <a:t>If you do not see your container then repeat the above but display </a:t>
            </a:r>
            <a:r>
              <a:rPr lang="en-GB" b="1" dirty="0" smtClean="0"/>
              <a:t>all </a:t>
            </a:r>
            <a:r>
              <a:rPr lang="en-GB" dirty="0" smtClean="0"/>
              <a:t>the containers using the --all (-a) option and check the exit code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-a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90978" y="2906077"/>
            <a:ext cx="8217314" cy="1231106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CONTAINER ID        IMAGE                  </a:t>
            </a:r>
            <a:r>
              <a:rPr lang="en-GB" sz="1400" dirty="0" smtClean="0">
                <a:solidFill>
                  <a:schemeClr val="bg1"/>
                </a:solidFill>
              </a:rPr>
              <a:t>          COMMAND   </a:t>
            </a:r>
            <a:r>
              <a:rPr lang="en-GB" sz="1400" dirty="0">
                <a:solidFill>
                  <a:schemeClr val="bg1"/>
                </a:solidFill>
              </a:rPr>
              <a:t>CREATED        STATUS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af6fac674cf8        </a:t>
            </a:r>
            <a:r>
              <a:rPr lang="en-GB" sz="1400" dirty="0" smtClean="0">
                <a:solidFill>
                  <a:schemeClr val="bg1"/>
                </a:solidFill>
              </a:rPr>
              <a:t>     </a:t>
            </a:r>
            <a:r>
              <a:rPr lang="en-GB" sz="1400" dirty="0" err="1" smtClean="0">
                <a:solidFill>
                  <a:schemeClr val="bg1"/>
                </a:solidFill>
              </a:rPr>
              <a:t>cassandra</a:t>
            </a:r>
            <a:r>
              <a:rPr lang="en-GB" sz="1400" dirty="0" smtClean="0">
                <a:solidFill>
                  <a:schemeClr val="bg1"/>
                </a:solidFill>
              </a:rPr>
              <a:t>                       .....                 16 </a:t>
            </a:r>
            <a:r>
              <a:rPr lang="en-GB" sz="1400" dirty="0">
                <a:solidFill>
                  <a:schemeClr val="bg1"/>
                </a:solidFill>
              </a:rPr>
              <a:t>hours ago   </a:t>
            </a:r>
            <a:r>
              <a:rPr lang="en-GB" sz="1400" dirty="0" smtClean="0">
                <a:solidFill>
                  <a:schemeClr val="bg1"/>
                </a:solidFill>
              </a:rPr>
              <a:t> Exited </a:t>
            </a:r>
            <a:r>
              <a:rPr lang="en-GB" sz="1400" dirty="0">
                <a:solidFill>
                  <a:schemeClr val="bg1"/>
                </a:solidFill>
              </a:rPr>
              <a:t>(137) 16 hours ago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0ce1da7b858c        </a:t>
            </a:r>
            <a:r>
              <a:rPr lang="en-GB" sz="1400" dirty="0" smtClean="0">
                <a:solidFill>
                  <a:schemeClr val="bg1"/>
                </a:solidFill>
              </a:rPr>
              <a:t>  </a:t>
            </a:r>
            <a:r>
              <a:rPr lang="en-GB" sz="1400" dirty="0" err="1" smtClean="0">
                <a:solidFill>
                  <a:schemeClr val="bg1"/>
                </a:solidFill>
              </a:rPr>
              <a:t>krejcmat</a:t>
            </a:r>
            <a:r>
              <a:rPr lang="en-GB" sz="1400" dirty="0" smtClean="0">
                <a:solidFill>
                  <a:schemeClr val="bg1"/>
                </a:solidFill>
              </a:rPr>
              <a:t>/</a:t>
            </a:r>
            <a:r>
              <a:rPr lang="en-GB" sz="1400" dirty="0" err="1" smtClean="0">
                <a:solidFill>
                  <a:schemeClr val="bg1"/>
                </a:solidFill>
              </a:rPr>
              <a:t>hadoop</a:t>
            </a:r>
            <a:r>
              <a:rPr lang="en-GB" sz="1400" dirty="0" smtClean="0">
                <a:solidFill>
                  <a:schemeClr val="bg1"/>
                </a:solidFill>
              </a:rPr>
              <a:t>-master </a:t>
            </a:r>
            <a:r>
              <a:rPr lang="en-GB" sz="1400" dirty="0">
                <a:solidFill>
                  <a:schemeClr val="bg1"/>
                </a:solidFill>
              </a:rPr>
              <a:t>.....     </a:t>
            </a:r>
            <a:r>
              <a:rPr lang="en-GB" sz="1400" dirty="0" smtClean="0">
                <a:solidFill>
                  <a:schemeClr val="bg1"/>
                </a:solidFill>
              </a:rPr>
              <a:t>            2 </a:t>
            </a:r>
            <a:r>
              <a:rPr lang="en-GB" sz="1400" dirty="0">
                <a:solidFill>
                  <a:schemeClr val="bg1"/>
                </a:solidFill>
              </a:rPr>
              <a:t>days ago     </a:t>
            </a:r>
            <a:r>
              <a:rPr lang="en-GB" sz="1400" dirty="0" smtClean="0">
                <a:solidFill>
                  <a:schemeClr val="bg1"/>
                </a:solidFill>
              </a:rPr>
              <a:t>  Up </a:t>
            </a:r>
            <a:r>
              <a:rPr lang="en-GB" sz="1400" dirty="0">
                <a:solidFill>
                  <a:schemeClr val="bg1"/>
                </a:solidFill>
              </a:rPr>
              <a:t>2 days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15cb4860b26a        </a:t>
            </a:r>
            <a:r>
              <a:rPr lang="en-GB" sz="1400" dirty="0" smtClean="0">
                <a:solidFill>
                  <a:schemeClr val="bg1"/>
                </a:solidFill>
              </a:rPr>
              <a:t>  mongo                            .....                 2 </a:t>
            </a:r>
            <a:r>
              <a:rPr lang="en-GB" sz="1400" dirty="0">
                <a:solidFill>
                  <a:schemeClr val="bg1"/>
                </a:solidFill>
              </a:rPr>
              <a:t>weeks ago    </a:t>
            </a:r>
            <a:r>
              <a:rPr lang="en-GB" sz="1400" dirty="0" smtClean="0">
                <a:solidFill>
                  <a:schemeClr val="bg1"/>
                </a:solidFill>
              </a:rPr>
              <a:t> Exited </a:t>
            </a:r>
            <a:r>
              <a:rPr lang="en-GB" sz="1400" dirty="0">
                <a:solidFill>
                  <a:schemeClr val="bg1"/>
                </a:solidFill>
              </a:rPr>
              <a:t>(255) 2 weeks ago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Oval 6"/>
          <p:cNvSpPr/>
          <p:nvPr/>
        </p:nvSpPr>
        <p:spPr bwMode="auto">
          <a:xfrm>
            <a:off x="6484081" y="2969673"/>
            <a:ext cx="1280160" cy="561023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43789" y="4472314"/>
            <a:ext cx="36838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Exampe</a:t>
            </a:r>
            <a:r>
              <a:rPr lang="en-GB" dirty="0" smtClean="0"/>
              <a:t>: 137 means out of memory, try increasing available memory</a:t>
            </a:r>
          </a:p>
          <a:p>
            <a:r>
              <a:rPr lang="en-GB" dirty="0" smtClean="0"/>
              <a:t>In Docker GUI increase memory </a:t>
            </a:r>
            <a:r>
              <a:rPr lang="en-GB" dirty="0" smtClean="0">
                <a:sym typeface="Wingdings" panose="05000000000000000000" pitchFamily="2" charset="2"/>
              </a:rPr>
              <a:t> settings  advanced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change available memory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5952" y="4229196"/>
            <a:ext cx="3445489" cy="2370579"/>
          </a:xfrm>
          <a:prstGeom prst="rect">
            <a:avLst/>
          </a:prstGeom>
        </p:spPr>
      </p:pic>
      <p:sp>
        <p:nvSpPr>
          <p:cNvPr id="10" name="Oval 9"/>
          <p:cNvSpPr/>
          <p:nvPr/>
        </p:nvSpPr>
        <p:spPr bwMode="auto">
          <a:xfrm>
            <a:off x="5921482" y="5043297"/>
            <a:ext cx="1280160" cy="561023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049478" y="725874"/>
            <a:ext cx="29514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Old school is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b="1" i="1" dirty="0" err="1" smtClean="0"/>
              <a:t>ps</a:t>
            </a:r>
            <a:endParaRPr lang="en-GB" b="1" i="1" dirty="0" smtClean="0"/>
          </a:p>
        </p:txBody>
      </p:sp>
    </p:spTree>
    <p:extLst>
      <p:ext uri="{BB962C8B-B14F-4D97-AF65-F5344CB8AC3E}">
        <p14:creationId xmlns:p14="http://schemas.microsoft.com/office/powerpoint/2010/main" val="416696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1487104"/>
          </a:xfrm>
        </p:spPr>
        <p:txBody>
          <a:bodyPr/>
          <a:lstStyle/>
          <a:p>
            <a:r>
              <a:rPr lang="en-GB" dirty="0" smtClean="0"/>
              <a:t>Exercise</a:t>
            </a:r>
            <a:br>
              <a:rPr lang="en-GB" dirty="0" smtClean="0"/>
            </a:br>
            <a:r>
              <a:rPr lang="en-GB" dirty="0" smtClean="0"/>
              <a:t>Running “echo” command when the container starts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96732"/>
            <a:ext cx="7029450" cy="4114800"/>
          </a:xfrm>
        </p:spPr>
        <p:txBody>
          <a:bodyPr/>
          <a:lstStyle/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run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echo “Hello World”</a:t>
            </a:r>
          </a:p>
          <a:p>
            <a:r>
              <a:rPr lang="en-GB" dirty="0" smtClean="0"/>
              <a:t>Run </a:t>
            </a:r>
            <a:r>
              <a:rPr lang="en-GB" dirty="0" err="1" smtClean="0"/>
              <a:t>debian</a:t>
            </a:r>
            <a:r>
              <a:rPr lang="en-GB" dirty="0" smtClean="0"/>
              <a:t> </a:t>
            </a:r>
            <a:r>
              <a:rPr lang="en-GB" dirty="0" err="1" smtClean="0"/>
              <a:t>linux</a:t>
            </a:r>
            <a:r>
              <a:rPr lang="en-GB" dirty="0" smtClean="0"/>
              <a:t> OS and echo “Hello World” on the screen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The container closes when the command finishes executing, therefore there is no point in naming it using the option “--name”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run </a:t>
            </a:r>
            <a:r>
              <a:rPr lang="en-GB" i="1" dirty="0" smtClean="0">
                <a:solidFill>
                  <a:srgbClr val="FF0000"/>
                </a:solidFill>
              </a:rPr>
              <a:t>--</a:t>
            </a:r>
            <a:r>
              <a:rPr lang="en-GB" i="1" dirty="0" err="1" smtClean="0">
                <a:solidFill>
                  <a:srgbClr val="FF0000"/>
                </a:solidFill>
              </a:rPr>
              <a:t>rm</a:t>
            </a:r>
            <a:r>
              <a:rPr lang="en-GB" i="1" dirty="0" smtClean="0"/>
              <a:t> </a:t>
            </a:r>
            <a:r>
              <a:rPr lang="en-GB" i="1" dirty="0" err="1"/>
              <a:t>debian</a:t>
            </a:r>
            <a:r>
              <a:rPr lang="en-GB" i="1" dirty="0"/>
              <a:t> </a:t>
            </a: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/</a:t>
            </a: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bin/ls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dirty="0" smtClean="0"/>
              <a:t>List the root directory of the container file system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--</a:t>
            </a:r>
            <a:r>
              <a:rPr lang="en-GB" dirty="0" err="1" smtClean="0">
                <a:solidFill>
                  <a:srgbClr val="FF0000"/>
                </a:solidFill>
              </a:rPr>
              <a:t>rm</a:t>
            </a:r>
            <a:r>
              <a:rPr lang="en-GB" dirty="0" smtClean="0">
                <a:solidFill>
                  <a:srgbClr val="FF0000"/>
                </a:solidFill>
              </a:rPr>
              <a:t> deletes the container and image when the command ends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169920" y="1672328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image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71060" y="1672329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command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>
            <a:off x="3749040" y="1984530"/>
            <a:ext cx="106680" cy="31220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4683327" y="1984530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6097549" y="1672328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argument for command</a:t>
            </a:r>
            <a:endParaRPr lang="en-GB" dirty="0"/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>
            <a:off x="6109816" y="1984529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5545355" y="4125167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command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5557622" y="4437368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21029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Foreground vs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49" y="1333500"/>
            <a:ext cx="7605763" cy="4530428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smtClean="0"/>
              <a:t>Foreground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 </a:t>
            </a:r>
            <a:r>
              <a:rPr lang="en-GB" i="1" dirty="0"/>
              <a:t>run --name </a:t>
            </a:r>
            <a:r>
              <a:rPr lang="en-GB" i="1" dirty="0" smtClean="0"/>
              <a:t>   </a:t>
            </a:r>
            <a:r>
              <a:rPr lang="en-GB" i="1" dirty="0" err="1" smtClean="0"/>
              <a:t>container_one</a:t>
            </a:r>
            <a:r>
              <a:rPr lang="en-GB" i="1" dirty="0" smtClean="0"/>
              <a:t>     </a:t>
            </a:r>
            <a:r>
              <a:rPr lang="en-GB" i="1" dirty="0" err="1"/>
              <a:t>my_image</a:t>
            </a:r>
            <a:endParaRPr lang="en-GB" dirty="0"/>
          </a:p>
          <a:p>
            <a:r>
              <a:rPr lang="en-GB" dirty="0" smtClean="0"/>
              <a:t>This executes the container in the foreground and gives it the name </a:t>
            </a:r>
            <a:r>
              <a:rPr lang="en-GB" i="1" dirty="0" err="1" smtClean="0"/>
              <a:t>container_one</a:t>
            </a:r>
            <a:endParaRPr lang="en-GB" i="1" dirty="0" smtClean="0"/>
          </a:p>
          <a:p>
            <a:r>
              <a:rPr lang="en-GB" dirty="0" smtClean="0"/>
              <a:t>Use ctrl + C to escape and kill container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u="sng" dirty="0" smtClean="0"/>
              <a:t>Background (</a:t>
            </a:r>
            <a:r>
              <a:rPr lang="en-GB" b="1" u="sng" dirty="0" smtClean="0"/>
              <a:t>as a daemon</a:t>
            </a:r>
            <a:r>
              <a:rPr lang="en-GB" u="sng" dirty="0" smtClean="0"/>
              <a:t>)</a:t>
            </a:r>
            <a:endParaRPr lang="en-GB" u="sng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 </a:t>
            </a:r>
            <a:r>
              <a:rPr lang="en-GB" i="1" dirty="0"/>
              <a:t>run --name </a:t>
            </a:r>
            <a:r>
              <a:rPr lang="en-GB" i="1" dirty="0" err="1" smtClean="0"/>
              <a:t>my_container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--detach</a:t>
            </a:r>
            <a:r>
              <a:rPr lang="en-GB" i="1" dirty="0" smtClean="0"/>
              <a:t>  </a:t>
            </a:r>
            <a:r>
              <a:rPr lang="en-GB" i="1" dirty="0" err="1"/>
              <a:t>my_image</a:t>
            </a: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Docker container  </a:t>
            </a:r>
            <a:r>
              <a:rPr lang="en-GB" i="1" dirty="0"/>
              <a:t>run --name </a:t>
            </a:r>
            <a:r>
              <a:rPr lang="en-GB" i="1" dirty="0" err="1"/>
              <a:t>my_container</a:t>
            </a:r>
            <a:r>
              <a:rPr lang="en-GB" i="1" dirty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-d</a:t>
            </a:r>
            <a:r>
              <a:rPr lang="en-GB" i="1" dirty="0" smtClean="0"/>
              <a:t>  </a:t>
            </a:r>
            <a:r>
              <a:rPr lang="en-GB" i="1" dirty="0" err="1" smtClean="0"/>
              <a:t>my_image</a:t>
            </a:r>
            <a:endParaRPr lang="en-GB" dirty="0"/>
          </a:p>
          <a:p>
            <a:r>
              <a:rPr lang="en-GB" dirty="0" smtClean="0"/>
              <a:t>Detaches the running container from the console window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Kill background container using</a:t>
            </a:r>
            <a:br>
              <a:rPr lang="en-GB" b="1" dirty="0" smtClean="0">
                <a:solidFill>
                  <a:srgbClr val="FF0000"/>
                </a:solidFill>
              </a:rPr>
            </a:br>
            <a:r>
              <a:rPr lang="en-GB" b="1" i="1" dirty="0" err="1" smtClean="0">
                <a:solidFill>
                  <a:srgbClr val="FF0000"/>
                </a:solidFill>
              </a:rPr>
              <a:t>docker</a:t>
            </a:r>
            <a:r>
              <a:rPr lang="en-GB" b="1" i="1" dirty="0" smtClean="0">
                <a:solidFill>
                  <a:srgbClr val="FF0000"/>
                </a:solidFill>
              </a:rPr>
              <a:t> container kill  CONTAINER_ID</a:t>
            </a:r>
            <a:endParaRPr lang="en-GB" b="1" i="1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76413" y="5940930"/>
            <a:ext cx="6596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Note: use –p </a:t>
            </a:r>
            <a:r>
              <a:rPr lang="en-GB" dirty="0" err="1" smtClean="0"/>
              <a:t>hostport:serviceport</a:t>
            </a:r>
            <a:r>
              <a:rPr lang="en-GB" dirty="0" smtClean="0"/>
              <a:t> to publish the port(s) required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5005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996589"/>
          </a:xfrm>
        </p:spPr>
        <p:txBody>
          <a:bodyPr/>
          <a:lstStyle/>
          <a:p>
            <a:r>
              <a:rPr lang="en-GB" dirty="0" smtClean="0"/>
              <a:t>Execute in Interactive Mode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6775"/>
            <a:ext cx="7029450" cy="5615939"/>
          </a:xfrm>
        </p:spPr>
        <p:txBody>
          <a:bodyPr/>
          <a:lstStyle/>
          <a:p>
            <a:r>
              <a:rPr lang="en-GB" dirty="0" smtClean="0"/>
              <a:t>Open terminal window to OS running in the  container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 run -it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run -</a:t>
            </a:r>
            <a:r>
              <a:rPr lang="en-GB" i="1" dirty="0" err="1" smtClean="0"/>
              <a:t>i</a:t>
            </a:r>
            <a:r>
              <a:rPr lang="en-GB" i="1" dirty="0" smtClean="0"/>
              <a:t> -t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  <a:endParaRPr lang="en-GB" i="1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run --interactive --</a:t>
            </a:r>
            <a:r>
              <a:rPr lang="en-GB" i="1" dirty="0" err="1" smtClean="0"/>
              <a:t>tty</a:t>
            </a:r>
            <a:r>
              <a:rPr lang="en-GB" i="1" dirty="0" smtClean="0"/>
              <a:t>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No container name (--name) is needed because the container runs executing your commands then you exit it</a:t>
            </a:r>
          </a:p>
          <a:p>
            <a:r>
              <a:rPr lang="en-GB" dirty="0" smtClean="0"/>
              <a:t>Type </a:t>
            </a:r>
            <a:r>
              <a:rPr lang="en-GB" b="1" i="1" dirty="0" smtClean="0"/>
              <a:t>exit</a:t>
            </a:r>
            <a:r>
              <a:rPr lang="en-GB" dirty="0" smtClean="0"/>
              <a:t> to close container</a:t>
            </a:r>
          </a:p>
          <a:p>
            <a:endParaRPr lang="en-GB" dirty="0"/>
          </a:p>
          <a:p>
            <a:r>
              <a:rPr lang="en-GB" dirty="0" smtClean="0"/>
              <a:t>Note: if you include the --</a:t>
            </a:r>
            <a:r>
              <a:rPr lang="en-GB" dirty="0" err="1" smtClean="0"/>
              <a:t>rm</a:t>
            </a:r>
            <a:r>
              <a:rPr lang="en-GB" dirty="0" smtClean="0"/>
              <a:t> option then the image will be deleted when you stop the container!!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30680" y="2835509"/>
            <a:ext cx="1492716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 smtClean="0"/>
              <a:t>-</a:t>
            </a:r>
            <a:r>
              <a:rPr lang="en-GB" b="1" dirty="0" err="1" smtClean="0"/>
              <a:t>i</a:t>
            </a:r>
            <a:endParaRPr lang="en-GB" b="1" dirty="0" smtClean="0"/>
          </a:p>
          <a:p>
            <a:r>
              <a:rPr lang="en-GB" b="1" dirty="0" smtClean="0"/>
              <a:t>--interactive</a:t>
            </a:r>
            <a:endParaRPr lang="en-GB" b="1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2621280" y="2542675"/>
            <a:ext cx="594360" cy="29283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4520924" y="2823543"/>
            <a:ext cx="620683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 smtClean="0"/>
              <a:t>-</a:t>
            </a:r>
            <a:r>
              <a:rPr lang="en-GB" b="1" dirty="0"/>
              <a:t>t</a:t>
            </a:r>
            <a:endParaRPr lang="en-GB" b="1" dirty="0" smtClean="0"/>
          </a:p>
          <a:p>
            <a:r>
              <a:rPr lang="en-GB" b="1" dirty="0" smtClean="0"/>
              <a:t>--</a:t>
            </a:r>
            <a:r>
              <a:rPr lang="en-GB" b="1" dirty="0" err="1" smtClean="0"/>
              <a:t>tty</a:t>
            </a:r>
            <a:endParaRPr lang="en-GB" b="1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 flipV="1">
            <a:off x="4130040" y="2542675"/>
            <a:ext cx="320040" cy="2133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2423161" y="3642097"/>
            <a:ext cx="2491740" cy="646331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We often combine </a:t>
            </a:r>
            <a:br>
              <a:rPr lang="en-GB" dirty="0" smtClean="0"/>
            </a:br>
            <a:r>
              <a:rPr lang="en-GB" dirty="0" smtClean="0"/>
              <a:t>these into </a:t>
            </a:r>
            <a:r>
              <a:rPr lang="en-GB" b="1" dirty="0" smtClean="0"/>
              <a:t>-it </a:t>
            </a:r>
            <a:r>
              <a:rPr lang="en-GB" dirty="0" smtClean="0"/>
              <a:t>or </a:t>
            </a:r>
            <a:r>
              <a:rPr lang="en-GB" b="1" dirty="0" smtClean="0"/>
              <a:t>-</a:t>
            </a:r>
            <a:r>
              <a:rPr lang="en-GB" b="1" dirty="0" err="1" smtClean="0"/>
              <a:t>ti</a:t>
            </a:r>
            <a:endParaRPr lang="en-GB" b="1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 flipV="1">
            <a:off x="3162300" y="3380875"/>
            <a:ext cx="472440" cy="1545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/>
          <p:nvPr/>
        </p:nvCxnSpPr>
        <p:spPr bwMode="auto">
          <a:xfrm flipV="1">
            <a:off x="3776236" y="3380875"/>
            <a:ext cx="597311" cy="1545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Right Brace 14"/>
          <p:cNvSpPr/>
          <p:nvPr/>
        </p:nvSpPr>
        <p:spPr bwMode="auto">
          <a:xfrm>
            <a:off x="6956262" y="1460635"/>
            <a:ext cx="350520" cy="98298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627620" y="1568534"/>
            <a:ext cx="1516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Identical commands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5744595" y="2935252"/>
            <a:ext cx="33777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“bash” is a </a:t>
            </a:r>
            <a:r>
              <a:rPr lang="en-GB" dirty="0" err="1" smtClean="0"/>
              <a:t>linux</a:t>
            </a:r>
            <a:r>
              <a:rPr lang="en-GB" dirty="0" smtClean="0"/>
              <a:t> command. 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 bwMode="auto">
          <a:xfrm flipH="1" flipV="1">
            <a:off x="6649278" y="2579204"/>
            <a:ext cx="380174" cy="3718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062222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Connecting to a Detached Interactive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start a container in interactive mode but run it in the background (detached), you can still attach to it in interactive mode later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Start as background daemon/server</a:t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--name container1 </a:t>
            </a:r>
            <a:r>
              <a:rPr lang="en-GB" i="1" dirty="0"/>
              <a:t>-</a:t>
            </a:r>
            <a:r>
              <a:rPr lang="en-GB" i="1" dirty="0" err="1" smtClean="0"/>
              <a:t>it</a:t>
            </a:r>
            <a:r>
              <a:rPr lang="en-GB" b="1" i="1" dirty="0" err="1" smtClean="0">
                <a:solidFill>
                  <a:srgbClr val="FF0000"/>
                </a:solidFill>
              </a:rPr>
              <a:t>d</a:t>
            </a:r>
            <a:r>
              <a:rPr lang="en-GB" i="1" dirty="0" smtClean="0"/>
              <a:t> </a:t>
            </a:r>
            <a:r>
              <a:rPr lang="en-GB" i="1" dirty="0" err="1" smtClean="0"/>
              <a:t>ubuntu</a:t>
            </a:r>
            <a:r>
              <a:rPr lang="en-GB" dirty="0"/>
              <a:t/>
            </a:r>
            <a:br>
              <a:rPr lang="en-GB" dirty="0"/>
            </a:br>
            <a:endParaRPr lang="en-GB" dirty="0" smtClean="0"/>
          </a:p>
          <a:p>
            <a:r>
              <a:rPr lang="en-GB" dirty="0" smtClean="0"/>
              <a:t>Sometime later connect to it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exec -it container1 bash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5188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Run a container using Ubuntu Linux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Run another container in detached mode then connect to it in a separate step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Run a container using </a:t>
            </a:r>
            <a:r>
              <a:rPr lang="en-GB" dirty="0" err="1" smtClean="0"/>
              <a:t>Debian</a:t>
            </a:r>
            <a:r>
              <a:rPr lang="en-GB" dirty="0" smtClean="0"/>
              <a:t> Linux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33612" y="2281187"/>
            <a:ext cx="3942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container  run -it </a:t>
            </a:r>
            <a:r>
              <a:rPr lang="en-GB" i="1" dirty="0" err="1"/>
              <a:t>ubuntu</a:t>
            </a:r>
            <a:r>
              <a:rPr lang="en-GB" i="1" dirty="0"/>
              <a:t> </a:t>
            </a:r>
            <a:r>
              <a:rPr lang="en-GB" i="1" dirty="0" smtClean="0"/>
              <a:t>bash</a:t>
            </a:r>
            <a:endParaRPr lang="en-GB" i="1" dirty="0"/>
          </a:p>
        </p:txBody>
      </p:sp>
      <p:sp>
        <p:nvSpPr>
          <p:cNvPr id="6" name="TextBox 5"/>
          <p:cNvSpPr txBox="1"/>
          <p:nvPr/>
        </p:nvSpPr>
        <p:spPr>
          <a:xfrm>
            <a:off x="1833611" y="3781425"/>
            <a:ext cx="54553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container  </a:t>
            </a:r>
            <a:r>
              <a:rPr lang="en-GB" i="1" dirty="0" smtClean="0"/>
              <a:t>run --name my-</a:t>
            </a:r>
            <a:r>
              <a:rPr lang="en-GB" i="1" dirty="0" err="1" smtClean="0"/>
              <a:t>ubuntu</a:t>
            </a:r>
            <a:r>
              <a:rPr lang="en-GB" i="1" dirty="0" smtClean="0"/>
              <a:t> </a:t>
            </a:r>
            <a:r>
              <a:rPr lang="en-GB" i="1" dirty="0"/>
              <a:t>-</a:t>
            </a:r>
            <a:r>
              <a:rPr lang="en-GB" i="1" dirty="0" err="1" smtClean="0"/>
              <a:t>itd</a:t>
            </a:r>
            <a:r>
              <a:rPr lang="en-GB" i="1" dirty="0" smtClean="0"/>
              <a:t> </a:t>
            </a:r>
            <a:r>
              <a:rPr lang="en-GB" i="1" dirty="0" err="1" smtClean="0"/>
              <a:t>ubuntu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exec -it </a:t>
            </a:r>
            <a:r>
              <a:rPr lang="en-GB" i="1" dirty="0" smtClean="0"/>
              <a:t>my-</a:t>
            </a:r>
            <a:r>
              <a:rPr lang="en-GB" i="1" dirty="0" err="1" smtClean="0"/>
              <a:t>ubuntu</a:t>
            </a:r>
            <a:r>
              <a:rPr lang="en-GB" i="1" dirty="0" smtClean="0"/>
              <a:t> </a:t>
            </a:r>
            <a:r>
              <a:rPr lang="en-GB" i="1" dirty="0"/>
              <a:t>bash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84946" y="5122565"/>
            <a:ext cx="4301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-it </a:t>
            </a:r>
            <a:r>
              <a:rPr lang="en-GB" i="1" dirty="0" err="1"/>
              <a:t>debian</a:t>
            </a:r>
            <a:r>
              <a:rPr lang="en-GB" i="1" dirty="0"/>
              <a:t> /bin/bash</a:t>
            </a:r>
          </a:p>
        </p:txBody>
      </p:sp>
    </p:spTree>
    <p:extLst>
      <p:ext uri="{BB962C8B-B14F-4D97-AF65-F5344CB8AC3E}">
        <p14:creationId xmlns:p14="http://schemas.microsoft.com/office/powerpoint/2010/main" val="217155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Running Multiple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1480" y="1749128"/>
            <a:ext cx="7993380" cy="4114800"/>
          </a:xfrm>
        </p:spPr>
        <p:txBody>
          <a:bodyPr/>
          <a:lstStyle/>
          <a:p>
            <a:r>
              <a:rPr lang="en-GB" dirty="0" smtClean="0"/>
              <a:t>Multiple containers can execute the same image but the port numbers must be different if they are on the same host machine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run --name </a:t>
            </a:r>
            <a:r>
              <a:rPr lang="en-GB" i="1" dirty="0" err="1" smtClean="0"/>
              <a:t>container_one</a:t>
            </a:r>
            <a:r>
              <a:rPr lang="en-GB" i="1" dirty="0" smtClean="0"/>
              <a:t>      </a:t>
            </a:r>
            <a:r>
              <a:rPr lang="en-GB" i="1" dirty="0" err="1" smtClean="0"/>
              <a:t>my_image</a:t>
            </a:r>
            <a:r>
              <a:rPr lang="en-GB" i="1" dirty="0" smtClean="0"/>
              <a:t>  -p</a:t>
            </a:r>
            <a:r>
              <a:rPr lang="en-GB" i="1" dirty="0" smtClean="0">
                <a:solidFill>
                  <a:srgbClr val="FF0000"/>
                </a:solidFill>
              </a:rPr>
              <a:t>50</a:t>
            </a:r>
            <a:r>
              <a:rPr lang="en-GB" i="1" dirty="0" smtClean="0"/>
              <a:t>:80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 run </a:t>
            </a:r>
            <a:r>
              <a:rPr lang="en-GB" i="1" dirty="0" smtClean="0"/>
              <a:t>--name </a:t>
            </a:r>
            <a:r>
              <a:rPr lang="en-GB" i="1" dirty="0" err="1" smtClean="0"/>
              <a:t>container_two</a:t>
            </a:r>
            <a:r>
              <a:rPr lang="en-GB" i="1" dirty="0" smtClean="0"/>
              <a:t>      </a:t>
            </a:r>
            <a:r>
              <a:rPr lang="en-GB" i="1" dirty="0" err="1"/>
              <a:t>my_image</a:t>
            </a:r>
            <a:r>
              <a:rPr lang="en-GB" i="1" dirty="0"/>
              <a:t> </a:t>
            </a:r>
            <a:r>
              <a:rPr lang="en-GB" i="1" dirty="0" smtClean="0"/>
              <a:t> -p</a:t>
            </a:r>
            <a:r>
              <a:rPr lang="en-GB" i="1" dirty="0" smtClean="0">
                <a:solidFill>
                  <a:srgbClr val="FF0000"/>
                </a:solidFill>
              </a:rPr>
              <a:t>51</a:t>
            </a:r>
            <a:r>
              <a:rPr lang="en-GB" i="1" dirty="0" smtClean="0"/>
              <a:t>:80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 run </a:t>
            </a:r>
            <a:r>
              <a:rPr lang="en-GB" i="1" dirty="0" smtClean="0"/>
              <a:t>--name </a:t>
            </a:r>
            <a:r>
              <a:rPr lang="en-GB" i="1" dirty="0" err="1" smtClean="0"/>
              <a:t>container_three</a:t>
            </a:r>
            <a:r>
              <a:rPr lang="en-GB" i="1" dirty="0" smtClean="0"/>
              <a:t>   </a:t>
            </a:r>
            <a:r>
              <a:rPr lang="en-GB" i="1" dirty="0" err="1"/>
              <a:t>my_image</a:t>
            </a:r>
            <a:r>
              <a:rPr lang="en-GB" i="1" dirty="0"/>
              <a:t> </a:t>
            </a:r>
            <a:r>
              <a:rPr lang="en-GB" i="1" dirty="0" smtClean="0"/>
              <a:t> -p</a:t>
            </a:r>
            <a:r>
              <a:rPr lang="en-GB" i="1" dirty="0" smtClean="0">
                <a:solidFill>
                  <a:srgbClr val="FF0000"/>
                </a:solidFill>
              </a:rPr>
              <a:t>52</a:t>
            </a:r>
            <a:r>
              <a:rPr lang="en-GB" i="1" dirty="0" smtClean="0"/>
              <a:t>:80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60658" y="3892303"/>
            <a:ext cx="677799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do not need to name the containers as we have done here.</a:t>
            </a:r>
          </a:p>
          <a:p>
            <a:r>
              <a:rPr lang="en-GB" dirty="0" smtClean="0"/>
              <a:t>Each container is given a DOCKER ID (UUID) and you can use that to manage the container if you wish</a:t>
            </a:r>
          </a:p>
          <a:p>
            <a:endParaRPr lang="en-GB" dirty="0"/>
          </a:p>
          <a:p>
            <a:r>
              <a:rPr lang="en-GB" dirty="0" smtClean="0"/>
              <a:t>Note: we have given each container a different host port number </a:t>
            </a:r>
            <a:r>
              <a:rPr lang="en-GB" dirty="0" smtClean="0">
                <a:solidFill>
                  <a:srgbClr val="FF0000"/>
                </a:solidFill>
              </a:rPr>
              <a:t>50 to 52</a:t>
            </a:r>
            <a:r>
              <a:rPr lang="en-GB" dirty="0" smtClean="0"/>
              <a:t>, but the internal web servers in each container still use port 80 i.e. http://localhost:50 results in the request being mapped from host port 50 to port 80 within “</a:t>
            </a:r>
            <a:r>
              <a:rPr lang="en-GB" dirty="0" err="1" smtClean="0"/>
              <a:t>container_one</a:t>
            </a:r>
            <a:r>
              <a:rPr lang="en-GB" dirty="0" smtClean="0"/>
              <a:t>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574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br>
              <a:rPr lang="en-GB" dirty="0" smtClean="0"/>
            </a:br>
            <a:r>
              <a:rPr lang="en-GB" dirty="0" smtClean="0"/>
              <a:t>Map HTTP port 80 to host port 3000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1059180"/>
            <a:ext cx="8168640" cy="4779645"/>
          </a:xfrm>
        </p:spPr>
        <p:txBody>
          <a:bodyPr/>
          <a:lstStyle/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--</a:t>
            </a:r>
            <a:r>
              <a:rPr lang="en-GB" i="1" dirty="0" smtClean="0"/>
              <a:t>name=</a:t>
            </a:r>
            <a:r>
              <a:rPr lang="en-GB" i="1" dirty="0" err="1" smtClean="0">
                <a:solidFill>
                  <a:srgbClr val="0070C0"/>
                </a:solidFill>
              </a:rPr>
              <a:t>tutum</a:t>
            </a:r>
            <a:r>
              <a:rPr lang="en-GB" i="1" dirty="0" smtClean="0">
                <a:solidFill>
                  <a:srgbClr val="0070C0"/>
                </a:solidFill>
              </a:rPr>
              <a:t>-hello</a:t>
            </a:r>
            <a:r>
              <a:rPr lang="en-GB" i="1" dirty="0" smtClean="0"/>
              <a:t> -p3000:80 </a:t>
            </a:r>
            <a:r>
              <a:rPr lang="en-GB" i="1" dirty="0" err="1" smtClean="0"/>
              <a:t>tutum</a:t>
            </a:r>
            <a:r>
              <a:rPr lang="en-GB" i="1" dirty="0" smtClean="0"/>
              <a:t>/hello-world</a:t>
            </a:r>
            <a:endParaRPr lang="en-GB" dirty="0" smtClean="0"/>
          </a:p>
          <a:p>
            <a:r>
              <a:rPr lang="en-GB" dirty="0" smtClean="0"/>
              <a:t>Include option flag --detach or -d  to run in background (use </a:t>
            </a:r>
            <a:r>
              <a:rPr lang="en-GB" dirty="0" err="1" smtClean="0"/>
              <a:t>ctrl+C</a:t>
            </a:r>
            <a:r>
              <a:rPr lang="en-GB" dirty="0" smtClean="0"/>
              <a:t> to terminate foreground container)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380" y="2344017"/>
            <a:ext cx="4248150" cy="3844058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 bwMode="auto">
          <a:xfrm>
            <a:off x="3261360" y="5524500"/>
            <a:ext cx="1493520" cy="472440"/>
          </a:xfrm>
          <a:prstGeom prst="ellipse">
            <a:avLst/>
          </a:prstGeom>
          <a:noFill/>
          <a:ln w="127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875020" y="5288280"/>
            <a:ext cx="18517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Docker UUID</a:t>
            </a:r>
          </a:p>
          <a:p>
            <a:r>
              <a:rPr lang="en-GB" dirty="0"/>
              <a:t>f</a:t>
            </a:r>
            <a:r>
              <a:rPr lang="en-GB" dirty="0" smtClean="0"/>
              <a:t>or the container</a:t>
            </a:r>
            <a:endParaRPr lang="en-GB" dirty="0"/>
          </a:p>
        </p:txBody>
      </p:sp>
      <p:cxnSp>
        <p:nvCxnSpPr>
          <p:cNvPr id="10" name="Straight Arrow Connector 9"/>
          <p:cNvCxnSpPr>
            <a:stCxn id="8" idx="1"/>
          </p:cNvCxnSpPr>
          <p:nvPr/>
        </p:nvCxnSpPr>
        <p:spPr bwMode="auto">
          <a:xfrm flipH="1">
            <a:off x="4754880" y="5611446"/>
            <a:ext cx="1120140" cy="4259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Oval 8"/>
          <p:cNvSpPr/>
          <p:nvPr/>
        </p:nvSpPr>
        <p:spPr bwMode="auto">
          <a:xfrm>
            <a:off x="976320" y="2220616"/>
            <a:ext cx="1111718" cy="640080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76320" y="3389040"/>
            <a:ext cx="178766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localhost:3000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12" name="Straight Arrow Connector 11"/>
          <p:cNvCxnSpPr/>
          <p:nvPr/>
        </p:nvCxnSpPr>
        <p:spPr bwMode="auto">
          <a:xfrm flipH="1" flipV="1">
            <a:off x="1616400" y="2894385"/>
            <a:ext cx="115503" cy="499897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295034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br>
              <a:rPr lang="en-GB" dirty="0" smtClean="0"/>
            </a:br>
            <a:r>
              <a:rPr lang="en-GB" dirty="0" smtClean="0"/>
              <a:t>Running Multiple Copies of Same 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593330" cy="4114800"/>
          </a:xfrm>
        </p:spPr>
        <p:txBody>
          <a:bodyPr/>
          <a:lstStyle/>
          <a:p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-d </a:t>
            </a:r>
            <a:r>
              <a:rPr lang="en-GB" i="1" dirty="0"/>
              <a:t>-</a:t>
            </a:r>
            <a:r>
              <a:rPr lang="en-GB" i="1" dirty="0" smtClean="0"/>
              <a:t>p</a:t>
            </a:r>
            <a:r>
              <a:rPr lang="en-GB" i="1" dirty="0" smtClean="0">
                <a:solidFill>
                  <a:srgbClr val="FF0000"/>
                </a:solidFill>
              </a:rPr>
              <a:t>3000</a:t>
            </a:r>
            <a:r>
              <a:rPr lang="en-GB" i="1" dirty="0" smtClean="0"/>
              <a:t>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-d </a:t>
            </a:r>
            <a:r>
              <a:rPr lang="en-GB" i="1" dirty="0"/>
              <a:t>-</a:t>
            </a:r>
            <a:r>
              <a:rPr lang="en-GB" i="1" dirty="0" smtClean="0"/>
              <a:t>p</a:t>
            </a:r>
            <a:r>
              <a:rPr lang="en-GB" i="1" dirty="0" smtClean="0">
                <a:solidFill>
                  <a:srgbClr val="FF0000"/>
                </a:solidFill>
              </a:rPr>
              <a:t>3001</a:t>
            </a:r>
            <a:r>
              <a:rPr lang="en-GB" i="1" dirty="0" smtClean="0"/>
              <a:t>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-d </a:t>
            </a:r>
            <a:r>
              <a:rPr lang="en-GB" i="1" dirty="0"/>
              <a:t>-</a:t>
            </a:r>
            <a:r>
              <a:rPr lang="en-GB" i="1" dirty="0" smtClean="0"/>
              <a:t>p</a:t>
            </a:r>
            <a:r>
              <a:rPr lang="en-GB" i="1" dirty="0" smtClean="0">
                <a:solidFill>
                  <a:srgbClr val="FF0000"/>
                </a:solidFill>
              </a:rPr>
              <a:t>3002</a:t>
            </a:r>
            <a:r>
              <a:rPr lang="en-GB" i="1" dirty="0" smtClean="0"/>
              <a:t>:80 </a:t>
            </a:r>
            <a:r>
              <a:rPr lang="en-GB" i="1" dirty="0" err="1" smtClean="0"/>
              <a:t>tutum</a:t>
            </a:r>
            <a:r>
              <a:rPr lang="en-GB" i="1" dirty="0" smtClean="0"/>
              <a:t>/hello-world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 smtClean="0"/>
              <a:t>List then kill them: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CONTAINER ID		IMAGE 	…………………………..</a:t>
            </a:r>
            <a:br>
              <a:rPr lang="en-GB" dirty="0" smtClean="0"/>
            </a:br>
            <a:r>
              <a:rPr lang="en-GB" dirty="0" smtClean="0"/>
              <a:t>111111111		</a:t>
            </a:r>
            <a:r>
              <a:rPr lang="en-GB" dirty="0" err="1" smtClean="0"/>
              <a:t>tutum</a:t>
            </a:r>
            <a:r>
              <a:rPr lang="en-GB" dirty="0" smtClean="0"/>
              <a:t>/hello-world</a:t>
            </a:r>
            <a:br>
              <a:rPr lang="en-GB" dirty="0" smtClean="0"/>
            </a:br>
            <a:r>
              <a:rPr lang="en-GB" dirty="0" smtClean="0"/>
              <a:t>22222222</a:t>
            </a:r>
            <a:r>
              <a:rPr lang="en-GB" dirty="0"/>
              <a:t>		</a:t>
            </a:r>
            <a:r>
              <a:rPr lang="en-GB" dirty="0" err="1" smtClean="0"/>
              <a:t>tutum</a:t>
            </a:r>
            <a:r>
              <a:rPr lang="en-GB" dirty="0" smtClean="0"/>
              <a:t>/hello-world</a:t>
            </a:r>
            <a:br>
              <a:rPr lang="en-GB" dirty="0" smtClean="0"/>
            </a:br>
            <a:r>
              <a:rPr lang="en-GB" dirty="0" smtClean="0"/>
              <a:t>33333333</a:t>
            </a:r>
            <a:r>
              <a:rPr lang="en-GB" dirty="0"/>
              <a:t>		</a:t>
            </a:r>
            <a:r>
              <a:rPr lang="en-GB" dirty="0" err="1"/>
              <a:t>tutum</a:t>
            </a:r>
            <a:r>
              <a:rPr lang="en-GB" dirty="0"/>
              <a:t>/hello-world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kill  11111111  22222222    3333333333</a:t>
            </a:r>
            <a:endParaRPr lang="en-GB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442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31483"/>
            <a:ext cx="7029450" cy="420734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Managing</a:t>
            </a:r>
            <a:br>
              <a:rPr lang="en-GB" sz="9600" dirty="0" smtClean="0"/>
            </a:br>
            <a:r>
              <a:rPr lang="en-GB" sz="9600" dirty="0" smtClean="0"/>
              <a:t>Containers</a:t>
            </a:r>
            <a:endParaRPr lang="en-GB" sz="6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19819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7620"/>
            <a:ext cx="3751332" cy="1606312"/>
          </a:xfrm>
        </p:spPr>
        <p:txBody>
          <a:bodyPr/>
          <a:lstStyle/>
          <a:p>
            <a:r>
              <a:rPr lang="en-GB" dirty="0" smtClean="0"/>
              <a:t>Managing the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4813300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Manage </a:t>
            </a:r>
            <a:r>
              <a:rPr lang="en-GB" dirty="0" err="1" smtClean="0"/>
              <a:t>docker</a:t>
            </a:r>
            <a:r>
              <a:rPr lang="en-GB" dirty="0" smtClean="0"/>
              <a:t> containers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start </a:t>
            </a:r>
            <a:r>
              <a:rPr lang="en-GB" dirty="0" err="1" smtClean="0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stop </a:t>
            </a:r>
            <a:r>
              <a:rPr lang="en-GB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restart </a:t>
            </a:r>
            <a:r>
              <a:rPr lang="en-GB" dirty="0" err="1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pause </a:t>
            </a:r>
            <a:r>
              <a:rPr lang="en-GB" dirty="0" err="1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kill </a:t>
            </a:r>
            <a:r>
              <a:rPr lang="en-GB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logs </a:t>
            </a:r>
            <a:r>
              <a:rPr lang="en-GB" dirty="0" err="1" smtClean="0"/>
              <a:t>containername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Force remove containers.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 err="1" smtClean="0"/>
              <a:t>rm</a:t>
            </a:r>
            <a:r>
              <a:rPr lang="en-GB" i="1" dirty="0" smtClean="0"/>
              <a:t> –f    </a:t>
            </a:r>
            <a:r>
              <a:rPr lang="en-GB" dirty="0" err="1" smtClean="0"/>
              <a:t>containername</a:t>
            </a:r>
            <a:endParaRPr lang="en-GB" dirty="0" smtClean="0"/>
          </a:p>
          <a:p>
            <a:pPr lvl="1"/>
            <a:r>
              <a:rPr lang="en-GB" dirty="0" smtClean="0"/>
              <a:t>Example my-</a:t>
            </a:r>
            <a:r>
              <a:rPr lang="en-GB" dirty="0" err="1" smtClean="0"/>
              <a:t>nginx</a:t>
            </a:r>
            <a:r>
              <a:rPr lang="en-GB" dirty="0" smtClean="0"/>
              <a:t> and registry containers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err="1">
                <a:solidFill>
                  <a:srgbClr val="FF0000"/>
                </a:solidFill>
              </a:rPr>
              <a:t>rm</a:t>
            </a:r>
            <a:r>
              <a:rPr lang="en-GB" i="1" dirty="0">
                <a:solidFill>
                  <a:srgbClr val="FF0000"/>
                </a:solidFill>
              </a:rPr>
              <a:t> -f </a:t>
            </a:r>
            <a:r>
              <a:rPr lang="en-GB" i="1" dirty="0">
                <a:solidFill>
                  <a:srgbClr val="00B0F0"/>
                </a:solidFill>
              </a:rPr>
              <a:t>my-</a:t>
            </a:r>
            <a:r>
              <a:rPr lang="en-GB" i="1" dirty="0" err="1">
                <a:solidFill>
                  <a:srgbClr val="00B0F0"/>
                </a:solidFill>
              </a:rPr>
              <a:t>nginx</a:t>
            </a:r>
            <a:r>
              <a:rPr lang="en-GB" i="1" dirty="0">
                <a:solidFill>
                  <a:srgbClr val="00B0F0"/>
                </a:solidFill>
              </a:rPr>
              <a:t> registry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294120" y="1960245"/>
            <a:ext cx="271233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name given to the container using the option </a:t>
            </a:r>
            <a:r>
              <a:rPr lang="en-GB" dirty="0" smtClean="0">
                <a:solidFill>
                  <a:srgbClr val="FF0000"/>
                </a:solidFill>
              </a:rPr>
              <a:t>--name </a:t>
            </a:r>
            <a:r>
              <a:rPr lang="en-GB" dirty="0" smtClean="0"/>
              <a:t>when it was run. Alternatively user the container UUID that is automatically assigned to it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359027" y="121364"/>
            <a:ext cx="464742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NOTE: Short hand version, drop “container”</a:t>
            </a:r>
            <a:br>
              <a:rPr lang="en-GB" dirty="0" smtClean="0"/>
            </a:br>
            <a:r>
              <a:rPr lang="en-GB" dirty="0" smtClean="0"/>
              <a:t>The newer approach is to keep “container” </a:t>
            </a:r>
            <a:br>
              <a:rPr lang="en-GB" dirty="0" smtClean="0"/>
            </a:br>
            <a:r>
              <a:rPr lang="en-GB" dirty="0" smtClean="0"/>
              <a:t>although it makes the command line longer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start </a:t>
            </a:r>
            <a:r>
              <a:rPr lang="en-GB" dirty="0" err="1" smtClean="0"/>
              <a:t>containername</a:t>
            </a:r>
            <a:endParaRPr lang="en-GB" dirty="0" smtClean="0"/>
          </a:p>
          <a:p>
            <a:r>
              <a:rPr lang="en-GB" dirty="0" smtClean="0"/>
              <a:t>becomes </a:t>
            </a: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start </a:t>
            </a:r>
            <a:r>
              <a:rPr lang="en-GB" dirty="0" err="1"/>
              <a:t>containername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 rot="16200000">
            <a:off x="-1236829" y="2548637"/>
            <a:ext cx="34699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Stop does not remove it, to see stopped containers use: 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dirty="0" err="1" smtClean="0"/>
              <a:t>docker</a:t>
            </a:r>
            <a:r>
              <a:rPr lang="en-GB" dirty="0" smtClean="0"/>
              <a:t> container ls -a)</a:t>
            </a:r>
            <a:endParaRPr lang="en-GB" dirty="0"/>
          </a:p>
        </p:txBody>
      </p:sp>
      <p:cxnSp>
        <p:nvCxnSpPr>
          <p:cNvPr id="10" name="Straight Arrow Connector 9"/>
          <p:cNvCxnSpPr>
            <a:stCxn id="8" idx="2"/>
          </p:cNvCxnSpPr>
          <p:nvPr/>
        </p:nvCxnSpPr>
        <p:spPr bwMode="auto">
          <a:xfrm flipV="1">
            <a:off x="959792" y="2999871"/>
            <a:ext cx="147113" cy="1043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173980" y="4375926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kill</a:t>
            </a:r>
            <a:r>
              <a:rPr lang="en-GB" dirty="0" smtClean="0"/>
              <a:t> = force a stop</a:t>
            </a:r>
            <a:endParaRPr lang="en-GB" dirty="0"/>
          </a:p>
        </p:txBody>
      </p:sp>
      <p:cxnSp>
        <p:nvCxnSpPr>
          <p:cNvPr id="12" name="Curved Connector 11"/>
          <p:cNvCxnSpPr/>
          <p:nvPr/>
        </p:nvCxnSpPr>
        <p:spPr bwMode="auto">
          <a:xfrm rot="10800000">
            <a:off x="5173980" y="3893820"/>
            <a:ext cx="739140" cy="482106"/>
          </a:xfrm>
          <a:prstGeom prst="curvedConnector3">
            <a:avLst>
              <a:gd name="adj1" fmla="val -567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2952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9637" y="0"/>
            <a:ext cx="5684363" cy="844550"/>
          </a:xfrm>
        </p:spPr>
        <p:txBody>
          <a:bodyPr/>
          <a:lstStyle/>
          <a:p>
            <a:r>
              <a:rPr lang="en-GB" dirty="0" smtClean="0"/>
              <a:t>Container Life Cycle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92140" y="3554920"/>
            <a:ext cx="2056973" cy="369332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Stopped container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874520" y="3554920"/>
            <a:ext cx="2056973" cy="369332"/>
          </a:xfrm>
          <a:prstGeom prst="rect">
            <a:avLst/>
          </a:prstGeom>
          <a:noFill/>
          <a:ln w="34925">
            <a:solidFill>
              <a:schemeClr val="tx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Running container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851504" y="1958808"/>
            <a:ext cx="1608133" cy="369332"/>
          </a:xfrm>
          <a:prstGeom prst="rect">
            <a:avLst/>
          </a:prstGeom>
          <a:noFill/>
          <a:ln w="34925">
            <a:solidFill>
              <a:srgbClr val="0070C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Docker image</a:t>
            </a:r>
            <a:endParaRPr lang="en-GB" dirty="0"/>
          </a:p>
        </p:txBody>
      </p:sp>
      <p:sp>
        <p:nvSpPr>
          <p:cNvPr id="20" name="Curved Down Arrow 19"/>
          <p:cNvSpPr/>
          <p:nvPr/>
        </p:nvSpPr>
        <p:spPr bwMode="auto">
          <a:xfrm>
            <a:off x="3436620" y="2663380"/>
            <a:ext cx="3169920" cy="800100"/>
          </a:xfrm>
          <a:prstGeom prst="curved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1" name="Curved Up Arrow 20"/>
          <p:cNvSpPr/>
          <p:nvPr/>
        </p:nvSpPr>
        <p:spPr bwMode="auto">
          <a:xfrm flipH="1">
            <a:off x="3238178" y="3924252"/>
            <a:ext cx="3292162" cy="674608"/>
          </a:xfrm>
          <a:prstGeom prst="curvedUp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2" name="Curved Right Arrow 21"/>
          <p:cNvSpPr/>
          <p:nvPr/>
        </p:nvSpPr>
        <p:spPr bwMode="auto">
          <a:xfrm>
            <a:off x="614906" y="2143474"/>
            <a:ext cx="1259614" cy="1780778"/>
          </a:xfrm>
          <a:prstGeom prst="curvedRightArrow">
            <a:avLst>
              <a:gd name="adj1" fmla="val 15319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802566" y="2639470"/>
            <a:ext cx="26340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container run</a:t>
            </a:r>
            <a:br>
              <a:rPr lang="en-GB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 --name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containername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608195" y="1993139"/>
            <a:ext cx="39805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>
                <a:solidFill>
                  <a:srgbClr val="FF0000"/>
                </a:solidFill>
              </a:rPr>
              <a:t> container</a:t>
            </a:r>
            <a:r>
              <a:rPr lang="en-GB" dirty="0" smtClean="0">
                <a:solidFill>
                  <a:srgbClr val="FF0000"/>
                </a:solidFill>
              </a:rPr>
              <a:t> stop </a:t>
            </a:r>
            <a:r>
              <a:rPr lang="en-GB" dirty="0" err="1" smtClean="0">
                <a:solidFill>
                  <a:srgbClr val="FF0000"/>
                </a:solidFill>
              </a:rPr>
              <a:t>containername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 smtClean="0">
                <a:solidFill>
                  <a:srgbClr val="FF0000"/>
                </a:solidFill>
              </a:rPr>
              <a:t> container kill  </a:t>
            </a:r>
            <a:r>
              <a:rPr lang="en-GB" dirty="0" err="1" smtClean="0">
                <a:solidFill>
                  <a:srgbClr val="FF0000"/>
                </a:solidFill>
              </a:rPr>
              <a:t>containername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6477076" y="5989184"/>
            <a:ext cx="2524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/>
              <a:t> container</a:t>
            </a:r>
            <a:r>
              <a:rPr lang="en-GB" dirty="0" smtClean="0"/>
              <a:t> </a:t>
            </a:r>
            <a:r>
              <a:rPr lang="en-GB" dirty="0" err="1" smtClean="0"/>
              <a:t>rm</a:t>
            </a:r>
            <a:r>
              <a:rPr lang="en-GB" dirty="0" smtClean="0"/>
              <a:t> –f </a:t>
            </a:r>
            <a:r>
              <a:rPr lang="en-GB" dirty="0" err="1" smtClean="0"/>
              <a:t>containername</a:t>
            </a:r>
            <a:endParaRPr lang="en-GB" dirty="0"/>
          </a:p>
        </p:txBody>
      </p:sp>
      <p:sp>
        <p:nvSpPr>
          <p:cNvPr id="26" name="Curved Right Arrow 25"/>
          <p:cNvSpPr/>
          <p:nvPr/>
        </p:nvSpPr>
        <p:spPr bwMode="auto">
          <a:xfrm rot="19206966">
            <a:off x="2015287" y="3904448"/>
            <a:ext cx="1165093" cy="2556748"/>
          </a:xfrm>
          <a:prstGeom prst="curvedRightArrow">
            <a:avLst>
              <a:gd name="adj1" fmla="val 21466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3810000" y="5613590"/>
            <a:ext cx="2453639" cy="923330"/>
          </a:xfrm>
          <a:prstGeom prst="rect">
            <a:avLst/>
          </a:prstGeom>
          <a:noFill/>
          <a:ln w="22225">
            <a:solidFill>
              <a:srgbClr val="000000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ctr"/>
            <a:endParaRPr lang="en-GB" dirty="0" smtClean="0"/>
          </a:p>
          <a:p>
            <a:pPr algn="ctr"/>
            <a:r>
              <a:rPr lang="en-GB" dirty="0" smtClean="0"/>
              <a:t>container deleted</a:t>
            </a:r>
            <a:endParaRPr lang="en-GB" dirty="0"/>
          </a:p>
          <a:p>
            <a:pPr algn="ctr"/>
            <a:endParaRPr lang="en-GB" dirty="0"/>
          </a:p>
        </p:txBody>
      </p:sp>
      <p:sp>
        <p:nvSpPr>
          <p:cNvPr id="28" name="Curved Right Arrow 27"/>
          <p:cNvSpPr/>
          <p:nvPr/>
        </p:nvSpPr>
        <p:spPr bwMode="auto">
          <a:xfrm rot="2393034" flipH="1">
            <a:off x="6764514" y="3856643"/>
            <a:ext cx="1165093" cy="2556748"/>
          </a:xfrm>
          <a:prstGeom prst="curvedRightArrow">
            <a:avLst>
              <a:gd name="adj1" fmla="val 21466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109126" y="5135017"/>
            <a:ext cx="4070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/>
              <a:t> container</a:t>
            </a:r>
            <a:r>
              <a:rPr lang="en-GB" dirty="0" smtClean="0"/>
              <a:t> </a:t>
            </a:r>
            <a:r>
              <a:rPr lang="en-GB" dirty="0" err="1" smtClean="0"/>
              <a:t>rm</a:t>
            </a:r>
            <a:r>
              <a:rPr lang="en-GB" dirty="0" smtClean="0"/>
              <a:t> –f </a:t>
            </a:r>
            <a:r>
              <a:rPr lang="en-GB" dirty="0" err="1" smtClean="0"/>
              <a:t>containername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3259487" y="4603401"/>
            <a:ext cx="3993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container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start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containername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443101" y="1149709"/>
            <a:ext cx="1287532" cy="369332"/>
          </a:xfrm>
          <a:prstGeom prst="rect">
            <a:avLst/>
          </a:prstGeom>
          <a:noFill/>
          <a:ln w="349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2" name="Bent Arrow 31"/>
          <p:cNvSpPr/>
          <p:nvPr/>
        </p:nvSpPr>
        <p:spPr bwMode="auto">
          <a:xfrm rot="5400000">
            <a:off x="1848296" y="1158877"/>
            <a:ext cx="693787" cy="929114"/>
          </a:xfrm>
          <a:prstGeom prst="ben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2606479" y="1350876"/>
            <a:ext cx="4136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 smtClean="0"/>
              <a:t> </a:t>
            </a:r>
            <a:r>
              <a:rPr lang="en-GB" i="1" dirty="0" smtClean="0"/>
              <a:t>image </a:t>
            </a:r>
            <a:r>
              <a:rPr lang="en-GB" dirty="0" smtClean="0"/>
              <a:t>build –t </a:t>
            </a:r>
            <a:r>
              <a:rPr lang="en-GB" dirty="0" err="1" smtClean="0"/>
              <a:t>myimagename</a:t>
            </a:r>
            <a:r>
              <a:rPr lang="en-GB" dirty="0" smtClean="0"/>
              <a:t>  .</a:t>
            </a:r>
            <a:endParaRPr lang="en-GB" i="1" dirty="0"/>
          </a:p>
        </p:txBody>
      </p:sp>
      <p:sp>
        <p:nvSpPr>
          <p:cNvPr id="34" name="Curved Right Arrow 33"/>
          <p:cNvSpPr/>
          <p:nvPr/>
        </p:nvSpPr>
        <p:spPr bwMode="auto">
          <a:xfrm>
            <a:off x="266387" y="1951031"/>
            <a:ext cx="1580188" cy="2181083"/>
          </a:xfrm>
          <a:prstGeom prst="curvedRightArrow">
            <a:avLst>
              <a:gd name="adj1" fmla="val 8459"/>
              <a:gd name="adj2" fmla="val 24824"/>
              <a:gd name="adj3" fmla="val 17767"/>
            </a:avLst>
          </a:prstGeom>
          <a:solidFill>
            <a:schemeClr val="tx1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5" name="Curved Right Arrow 34"/>
          <p:cNvSpPr/>
          <p:nvPr/>
        </p:nvSpPr>
        <p:spPr bwMode="auto">
          <a:xfrm rot="19236735">
            <a:off x="1579816" y="4046247"/>
            <a:ext cx="1545795" cy="3134683"/>
          </a:xfrm>
          <a:prstGeom prst="curvedRightArrow">
            <a:avLst>
              <a:gd name="adj1" fmla="val 5710"/>
              <a:gd name="adj2" fmla="val 24824"/>
              <a:gd name="adj3" fmla="val 17767"/>
            </a:avLst>
          </a:prstGeom>
          <a:solidFill>
            <a:schemeClr val="tx1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 rot="16200000">
            <a:off x="-647251" y="4633888"/>
            <a:ext cx="28835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container run </a:t>
            </a:r>
            <a:r>
              <a:rPr lang="en-GB" b="1" dirty="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-</a:t>
            </a:r>
            <a:r>
              <a:rPr lang="en-GB" b="1" dirty="0" err="1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rm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en-GB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 --name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containername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i="1" dirty="0" err="1" smtClean="0">
                <a:solidFill>
                  <a:schemeClr val="tx2">
                    <a:lumMod val="75000"/>
                  </a:schemeClr>
                </a:solidFill>
              </a:rPr>
              <a:t>somecommand</a:t>
            </a:r>
            <a:endParaRPr lang="en-GB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7" name="Curved Right Arrow 36"/>
          <p:cNvSpPr/>
          <p:nvPr/>
        </p:nvSpPr>
        <p:spPr bwMode="auto">
          <a:xfrm rot="10800000">
            <a:off x="3524509" y="772719"/>
            <a:ext cx="472987" cy="1470743"/>
          </a:xfrm>
          <a:prstGeom prst="curvedRightArrow">
            <a:avLst>
              <a:gd name="adj1" fmla="val 32486"/>
              <a:gd name="adj2" fmla="val 64502"/>
              <a:gd name="adj3" fmla="val 3333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903674" y="890104"/>
            <a:ext cx="377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 smtClean="0"/>
              <a:t> image </a:t>
            </a:r>
            <a:r>
              <a:rPr lang="en-GB" dirty="0" err="1" smtClean="0"/>
              <a:t>rm</a:t>
            </a:r>
            <a:r>
              <a:rPr lang="en-GB" dirty="0" smtClean="0"/>
              <a:t> -f </a:t>
            </a:r>
            <a:r>
              <a:rPr lang="en-GB" dirty="0" err="1" smtClean="0"/>
              <a:t>myimagename</a:t>
            </a:r>
            <a:endParaRPr lang="en-GB" dirty="0"/>
          </a:p>
        </p:txBody>
      </p:sp>
      <p:sp>
        <p:nvSpPr>
          <p:cNvPr id="38" name="TextBox 37"/>
          <p:cNvSpPr txBox="1"/>
          <p:nvPr/>
        </p:nvSpPr>
        <p:spPr>
          <a:xfrm>
            <a:off x="2399541" y="-4248"/>
            <a:ext cx="1150867" cy="1180699"/>
          </a:xfrm>
          <a:prstGeom prst="rect">
            <a:avLst/>
          </a:prstGeom>
          <a:noFill/>
          <a:ln w="22225">
            <a:solidFill>
              <a:srgbClr val="000000"/>
            </a:solidFill>
            <a:prstDash val="dash"/>
          </a:ln>
        </p:spPr>
        <p:txBody>
          <a:bodyPr wrap="square" lIns="36000" tIns="36000" rIns="36000" bIns="36000" rtlCol="0">
            <a:spAutoFit/>
          </a:bodyPr>
          <a:lstStyle/>
          <a:p>
            <a:pPr algn="ctr"/>
            <a:endParaRPr lang="en-GB" dirty="0" smtClean="0"/>
          </a:p>
          <a:p>
            <a:pPr algn="ctr"/>
            <a:r>
              <a:rPr lang="en-GB" dirty="0" smtClean="0"/>
              <a:t>image deleted</a:t>
            </a:r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3201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57162"/>
            <a:ext cx="7029450" cy="4481663"/>
          </a:xfrm>
        </p:spPr>
        <p:txBody>
          <a:bodyPr/>
          <a:lstStyle/>
          <a:p>
            <a:r>
              <a:rPr lang="en-GB" dirty="0" smtClean="0"/>
              <a:t>Start the </a:t>
            </a:r>
            <a:r>
              <a:rPr lang="en-GB" dirty="0" err="1" smtClean="0"/>
              <a:t>tutum</a:t>
            </a:r>
            <a:r>
              <a:rPr lang="en-GB" dirty="0" smtClean="0"/>
              <a:t>-hello web server on host port 5130</a:t>
            </a:r>
          </a:p>
          <a:p>
            <a:r>
              <a:rPr lang="en-GB" dirty="0" smtClean="0"/>
              <a:t>Check it works</a:t>
            </a:r>
          </a:p>
          <a:p>
            <a:r>
              <a:rPr lang="en-GB" dirty="0" smtClean="0"/>
              <a:t>Stop it (or kill it)</a:t>
            </a:r>
          </a:p>
          <a:p>
            <a:r>
              <a:rPr lang="en-GB" dirty="0" smtClean="0"/>
              <a:t>Check it has stopped</a:t>
            </a:r>
          </a:p>
          <a:p>
            <a:r>
              <a:rPr lang="en-GB" dirty="0" smtClean="0"/>
              <a:t>Start it</a:t>
            </a:r>
          </a:p>
          <a:p>
            <a:r>
              <a:rPr lang="en-GB" dirty="0" smtClean="0"/>
              <a:t>Check it has started</a:t>
            </a:r>
          </a:p>
          <a:p>
            <a:r>
              <a:rPr lang="en-GB" dirty="0" smtClean="0"/>
              <a:t>Delete the container</a:t>
            </a:r>
          </a:p>
          <a:p>
            <a:r>
              <a:rPr lang="en-GB" dirty="0" smtClean="0"/>
              <a:t>Delete the image</a:t>
            </a:r>
          </a:p>
          <a:p>
            <a:r>
              <a:rPr lang="en-GB" dirty="0"/>
              <a:t>Stop all the running containers</a:t>
            </a:r>
          </a:p>
          <a:p>
            <a:r>
              <a:rPr lang="en-GB" dirty="0"/>
              <a:t>Delete all the containers (exclude “registry” if running)</a:t>
            </a:r>
          </a:p>
          <a:p>
            <a:r>
              <a:rPr lang="en-GB" dirty="0"/>
              <a:t>Delete all the images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54711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4501"/>
            <a:ext cx="7029450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VOLUMES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315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Volumes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0620"/>
            <a:ext cx="7029450" cy="4688205"/>
          </a:xfrm>
        </p:spPr>
        <p:txBody>
          <a:bodyPr/>
          <a:lstStyle/>
          <a:p>
            <a:r>
              <a:rPr lang="en-GB" dirty="0" smtClean="0"/>
              <a:t>Persist data created by the container</a:t>
            </a:r>
          </a:p>
          <a:p>
            <a:r>
              <a:rPr lang="en-GB" dirty="0" smtClean="0"/>
              <a:t>Share data between containers</a:t>
            </a:r>
          </a:p>
          <a:p>
            <a:r>
              <a:rPr lang="en-GB" dirty="0" smtClean="0"/>
              <a:t>Can be backed up and shared</a:t>
            </a:r>
          </a:p>
          <a:p>
            <a:r>
              <a:rPr lang="en-GB" dirty="0" smtClean="0"/>
              <a:t>Docker CLI makes it easy to create volumes </a:t>
            </a:r>
          </a:p>
          <a:p>
            <a:endParaRPr lang="en-GB" dirty="0"/>
          </a:p>
          <a:p>
            <a:r>
              <a:rPr lang="en-GB" b="1" dirty="0" smtClean="0"/>
              <a:t>Create a named volume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create  </a:t>
            </a:r>
            <a:r>
              <a:rPr lang="en-GB" i="1" dirty="0" err="1" smtClean="0"/>
              <a:t>volumename</a:t>
            </a:r>
            <a:endParaRPr lang="en-GB" i="1" dirty="0"/>
          </a:p>
          <a:p>
            <a:r>
              <a:rPr lang="en-GB" dirty="0" smtClean="0"/>
              <a:t>List the volumes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ls</a:t>
            </a:r>
            <a:endParaRPr lang="en-GB" i="1" dirty="0"/>
          </a:p>
          <a:p>
            <a:r>
              <a:rPr lang="en-GB" dirty="0" smtClean="0"/>
              <a:t>Remove volume (if no container is using it)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</a:t>
            </a:r>
            <a:r>
              <a:rPr lang="en-GB" i="1" dirty="0" err="1"/>
              <a:t>r</a:t>
            </a:r>
            <a:r>
              <a:rPr lang="en-GB" i="1" dirty="0" err="1" smtClean="0"/>
              <a:t>m</a:t>
            </a:r>
            <a:r>
              <a:rPr lang="en-GB" i="1" dirty="0" smtClean="0"/>
              <a:t> </a:t>
            </a:r>
            <a:r>
              <a:rPr lang="en-GB" i="1" dirty="0" err="1" smtClean="0"/>
              <a:t>volumename</a:t>
            </a:r>
            <a:endParaRPr lang="en-GB" i="1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50231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Named Volumes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583356"/>
            <a:ext cx="7029450" cy="4255469"/>
          </a:xfrm>
        </p:spPr>
        <p:txBody>
          <a:bodyPr/>
          <a:lstStyle/>
          <a:p>
            <a:r>
              <a:rPr lang="en-GB" dirty="0" smtClean="0"/>
              <a:t>Named volumes we create are not destroyed when we rebuild or delete containers</a:t>
            </a:r>
          </a:p>
          <a:p>
            <a:r>
              <a:rPr lang="en-GB" dirty="0" smtClean="0"/>
              <a:t>The data is persisted e.g. volumes can be remounted in new containers by their names</a:t>
            </a:r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83062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Attaching Docker Volume to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49705"/>
            <a:ext cx="7029450" cy="2527836"/>
          </a:xfrm>
        </p:spPr>
        <p:txBody>
          <a:bodyPr/>
          <a:lstStyle/>
          <a:p>
            <a:r>
              <a:rPr lang="en-GB" dirty="0" smtClean="0"/>
              <a:t>Attaching a volume to a container, by specifying name of previously created volume (if volume does not exist it is created for you)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container run --name  </a:t>
            </a:r>
            <a:r>
              <a:rPr lang="en-GB" dirty="0" err="1" smtClean="0"/>
              <a:t>containername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     --volume </a:t>
            </a:r>
            <a:r>
              <a:rPr lang="en-GB" b="1" dirty="0" err="1" smtClean="0">
                <a:solidFill>
                  <a:schemeClr val="accent1">
                    <a:lumMod val="25000"/>
                  </a:schemeClr>
                </a:solidFill>
              </a:rPr>
              <a:t>my_volume</a:t>
            </a:r>
            <a:r>
              <a:rPr lang="en-GB" b="1" dirty="0" smtClean="0"/>
              <a:t>: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r>
              <a:rPr lang="en-GB" dirty="0" err="1" smtClean="0">
                <a:solidFill>
                  <a:srgbClr val="FF0000"/>
                </a:solidFill>
              </a:rPr>
              <a:t>targetdirpath</a:t>
            </a:r>
            <a:r>
              <a:rPr lang="en-GB" b="1" dirty="0" err="1" smtClean="0"/>
              <a:t>:</a:t>
            </a:r>
            <a:r>
              <a:rPr lang="en-GB" dirty="0" err="1" smtClean="0">
                <a:solidFill>
                  <a:srgbClr val="0070C0"/>
                </a:solidFill>
              </a:rPr>
              <a:t>accessrights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dirty="0" err="1" smtClean="0"/>
              <a:t>imagename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Example:</a:t>
            </a:r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608197" y="4879495"/>
            <a:ext cx="8058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my_volumeA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run </a:t>
            </a:r>
            <a:r>
              <a:rPr lang="en-GB" i="1" dirty="0" smtClean="0"/>
              <a:t> -it  -</a:t>
            </a:r>
            <a:r>
              <a:rPr lang="en-GB" b="1" i="1" dirty="0" smtClean="0"/>
              <a:t>v  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my_volumeA</a:t>
            </a:r>
            <a:r>
              <a:rPr lang="en-GB" b="1" i="1" dirty="0" smtClean="0"/>
              <a:t>: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 smtClean="0">
                <a:solidFill>
                  <a:srgbClr val="FF0000"/>
                </a:solidFill>
              </a:rPr>
              <a:t>etc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 smtClean="0">
                <a:solidFill>
                  <a:srgbClr val="FF0000"/>
                </a:solidFill>
              </a:rPr>
              <a:t>app</a:t>
            </a:r>
            <a:r>
              <a:rPr lang="en-GB" b="1" i="1" dirty="0" err="1"/>
              <a:t>:</a:t>
            </a:r>
            <a:r>
              <a:rPr lang="en-GB" b="1" i="1" dirty="0" err="1">
                <a:solidFill>
                  <a:srgbClr val="0070C0"/>
                </a:solidFill>
              </a:rPr>
              <a:t>ro</a:t>
            </a:r>
            <a:r>
              <a:rPr lang="en-GB" i="1" dirty="0" smtClean="0"/>
              <a:t>   --name </a:t>
            </a:r>
            <a:r>
              <a:rPr lang="en-GB" i="1" dirty="0"/>
              <a:t>container1 </a:t>
            </a:r>
            <a:r>
              <a:rPr lang="en-GB" i="1" dirty="0" smtClean="0"/>
              <a:t>  my-image</a:t>
            </a:r>
            <a:endParaRPr lang="en-GB" i="1" dirty="0"/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 flipV="1">
            <a:off x="6990396" y="2454965"/>
            <a:ext cx="512406" cy="44996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" name="TextBox 4"/>
          <p:cNvSpPr txBox="1"/>
          <p:nvPr/>
        </p:nvSpPr>
        <p:spPr>
          <a:xfrm>
            <a:off x="180975" y="2155467"/>
            <a:ext cx="1210588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--volume</a:t>
            </a:r>
            <a:br>
              <a:rPr lang="en-GB" dirty="0" smtClean="0"/>
            </a:br>
            <a:r>
              <a:rPr lang="en-GB" dirty="0" smtClean="0"/>
              <a:t>shorthand</a:t>
            </a:r>
            <a:br>
              <a:rPr lang="en-GB" dirty="0" smtClean="0"/>
            </a:br>
            <a:r>
              <a:rPr lang="en-GB" dirty="0" smtClean="0"/>
              <a:t>-v</a:t>
            </a:r>
            <a:endParaRPr lang="en-GB" dirty="0"/>
          </a:p>
        </p:txBody>
      </p:sp>
      <p:cxnSp>
        <p:nvCxnSpPr>
          <p:cNvPr id="12" name="Straight Arrow Connector 11"/>
          <p:cNvCxnSpPr>
            <a:stCxn id="5" idx="3"/>
          </p:cNvCxnSpPr>
          <p:nvPr/>
        </p:nvCxnSpPr>
        <p:spPr bwMode="auto">
          <a:xfrm flipV="1">
            <a:off x="1391563" y="2367816"/>
            <a:ext cx="490176" cy="24931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>
            <a:stCxn id="5" idx="3"/>
          </p:cNvCxnSpPr>
          <p:nvPr/>
        </p:nvCxnSpPr>
        <p:spPr bwMode="auto">
          <a:xfrm>
            <a:off x="1391563" y="2617132"/>
            <a:ext cx="866775" cy="260209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/>
          <p:cNvSpPr txBox="1"/>
          <p:nvPr/>
        </p:nvSpPr>
        <p:spPr>
          <a:xfrm>
            <a:off x="7502802" y="2316945"/>
            <a:ext cx="14411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Read/write by default</a:t>
            </a:r>
          </a:p>
          <a:p>
            <a:r>
              <a:rPr lang="en-GB" dirty="0" smtClean="0"/>
              <a:t>Use </a:t>
            </a:r>
            <a:r>
              <a:rPr lang="en-GB" b="1" dirty="0" smtClean="0">
                <a:solidFill>
                  <a:srgbClr val="0070C0"/>
                </a:solidFill>
              </a:rPr>
              <a:t>:</a:t>
            </a:r>
            <a:r>
              <a:rPr lang="en-GB" b="1" dirty="0" err="1" smtClean="0">
                <a:solidFill>
                  <a:srgbClr val="0070C0"/>
                </a:solidFill>
              </a:rPr>
              <a:t>ro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for </a:t>
            </a:r>
            <a:r>
              <a:rPr lang="en-GB" dirty="0" err="1" smtClean="0"/>
              <a:t>readonly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5241783" y="2888967"/>
            <a:ext cx="2261020" cy="233026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4167515" y="2627454"/>
            <a:ext cx="2763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path in container at which to mount volume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 bwMode="auto">
          <a:xfrm flipH="1" flipV="1">
            <a:off x="5186322" y="2367816"/>
            <a:ext cx="55461" cy="33292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5416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Approach is to Attach a Volume to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515979"/>
            <a:ext cx="7029450" cy="4322846"/>
          </a:xfrm>
        </p:spPr>
        <p:txBody>
          <a:bodyPr/>
          <a:lstStyle/>
          <a:p>
            <a:r>
              <a:rPr lang="en-GB" dirty="0" smtClean="0"/>
              <a:t>Starting </a:t>
            </a:r>
            <a:r>
              <a:rPr lang="en-GB" dirty="0"/>
              <a:t>a container and </a:t>
            </a:r>
            <a:r>
              <a:rPr lang="en-GB" b="1" u="sng" dirty="0"/>
              <a:t>mount the volume</a:t>
            </a:r>
            <a:r>
              <a:rPr lang="en-GB" dirty="0"/>
              <a:t> into directory /app in the </a:t>
            </a:r>
            <a:r>
              <a:rPr lang="en-GB" dirty="0" smtClean="0"/>
              <a:t>container</a:t>
            </a:r>
            <a:r>
              <a:rPr lang="en-GB" dirty="0"/>
              <a:t>. 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With a mount, If the volume </a:t>
            </a:r>
            <a:r>
              <a:rPr lang="en-GB" b="1" dirty="0">
                <a:solidFill>
                  <a:srgbClr val="FF0000"/>
                </a:solidFill>
              </a:rPr>
              <a:t>does not </a:t>
            </a:r>
            <a:r>
              <a:rPr lang="en-GB" b="1" dirty="0" smtClean="0">
                <a:solidFill>
                  <a:srgbClr val="FF0000"/>
                </a:solidFill>
              </a:rPr>
              <a:t>exist then </a:t>
            </a:r>
            <a:r>
              <a:rPr lang="en-GB" b="1" dirty="0">
                <a:solidFill>
                  <a:srgbClr val="FF0000"/>
                </a:solidFill>
              </a:rPr>
              <a:t>it is created for </a:t>
            </a:r>
            <a:r>
              <a:rPr lang="en-GB" b="1" dirty="0" smtClean="0">
                <a:solidFill>
                  <a:srgbClr val="FF0000"/>
                </a:solidFill>
              </a:rPr>
              <a:t>you.</a:t>
            </a:r>
          </a:p>
          <a:p>
            <a:pPr lvl="1"/>
            <a:r>
              <a:rPr lang="en-GB" dirty="0" smtClean="0"/>
              <a:t>May not be a good idea because you could misspell the volume name!!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run -d --name dev-container  </a:t>
            </a:r>
            <a:br>
              <a:rPr lang="en-GB" i="1" dirty="0"/>
            </a:br>
            <a:r>
              <a:rPr lang="en-GB" i="1" dirty="0"/>
              <a:t>	--mount </a:t>
            </a:r>
            <a:r>
              <a:rPr lang="en-GB" b="1" i="1" dirty="0"/>
              <a:t>source</a:t>
            </a:r>
            <a:r>
              <a:rPr lang="en-GB" i="1" dirty="0"/>
              <a:t>=</a:t>
            </a:r>
            <a:r>
              <a:rPr lang="en-GB" i="1" dirty="0">
                <a:solidFill>
                  <a:srgbClr val="FF0000"/>
                </a:solidFill>
              </a:rPr>
              <a:t>my-</a:t>
            </a:r>
            <a:r>
              <a:rPr lang="en-GB" i="1" dirty="0" err="1">
                <a:solidFill>
                  <a:srgbClr val="FF0000"/>
                </a:solidFill>
              </a:rPr>
              <a:t>vol</a:t>
            </a:r>
            <a:r>
              <a:rPr lang="en-GB" i="1" dirty="0"/>
              <a:t>, </a:t>
            </a:r>
            <a:r>
              <a:rPr lang="en-GB" b="1" i="1" dirty="0"/>
              <a:t>target</a:t>
            </a:r>
            <a:r>
              <a:rPr lang="en-GB" i="1" dirty="0"/>
              <a:t>=</a:t>
            </a:r>
            <a:r>
              <a:rPr lang="en-GB" i="1" dirty="0">
                <a:solidFill>
                  <a:srgbClr val="0070C0"/>
                </a:solidFill>
              </a:rPr>
              <a:t>/app  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	my-image</a:t>
            </a:r>
          </a:p>
          <a:p>
            <a:endParaRPr lang="en-GB" dirty="0"/>
          </a:p>
          <a:p>
            <a:r>
              <a:rPr lang="en-GB" dirty="0" smtClean="0"/>
              <a:t>Basically --volume and --mount are identical but the –mount version is a little simpler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32304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8132"/>
            <a:ext cx="7029450" cy="4680693"/>
          </a:xfrm>
        </p:spPr>
        <p:txBody>
          <a:bodyPr/>
          <a:lstStyle/>
          <a:p>
            <a:r>
              <a:rPr lang="en-GB" dirty="0" smtClean="0"/>
              <a:t>Create a volume</a:t>
            </a:r>
          </a:p>
          <a:p>
            <a:r>
              <a:rPr lang="en-GB" dirty="0" smtClean="0"/>
              <a:t>Create a container running an Ubuntu Linux OS, with the volume mapped to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dir</a:t>
            </a:r>
            <a:endParaRPr lang="en-GB" dirty="0" smtClean="0"/>
          </a:p>
          <a:p>
            <a:r>
              <a:rPr lang="en-GB" dirty="0" smtClean="0"/>
              <a:t>In the container, create some files in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dir</a:t>
            </a:r>
            <a:endParaRPr lang="en-GB" dirty="0" smtClean="0"/>
          </a:p>
          <a:p>
            <a:r>
              <a:rPr lang="en-GB" dirty="0" smtClean="0"/>
              <a:t>Stop the container</a:t>
            </a:r>
          </a:p>
          <a:p>
            <a:r>
              <a:rPr lang="en-GB" dirty="0" smtClean="0"/>
              <a:t>Start the container</a:t>
            </a:r>
          </a:p>
          <a:p>
            <a:r>
              <a:rPr lang="en-GB" dirty="0" smtClean="0"/>
              <a:t>Confirm that the files still exist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51436" y="4026655"/>
            <a:ext cx="750718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</a:t>
            </a:r>
            <a:endParaRPr lang="en-GB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i="1" dirty="0" err="1"/>
              <a:t>docker</a:t>
            </a:r>
            <a:r>
              <a:rPr lang="en-GB" i="1" dirty="0"/>
              <a:t> run –it –v </a:t>
            </a:r>
            <a:r>
              <a:rPr lang="en-GB" b="1" i="1" dirty="0" err="1" smtClean="0">
                <a:solidFill>
                  <a:schemeClr val="accent1">
                    <a:lumMod val="25000"/>
                  </a:schemeClr>
                </a:solidFill>
              </a:rPr>
              <a:t>my_volume</a:t>
            </a:r>
            <a:r>
              <a:rPr lang="en-GB" i="1" dirty="0" smtClean="0"/>
              <a:t>: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>
                <a:solidFill>
                  <a:srgbClr val="FF0000"/>
                </a:solidFill>
              </a:rPr>
              <a:t>usr</a:t>
            </a:r>
            <a:r>
              <a:rPr lang="en-GB" b="1" i="1" dirty="0">
                <a:solidFill>
                  <a:srgbClr val="FF0000"/>
                </a:solidFill>
              </a:rPr>
              <a:t>/</a:t>
            </a:r>
            <a:r>
              <a:rPr lang="en-GB" b="1" i="1" dirty="0" err="1">
                <a:solidFill>
                  <a:srgbClr val="FF0000"/>
                </a:solidFill>
              </a:rPr>
              <a:t>dir</a:t>
            </a:r>
            <a:r>
              <a:rPr lang="en-GB" i="1" dirty="0"/>
              <a:t> --name </a:t>
            </a:r>
            <a:r>
              <a:rPr lang="en-GB" i="1" dirty="0" smtClean="0"/>
              <a:t>my-</a:t>
            </a:r>
            <a:r>
              <a:rPr lang="en-GB" i="1" dirty="0" err="1" smtClean="0"/>
              <a:t>ubuntu</a:t>
            </a:r>
            <a:r>
              <a:rPr lang="en-GB" i="1" dirty="0" smtClean="0"/>
              <a:t> </a:t>
            </a:r>
            <a:r>
              <a:rPr lang="en-GB" i="1" dirty="0" err="1"/>
              <a:t>ubuntu:latest</a:t>
            </a:r>
            <a:endParaRPr lang="en-GB" i="1" dirty="0"/>
          </a:p>
          <a:p>
            <a:r>
              <a:rPr lang="en-GB" i="1" dirty="0" smtClean="0"/>
              <a:t>$ </a:t>
            </a:r>
            <a:r>
              <a:rPr lang="en-GB" i="1" dirty="0"/>
              <a:t>cd </a:t>
            </a:r>
            <a:r>
              <a:rPr lang="en-GB" b="1" i="1" dirty="0"/>
              <a:t>/</a:t>
            </a:r>
            <a:r>
              <a:rPr lang="en-GB" b="1" i="1" dirty="0" err="1"/>
              <a:t>usr</a:t>
            </a:r>
            <a:r>
              <a:rPr lang="en-GB" b="1" i="1" dirty="0"/>
              <a:t>/</a:t>
            </a:r>
            <a:r>
              <a:rPr lang="en-GB" b="1" i="1" dirty="0" err="1"/>
              <a:t>dir</a:t>
            </a:r>
            <a:endParaRPr lang="en-GB" b="1" i="1" dirty="0"/>
          </a:p>
          <a:p>
            <a:r>
              <a:rPr lang="en-GB" i="1" dirty="0" smtClean="0"/>
              <a:t>$ </a:t>
            </a:r>
            <a:r>
              <a:rPr lang="en-GB" i="1" dirty="0"/>
              <a:t>touch </a:t>
            </a:r>
            <a:r>
              <a:rPr lang="en-GB" i="1" dirty="0" smtClean="0"/>
              <a:t>hello.txt</a:t>
            </a:r>
            <a:endParaRPr lang="en-GB" i="1" dirty="0"/>
          </a:p>
          <a:p>
            <a:r>
              <a:rPr lang="en-GB" i="1" dirty="0" smtClean="0"/>
              <a:t>$ </a:t>
            </a:r>
            <a:r>
              <a:rPr lang="en-GB" i="1" dirty="0"/>
              <a:t>exit</a:t>
            </a:r>
          </a:p>
          <a:p>
            <a:endParaRPr lang="en-GB" dirty="0"/>
          </a:p>
        </p:txBody>
      </p:sp>
      <p:sp>
        <p:nvSpPr>
          <p:cNvPr id="8" name="Right Brace 7"/>
          <p:cNvSpPr/>
          <p:nvPr/>
        </p:nvSpPr>
        <p:spPr bwMode="auto">
          <a:xfrm>
            <a:off x="2955955" y="4648091"/>
            <a:ext cx="407943" cy="73152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403877" y="4747020"/>
            <a:ext cx="35566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Command executed in Ubuntu OS running in the container we just created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869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96766"/>
          </a:xfrm>
        </p:spPr>
        <p:txBody>
          <a:bodyPr/>
          <a:lstStyle/>
          <a:p>
            <a:r>
              <a:rPr lang="en-GB" dirty="0" smtClean="0"/>
              <a:t>Sharing Data Between Host and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45" y="423512"/>
            <a:ext cx="8517230" cy="1819175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A bind mount </a:t>
            </a:r>
            <a:r>
              <a:rPr lang="en-GB" dirty="0"/>
              <a:t>is just </a:t>
            </a:r>
            <a:r>
              <a:rPr lang="en-GB" dirty="0" smtClean="0"/>
              <a:t>a mapping of a </a:t>
            </a:r>
            <a:r>
              <a:rPr lang="en-GB" dirty="0"/>
              <a:t>directory on the host machine to a directory in the </a:t>
            </a:r>
            <a:r>
              <a:rPr lang="en-GB" dirty="0" smtClean="0"/>
              <a:t>container</a:t>
            </a:r>
            <a:r>
              <a:rPr lang="en-GB" dirty="0"/>
              <a:t> </a:t>
            </a:r>
            <a:r>
              <a:rPr lang="en-GB" b="1" dirty="0" smtClean="0"/>
              <a:t>without naming the volume (anonymous volume). </a:t>
            </a:r>
            <a:r>
              <a:rPr lang="en-GB" u="sng" dirty="0" smtClean="0">
                <a:solidFill>
                  <a:srgbClr val="002060"/>
                </a:solidFill>
              </a:rPr>
              <a:t>Probably best used for software development rather than production because the “volume” is not managed by Docker and therefore the container cannot be deployed by orchestration software.</a:t>
            </a:r>
          </a:p>
          <a:p>
            <a:r>
              <a:rPr lang="en-GB" dirty="0" smtClean="0"/>
              <a:t>When </a:t>
            </a:r>
            <a:r>
              <a:rPr lang="en-GB" dirty="0"/>
              <a:t>the container is removed, </a:t>
            </a:r>
            <a:r>
              <a:rPr lang="en-GB" dirty="0" smtClean="0"/>
              <a:t>the content of the mapped directory are not deleted but.</a:t>
            </a:r>
          </a:p>
          <a:p>
            <a:r>
              <a:rPr lang="en-GB" dirty="0" smtClean="0"/>
              <a:t>Note, </a:t>
            </a:r>
            <a:r>
              <a:rPr lang="en-GB" dirty="0"/>
              <a:t>i</a:t>
            </a:r>
            <a:r>
              <a:rPr lang="en-GB" dirty="0" smtClean="0"/>
              <a:t>f you are using --mount instead of --volume it will not create the host directory if it does not exist whereas --volume will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03159" y="3255251"/>
            <a:ext cx="67249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docker</a:t>
            </a:r>
            <a:r>
              <a:rPr lang="en-GB" dirty="0"/>
              <a:t> </a:t>
            </a:r>
            <a:r>
              <a:rPr lang="en-GB" dirty="0" smtClean="0"/>
              <a:t> run  -it  --</a:t>
            </a:r>
            <a:r>
              <a:rPr lang="en-GB" dirty="0"/>
              <a:t>name </a:t>
            </a:r>
            <a:r>
              <a:rPr lang="en-GB" dirty="0" err="1" smtClean="0"/>
              <a:t>mikescontainer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	--volume  /</a:t>
            </a:r>
            <a:r>
              <a:rPr lang="en-GB" dirty="0" err="1" smtClean="0"/>
              <a:t>fullhostpath</a:t>
            </a:r>
            <a:r>
              <a:rPr lang="en-GB" dirty="0" smtClean="0"/>
              <a:t>/directory:/</a:t>
            </a:r>
            <a:r>
              <a:rPr lang="en-GB" dirty="0" err="1" smtClean="0"/>
              <a:t>fullimagepath</a:t>
            </a:r>
            <a:r>
              <a:rPr lang="en-GB" dirty="0" smtClean="0"/>
              <a:t>/directory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dirty="0" err="1" smtClean="0"/>
              <a:t>my_image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203159" y="4120005"/>
            <a:ext cx="56348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/>
              <a:t>Example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 run  -it  --</a:t>
            </a:r>
            <a:r>
              <a:rPr lang="en-GB" dirty="0"/>
              <a:t>name </a:t>
            </a:r>
            <a:r>
              <a:rPr lang="en-GB" dirty="0" err="1" smtClean="0"/>
              <a:t>nginx</a:t>
            </a:r>
            <a:r>
              <a:rPr lang="en-GB" dirty="0" smtClean="0"/>
              <a:t>-container-one </a:t>
            </a:r>
            <a:br>
              <a:rPr lang="en-GB" dirty="0" smtClean="0"/>
            </a:br>
            <a:r>
              <a:rPr lang="en-GB" dirty="0" smtClean="0"/>
              <a:t>	--volume  </a:t>
            </a:r>
            <a:r>
              <a:rPr lang="en-GB" dirty="0"/>
              <a:t>C</a:t>
            </a:r>
            <a:r>
              <a:rPr lang="en-GB" dirty="0" smtClean="0"/>
              <a:t>:</a:t>
            </a:r>
            <a:r>
              <a:rPr lang="en-GB" b="1" dirty="0" smtClean="0"/>
              <a:t>/etc../html/pages</a:t>
            </a:r>
            <a:r>
              <a:rPr lang="en-GB" dirty="0" smtClean="0"/>
              <a:t>:/var/www/html</a:t>
            </a:r>
            <a:br>
              <a:rPr lang="en-GB" dirty="0" smtClean="0"/>
            </a:br>
            <a:r>
              <a:rPr lang="en-GB" dirty="0" smtClean="0"/>
              <a:t>	my-</a:t>
            </a:r>
            <a:r>
              <a:rPr lang="en-GB" dirty="0" err="1" smtClean="0"/>
              <a:t>nginx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546288" y="5373358"/>
            <a:ext cx="3530912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We can put webpages in C:/…../html/pages and the container will see them in /</a:t>
            </a:r>
            <a:r>
              <a:rPr lang="en-GB" dirty="0" err="1" smtClean="0"/>
              <a:t>var</a:t>
            </a:r>
            <a:r>
              <a:rPr lang="en-GB" dirty="0" smtClean="0"/>
              <a:t>/www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26745" y="5336996"/>
            <a:ext cx="3535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In </a:t>
            </a:r>
            <a:r>
              <a:rPr lang="en-GB" dirty="0"/>
              <a:t>order to preserve </a:t>
            </a:r>
            <a:r>
              <a:rPr lang="en-GB" dirty="0" smtClean="0"/>
              <a:t>portability, the </a:t>
            </a:r>
            <a:r>
              <a:rPr lang="en-GB" dirty="0"/>
              <a:t>host directory for a volume cannot be specified </a:t>
            </a:r>
            <a:r>
              <a:rPr lang="en-GB" dirty="0" smtClean="0"/>
              <a:t>in </a:t>
            </a:r>
            <a:r>
              <a:rPr lang="en-GB" dirty="0"/>
              <a:t>a </a:t>
            </a:r>
            <a:r>
              <a:rPr lang="en-GB" dirty="0" err="1" smtClean="0"/>
              <a:t>Dockerfile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20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1121343"/>
            <a:ext cx="7029450" cy="471267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Assumes you have built the my-</a:t>
            </a:r>
            <a:r>
              <a:rPr lang="en-GB" dirty="0" err="1" smtClean="0"/>
              <a:t>nginx</a:t>
            </a:r>
            <a:r>
              <a:rPr lang="en-GB" dirty="0" smtClean="0"/>
              <a:t> image </a:t>
            </a:r>
            <a:br>
              <a:rPr lang="en-GB" dirty="0" smtClean="0"/>
            </a:br>
            <a:r>
              <a:rPr lang="en-GB" dirty="0" smtClean="0"/>
              <a:t>Hint: you should still have the </a:t>
            </a:r>
            <a:r>
              <a:rPr lang="en-GB" dirty="0" err="1" smtClean="0"/>
              <a:t>DockerFile</a:t>
            </a:r>
            <a:endParaRPr lang="en-GB" dirty="0" smtClean="0"/>
          </a:p>
          <a:p>
            <a:r>
              <a:rPr lang="en-GB" dirty="0" smtClean="0"/>
              <a:t>Create a container running the </a:t>
            </a:r>
            <a:r>
              <a:rPr lang="en-GB" dirty="0" err="1" smtClean="0"/>
              <a:t>nginx</a:t>
            </a:r>
            <a:r>
              <a:rPr lang="en-GB" dirty="0" smtClean="0"/>
              <a:t> web server</a:t>
            </a:r>
          </a:p>
          <a:p>
            <a:pPr lvl="1"/>
            <a:r>
              <a:rPr lang="en-GB" dirty="0" smtClean="0"/>
              <a:t>Specify a bind mount using your current host directory (e.g. </a:t>
            </a:r>
            <a:r>
              <a:rPr lang="en-GB" dirty="0"/>
              <a:t>C:/etc../html/pages</a:t>
            </a:r>
            <a:r>
              <a:rPr lang="en-GB" dirty="0" smtClean="0"/>
              <a:t>) and /</a:t>
            </a:r>
            <a:r>
              <a:rPr lang="en-GB" dirty="0" err="1" smtClean="0"/>
              <a:t>var</a:t>
            </a:r>
            <a:r>
              <a:rPr lang="en-GB" dirty="0" smtClean="0"/>
              <a:t>/www as the mounting point in the container</a:t>
            </a:r>
          </a:p>
          <a:p>
            <a:r>
              <a:rPr lang="en-GB" dirty="0" smtClean="0"/>
              <a:t>In your host directory add a index.html file with appropriate content</a:t>
            </a:r>
          </a:p>
          <a:p>
            <a:r>
              <a:rPr lang="en-GB" dirty="0" smtClean="0"/>
              <a:t>Confirm you can see this page in the web browser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60985" y="4418310"/>
            <a:ext cx="55707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docker</a:t>
            </a:r>
            <a:r>
              <a:rPr lang="en-GB" dirty="0"/>
              <a:t>  run  -</a:t>
            </a:r>
            <a:r>
              <a:rPr lang="en-GB" dirty="0" err="1" smtClean="0"/>
              <a:t>itd</a:t>
            </a:r>
            <a:r>
              <a:rPr lang="en-GB" dirty="0" smtClean="0"/>
              <a:t>  </a:t>
            </a:r>
            <a:r>
              <a:rPr lang="en-GB" dirty="0"/>
              <a:t>--name </a:t>
            </a:r>
            <a:r>
              <a:rPr lang="en-GB" dirty="0" smtClean="0"/>
              <a:t>my-</a:t>
            </a:r>
            <a:r>
              <a:rPr lang="en-GB" dirty="0" err="1" smtClean="0"/>
              <a:t>nginx</a:t>
            </a:r>
            <a:r>
              <a:rPr lang="en-GB" dirty="0" smtClean="0"/>
              <a:t>-container 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	--volume  </a:t>
            </a:r>
            <a:r>
              <a:rPr lang="en-GB" dirty="0">
                <a:solidFill>
                  <a:schemeClr val="tx1">
                    <a:lumMod val="40000"/>
                    <a:lumOff val="60000"/>
                  </a:schemeClr>
                </a:solidFill>
              </a:rPr>
              <a:t>C:/etc../html/pages</a:t>
            </a:r>
            <a:r>
              <a:rPr lang="en-GB" dirty="0" smtClean="0"/>
              <a:t>:</a:t>
            </a:r>
            <a:r>
              <a:rPr lang="en-GB" dirty="0" smtClean="0">
                <a:solidFill>
                  <a:srgbClr val="00B0F0"/>
                </a:solidFill>
              </a:rPr>
              <a:t>/var/www/html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	</a:t>
            </a:r>
            <a:r>
              <a:rPr lang="en-GB" dirty="0" smtClean="0"/>
              <a:t>my-</a:t>
            </a:r>
            <a:r>
              <a:rPr lang="en-GB" dirty="0" err="1" smtClean="0"/>
              <a:t>nginx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671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Named Volumes vs Bind Mounts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49187"/>
            <a:ext cx="7029450" cy="4889638"/>
          </a:xfrm>
        </p:spPr>
        <p:txBody>
          <a:bodyPr/>
          <a:lstStyle/>
          <a:p>
            <a:r>
              <a:rPr lang="en-GB" dirty="0"/>
              <a:t>Volumes are the preferred mechanism for persisting data generated by and used by Docker containers. </a:t>
            </a:r>
            <a:endParaRPr lang="en-GB" dirty="0" smtClean="0"/>
          </a:p>
          <a:p>
            <a:r>
              <a:rPr lang="en-GB" dirty="0" smtClean="0"/>
              <a:t>Volumes </a:t>
            </a:r>
            <a:r>
              <a:rPr lang="en-GB" dirty="0"/>
              <a:t>are completely managed by </a:t>
            </a:r>
            <a:r>
              <a:rPr lang="en-GB" dirty="0" smtClean="0"/>
              <a:t>Docker, whereas </a:t>
            </a:r>
            <a:r>
              <a:rPr lang="en-GB" dirty="0"/>
              <a:t>bind mounts are dependent on the directory structure of the host </a:t>
            </a:r>
            <a:r>
              <a:rPr lang="en-GB" dirty="0" smtClean="0"/>
              <a:t>machine</a:t>
            </a:r>
            <a:r>
              <a:rPr lang="en-GB" dirty="0"/>
              <a:t> </a:t>
            </a:r>
            <a:r>
              <a:rPr lang="en-GB" dirty="0" smtClean="0"/>
              <a:t>and are not portable.</a:t>
            </a:r>
            <a:r>
              <a:rPr lang="en-GB" dirty="0"/>
              <a:t> 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703" y="3247865"/>
            <a:ext cx="6323631" cy="321220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3567" y="4519061"/>
            <a:ext cx="196836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Bind mount uses specific locations in the host file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303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709" y="1714501"/>
            <a:ext cx="7560645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NETWORKS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78375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Networks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655984"/>
            <a:ext cx="8140566" cy="5190462"/>
          </a:xfrm>
        </p:spPr>
        <p:txBody>
          <a:bodyPr/>
          <a:lstStyle/>
          <a:p>
            <a:r>
              <a:rPr lang="en-GB" dirty="0" smtClean="0"/>
              <a:t>Docker containers can talk to each other over an automatically created </a:t>
            </a:r>
            <a:r>
              <a:rPr lang="en-GB" b="1" dirty="0" smtClean="0"/>
              <a:t>default network </a:t>
            </a:r>
            <a:r>
              <a:rPr lang="en-GB" smtClean="0"/>
              <a:t>(named </a:t>
            </a:r>
            <a:r>
              <a:rPr lang="en-GB" dirty="0" smtClean="0"/>
              <a:t>“bridge”)</a:t>
            </a:r>
            <a:endParaRPr lang="en-GB" b="1" dirty="0" smtClean="0"/>
          </a:p>
          <a:p>
            <a:r>
              <a:rPr lang="en-GB" dirty="0" smtClean="0"/>
              <a:t>You can recover their IP addresses using associated </a:t>
            </a:r>
            <a:r>
              <a:rPr lang="en-GB" dirty="0"/>
              <a:t>with a Docker container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inspect bridge  </a:t>
            </a:r>
            <a:r>
              <a:rPr lang="en-GB" i="1" dirty="0" smtClean="0">
                <a:sym typeface="Wingdings" panose="05000000000000000000" pitchFamily="2" charset="2"/>
              </a:rPr>
              <a:t> default network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inspect my-network-name</a:t>
            </a:r>
            <a:endParaRPr lang="en-GB" dirty="0" smtClean="0"/>
          </a:p>
          <a:p>
            <a:r>
              <a:rPr lang="en-GB" b="1" u="sng" dirty="0" smtClean="0"/>
              <a:t>The best approach is to create a user-defined network </a:t>
            </a:r>
            <a:r>
              <a:rPr lang="en-GB" dirty="0" smtClean="0"/>
              <a:t>then name the containers and attach them to it.  Docker will automatically resolve these names to the IP addresses for you</a:t>
            </a:r>
          </a:p>
          <a:p>
            <a:r>
              <a:rPr lang="en-GB" dirty="0" smtClean="0"/>
              <a:t>You can create a user-defined network with an automatically assigned subnet address or a specific subnet address like this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 smtClean="0">
                <a:solidFill>
                  <a:srgbClr val="FF0000"/>
                </a:solidFill>
              </a:rPr>
              <a:t>my-net</a:t>
            </a:r>
            <a:br>
              <a:rPr lang="en-GB" i="1" dirty="0" smtClean="0">
                <a:solidFill>
                  <a:srgbClr val="FF0000"/>
                </a:solidFill>
              </a:rPr>
            </a:br>
            <a:r>
              <a:rPr lang="en-GB" b="1" dirty="0" smtClean="0"/>
              <a:t>OR</a:t>
            </a: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create --subnet=192.168.23.0/24 </a:t>
            </a:r>
            <a:r>
              <a:rPr lang="en-GB" i="1" dirty="0" smtClean="0">
                <a:solidFill>
                  <a:srgbClr val="FF0000"/>
                </a:solidFill>
              </a:rPr>
              <a:t>my-net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 smtClean="0"/>
              <a:t>Containers can be connected to this network like this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i="1" dirty="0" smtClean="0">
                <a:solidFill>
                  <a:srgbClr val="FF0000"/>
                </a:solidFill>
              </a:rPr>
              <a:t>--network my-net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-p 80:80 --name </a:t>
            </a:r>
            <a:r>
              <a:rPr lang="en-GB" i="1" dirty="0" err="1" smtClean="0"/>
              <a:t>container_one</a:t>
            </a:r>
            <a:r>
              <a:rPr lang="en-GB" i="1" dirty="0" smtClean="0"/>
              <a:t> </a:t>
            </a:r>
            <a:r>
              <a:rPr lang="en-GB" i="1" dirty="0" err="1" smtClean="0"/>
              <a:t>my_image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0" y="6084221"/>
            <a:ext cx="9264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https://docs.docker.com/v17.09/engine/userguide/networking/#the-default-bridge-network</a:t>
            </a:r>
          </a:p>
        </p:txBody>
      </p:sp>
    </p:spTree>
    <p:extLst>
      <p:ext uri="{BB962C8B-B14F-4D97-AF65-F5344CB8AC3E}">
        <p14:creationId xmlns:p14="http://schemas.microsoft.com/office/powerpoint/2010/main" val="1098811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Drivers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5524"/>
            <a:ext cx="7029450" cy="4953301"/>
          </a:xfrm>
        </p:spPr>
        <p:txBody>
          <a:bodyPr/>
          <a:lstStyle/>
          <a:p>
            <a:r>
              <a:rPr lang="en-GB" dirty="0" smtClean="0"/>
              <a:t>There are different types of network drivers</a:t>
            </a:r>
          </a:p>
          <a:p>
            <a:pPr lvl="1"/>
            <a:r>
              <a:rPr lang="en-GB" dirty="0" smtClean="0"/>
              <a:t>None: no network</a:t>
            </a:r>
          </a:p>
          <a:p>
            <a:pPr lvl="1"/>
            <a:r>
              <a:rPr lang="en-GB" dirty="0" smtClean="0"/>
              <a:t>Bridge: single host computer </a:t>
            </a:r>
            <a:r>
              <a:rPr lang="en-GB" smtClean="0"/>
              <a:t>(default)</a:t>
            </a:r>
            <a:endParaRPr lang="en-GB" dirty="0" smtClean="0"/>
          </a:p>
          <a:p>
            <a:pPr lvl="1"/>
            <a:r>
              <a:rPr lang="en-GB" dirty="0" smtClean="0"/>
              <a:t>Overlay: multiple host computers in cluster</a:t>
            </a:r>
          </a:p>
          <a:p>
            <a:r>
              <a:rPr lang="en-GB" dirty="0" smtClean="0"/>
              <a:t>The most commonly used is the bridge driver which acts like a bridge connecting containers</a:t>
            </a:r>
          </a:p>
          <a:p>
            <a:pPr lvl="1"/>
            <a:r>
              <a:rPr lang="en-GB" dirty="0" smtClean="0"/>
              <a:t>Docker provides a DNS server for container name recognition</a:t>
            </a:r>
          </a:p>
          <a:p>
            <a:r>
              <a:rPr lang="en-GB" dirty="0" smtClean="0"/>
              <a:t>The </a:t>
            </a:r>
            <a:r>
              <a:rPr lang="en-GB" dirty="0"/>
              <a:t>following are identical</a:t>
            </a:r>
            <a:endParaRPr lang="en-GB" dirty="0" smtClean="0"/>
          </a:p>
          <a:p>
            <a:pPr marL="0" indent="0">
              <a:buNone/>
            </a:pPr>
            <a:r>
              <a:rPr lang="en-GB" b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--driver bridge </a:t>
            </a:r>
            <a:r>
              <a:rPr lang="en-GB" i="1" dirty="0"/>
              <a:t>my-net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-d bridge </a:t>
            </a:r>
            <a:r>
              <a:rPr lang="en-GB" i="1" dirty="0"/>
              <a:t>my-net</a:t>
            </a: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 smtClean="0"/>
              <a:t>Note: The default is a bridge network so you can leave out the --driver option in the above like this</a:t>
            </a:r>
            <a:endParaRPr lang="en-GB" i="1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create </a:t>
            </a:r>
            <a:r>
              <a:rPr lang="en-GB" i="1" dirty="0" smtClean="0"/>
              <a:t>my-net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12783" y="6167993"/>
            <a:ext cx="605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http://www.dasblinkenlichten.com/docker-networking-101/</a:t>
            </a:r>
          </a:p>
        </p:txBody>
      </p:sp>
    </p:spTree>
    <p:extLst>
      <p:ext uri="{BB962C8B-B14F-4D97-AF65-F5344CB8AC3E}">
        <p14:creationId xmlns:p14="http://schemas.microsoft.com/office/powerpoint/2010/main" val="3518834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41696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5125" y="341696"/>
            <a:ext cx="7580921" cy="4616648"/>
          </a:xfrm>
          <a:prstGeom prst="rect">
            <a:avLst/>
          </a:prstGeom>
          <a:solidFill>
            <a:srgbClr val="000000"/>
          </a:solidFill>
          <a:ln w="38100">
            <a:solidFill>
              <a:srgbClr val="FF000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nl-NL" sz="1400" dirty="0" smtClean="0">
                <a:solidFill>
                  <a:schemeClr val="bg1"/>
                </a:solidFill>
              </a:rPr>
              <a:t>$ </a:t>
            </a:r>
            <a:r>
              <a:rPr lang="nl-NL" sz="1400" dirty="0" smtClean="0">
                <a:solidFill>
                  <a:schemeClr val="accent5">
                    <a:lumMod val="50000"/>
                  </a:schemeClr>
                </a:solidFill>
              </a:rPr>
              <a:t>docker </a:t>
            </a:r>
            <a:r>
              <a:rPr lang="nl-NL" sz="1400" dirty="0">
                <a:solidFill>
                  <a:schemeClr val="accent5">
                    <a:lumMod val="50000"/>
                  </a:schemeClr>
                </a:solidFill>
              </a:rPr>
              <a:t>network create net1</a:t>
            </a:r>
          </a:p>
          <a:p>
            <a:r>
              <a:rPr lang="nl-NL" sz="1400" dirty="0">
                <a:solidFill>
                  <a:schemeClr val="bg1"/>
                </a:solidFill>
              </a:rPr>
              <a:t>5982133c39f5c218e239b46498129421bf41986af9bcfa3123854fbb59ba082e</a:t>
            </a:r>
            <a:endParaRPr lang="en-GB" sz="1400" dirty="0" smtClean="0">
              <a:solidFill>
                <a:schemeClr val="bg1"/>
              </a:solidFill>
            </a:endParaRPr>
          </a:p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network ls</a:t>
            </a:r>
          </a:p>
          <a:p>
            <a:r>
              <a:rPr lang="en-GB" sz="1400" dirty="0">
                <a:solidFill>
                  <a:schemeClr val="bg1"/>
                </a:solidFill>
              </a:rPr>
              <a:t>NETWORK ID          NAME                               </a:t>
            </a:r>
            <a:r>
              <a:rPr lang="en-GB" sz="1400" dirty="0" smtClean="0">
                <a:solidFill>
                  <a:schemeClr val="bg1"/>
                </a:solidFill>
              </a:rPr>
              <a:t>DRIVER           SCOPE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5982133c39f5        </a:t>
            </a:r>
            <a:r>
              <a:rPr lang="en-GB" sz="1400" dirty="0" smtClean="0">
                <a:solidFill>
                  <a:schemeClr val="bg1"/>
                </a:solidFill>
              </a:rPr>
              <a:t>  net1                                   </a:t>
            </a:r>
            <a:r>
              <a:rPr lang="en-GB" sz="1400" dirty="0">
                <a:solidFill>
                  <a:schemeClr val="bg1"/>
                </a:solidFill>
              </a:rPr>
              <a:t>bridge              </a:t>
            </a:r>
            <a:r>
              <a:rPr lang="en-GB" sz="1400" dirty="0" smtClean="0">
                <a:solidFill>
                  <a:schemeClr val="bg1"/>
                </a:solidFill>
              </a:rPr>
              <a:t>local</a:t>
            </a: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volume create volume1</a:t>
            </a:r>
          </a:p>
          <a:p>
            <a:r>
              <a:rPr lang="en-GB" sz="1400" dirty="0">
                <a:solidFill>
                  <a:schemeClr val="bg1"/>
                </a:solidFill>
              </a:rPr>
              <a:t>volume1</a:t>
            </a:r>
          </a:p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volume ls</a:t>
            </a:r>
          </a:p>
          <a:p>
            <a:r>
              <a:rPr lang="en-GB" sz="1400" dirty="0">
                <a:solidFill>
                  <a:schemeClr val="bg1"/>
                </a:solidFill>
              </a:rPr>
              <a:t>DRIVER              VOLUME </a:t>
            </a:r>
            <a:r>
              <a:rPr lang="en-GB" sz="1400" dirty="0" smtClean="0">
                <a:solidFill>
                  <a:schemeClr val="bg1"/>
                </a:solidFill>
              </a:rPr>
              <a:t>NAME</a:t>
            </a:r>
          </a:p>
          <a:p>
            <a:r>
              <a:rPr lang="en-GB" sz="1400" dirty="0">
                <a:solidFill>
                  <a:schemeClr val="bg1"/>
                </a:solidFill>
              </a:rPr>
              <a:t>local               </a:t>
            </a:r>
            <a:r>
              <a:rPr lang="en-GB" sz="1400" dirty="0" smtClean="0">
                <a:solidFill>
                  <a:schemeClr val="bg1"/>
                </a:solidFill>
              </a:rPr>
              <a:t>      volume1</a:t>
            </a:r>
          </a:p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run -it --name=container1 -v volume1:/opt --network=net1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busybox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sh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Unable to find image '</a:t>
            </a:r>
            <a:r>
              <a:rPr lang="en-GB" sz="1400" dirty="0" err="1">
                <a:solidFill>
                  <a:schemeClr val="bg1"/>
                </a:solidFill>
              </a:rPr>
              <a:t>busybox:latest</a:t>
            </a:r>
            <a:r>
              <a:rPr lang="en-GB" sz="1400" dirty="0">
                <a:solidFill>
                  <a:schemeClr val="bg1"/>
                </a:solidFill>
              </a:rPr>
              <a:t>' locally</a:t>
            </a:r>
          </a:p>
          <a:p>
            <a:r>
              <a:rPr lang="en-GB" sz="1400" dirty="0">
                <a:solidFill>
                  <a:schemeClr val="bg1"/>
                </a:solidFill>
              </a:rPr>
              <a:t>latest: Pulling from library/</a:t>
            </a:r>
            <a:r>
              <a:rPr lang="en-GB" sz="1400" dirty="0" err="1">
                <a:solidFill>
                  <a:schemeClr val="bg1"/>
                </a:solidFill>
              </a:rPr>
              <a:t>busybox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ee153a04d683: Pull complete</a:t>
            </a:r>
          </a:p>
          <a:p>
            <a:r>
              <a:rPr lang="en-GB" sz="1400" dirty="0">
                <a:solidFill>
                  <a:schemeClr val="bg1"/>
                </a:solidFill>
              </a:rPr>
              <a:t>Digest: sha256:9f1003c480699be56815db0f8146ad2e22efea85129b5b5983d0e0fb52d9ab70</a:t>
            </a:r>
          </a:p>
          <a:p>
            <a:r>
              <a:rPr lang="en-GB" sz="1400" dirty="0">
                <a:solidFill>
                  <a:schemeClr val="bg1"/>
                </a:solidFill>
              </a:rPr>
              <a:t>Status: Downloaded newer image for </a:t>
            </a:r>
            <a:r>
              <a:rPr lang="en-GB" sz="1400" dirty="0" err="1" smtClean="0">
                <a:solidFill>
                  <a:schemeClr val="bg1"/>
                </a:solidFill>
              </a:rPr>
              <a:t>busybox:latest</a:t>
            </a:r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#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ifconfig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 smtClean="0">
                <a:solidFill>
                  <a:schemeClr val="bg1"/>
                </a:solidFill>
              </a:rPr>
              <a:t>….</a:t>
            </a:r>
            <a:r>
              <a:rPr lang="en-GB" sz="1400" dirty="0" err="1" smtClean="0">
                <a:solidFill>
                  <a:schemeClr val="bg1"/>
                </a:solidFill>
              </a:rPr>
              <a:t>inet</a:t>
            </a:r>
            <a:r>
              <a:rPr lang="en-GB" sz="1400" dirty="0" smtClean="0">
                <a:solidFill>
                  <a:schemeClr val="bg1"/>
                </a:solidFill>
              </a:rPr>
              <a:t> </a:t>
            </a:r>
            <a:r>
              <a:rPr lang="en-GB" sz="1400" dirty="0">
                <a:solidFill>
                  <a:schemeClr val="bg1"/>
                </a:solidFill>
              </a:rPr>
              <a:t>addr:</a:t>
            </a:r>
            <a:r>
              <a:rPr lang="en-GB" sz="1400" dirty="0">
                <a:solidFill>
                  <a:srgbClr val="FF0000"/>
                </a:solidFill>
              </a:rPr>
              <a:t>172.23.0.</a:t>
            </a:r>
            <a:r>
              <a:rPr lang="en-GB" sz="1400" dirty="0">
                <a:solidFill>
                  <a:schemeClr val="bg1"/>
                </a:solidFill>
              </a:rPr>
              <a:t>2  </a:t>
            </a:r>
            <a:r>
              <a:rPr lang="en-GB" sz="1400" dirty="0" smtClean="0">
                <a:solidFill>
                  <a:schemeClr val="bg1"/>
                </a:solidFill>
              </a:rPr>
              <a:t>Bcast:172…….. </a:t>
            </a:r>
            <a:r>
              <a:rPr lang="en-GB" sz="1400" dirty="0" err="1" smtClean="0">
                <a:solidFill>
                  <a:schemeClr val="bg1"/>
                </a:solidFill>
              </a:rPr>
              <a:t>Etc</a:t>
            </a:r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#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ping container2</a:t>
            </a:r>
          </a:p>
          <a:p>
            <a:r>
              <a:rPr lang="en-GB" sz="1400" dirty="0">
                <a:solidFill>
                  <a:schemeClr val="bg1"/>
                </a:solidFill>
              </a:rPr>
              <a:t>PING container2 (172.23.0.3): 56 data bytes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64 bytes from 172.23.0.3: </a:t>
            </a:r>
            <a:r>
              <a:rPr lang="en-GB" sz="1400" dirty="0" err="1">
                <a:solidFill>
                  <a:schemeClr val="bg1"/>
                </a:solidFill>
              </a:rPr>
              <a:t>seq</a:t>
            </a:r>
            <a:r>
              <a:rPr lang="en-GB" sz="1400" dirty="0">
                <a:solidFill>
                  <a:schemeClr val="bg1"/>
                </a:solidFill>
              </a:rPr>
              <a:t>=0 </a:t>
            </a:r>
            <a:r>
              <a:rPr lang="en-GB" sz="1400" dirty="0" err="1">
                <a:solidFill>
                  <a:schemeClr val="bg1"/>
                </a:solidFill>
              </a:rPr>
              <a:t>ttl</a:t>
            </a:r>
            <a:r>
              <a:rPr lang="en-GB" sz="1400" dirty="0">
                <a:solidFill>
                  <a:schemeClr val="bg1"/>
                </a:solidFill>
              </a:rPr>
              <a:t>=64 time=0.088 </a:t>
            </a:r>
            <a:r>
              <a:rPr lang="en-GB" sz="1400" dirty="0" err="1">
                <a:solidFill>
                  <a:schemeClr val="bg1"/>
                </a:solidFill>
              </a:rPr>
              <a:t>ms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674218" y="4984281"/>
            <a:ext cx="6407523" cy="1815882"/>
          </a:xfrm>
          <a:prstGeom prst="rect">
            <a:avLst/>
          </a:prstGeom>
          <a:solidFill>
            <a:srgbClr val="000000"/>
          </a:solidFill>
          <a:ln w="38100">
            <a:solidFill>
              <a:srgbClr val="FF000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run -it --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name=container2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-v volume1:/opt --network=net1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busybox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sh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#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ifconfig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eth0      Link </a:t>
            </a:r>
            <a:r>
              <a:rPr lang="en-GB" sz="1400" dirty="0" err="1">
                <a:solidFill>
                  <a:schemeClr val="bg1"/>
                </a:solidFill>
              </a:rPr>
              <a:t>encap:Ethernet</a:t>
            </a:r>
            <a:r>
              <a:rPr lang="en-GB" sz="1400" dirty="0">
                <a:solidFill>
                  <a:schemeClr val="bg1"/>
                </a:solidFill>
              </a:rPr>
              <a:t>  </a:t>
            </a:r>
            <a:r>
              <a:rPr lang="en-GB" sz="1400" dirty="0" err="1">
                <a:solidFill>
                  <a:schemeClr val="bg1"/>
                </a:solidFill>
              </a:rPr>
              <a:t>HWaddr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smtClean="0">
                <a:solidFill>
                  <a:schemeClr val="bg1"/>
                </a:solidFill>
              </a:rPr>
              <a:t>02:42:AC:17:00:03</a:t>
            </a:r>
            <a:br>
              <a:rPr lang="en-GB" sz="1400" dirty="0" smtClean="0">
                <a:solidFill>
                  <a:schemeClr val="bg1"/>
                </a:solidFill>
              </a:rPr>
            </a:br>
            <a:r>
              <a:rPr lang="en-GB" sz="1400" dirty="0" err="1" smtClean="0">
                <a:solidFill>
                  <a:schemeClr val="bg1"/>
                </a:solidFill>
              </a:rPr>
              <a:t>inet</a:t>
            </a:r>
            <a:r>
              <a:rPr lang="en-GB" sz="1400" dirty="0" smtClean="0">
                <a:solidFill>
                  <a:schemeClr val="bg1"/>
                </a:solidFill>
              </a:rPr>
              <a:t> addr:</a:t>
            </a:r>
            <a:r>
              <a:rPr lang="en-GB" sz="1400" dirty="0" smtClean="0">
                <a:solidFill>
                  <a:srgbClr val="FF0000"/>
                </a:solidFill>
              </a:rPr>
              <a:t>172.23.0.3</a:t>
            </a:r>
            <a:r>
              <a:rPr lang="en-GB" sz="1400" dirty="0" smtClean="0">
                <a:solidFill>
                  <a:schemeClr val="bg1"/>
                </a:solidFill>
              </a:rPr>
              <a:t>  Bcast:172…….. </a:t>
            </a:r>
            <a:r>
              <a:rPr lang="en-GB" sz="1400" dirty="0" err="1" smtClean="0">
                <a:solidFill>
                  <a:schemeClr val="bg1"/>
                </a:solidFill>
              </a:rPr>
              <a:t>Etc</a:t>
            </a:r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#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ping container1</a:t>
            </a:r>
          </a:p>
          <a:p>
            <a:r>
              <a:rPr lang="en-GB" sz="1400" dirty="0">
                <a:solidFill>
                  <a:schemeClr val="bg1"/>
                </a:solidFill>
              </a:rPr>
              <a:t>PING container1 (172.23.0.2): 56 data bytes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64 bytes from 172.23.0.2: </a:t>
            </a:r>
            <a:r>
              <a:rPr lang="en-GB" sz="1400" dirty="0" err="1">
                <a:solidFill>
                  <a:schemeClr val="bg1"/>
                </a:solidFill>
              </a:rPr>
              <a:t>seq</a:t>
            </a:r>
            <a:r>
              <a:rPr lang="en-GB" sz="1400" dirty="0">
                <a:solidFill>
                  <a:schemeClr val="bg1"/>
                </a:solidFill>
              </a:rPr>
              <a:t>=0 </a:t>
            </a:r>
            <a:r>
              <a:rPr lang="en-GB" sz="1400" dirty="0" err="1">
                <a:solidFill>
                  <a:schemeClr val="bg1"/>
                </a:solidFill>
              </a:rPr>
              <a:t>ttl</a:t>
            </a:r>
            <a:r>
              <a:rPr lang="en-GB" sz="1400" dirty="0">
                <a:solidFill>
                  <a:schemeClr val="bg1"/>
                </a:solidFill>
              </a:rPr>
              <a:t>=64 time=0.093 </a:t>
            </a:r>
            <a:r>
              <a:rPr lang="en-GB" sz="1400" dirty="0" err="1">
                <a:solidFill>
                  <a:schemeClr val="bg1"/>
                </a:solidFill>
              </a:rPr>
              <a:t>ms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832616" y="4587545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Terminal 2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42773" y="4761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Terminal 1</a:t>
            </a:r>
            <a:endParaRPr lang="en-GB" dirty="0"/>
          </a:p>
        </p:txBody>
      </p:sp>
      <p:sp>
        <p:nvSpPr>
          <p:cNvPr id="8" name="Arc 7"/>
          <p:cNvSpPr/>
          <p:nvPr/>
        </p:nvSpPr>
        <p:spPr bwMode="auto">
          <a:xfrm rot="16200000">
            <a:off x="1521995" y="2527833"/>
            <a:ext cx="2160873" cy="3833263"/>
          </a:xfrm>
          <a:prstGeom prst="arc">
            <a:avLst>
              <a:gd name="adj1" fmla="val 10843789"/>
              <a:gd name="adj2" fmla="val 16190808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arrow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Arc 8"/>
          <p:cNvSpPr/>
          <p:nvPr/>
        </p:nvSpPr>
        <p:spPr bwMode="auto">
          <a:xfrm rot="5400000">
            <a:off x="2225945" y="-39336"/>
            <a:ext cx="4458540" cy="8005970"/>
          </a:xfrm>
          <a:prstGeom prst="arc">
            <a:avLst>
              <a:gd name="adj1" fmla="val 14947566"/>
              <a:gd name="adj2" fmla="val 184242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arrow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57175" y="5635606"/>
            <a:ext cx="23777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Two containers “pinging” each other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42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48840</TotalTime>
  <Words>4385</Words>
  <Application>Microsoft Office PowerPoint</Application>
  <PresentationFormat>On-screen Show (4:3)</PresentationFormat>
  <Paragraphs>948</Paragraphs>
  <Slides>96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96</vt:i4>
      </vt:variant>
    </vt:vector>
  </HeadingPairs>
  <TitlesOfParts>
    <vt:vector size="105" baseType="lpstr">
      <vt:lpstr>Arial</vt:lpstr>
      <vt:lpstr>Arial Narrow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DOCKER</vt:lpstr>
      <vt:lpstr>Virtual Box and Docker</vt:lpstr>
      <vt:lpstr>Installing Docker for Windows</vt:lpstr>
      <vt:lpstr>Docker for Windows</vt:lpstr>
      <vt:lpstr>Warning: Docker for Windows</vt:lpstr>
      <vt:lpstr>Install Docker on Unix</vt:lpstr>
      <vt:lpstr>PowerPoint Presentation</vt:lpstr>
      <vt:lpstr>Docker Info</vt:lpstr>
      <vt:lpstr>PowerPoint Presentation</vt:lpstr>
      <vt:lpstr>Virtual Machines</vt:lpstr>
      <vt:lpstr>Why Docker?</vt:lpstr>
      <vt:lpstr>Docker Usage</vt:lpstr>
      <vt:lpstr>Stateful vs Stateless Containers</vt:lpstr>
      <vt:lpstr>OS Protection Rings</vt:lpstr>
      <vt:lpstr>Hypervisors Ring -1</vt:lpstr>
      <vt:lpstr>What is a “container” ?</vt:lpstr>
      <vt:lpstr>FYI: How does Docker work?</vt:lpstr>
      <vt:lpstr>PowerPoint Presentation</vt:lpstr>
      <vt:lpstr>PowerPoint Presentation</vt:lpstr>
      <vt:lpstr>Terminology</vt:lpstr>
      <vt:lpstr>Overview of the Docker Command Line Interface (CLI)</vt:lpstr>
      <vt:lpstr>Docker CLI (Short Cuts)</vt:lpstr>
      <vt:lpstr>Docker CLI (Short Cuts)</vt:lpstr>
      <vt:lpstr>Linux</vt:lpstr>
      <vt:lpstr>Exercise: Docker Help</vt:lpstr>
      <vt:lpstr>Exercise: Run your First Container</vt:lpstr>
      <vt:lpstr>Note: Pulling Images from a Docker registry</vt:lpstr>
      <vt:lpstr>Exercise: Linux OS in Container</vt:lpstr>
      <vt:lpstr>List Images</vt:lpstr>
      <vt:lpstr>List Containers </vt:lpstr>
      <vt:lpstr>Example: Filters</vt:lpstr>
      <vt:lpstr>Logs</vt:lpstr>
      <vt:lpstr>Inspect</vt:lpstr>
      <vt:lpstr>Example</vt:lpstr>
      <vt:lpstr>Exercise</vt:lpstr>
      <vt:lpstr>config.json</vt:lpstr>
      <vt:lpstr>Example</vt:lpstr>
      <vt:lpstr>PowerPoint Presentation</vt:lpstr>
      <vt:lpstr>Build Ship Run</vt:lpstr>
      <vt:lpstr>Finding Existing Images (Ready to run)</vt:lpstr>
      <vt:lpstr>Build and Run</vt:lpstr>
      <vt:lpstr>Docker File Structure</vt:lpstr>
      <vt:lpstr>DockerFile</vt:lpstr>
      <vt:lpstr>DockerFile (Cont)</vt:lpstr>
      <vt:lpstr>DockerFile (Cont)</vt:lpstr>
      <vt:lpstr>DockerFile (Cont)</vt:lpstr>
      <vt:lpstr>Note</vt:lpstr>
      <vt:lpstr>DockerFile (Cont)</vt:lpstr>
      <vt:lpstr>Exercise 1</vt:lpstr>
      <vt:lpstr>Answer 1</vt:lpstr>
      <vt:lpstr>Exercise 2</vt:lpstr>
      <vt:lpstr>Answer 2</vt:lpstr>
      <vt:lpstr>Exercise 3</vt:lpstr>
      <vt:lpstr>Answer 3</vt:lpstr>
      <vt:lpstr>.dockerignore</vt:lpstr>
      <vt:lpstr>Images Revisited</vt:lpstr>
      <vt:lpstr>NOTE</vt:lpstr>
      <vt:lpstr>PowerPoint Presentation</vt:lpstr>
      <vt:lpstr>Building a Container Image</vt:lpstr>
      <vt:lpstr>Warning: Docker for Windows</vt:lpstr>
      <vt:lpstr>Exercise:  Creating a DockerFile</vt:lpstr>
      <vt:lpstr>Remove Images</vt:lpstr>
      <vt:lpstr>Prune Images</vt:lpstr>
      <vt:lpstr>Exercise</vt:lpstr>
      <vt:lpstr>PowerPoint Presentation</vt:lpstr>
      <vt:lpstr>Image vs Container</vt:lpstr>
      <vt:lpstr>Run image in a container</vt:lpstr>
      <vt:lpstr>Exercise: Running the my-nginx image in a container</vt:lpstr>
      <vt:lpstr>PowerPoint Presentation</vt:lpstr>
      <vt:lpstr>Run image in a container (Cont)</vt:lpstr>
      <vt:lpstr>Check Container is Running</vt:lpstr>
      <vt:lpstr>Exercise Running “echo” command when the container starts</vt:lpstr>
      <vt:lpstr>Foreground vs Background</vt:lpstr>
      <vt:lpstr>Execute in Interactive Mode</vt:lpstr>
      <vt:lpstr>Connecting to a Detached Interactive Container</vt:lpstr>
      <vt:lpstr>Exercise</vt:lpstr>
      <vt:lpstr>Running Multiple Containers</vt:lpstr>
      <vt:lpstr>Exercise Map HTTP port 80 to host port 3000</vt:lpstr>
      <vt:lpstr>Exercise Running Multiple Copies of Same Image</vt:lpstr>
      <vt:lpstr>PowerPoint Presentation</vt:lpstr>
      <vt:lpstr>Managing the Containers</vt:lpstr>
      <vt:lpstr>Container Life Cycle</vt:lpstr>
      <vt:lpstr>Exercise</vt:lpstr>
      <vt:lpstr>PowerPoint Presentation</vt:lpstr>
      <vt:lpstr>Docker Volumes</vt:lpstr>
      <vt:lpstr>Named Volumes</vt:lpstr>
      <vt:lpstr>Attaching Docker Volume to Container</vt:lpstr>
      <vt:lpstr>Alternative Approach is to Attach a Volume to Container</vt:lpstr>
      <vt:lpstr>Exercise</vt:lpstr>
      <vt:lpstr>Sharing Data Between Host and Container</vt:lpstr>
      <vt:lpstr>Exercise</vt:lpstr>
      <vt:lpstr>Named Volumes vs Bind Mounts</vt:lpstr>
      <vt:lpstr>PowerPoint Presentation</vt:lpstr>
      <vt:lpstr>Docker Networks</vt:lpstr>
      <vt:lpstr>Different Drivers</vt:lpstr>
      <vt:lpstr>Example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836</cp:revision>
  <cp:lastPrinted>2001-06-14T13:58:17Z</cp:lastPrinted>
  <dcterms:created xsi:type="dcterms:W3CDTF">1999-06-25T18:38:26Z</dcterms:created>
  <dcterms:modified xsi:type="dcterms:W3CDTF">2019-11-14T12:54:04Z</dcterms:modified>
</cp:coreProperties>
</file>