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6" r:id="rId1"/>
  </p:sldMasterIdLst>
  <p:sldIdLst>
    <p:sldId id="256" r:id="rId2"/>
    <p:sldId id="308" r:id="rId3"/>
    <p:sldId id="310" r:id="rId4"/>
    <p:sldId id="312" r:id="rId5"/>
    <p:sldId id="313" r:id="rId6"/>
    <p:sldId id="314" r:id="rId7"/>
    <p:sldId id="315" r:id="rId8"/>
    <p:sldId id="316" r:id="rId9"/>
    <p:sldId id="317" r:id="rId10"/>
    <p:sldId id="318" r:id="rId11"/>
    <p:sldId id="319" r:id="rId12"/>
    <p:sldId id="320" r:id="rId13"/>
    <p:sldId id="322" r:id="rId14"/>
    <p:sldId id="323" r:id="rId15"/>
    <p:sldId id="324" r:id="rId16"/>
    <p:sldId id="325" r:id="rId17"/>
    <p:sldId id="326" r:id="rId18"/>
    <p:sldId id="327" r:id="rId19"/>
    <p:sldId id="328" r:id="rId20"/>
    <p:sldId id="329" r:id="rId21"/>
    <p:sldId id="330" r:id="rId22"/>
    <p:sldId id="331" r:id="rId23"/>
    <p:sldId id="333" r:id="rId24"/>
    <p:sldId id="334" r:id="rId25"/>
  </p:sldIdLst>
  <p:sldSz cx="9144000" cy="6858000" type="screen4x3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5800"/>
    <p:restoredTop sz="94699"/>
  </p:normalViewPr>
  <p:slideViewPr>
    <p:cSldViewPr>
      <p:cViewPr varScale="1">
        <p:scale>
          <a:sx n="164" d="100"/>
          <a:sy n="164" d="100"/>
        </p:scale>
        <p:origin x="2976" y="1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027FC1-B57E-46DE-B62F-17F9BD6B1939}" type="doc">
      <dgm:prSet loTypeId="urn:microsoft.com/office/officeart/2005/8/layout/process5" loCatId="process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7D410C2-9889-475B-B37C-90A6F1220267}">
      <dgm:prSet/>
      <dgm:spPr/>
      <dgm:t>
        <a:bodyPr/>
        <a:lstStyle/>
        <a:p>
          <a:r>
            <a:rPr lang="en-US"/>
            <a:t>Trauma and stress </a:t>
          </a:r>
        </a:p>
      </dgm:t>
    </dgm:pt>
    <dgm:pt modelId="{AE748D06-F6EF-4994-A248-E63A5745E1FF}" type="parTrans" cxnId="{E26C5A2F-CECC-4D81-A7C4-70AF31703B02}">
      <dgm:prSet/>
      <dgm:spPr/>
      <dgm:t>
        <a:bodyPr/>
        <a:lstStyle/>
        <a:p>
          <a:endParaRPr lang="en-US"/>
        </a:p>
      </dgm:t>
    </dgm:pt>
    <dgm:pt modelId="{464B6A56-D217-417E-88AB-F4BDC364332C}" type="sibTrans" cxnId="{E26C5A2F-CECC-4D81-A7C4-70AF31703B02}">
      <dgm:prSet/>
      <dgm:spPr/>
      <dgm:t>
        <a:bodyPr/>
        <a:lstStyle/>
        <a:p>
          <a:endParaRPr lang="en-US"/>
        </a:p>
      </dgm:t>
    </dgm:pt>
    <dgm:pt modelId="{7A128970-47DB-4703-B54D-8639400F0CC5}">
      <dgm:prSet/>
      <dgm:spPr/>
      <dgm:t>
        <a:bodyPr/>
        <a:lstStyle/>
        <a:p>
          <a:r>
            <a:rPr lang="en-US" dirty="0"/>
            <a:t>Parenting style</a:t>
          </a:r>
          <a:r>
            <a:rPr lang="en-GB" dirty="0"/>
            <a:t> (e.g. neglectful, overprotective)</a:t>
          </a:r>
          <a:endParaRPr lang="en-US" dirty="0"/>
        </a:p>
      </dgm:t>
    </dgm:pt>
    <dgm:pt modelId="{6F589ACE-9C6E-4922-8942-5098A044D2EA}" type="parTrans" cxnId="{7E8C5463-3AE0-460D-A090-F50C3626B724}">
      <dgm:prSet/>
      <dgm:spPr/>
      <dgm:t>
        <a:bodyPr/>
        <a:lstStyle/>
        <a:p>
          <a:endParaRPr lang="en-US"/>
        </a:p>
      </dgm:t>
    </dgm:pt>
    <dgm:pt modelId="{BFEFE9B5-C799-440E-90E2-C10A38A9870F}" type="sibTrans" cxnId="{7E8C5463-3AE0-460D-A090-F50C3626B724}">
      <dgm:prSet/>
      <dgm:spPr/>
      <dgm:t>
        <a:bodyPr/>
        <a:lstStyle/>
        <a:p>
          <a:endParaRPr lang="en-US"/>
        </a:p>
      </dgm:t>
    </dgm:pt>
    <dgm:pt modelId="{A8D09498-568B-4310-B57C-91A4C394FA51}">
      <dgm:prSet/>
      <dgm:spPr/>
      <dgm:t>
        <a:bodyPr/>
        <a:lstStyle/>
        <a:p>
          <a:r>
            <a:rPr lang="en-US"/>
            <a:t>Development of dysfunctional cognitions  </a:t>
          </a:r>
        </a:p>
      </dgm:t>
    </dgm:pt>
    <dgm:pt modelId="{4A818675-9A8B-4127-AF81-1628C6B79CAF}" type="parTrans" cxnId="{F4B536F4-0CE5-43C0-8094-6F5C3B7A13B2}">
      <dgm:prSet/>
      <dgm:spPr/>
      <dgm:t>
        <a:bodyPr/>
        <a:lstStyle/>
        <a:p>
          <a:endParaRPr lang="en-US"/>
        </a:p>
      </dgm:t>
    </dgm:pt>
    <dgm:pt modelId="{A3AFF550-3A24-4AC0-8418-B0989BECB10E}" type="sibTrans" cxnId="{F4B536F4-0CE5-43C0-8094-6F5C3B7A13B2}">
      <dgm:prSet/>
      <dgm:spPr/>
      <dgm:t>
        <a:bodyPr/>
        <a:lstStyle/>
        <a:p>
          <a:endParaRPr lang="en-US"/>
        </a:p>
      </dgm:t>
    </dgm:pt>
    <dgm:pt modelId="{8A5B6788-8309-4313-9AE6-EF2EE7DA481A}">
      <dgm:prSet/>
      <dgm:spPr/>
      <dgm:t>
        <a:bodyPr/>
        <a:lstStyle/>
        <a:p>
          <a:r>
            <a:rPr lang="en-US"/>
            <a:t>Risk factors: </a:t>
          </a:r>
          <a:r>
            <a:rPr lang="en-GB"/>
            <a:t>poor </a:t>
          </a:r>
          <a:r>
            <a:rPr lang="en-US"/>
            <a:t>social and coping skills</a:t>
          </a:r>
        </a:p>
      </dgm:t>
    </dgm:pt>
    <dgm:pt modelId="{0572F7DB-52C2-40B6-A24B-0AC416509C9A}" type="parTrans" cxnId="{2AD30335-C6DA-4080-933D-7B058FC7C2F2}">
      <dgm:prSet/>
      <dgm:spPr/>
      <dgm:t>
        <a:bodyPr/>
        <a:lstStyle/>
        <a:p>
          <a:endParaRPr lang="en-US"/>
        </a:p>
      </dgm:t>
    </dgm:pt>
    <dgm:pt modelId="{840080DB-9D85-4B1F-8E8F-367DD3F21F2F}" type="sibTrans" cxnId="{2AD30335-C6DA-4080-933D-7B058FC7C2F2}">
      <dgm:prSet/>
      <dgm:spPr/>
      <dgm:t>
        <a:bodyPr/>
        <a:lstStyle/>
        <a:p>
          <a:endParaRPr lang="en-US"/>
        </a:p>
      </dgm:t>
    </dgm:pt>
    <dgm:pt modelId="{DCF33E04-2504-E047-A643-D25F802CE922}" type="pres">
      <dgm:prSet presAssocID="{E1027FC1-B57E-46DE-B62F-17F9BD6B1939}" presName="diagram" presStyleCnt="0">
        <dgm:presLayoutVars>
          <dgm:dir/>
          <dgm:resizeHandles val="exact"/>
        </dgm:presLayoutVars>
      </dgm:prSet>
      <dgm:spPr/>
    </dgm:pt>
    <dgm:pt modelId="{F22D5540-EB51-1048-8380-2D7EEE905784}" type="pres">
      <dgm:prSet presAssocID="{07D410C2-9889-475B-B37C-90A6F1220267}" presName="node" presStyleLbl="node1" presStyleIdx="0" presStyleCnt="4">
        <dgm:presLayoutVars>
          <dgm:bulletEnabled val="1"/>
        </dgm:presLayoutVars>
      </dgm:prSet>
      <dgm:spPr/>
    </dgm:pt>
    <dgm:pt modelId="{C3FE4A2D-6739-B04B-8DF1-A116392EFFF3}" type="pres">
      <dgm:prSet presAssocID="{464B6A56-D217-417E-88AB-F4BDC364332C}" presName="sibTrans" presStyleLbl="sibTrans2D1" presStyleIdx="0" presStyleCnt="3"/>
      <dgm:spPr/>
    </dgm:pt>
    <dgm:pt modelId="{061A3F26-0279-F748-B46E-9CDD2B2CF922}" type="pres">
      <dgm:prSet presAssocID="{464B6A56-D217-417E-88AB-F4BDC364332C}" presName="connectorText" presStyleLbl="sibTrans2D1" presStyleIdx="0" presStyleCnt="3"/>
      <dgm:spPr/>
    </dgm:pt>
    <dgm:pt modelId="{DB3D985B-1C27-7E41-B99D-FED2D215635C}" type="pres">
      <dgm:prSet presAssocID="{7A128970-47DB-4703-B54D-8639400F0CC5}" presName="node" presStyleLbl="node1" presStyleIdx="1" presStyleCnt="4">
        <dgm:presLayoutVars>
          <dgm:bulletEnabled val="1"/>
        </dgm:presLayoutVars>
      </dgm:prSet>
      <dgm:spPr/>
    </dgm:pt>
    <dgm:pt modelId="{04D5B903-62F0-EF42-9A7F-708EC04894CA}" type="pres">
      <dgm:prSet presAssocID="{BFEFE9B5-C799-440E-90E2-C10A38A9870F}" presName="sibTrans" presStyleLbl="sibTrans2D1" presStyleIdx="1" presStyleCnt="3"/>
      <dgm:spPr/>
    </dgm:pt>
    <dgm:pt modelId="{4062E21E-58BF-7E43-B2B8-706F56674746}" type="pres">
      <dgm:prSet presAssocID="{BFEFE9B5-C799-440E-90E2-C10A38A9870F}" presName="connectorText" presStyleLbl="sibTrans2D1" presStyleIdx="1" presStyleCnt="3"/>
      <dgm:spPr/>
    </dgm:pt>
    <dgm:pt modelId="{5320A038-070B-5D42-BBB2-6794DD47AF85}" type="pres">
      <dgm:prSet presAssocID="{A8D09498-568B-4310-B57C-91A4C394FA51}" presName="node" presStyleLbl="node1" presStyleIdx="2" presStyleCnt="4">
        <dgm:presLayoutVars>
          <dgm:bulletEnabled val="1"/>
        </dgm:presLayoutVars>
      </dgm:prSet>
      <dgm:spPr/>
    </dgm:pt>
    <dgm:pt modelId="{5AC75745-A7E2-7A4D-86FC-87AAA18931A8}" type="pres">
      <dgm:prSet presAssocID="{A3AFF550-3A24-4AC0-8418-B0989BECB10E}" presName="sibTrans" presStyleLbl="sibTrans2D1" presStyleIdx="2" presStyleCnt="3"/>
      <dgm:spPr/>
    </dgm:pt>
    <dgm:pt modelId="{A3C23EF2-05A0-4F40-BA02-5641E84723BC}" type="pres">
      <dgm:prSet presAssocID="{A3AFF550-3A24-4AC0-8418-B0989BECB10E}" presName="connectorText" presStyleLbl="sibTrans2D1" presStyleIdx="2" presStyleCnt="3"/>
      <dgm:spPr/>
    </dgm:pt>
    <dgm:pt modelId="{6B4C5512-B35B-2648-9349-E2761CB9119D}" type="pres">
      <dgm:prSet presAssocID="{8A5B6788-8309-4313-9AE6-EF2EE7DA481A}" presName="node" presStyleLbl="node1" presStyleIdx="3" presStyleCnt="4">
        <dgm:presLayoutVars>
          <dgm:bulletEnabled val="1"/>
        </dgm:presLayoutVars>
      </dgm:prSet>
      <dgm:spPr/>
    </dgm:pt>
  </dgm:ptLst>
  <dgm:cxnLst>
    <dgm:cxn modelId="{163A090A-21DE-784F-902C-99C2BB03389C}" type="presOf" srcId="{BFEFE9B5-C799-440E-90E2-C10A38A9870F}" destId="{04D5B903-62F0-EF42-9A7F-708EC04894CA}" srcOrd="0" destOrd="0" presId="urn:microsoft.com/office/officeart/2005/8/layout/process5"/>
    <dgm:cxn modelId="{86837416-D8F1-6D46-9316-7E39AF4A72C5}" type="presOf" srcId="{A3AFF550-3A24-4AC0-8418-B0989BECB10E}" destId="{5AC75745-A7E2-7A4D-86FC-87AAA18931A8}" srcOrd="0" destOrd="0" presId="urn:microsoft.com/office/officeart/2005/8/layout/process5"/>
    <dgm:cxn modelId="{E26C5A2F-CECC-4D81-A7C4-70AF31703B02}" srcId="{E1027FC1-B57E-46DE-B62F-17F9BD6B1939}" destId="{07D410C2-9889-475B-B37C-90A6F1220267}" srcOrd="0" destOrd="0" parTransId="{AE748D06-F6EF-4994-A248-E63A5745E1FF}" sibTransId="{464B6A56-D217-417E-88AB-F4BDC364332C}"/>
    <dgm:cxn modelId="{0C62D930-D72C-FA4F-910E-81C6AA394DDD}" type="presOf" srcId="{A8D09498-568B-4310-B57C-91A4C394FA51}" destId="{5320A038-070B-5D42-BBB2-6794DD47AF85}" srcOrd="0" destOrd="0" presId="urn:microsoft.com/office/officeart/2005/8/layout/process5"/>
    <dgm:cxn modelId="{2AD30335-C6DA-4080-933D-7B058FC7C2F2}" srcId="{E1027FC1-B57E-46DE-B62F-17F9BD6B1939}" destId="{8A5B6788-8309-4313-9AE6-EF2EE7DA481A}" srcOrd="3" destOrd="0" parTransId="{0572F7DB-52C2-40B6-A24B-0AC416509C9A}" sibTransId="{840080DB-9D85-4B1F-8E8F-367DD3F21F2F}"/>
    <dgm:cxn modelId="{2DF50845-85A8-B340-8D5B-4328C2192C0B}" type="presOf" srcId="{E1027FC1-B57E-46DE-B62F-17F9BD6B1939}" destId="{DCF33E04-2504-E047-A643-D25F802CE922}" srcOrd="0" destOrd="0" presId="urn:microsoft.com/office/officeart/2005/8/layout/process5"/>
    <dgm:cxn modelId="{1926485A-C401-1145-BCE5-680B9181EA2D}" type="presOf" srcId="{A3AFF550-3A24-4AC0-8418-B0989BECB10E}" destId="{A3C23EF2-05A0-4F40-BA02-5641E84723BC}" srcOrd="1" destOrd="0" presId="urn:microsoft.com/office/officeart/2005/8/layout/process5"/>
    <dgm:cxn modelId="{7E8C5463-3AE0-460D-A090-F50C3626B724}" srcId="{E1027FC1-B57E-46DE-B62F-17F9BD6B1939}" destId="{7A128970-47DB-4703-B54D-8639400F0CC5}" srcOrd="1" destOrd="0" parTransId="{6F589ACE-9C6E-4922-8942-5098A044D2EA}" sibTransId="{BFEFE9B5-C799-440E-90E2-C10A38A9870F}"/>
    <dgm:cxn modelId="{7E00BD6A-1026-9142-AFD2-67C5BA89687A}" type="presOf" srcId="{8A5B6788-8309-4313-9AE6-EF2EE7DA481A}" destId="{6B4C5512-B35B-2648-9349-E2761CB9119D}" srcOrd="0" destOrd="0" presId="urn:microsoft.com/office/officeart/2005/8/layout/process5"/>
    <dgm:cxn modelId="{BB8B406B-B04B-D941-9719-AF1E79493C23}" type="presOf" srcId="{464B6A56-D217-417E-88AB-F4BDC364332C}" destId="{061A3F26-0279-F748-B46E-9CDD2B2CF922}" srcOrd="1" destOrd="0" presId="urn:microsoft.com/office/officeart/2005/8/layout/process5"/>
    <dgm:cxn modelId="{618F4C77-1FEF-014A-A3B0-F386C522CB56}" type="presOf" srcId="{BFEFE9B5-C799-440E-90E2-C10A38A9870F}" destId="{4062E21E-58BF-7E43-B2B8-706F56674746}" srcOrd="1" destOrd="0" presId="urn:microsoft.com/office/officeart/2005/8/layout/process5"/>
    <dgm:cxn modelId="{7C4DCF85-2286-1642-ADD9-3370DFDE123A}" type="presOf" srcId="{464B6A56-D217-417E-88AB-F4BDC364332C}" destId="{C3FE4A2D-6739-B04B-8DF1-A116392EFFF3}" srcOrd="0" destOrd="0" presId="urn:microsoft.com/office/officeart/2005/8/layout/process5"/>
    <dgm:cxn modelId="{8D574595-4EFD-314D-83E4-54026B610A06}" type="presOf" srcId="{7A128970-47DB-4703-B54D-8639400F0CC5}" destId="{DB3D985B-1C27-7E41-B99D-FED2D215635C}" srcOrd="0" destOrd="0" presId="urn:microsoft.com/office/officeart/2005/8/layout/process5"/>
    <dgm:cxn modelId="{35A8B0E4-223A-0541-998A-5BC871087E08}" type="presOf" srcId="{07D410C2-9889-475B-B37C-90A6F1220267}" destId="{F22D5540-EB51-1048-8380-2D7EEE905784}" srcOrd="0" destOrd="0" presId="urn:microsoft.com/office/officeart/2005/8/layout/process5"/>
    <dgm:cxn modelId="{F4B536F4-0CE5-43C0-8094-6F5C3B7A13B2}" srcId="{E1027FC1-B57E-46DE-B62F-17F9BD6B1939}" destId="{A8D09498-568B-4310-B57C-91A4C394FA51}" srcOrd="2" destOrd="0" parTransId="{4A818675-9A8B-4127-AF81-1628C6B79CAF}" sibTransId="{A3AFF550-3A24-4AC0-8418-B0989BECB10E}"/>
    <dgm:cxn modelId="{BE23EC0F-F775-204C-9B86-04D1E3BED49B}" type="presParOf" srcId="{DCF33E04-2504-E047-A643-D25F802CE922}" destId="{F22D5540-EB51-1048-8380-2D7EEE905784}" srcOrd="0" destOrd="0" presId="urn:microsoft.com/office/officeart/2005/8/layout/process5"/>
    <dgm:cxn modelId="{77BC1EF5-664F-7343-96D1-E4B9A7405CE6}" type="presParOf" srcId="{DCF33E04-2504-E047-A643-D25F802CE922}" destId="{C3FE4A2D-6739-B04B-8DF1-A116392EFFF3}" srcOrd="1" destOrd="0" presId="urn:microsoft.com/office/officeart/2005/8/layout/process5"/>
    <dgm:cxn modelId="{CA08C87F-592A-5E45-9ECF-89607FFAACF9}" type="presParOf" srcId="{C3FE4A2D-6739-B04B-8DF1-A116392EFFF3}" destId="{061A3F26-0279-F748-B46E-9CDD2B2CF922}" srcOrd="0" destOrd="0" presId="urn:microsoft.com/office/officeart/2005/8/layout/process5"/>
    <dgm:cxn modelId="{7A6FB61A-FD14-5745-98B9-5AF67DF8AFB2}" type="presParOf" srcId="{DCF33E04-2504-E047-A643-D25F802CE922}" destId="{DB3D985B-1C27-7E41-B99D-FED2D215635C}" srcOrd="2" destOrd="0" presId="urn:microsoft.com/office/officeart/2005/8/layout/process5"/>
    <dgm:cxn modelId="{5818A503-12D2-FE4E-B7EF-23380969358B}" type="presParOf" srcId="{DCF33E04-2504-E047-A643-D25F802CE922}" destId="{04D5B903-62F0-EF42-9A7F-708EC04894CA}" srcOrd="3" destOrd="0" presId="urn:microsoft.com/office/officeart/2005/8/layout/process5"/>
    <dgm:cxn modelId="{417D5373-F2A6-D441-B5C3-B97FD544D1FB}" type="presParOf" srcId="{04D5B903-62F0-EF42-9A7F-708EC04894CA}" destId="{4062E21E-58BF-7E43-B2B8-706F56674746}" srcOrd="0" destOrd="0" presId="urn:microsoft.com/office/officeart/2005/8/layout/process5"/>
    <dgm:cxn modelId="{14DEDACB-4E83-614F-B7E0-D0FB6D46386B}" type="presParOf" srcId="{DCF33E04-2504-E047-A643-D25F802CE922}" destId="{5320A038-070B-5D42-BBB2-6794DD47AF85}" srcOrd="4" destOrd="0" presId="urn:microsoft.com/office/officeart/2005/8/layout/process5"/>
    <dgm:cxn modelId="{444FC8EB-C64C-CC40-97E9-D41D42DDEBEF}" type="presParOf" srcId="{DCF33E04-2504-E047-A643-D25F802CE922}" destId="{5AC75745-A7E2-7A4D-86FC-87AAA18931A8}" srcOrd="5" destOrd="0" presId="urn:microsoft.com/office/officeart/2005/8/layout/process5"/>
    <dgm:cxn modelId="{1AD5D165-CEE2-BA4B-84CF-9DCA4847C830}" type="presParOf" srcId="{5AC75745-A7E2-7A4D-86FC-87AAA18931A8}" destId="{A3C23EF2-05A0-4F40-BA02-5641E84723BC}" srcOrd="0" destOrd="0" presId="urn:microsoft.com/office/officeart/2005/8/layout/process5"/>
    <dgm:cxn modelId="{76728BF4-4259-A14C-B8C2-17D1C4547FC7}" type="presParOf" srcId="{DCF33E04-2504-E047-A643-D25F802CE922}" destId="{6B4C5512-B35B-2648-9349-E2761CB9119D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2D5540-EB51-1048-8380-2D7EEE905784}">
      <dsp:nvSpPr>
        <dsp:cNvPr id="0" name=""/>
        <dsp:cNvSpPr/>
      </dsp:nvSpPr>
      <dsp:spPr>
        <a:xfrm>
          <a:off x="1434643" y="374"/>
          <a:ext cx="2102494" cy="126149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Trauma and stress </a:t>
          </a:r>
        </a:p>
      </dsp:txBody>
      <dsp:txXfrm>
        <a:off x="1471591" y="37322"/>
        <a:ext cx="2028598" cy="1187600"/>
      </dsp:txXfrm>
    </dsp:sp>
    <dsp:sp modelId="{C3FE4A2D-6739-B04B-8DF1-A116392EFFF3}">
      <dsp:nvSpPr>
        <dsp:cNvPr id="0" name=""/>
        <dsp:cNvSpPr/>
      </dsp:nvSpPr>
      <dsp:spPr>
        <a:xfrm>
          <a:off x="3722158" y="370413"/>
          <a:ext cx="445728" cy="521418"/>
        </a:xfrm>
        <a:prstGeom prst="rightArrow">
          <a:avLst>
            <a:gd name="adj1" fmla="val 60000"/>
            <a:gd name="adj2" fmla="val 50000"/>
          </a:avLst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3722158" y="474697"/>
        <a:ext cx="312010" cy="312850"/>
      </dsp:txXfrm>
    </dsp:sp>
    <dsp:sp modelId="{DB3D985B-1C27-7E41-B99D-FED2D215635C}">
      <dsp:nvSpPr>
        <dsp:cNvPr id="0" name=""/>
        <dsp:cNvSpPr/>
      </dsp:nvSpPr>
      <dsp:spPr>
        <a:xfrm>
          <a:off x="4378136" y="374"/>
          <a:ext cx="2102494" cy="126149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5">
                <a:hueOff val="6932061"/>
                <a:satOff val="-189"/>
                <a:lumOff val="-1046"/>
                <a:alphaOff val="0"/>
                <a:tint val="98000"/>
                <a:lumMod val="102000"/>
              </a:schemeClr>
              <a:schemeClr val="accent5">
                <a:hueOff val="6932061"/>
                <a:satOff val="-189"/>
                <a:lumOff val="-1046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Parenting style</a:t>
          </a:r>
          <a:r>
            <a:rPr lang="en-GB" sz="1900" kern="1200" dirty="0"/>
            <a:t> (e.g. neglectful, overprotective)</a:t>
          </a:r>
          <a:endParaRPr lang="en-US" sz="1900" kern="1200" dirty="0"/>
        </a:p>
      </dsp:txBody>
      <dsp:txXfrm>
        <a:off x="4415084" y="37322"/>
        <a:ext cx="2028598" cy="1187600"/>
      </dsp:txXfrm>
    </dsp:sp>
    <dsp:sp modelId="{04D5B903-62F0-EF42-9A7F-708EC04894CA}">
      <dsp:nvSpPr>
        <dsp:cNvPr id="0" name=""/>
        <dsp:cNvSpPr/>
      </dsp:nvSpPr>
      <dsp:spPr>
        <a:xfrm rot="5400000">
          <a:off x="5206519" y="1409046"/>
          <a:ext cx="445728" cy="521418"/>
        </a:xfrm>
        <a:prstGeom prst="rightArrow">
          <a:avLst>
            <a:gd name="adj1" fmla="val 60000"/>
            <a:gd name="adj2" fmla="val 50000"/>
          </a:avLst>
        </a:prstGeom>
        <a:blipFill rotWithShape="1">
          <a:blip xmlns:r="http://schemas.openxmlformats.org/officeDocument/2006/relationships" r:embed="rId1">
            <a:duotone>
              <a:schemeClr val="accent5">
                <a:hueOff val="10398092"/>
                <a:satOff val="-284"/>
                <a:lumOff val="-1569"/>
                <a:alphaOff val="0"/>
                <a:tint val="98000"/>
                <a:lumMod val="102000"/>
              </a:schemeClr>
              <a:schemeClr val="accent5">
                <a:hueOff val="10398092"/>
                <a:satOff val="-284"/>
                <a:lumOff val="-1569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-5400000">
        <a:off x="5272958" y="1446891"/>
        <a:ext cx="312850" cy="312010"/>
      </dsp:txXfrm>
    </dsp:sp>
    <dsp:sp modelId="{5320A038-070B-5D42-BBB2-6794DD47AF85}">
      <dsp:nvSpPr>
        <dsp:cNvPr id="0" name=""/>
        <dsp:cNvSpPr/>
      </dsp:nvSpPr>
      <dsp:spPr>
        <a:xfrm>
          <a:off x="4378136" y="2102869"/>
          <a:ext cx="2102494" cy="126149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5">
                <a:hueOff val="13864123"/>
                <a:satOff val="-379"/>
                <a:lumOff val="-2092"/>
                <a:alphaOff val="0"/>
                <a:tint val="98000"/>
                <a:lumMod val="102000"/>
              </a:schemeClr>
              <a:schemeClr val="accent5">
                <a:hueOff val="13864123"/>
                <a:satOff val="-379"/>
                <a:lumOff val="-2092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Development of dysfunctional cognitions  </a:t>
          </a:r>
        </a:p>
      </dsp:txBody>
      <dsp:txXfrm>
        <a:off x="4415084" y="2139817"/>
        <a:ext cx="2028598" cy="1187600"/>
      </dsp:txXfrm>
    </dsp:sp>
    <dsp:sp modelId="{5AC75745-A7E2-7A4D-86FC-87AAA18931A8}">
      <dsp:nvSpPr>
        <dsp:cNvPr id="0" name=""/>
        <dsp:cNvSpPr/>
      </dsp:nvSpPr>
      <dsp:spPr>
        <a:xfrm rot="10800000">
          <a:off x="3747388" y="2472908"/>
          <a:ext cx="445728" cy="521418"/>
        </a:xfrm>
        <a:prstGeom prst="rightArrow">
          <a:avLst>
            <a:gd name="adj1" fmla="val 60000"/>
            <a:gd name="adj2" fmla="val 50000"/>
          </a:avLst>
        </a:prstGeom>
        <a:blipFill rotWithShape="1">
          <a:blip xmlns:r="http://schemas.openxmlformats.org/officeDocument/2006/relationships" r:embed="rId1">
            <a:duotone>
              <a:schemeClr val="accent5">
                <a:hueOff val="20796183"/>
                <a:satOff val="-568"/>
                <a:lumOff val="-3138"/>
                <a:alphaOff val="0"/>
                <a:tint val="98000"/>
                <a:lumMod val="102000"/>
              </a:schemeClr>
              <a:schemeClr val="accent5">
                <a:hueOff val="20796183"/>
                <a:satOff val="-568"/>
                <a:lumOff val="-3138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10800000">
        <a:off x="3881106" y="2577192"/>
        <a:ext cx="312010" cy="312850"/>
      </dsp:txXfrm>
    </dsp:sp>
    <dsp:sp modelId="{6B4C5512-B35B-2648-9349-E2761CB9119D}">
      <dsp:nvSpPr>
        <dsp:cNvPr id="0" name=""/>
        <dsp:cNvSpPr/>
      </dsp:nvSpPr>
      <dsp:spPr>
        <a:xfrm>
          <a:off x="1434643" y="2102869"/>
          <a:ext cx="2102494" cy="126149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5">
                <a:hueOff val="20796183"/>
                <a:satOff val="-568"/>
                <a:lumOff val="-3138"/>
                <a:alphaOff val="0"/>
                <a:tint val="98000"/>
                <a:lumMod val="102000"/>
              </a:schemeClr>
              <a:schemeClr val="accent5">
                <a:hueOff val="20796183"/>
                <a:satOff val="-568"/>
                <a:lumOff val="-3138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Risk factors: </a:t>
          </a:r>
          <a:r>
            <a:rPr lang="en-GB" sz="1900" kern="1200"/>
            <a:t>poor </a:t>
          </a:r>
          <a:r>
            <a:rPr lang="en-US" sz="1900" kern="1200"/>
            <a:t>social and coping skills</a:t>
          </a:r>
        </a:p>
      </dsp:txBody>
      <dsp:txXfrm>
        <a:off x="1471591" y="2139817"/>
        <a:ext cx="2028598" cy="1187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9144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8831" y="1449146"/>
            <a:ext cx="7526338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8831" y="5280847"/>
            <a:ext cx="7526338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500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9997" y="2222287"/>
            <a:ext cx="7524003" cy="363651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15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0"/>
            <a:ext cx="9144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863" y="2951396"/>
            <a:ext cx="7526337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4863" y="5281200"/>
            <a:ext cx="7526337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271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9996" y="2222287"/>
            <a:ext cx="367072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0" y="2222287"/>
            <a:ext cx="3670720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983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9996" y="2174875"/>
            <a:ext cx="367072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9996" y="2751137"/>
            <a:ext cx="3687391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2174875"/>
            <a:ext cx="3670720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751137"/>
            <a:ext cx="3670720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3452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670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208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804863" y="446086"/>
            <a:ext cx="2660650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863" y="446088"/>
            <a:ext cx="2660650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1724" y="446087"/>
            <a:ext cx="4689475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4863" y="2260737"/>
            <a:ext cx="2660650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932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996" y="727521"/>
            <a:ext cx="350154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4573588" y="0"/>
            <a:ext cx="4570412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9996" y="2344684"/>
            <a:ext cx="350154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914357" y="6041361"/>
            <a:ext cx="732659" cy="365125"/>
          </a:xfrm>
        </p:spPr>
        <p:txBody>
          <a:bodyPr/>
          <a:lstStyle/>
          <a:p>
            <a:fld id="{1D8BD707-D9CF-40AE-B4C6-C98DA3205C09}" type="datetimeFigureOut">
              <a:rPr lang="en-US" smtClean="0"/>
              <a:t>11/9/20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42797" y="6041361"/>
            <a:ext cx="247156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647017" y="5915887"/>
            <a:ext cx="796616" cy="490599"/>
          </a:xfrm>
        </p:spPr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372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863" y="4800600"/>
            <a:ext cx="752633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9144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4863" y="5367338"/>
            <a:ext cx="7526337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238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485107" y="1338479"/>
            <a:ext cx="4749312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573" y="1495525"/>
            <a:ext cx="442038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1226" y="4700702"/>
            <a:ext cx="4418727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5398884" y="1338479"/>
            <a:ext cx="3302316" cy="4075464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1886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855663" y="2286585"/>
            <a:ext cx="3671336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017816" y="2435956"/>
            <a:ext cx="328689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4616450" y="2286000"/>
            <a:ext cx="3671888" cy="2300288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2120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952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5752238" y="446089"/>
            <a:ext cx="3391762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AutoShape 4"/>
          <p:cNvSpPr>
            <a:spLocks noChangeAspect="1" noChangeArrowheads="1" noTextEdit="1"/>
          </p:cNvSpPr>
          <p:nvPr/>
        </p:nvSpPr>
        <p:spPr bwMode="auto">
          <a:xfrm>
            <a:off x="5233988" y="0"/>
            <a:ext cx="3910012" cy="586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37655" y="586171"/>
            <a:ext cx="1701800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4862" y="446089"/>
            <a:ext cx="4947376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247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09997" y="447188"/>
            <a:ext cx="7524003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9997" y="2184400"/>
            <a:ext cx="7524003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42797" y="6041361"/>
            <a:ext cx="628953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11422" y="6041361"/>
            <a:ext cx="993161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11/9/20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04584" y="5915887"/>
            <a:ext cx="796616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21263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7" r:id="rId1"/>
    <p:sldLayoutId id="2147483808" r:id="rId2"/>
    <p:sldLayoutId id="2147483809" r:id="rId3"/>
    <p:sldLayoutId id="2147483810" r:id="rId4"/>
    <p:sldLayoutId id="2147483811" r:id="rId5"/>
    <p:sldLayoutId id="2147483812" r:id="rId6"/>
    <p:sldLayoutId id="2147483813" r:id="rId7"/>
    <p:sldLayoutId id="2147483814" r:id="rId8"/>
    <p:sldLayoutId id="2147483815" r:id="rId9"/>
    <p:sldLayoutId id="2147483816" r:id="rId10"/>
    <p:sldLayoutId id="2147483817" r:id="rId11"/>
    <p:sldLayoutId id="2147483818" r:id="rId12"/>
    <p:sldLayoutId id="2147483819" r:id="rId13"/>
    <p:sldLayoutId id="2147483820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hyperlink" Target="http://www.mentalhealth.org.uk/sites/default/files/FF16%20Wales.pdf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3.png"/><Relationship Id="rId4" Type="http://schemas.openxmlformats.org/officeDocument/2006/relationships/image" Target="../media/image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3.png"/><Relationship Id="rId4" Type="http://schemas.openxmlformats.org/officeDocument/2006/relationships/image" Target="../media/image1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3.png"/><Relationship Id="rId5" Type="http://schemas.openxmlformats.org/officeDocument/2006/relationships/hyperlink" Target="https://www.youtube.com/watch?v=ohTm_YQ1zx4" TargetMode="External"/><Relationship Id="rId4" Type="http://schemas.openxmlformats.org/officeDocument/2006/relationships/hyperlink" Target="https://cognitivetherapylondon.co.uk/cognitive-therapy-for-children-and-adolescents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3.png"/><Relationship Id="rId5" Type="http://schemas.openxmlformats.org/officeDocument/2006/relationships/hyperlink" Target="https://senedd.wales/laid%20documents/cr-ld11522/cr-ld11522-e.pdf" TargetMode="Externa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Freeform 6">
            <a:extLst>
              <a:ext uri="{FF2B5EF4-FFF2-40B4-BE49-F238E27FC236}">
                <a16:creationId xmlns:a16="http://schemas.microsoft.com/office/drawing/2014/main" id="{133F8CB7-795C-4272-9073-64D8CF97F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9144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29" name="Freeform 9">
            <a:extLst>
              <a:ext uri="{FF2B5EF4-FFF2-40B4-BE49-F238E27FC236}">
                <a16:creationId xmlns:a16="http://schemas.microsoft.com/office/drawing/2014/main" id="{7AF0B711-0578-47A6-AB9A-AF422D2535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525094"/>
            <a:ext cx="9144000" cy="2332906"/>
          </a:xfrm>
          <a:custGeom>
            <a:avLst/>
            <a:gdLst>
              <a:gd name="connsiteX0" fmla="*/ 0 w 12192000"/>
              <a:gd name="connsiteY0" fmla="*/ 0 h 2332906"/>
              <a:gd name="connsiteX1" fmla="*/ 1996017 w 12192000"/>
              <a:gd name="connsiteY1" fmla="*/ 0 h 2332906"/>
              <a:gd name="connsiteX2" fmla="*/ 2377017 w 12192000"/>
              <a:gd name="connsiteY2" fmla="*/ 263783 h 2332906"/>
              <a:gd name="connsiteX3" fmla="*/ 2385484 w 12192000"/>
              <a:gd name="connsiteY3" fmla="*/ 266713 h 2332906"/>
              <a:gd name="connsiteX4" fmla="*/ 2398184 w 12192000"/>
              <a:gd name="connsiteY4" fmla="*/ 271110 h 2332906"/>
              <a:gd name="connsiteX5" fmla="*/ 2410883 w 12192000"/>
              <a:gd name="connsiteY5" fmla="*/ 275506 h 2332906"/>
              <a:gd name="connsiteX6" fmla="*/ 2421467 w 12192000"/>
              <a:gd name="connsiteY6" fmla="*/ 275506 h 2332906"/>
              <a:gd name="connsiteX7" fmla="*/ 2434167 w 12192000"/>
              <a:gd name="connsiteY7" fmla="*/ 275506 h 2332906"/>
              <a:gd name="connsiteX8" fmla="*/ 2444750 w 12192000"/>
              <a:gd name="connsiteY8" fmla="*/ 271110 h 2332906"/>
              <a:gd name="connsiteX9" fmla="*/ 2457450 w 12192000"/>
              <a:gd name="connsiteY9" fmla="*/ 266713 h 2332906"/>
              <a:gd name="connsiteX10" fmla="*/ 2465917 w 12192000"/>
              <a:gd name="connsiteY10" fmla="*/ 263783 h 2332906"/>
              <a:gd name="connsiteX11" fmla="*/ 2846917 w 12192000"/>
              <a:gd name="connsiteY11" fmla="*/ 0 h 2332906"/>
              <a:gd name="connsiteX12" fmla="*/ 12192000 w 12192000"/>
              <a:gd name="connsiteY12" fmla="*/ 0 h 2332906"/>
              <a:gd name="connsiteX13" fmla="*/ 12192000 w 12192000"/>
              <a:gd name="connsiteY13" fmla="*/ 2332906 h 2332906"/>
              <a:gd name="connsiteX14" fmla="*/ 0 w 12192000"/>
              <a:gd name="connsiteY14" fmla="*/ 2332906 h 23329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2192000" h="2332906">
                <a:moveTo>
                  <a:pt x="0" y="0"/>
                </a:moveTo>
                <a:lnTo>
                  <a:pt x="1996017" y="0"/>
                </a:lnTo>
                <a:lnTo>
                  <a:pt x="2377017" y="263783"/>
                </a:lnTo>
                <a:lnTo>
                  <a:pt x="2385484" y="266713"/>
                </a:lnTo>
                <a:lnTo>
                  <a:pt x="2398184" y="271110"/>
                </a:lnTo>
                <a:lnTo>
                  <a:pt x="2410883" y="275506"/>
                </a:lnTo>
                <a:lnTo>
                  <a:pt x="2421467" y="275506"/>
                </a:lnTo>
                <a:lnTo>
                  <a:pt x="2434167" y="275506"/>
                </a:lnTo>
                <a:lnTo>
                  <a:pt x="2444750" y="271110"/>
                </a:lnTo>
                <a:lnTo>
                  <a:pt x="2457450" y="266713"/>
                </a:lnTo>
                <a:lnTo>
                  <a:pt x="2465917" y="263783"/>
                </a:lnTo>
                <a:lnTo>
                  <a:pt x="2846917" y="0"/>
                </a:lnTo>
                <a:lnTo>
                  <a:pt x="12192000" y="0"/>
                </a:lnTo>
                <a:lnTo>
                  <a:pt x="12192000" y="2332906"/>
                </a:lnTo>
                <a:lnTo>
                  <a:pt x="0" y="2332906"/>
                </a:lnTo>
                <a:close/>
              </a:path>
            </a:pathLst>
          </a:custGeom>
          <a:solidFill>
            <a:srgbClr val="21212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2"/>
          <p:cNvSpPr txBox="1"/>
          <p:nvPr/>
        </p:nvSpPr>
        <p:spPr>
          <a:xfrm>
            <a:off x="607500" y="4817533"/>
            <a:ext cx="7929000" cy="77952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12700" marR="508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200" b="1" i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Adolescent  </a:t>
            </a:r>
          </a:p>
          <a:p>
            <a:pPr marL="12700" marR="508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200" b="1" i="0" spc="-175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Mental</a:t>
            </a:r>
            <a:r>
              <a:rPr lang="en-US" sz="2200" b="1" i="0" spc="-475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</a:t>
            </a:r>
            <a:r>
              <a:rPr lang="en-US" sz="2200" b="1" i="0" spc="-175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Health</a:t>
            </a:r>
            <a:endParaRPr lang="en-US" sz="2200" b="1" i="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AMHS - CAMHS | CAMHS">
            <a:extLst>
              <a:ext uri="{FF2B5EF4-FFF2-40B4-BE49-F238E27FC236}">
                <a16:creationId xmlns:a16="http://schemas.microsoft.com/office/drawing/2014/main" id="{EB447751-E3C6-444A-860A-D6000953F8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6592" y="640080"/>
            <a:ext cx="7676808" cy="3602736"/>
          </a:xfrm>
          <a:prstGeom prst="roundRect">
            <a:avLst>
              <a:gd name="adj" fmla="val 3876"/>
            </a:avLst>
          </a:prstGeom>
          <a:noFill/>
          <a:ln>
            <a:solidFill>
              <a:schemeClr val="accent1"/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AA654283-64B6-5545-931F-C253311A13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3531"/>
    </mc:Choice>
    <mc:Fallback>
      <p:transition spd="slow" advTm="935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345293" y="1345293"/>
            <a:ext cx="6858000" cy="4167414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8636" y="1734857"/>
            <a:ext cx="2824112" cy="33882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9525"/>
            <a:r>
              <a:rPr lang="en-US" i="0" spc="-4">
                <a:cs typeface="+mj-cs"/>
              </a:rPr>
              <a:t>Mental</a:t>
            </a:r>
            <a:r>
              <a:rPr lang="en-US" i="0" spc="-41">
                <a:cs typeface="+mj-cs"/>
              </a:rPr>
              <a:t> </a:t>
            </a:r>
            <a:r>
              <a:rPr lang="en-US" i="0" spc="-4">
                <a:cs typeface="+mj-cs"/>
              </a:rPr>
              <a:t>Health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506051" y="978993"/>
            <a:ext cx="4023913" cy="4900014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marL="266700" marR="3810" indent="-257175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Wingdings 2" charset="2"/>
              <a:buChar char=""/>
              <a:tabLst>
                <a:tab pos="266224" algn="l"/>
                <a:tab pos="266700" algn="l"/>
              </a:tabLst>
            </a:pPr>
            <a:r>
              <a:rPr lang="en-US"/>
              <a:t>Boys </a:t>
            </a:r>
            <a:r>
              <a:rPr lang="en-US" spc="-4"/>
              <a:t>are more likely to have conduct disorders, whilst girls are more likely to have emotional disorders (including  depression and</a:t>
            </a:r>
            <a:r>
              <a:rPr lang="en-US"/>
              <a:t> </a:t>
            </a:r>
            <a:r>
              <a:rPr lang="en-US" spc="-4"/>
              <a:t>anxiety).</a:t>
            </a:r>
            <a:endParaRPr lang="en-US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Wingdings 2" charset="2"/>
              <a:buChar char=""/>
            </a:pPr>
            <a:endParaRPr lang="en-US"/>
          </a:p>
          <a:p>
            <a:pPr marL="266700" marR="969169" indent="-257175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Wingdings 2" charset="2"/>
              <a:buChar char=""/>
              <a:tabLst>
                <a:tab pos="266224" algn="l"/>
                <a:tab pos="266700" algn="l"/>
              </a:tabLst>
            </a:pPr>
            <a:r>
              <a:rPr lang="en-US" spc="-4"/>
              <a:t>Significant prevalence </a:t>
            </a:r>
            <a:r>
              <a:rPr lang="en-US"/>
              <a:t>of </a:t>
            </a:r>
            <a:r>
              <a:rPr lang="en-US" spc="-4"/>
              <a:t>depression, self-harm  behaviour and suicidal thoughts.</a:t>
            </a:r>
            <a:endParaRPr lang="en-US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Wingdings 2" charset="2"/>
              <a:buChar char=""/>
            </a:pPr>
            <a:endParaRPr lang="en-US"/>
          </a:p>
          <a:p>
            <a:pPr marL="266700" marR="333851" indent="-257175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Wingdings 2" charset="2"/>
              <a:buChar char=""/>
              <a:tabLst>
                <a:tab pos="266224" algn="l"/>
                <a:tab pos="266700" algn="l"/>
              </a:tabLst>
            </a:pPr>
            <a:r>
              <a:rPr lang="en-US" spc="-4"/>
              <a:t>The </a:t>
            </a:r>
            <a:r>
              <a:rPr lang="en-US"/>
              <a:t>UK </a:t>
            </a:r>
            <a:r>
              <a:rPr lang="en-US" spc="-4"/>
              <a:t>has </a:t>
            </a:r>
            <a:r>
              <a:rPr lang="en-US"/>
              <a:t>one of </a:t>
            </a:r>
            <a:r>
              <a:rPr lang="en-US" spc="-4"/>
              <a:t>the highest rates </a:t>
            </a:r>
            <a:r>
              <a:rPr lang="en-US"/>
              <a:t>of </a:t>
            </a:r>
            <a:r>
              <a:rPr lang="en-US" spc="-4"/>
              <a:t>self-harm in Europe, at </a:t>
            </a:r>
            <a:r>
              <a:rPr lang="en-US"/>
              <a:t>400 </a:t>
            </a:r>
            <a:r>
              <a:rPr lang="en-US" spc="-4"/>
              <a:t>per 100,000 population. (Self-poisoning  and self-injury in adults, Clinical Medicine,</a:t>
            </a:r>
            <a:r>
              <a:rPr lang="en-US" spc="4"/>
              <a:t> </a:t>
            </a:r>
            <a:r>
              <a:rPr lang="en-US" spc="-4"/>
              <a:t>2002).</a:t>
            </a:r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1710437-EFAB-9A42-B052-0E7566007E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168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8666"/>
    </mc:Choice>
    <mc:Fallback>
      <p:transition spd="slow" advTm="886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C44DBB-AD7C-4682-B258-6367305D2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23900" y="1218476"/>
            <a:ext cx="2390488" cy="442105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marL="9525" algn="r"/>
            <a:r>
              <a:rPr lang="en-US" sz="2800" i="0" spc="-4">
                <a:solidFill>
                  <a:schemeClr val="tx1"/>
                </a:solidFill>
                <a:cs typeface="+mj-cs"/>
              </a:rPr>
              <a:t>Mental</a:t>
            </a:r>
            <a:r>
              <a:rPr lang="en-US" sz="2800" i="0" spc="-41">
                <a:solidFill>
                  <a:schemeClr val="tx1"/>
                </a:solidFill>
                <a:cs typeface="+mj-cs"/>
              </a:rPr>
              <a:t> </a:t>
            </a:r>
            <a:r>
              <a:rPr lang="en-US" sz="2800" i="0" spc="-4">
                <a:solidFill>
                  <a:schemeClr val="tx1"/>
                </a:solidFill>
                <a:cs typeface="+mj-cs"/>
              </a:rPr>
              <a:t>Health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1CED323-FAF0-4E0B-8717-FC1F468A2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87225" y="1696777"/>
            <a:ext cx="0" cy="3464447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ject 3"/>
          <p:cNvSpPr txBox="1"/>
          <p:nvPr/>
        </p:nvSpPr>
        <p:spPr>
          <a:xfrm>
            <a:off x="3860063" y="1218475"/>
            <a:ext cx="4560037" cy="442105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marL="266700" marR="3810" indent="-257175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Wingdings 2" charset="2"/>
              <a:buChar char=""/>
              <a:tabLst>
                <a:tab pos="266224" algn="l"/>
                <a:tab pos="266700" algn="l"/>
              </a:tabLst>
            </a:pPr>
            <a:r>
              <a:rPr lang="en-US" sz="1400" spc="-8"/>
              <a:t>Suicide </a:t>
            </a:r>
            <a:r>
              <a:rPr lang="en-US" sz="1400"/>
              <a:t>rates among </a:t>
            </a:r>
            <a:r>
              <a:rPr lang="en-US" sz="1400" spc="-4"/>
              <a:t>young </a:t>
            </a:r>
            <a:r>
              <a:rPr lang="en-US" sz="1400"/>
              <a:t>men </a:t>
            </a:r>
            <a:r>
              <a:rPr lang="en-US" sz="1400" spc="-4"/>
              <a:t>in </a:t>
            </a:r>
            <a:r>
              <a:rPr lang="en-US" sz="1400"/>
              <a:t>the UK </a:t>
            </a:r>
            <a:r>
              <a:rPr lang="en-US" sz="1400" spc="-4"/>
              <a:t>have fallen steadily  since 1999. In 2009, </a:t>
            </a:r>
            <a:r>
              <a:rPr lang="en-US" sz="1400"/>
              <a:t>the rate among </a:t>
            </a:r>
            <a:r>
              <a:rPr lang="en-US" sz="1400" spc="-4"/>
              <a:t>15-24 year-old males was 10.5  </a:t>
            </a:r>
            <a:r>
              <a:rPr lang="en-US" sz="1400"/>
              <a:t>per</a:t>
            </a:r>
            <a:r>
              <a:rPr lang="en-US" sz="1400" spc="-4"/>
              <a:t> 100,000.</a:t>
            </a:r>
            <a:endParaRPr lang="en-US" sz="140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Wingdings 2" charset="2"/>
              <a:buChar char=""/>
            </a:pPr>
            <a:endParaRPr lang="en-US" sz="1400"/>
          </a:p>
          <a:p>
            <a:pPr marL="266700" marR="8573" indent="-257175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Wingdings 2" charset="2"/>
              <a:buChar char=""/>
              <a:tabLst>
                <a:tab pos="266224" algn="l"/>
                <a:tab pos="266700" algn="l"/>
              </a:tabLst>
            </a:pPr>
            <a:r>
              <a:rPr lang="en-US" sz="1400" spc="-4"/>
              <a:t>Nearly half </a:t>
            </a:r>
            <a:r>
              <a:rPr lang="en-US" sz="1400"/>
              <a:t>of </a:t>
            </a:r>
            <a:r>
              <a:rPr lang="en-US" sz="1400" spc="-4"/>
              <a:t>all children aged </a:t>
            </a:r>
            <a:r>
              <a:rPr lang="en-US" sz="1400" spc="-8"/>
              <a:t>5-17 </a:t>
            </a:r>
            <a:r>
              <a:rPr lang="en-US" sz="1400" spc="-4"/>
              <a:t>looked </a:t>
            </a:r>
            <a:r>
              <a:rPr lang="en-US" sz="1400"/>
              <a:t>after by </a:t>
            </a:r>
            <a:r>
              <a:rPr lang="en-US" sz="1400" spc="-4"/>
              <a:t>local  authorities in </a:t>
            </a:r>
            <a:r>
              <a:rPr lang="en-US" sz="1400"/>
              <a:t>Great </a:t>
            </a:r>
            <a:r>
              <a:rPr lang="en-US" sz="1400" spc="-4"/>
              <a:t>Britain have </a:t>
            </a:r>
            <a:r>
              <a:rPr lang="en-US" sz="1400"/>
              <a:t>some form of </a:t>
            </a:r>
            <a:r>
              <a:rPr lang="en-US" sz="1400" spc="-4"/>
              <a:t>psychiatric disorder,  with </a:t>
            </a:r>
            <a:r>
              <a:rPr lang="en-US" sz="1400"/>
              <a:t>rates </a:t>
            </a:r>
            <a:r>
              <a:rPr lang="en-US" sz="1400" spc="-4"/>
              <a:t>being highest </a:t>
            </a:r>
            <a:r>
              <a:rPr lang="en-US" sz="1400"/>
              <a:t>among those </a:t>
            </a:r>
            <a:r>
              <a:rPr lang="en-US" sz="1400" spc="-8"/>
              <a:t>living </a:t>
            </a:r>
            <a:r>
              <a:rPr lang="en-US" sz="1400" spc="-4"/>
              <a:t>in residential care  settings.</a:t>
            </a:r>
            <a:endParaRPr lang="en-US" sz="140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Wingdings 2" charset="2"/>
              <a:buChar char=""/>
            </a:pPr>
            <a:endParaRPr lang="en-US" sz="1400"/>
          </a:p>
          <a:p>
            <a:pPr marL="266700" marR="31909" indent="-257175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Wingdings 2" charset="2"/>
              <a:buChar char=""/>
              <a:tabLst>
                <a:tab pos="266224" algn="l"/>
                <a:tab pos="266700" algn="l"/>
              </a:tabLst>
            </a:pPr>
            <a:r>
              <a:rPr lang="en-US" sz="1400" spc="-4"/>
              <a:t>Girls </a:t>
            </a:r>
            <a:r>
              <a:rPr lang="en-US" sz="1400"/>
              <a:t>appear to </a:t>
            </a:r>
            <a:r>
              <a:rPr lang="en-US" sz="1400" spc="-4"/>
              <a:t>have lower levels </a:t>
            </a:r>
            <a:r>
              <a:rPr lang="en-US" sz="1400"/>
              <a:t>of </a:t>
            </a:r>
            <a:r>
              <a:rPr lang="en-US" sz="1400" spc="-4"/>
              <a:t>life satisfaction </a:t>
            </a:r>
            <a:r>
              <a:rPr lang="en-US" sz="1400"/>
              <a:t>than </a:t>
            </a:r>
            <a:r>
              <a:rPr lang="en-US" sz="1400" spc="-4"/>
              <a:t>boys,  </a:t>
            </a:r>
            <a:r>
              <a:rPr lang="en-US" sz="1400"/>
              <a:t>and to </a:t>
            </a:r>
            <a:r>
              <a:rPr lang="en-US" sz="1400" spc="-4"/>
              <a:t>worry </a:t>
            </a:r>
            <a:r>
              <a:rPr lang="en-US" sz="1400"/>
              <a:t>more than </a:t>
            </a:r>
            <a:r>
              <a:rPr lang="en-US" sz="1400" spc="-4"/>
              <a:t>boys. Over half (51%) </a:t>
            </a:r>
            <a:r>
              <a:rPr lang="en-US" sz="1400"/>
              <a:t>of </a:t>
            </a:r>
            <a:r>
              <a:rPr lang="en-US" sz="1400" spc="-4"/>
              <a:t>14-15 year-old  girls worry about their appearance </a:t>
            </a:r>
            <a:r>
              <a:rPr lang="en-US" sz="1400"/>
              <a:t>and </a:t>
            </a:r>
            <a:r>
              <a:rPr lang="en-US" sz="1400" spc="-4"/>
              <a:t>nearly six out </a:t>
            </a:r>
            <a:r>
              <a:rPr lang="en-US" sz="1400"/>
              <a:t>of ten </a:t>
            </a:r>
            <a:r>
              <a:rPr lang="en-US" sz="1400" spc="-4"/>
              <a:t>(57%)  girls in this age group worry about </a:t>
            </a:r>
            <a:r>
              <a:rPr lang="en-US" sz="1400"/>
              <a:t>exams and</a:t>
            </a:r>
            <a:r>
              <a:rPr lang="en-US" sz="1400" spc="8"/>
              <a:t> </a:t>
            </a:r>
            <a:r>
              <a:rPr lang="en-US" sz="1400" spc="-4"/>
              <a:t>tests.</a:t>
            </a:r>
            <a:endParaRPr lang="en-US" sz="140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F293868-5E1C-674D-BDFB-FA464F938E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3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129"/>
    </mc:Choice>
    <mc:Fallback>
      <p:transition spd="slow" advTm="1011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A01907A-BF04-440F-BA0D-49BC96273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E8B9707B-7DCD-C849-8A86-B6C9628120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00" y="1261619"/>
            <a:ext cx="8178799" cy="4334762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FCBF8EA9-C9FF-2349-B010-4510AE0631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955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243"/>
    </mc:Choice>
    <mc:Fallback>
      <p:transition spd="slow" advTm="552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1E0D4A3-ECB8-4689-ABDB-9CE848CE8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7500" y="447188"/>
            <a:ext cx="7928998" cy="97045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marL="12700" algn="ctr"/>
            <a:r>
              <a:rPr lang="en-US" sz="2400" spc="-5" dirty="0">
                <a:solidFill>
                  <a:schemeClr val="tx1"/>
                </a:solidFill>
                <a:cs typeface="+mj-cs"/>
              </a:rPr>
              <a:t>Mental</a:t>
            </a:r>
            <a:r>
              <a:rPr lang="en-US" sz="2400" spc="-85" dirty="0">
                <a:solidFill>
                  <a:schemeClr val="tx1"/>
                </a:solidFill>
                <a:cs typeface="+mj-cs"/>
              </a:rPr>
              <a:t> </a:t>
            </a:r>
            <a:r>
              <a:rPr lang="en-US" sz="2400" spc="-5" dirty="0">
                <a:solidFill>
                  <a:schemeClr val="tx1"/>
                </a:solidFill>
                <a:cs typeface="+mj-cs"/>
              </a:rPr>
              <a:t>Health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854772B-9C8F-4037-89E0-3A45208AB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819" y="1576408"/>
            <a:ext cx="8188361" cy="4638125"/>
          </a:xfrm>
          <a:custGeom>
            <a:avLst/>
            <a:gdLst>
              <a:gd name="connsiteX0" fmla="*/ 5441025 w 10917814"/>
              <a:gd name="connsiteY0" fmla="*/ 0 h 4638125"/>
              <a:gd name="connsiteX1" fmla="*/ 5453725 w 10917814"/>
              <a:gd name="connsiteY1" fmla="*/ 0 h 4638125"/>
              <a:gd name="connsiteX2" fmla="*/ 5464308 w 10917814"/>
              <a:gd name="connsiteY2" fmla="*/ 0 h 4638125"/>
              <a:gd name="connsiteX3" fmla="*/ 5477009 w 10917814"/>
              <a:gd name="connsiteY3" fmla="*/ 4762 h 4638125"/>
              <a:gd name="connsiteX4" fmla="*/ 5489708 w 10917814"/>
              <a:gd name="connsiteY4" fmla="*/ 9525 h 4638125"/>
              <a:gd name="connsiteX5" fmla="*/ 5498175 w 10917814"/>
              <a:gd name="connsiteY5" fmla="*/ 12700 h 4638125"/>
              <a:gd name="connsiteX6" fmla="*/ 5865801 w 10917814"/>
              <a:gd name="connsiteY6" fmla="*/ 288419 h 4638125"/>
              <a:gd name="connsiteX7" fmla="*/ 10765009 w 10917814"/>
              <a:gd name="connsiteY7" fmla="*/ 288419 h 4638125"/>
              <a:gd name="connsiteX8" fmla="*/ 10917814 w 10917814"/>
              <a:gd name="connsiteY8" fmla="*/ 441224 h 4638125"/>
              <a:gd name="connsiteX9" fmla="*/ 10917814 w 10917814"/>
              <a:gd name="connsiteY9" fmla="*/ 4485320 h 4638125"/>
              <a:gd name="connsiteX10" fmla="*/ 10765009 w 10917814"/>
              <a:gd name="connsiteY10" fmla="*/ 4638125 h 4638125"/>
              <a:gd name="connsiteX11" fmla="*/ 152805 w 10917814"/>
              <a:gd name="connsiteY11" fmla="*/ 4638125 h 4638125"/>
              <a:gd name="connsiteX12" fmla="*/ 0 w 10917814"/>
              <a:gd name="connsiteY12" fmla="*/ 4485320 h 4638125"/>
              <a:gd name="connsiteX13" fmla="*/ 0 w 10917814"/>
              <a:gd name="connsiteY13" fmla="*/ 441224 h 4638125"/>
              <a:gd name="connsiteX14" fmla="*/ 152805 w 10917814"/>
              <a:gd name="connsiteY14" fmla="*/ 288419 h 4638125"/>
              <a:gd name="connsiteX15" fmla="*/ 5041650 w 10917814"/>
              <a:gd name="connsiteY15" fmla="*/ 288419 h 4638125"/>
              <a:gd name="connsiteX16" fmla="*/ 5409275 w 10917814"/>
              <a:gd name="connsiteY16" fmla="*/ 12700 h 4638125"/>
              <a:gd name="connsiteX17" fmla="*/ 5417742 w 10917814"/>
              <a:gd name="connsiteY17" fmla="*/ 9525 h 4638125"/>
              <a:gd name="connsiteX18" fmla="*/ 5430442 w 10917814"/>
              <a:gd name="connsiteY18" fmla="*/ 4762 h 4638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0917814" h="4638125">
                <a:moveTo>
                  <a:pt x="5441025" y="0"/>
                </a:moveTo>
                <a:lnTo>
                  <a:pt x="5453725" y="0"/>
                </a:lnTo>
                <a:lnTo>
                  <a:pt x="5464308" y="0"/>
                </a:lnTo>
                <a:lnTo>
                  <a:pt x="5477009" y="4762"/>
                </a:lnTo>
                <a:lnTo>
                  <a:pt x="5489708" y="9525"/>
                </a:lnTo>
                <a:lnTo>
                  <a:pt x="5498175" y="12700"/>
                </a:lnTo>
                <a:lnTo>
                  <a:pt x="5865801" y="288419"/>
                </a:lnTo>
                <a:lnTo>
                  <a:pt x="10765009" y="288419"/>
                </a:lnTo>
                <a:cubicBezTo>
                  <a:pt x="10849401" y="288419"/>
                  <a:pt x="10917814" y="356832"/>
                  <a:pt x="10917814" y="441224"/>
                </a:cubicBezTo>
                <a:lnTo>
                  <a:pt x="10917814" y="4485320"/>
                </a:lnTo>
                <a:cubicBezTo>
                  <a:pt x="10917814" y="4569712"/>
                  <a:pt x="10849401" y="4638125"/>
                  <a:pt x="10765009" y="4638125"/>
                </a:cubicBezTo>
                <a:lnTo>
                  <a:pt x="152805" y="4638125"/>
                </a:lnTo>
                <a:cubicBezTo>
                  <a:pt x="68413" y="4638125"/>
                  <a:pt x="0" y="4569712"/>
                  <a:pt x="0" y="4485320"/>
                </a:cubicBezTo>
                <a:lnTo>
                  <a:pt x="0" y="441224"/>
                </a:lnTo>
                <a:cubicBezTo>
                  <a:pt x="0" y="356832"/>
                  <a:pt x="68413" y="288419"/>
                  <a:pt x="152805" y="288419"/>
                </a:cubicBezTo>
                <a:lnTo>
                  <a:pt x="5041650" y="288419"/>
                </a:lnTo>
                <a:lnTo>
                  <a:pt x="5409275" y="12700"/>
                </a:lnTo>
                <a:lnTo>
                  <a:pt x="5417742" y="9525"/>
                </a:lnTo>
                <a:lnTo>
                  <a:pt x="5430442" y="4762"/>
                </a:lnTo>
                <a:close/>
              </a:path>
            </a:pathLst>
          </a:cu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object 3"/>
          <p:cNvSpPr txBox="1"/>
          <p:nvPr/>
        </p:nvSpPr>
        <p:spPr>
          <a:xfrm>
            <a:off x="836799" y="2222287"/>
            <a:ext cx="7475214" cy="363651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marL="127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endParaRPr lang="en-US" b="1" spc="-5" dirty="0"/>
          </a:p>
          <a:p>
            <a:pPr marL="127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</a:pPr>
            <a:r>
              <a:rPr lang="en-US" b="1" spc="-5" dirty="0"/>
              <a:t>Mental Capacity</a:t>
            </a:r>
            <a:r>
              <a:rPr lang="en-US" b="1" spc="-15" dirty="0"/>
              <a:t> </a:t>
            </a:r>
            <a:r>
              <a:rPr lang="en-US" b="1" spc="-5" dirty="0"/>
              <a:t>Act</a:t>
            </a:r>
            <a:endParaRPr lang="en-US" dirty="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endParaRPr lang="en-US" dirty="0"/>
          </a:p>
          <a:p>
            <a:pPr marL="81280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tabLst>
                <a:tab pos="812165" algn="l"/>
                <a:tab pos="812800" algn="l"/>
              </a:tabLst>
            </a:pPr>
            <a:r>
              <a:rPr lang="en-US" spc="-5" dirty="0"/>
              <a:t>Capacity assumed over</a:t>
            </a:r>
            <a:r>
              <a:rPr lang="en-US" spc="-10" dirty="0"/>
              <a:t> </a:t>
            </a:r>
            <a:r>
              <a:rPr lang="en-US" spc="-5" dirty="0"/>
              <a:t>16</a:t>
            </a:r>
            <a:endParaRPr lang="en-US" dirty="0"/>
          </a:p>
          <a:p>
            <a:pPr marL="812800" marR="508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tabLst>
                <a:tab pos="812165" algn="l"/>
                <a:tab pos="812800" algn="l"/>
              </a:tabLst>
            </a:pPr>
            <a:r>
              <a:rPr lang="en-US" spc="-5" dirty="0"/>
              <a:t>Young people may </a:t>
            </a:r>
            <a:r>
              <a:rPr lang="en-US" dirty="0"/>
              <a:t>be unable </a:t>
            </a:r>
            <a:r>
              <a:rPr lang="en-US" spc="-5" dirty="0"/>
              <a:t>to decide </a:t>
            </a:r>
            <a:r>
              <a:rPr lang="en-US" dirty="0"/>
              <a:t>if </a:t>
            </a:r>
            <a:r>
              <a:rPr lang="en-US" spc="-5" dirty="0"/>
              <a:t>they lack  capacity OR </a:t>
            </a:r>
            <a:r>
              <a:rPr lang="en-US" dirty="0"/>
              <a:t>due </a:t>
            </a:r>
            <a:r>
              <a:rPr lang="en-US" spc="-5" dirty="0"/>
              <a:t>to</a:t>
            </a:r>
            <a:r>
              <a:rPr lang="en-US" spc="-20" dirty="0"/>
              <a:t> </a:t>
            </a:r>
            <a:r>
              <a:rPr lang="en-US" spc="-5" dirty="0"/>
              <a:t>‘immaturity’</a:t>
            </a:r>
            <a:endParaRPr lang="en-US" dirty="0"/>
          </a:p>
          <a:p>
            <a:pPr marL="81280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tabLst>
                <a:tab pos="812165" algn="l"/>
                <a:tab pos="812800" algn="l"/>
              </a:tabLst>
            </a:pPr>
            <a:r>
              <a:rPr lang="en-US" spc="-5" dirty="0"/>
              <a:t>Parental</a:t>
            </a:r>
            <a:r>
              <a:rPr lang="en-US" spc="-15" dirty="0"/>
              <a:t> </a:t>
            </a:r>
            <a:r>
              <a:rPr lang="en-US" spc="-5" dirty="0"/>
              <a:t>responsibility</a:t>
            </a:r>
            <a:endParaRPr lang="en-US" dirty="0"/>
          </a:p>
          <a:p>
            <a:pPr marL="81280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tabLst>
                <a:tab pos="812165" algn="l"/>
                <a:tab pos="812800" algn="l"/>
              </a:tabLst>
            </a:pPr>
            <a:r>
              <a:rPr lang="en-US" spc="-5" dirty="0"/>
              <a:t>Under 18 you cannot make </a:t>
            </a:r>
            <a:r>
              <a:rPr lang="en-US" dirty="0"/>
              <a:t>an </a:t>
            </a:r>
            <a:r>
              <a:rPr lang="en-US" spc="-5" dirty="0"/>
              <a:t>advanced</a:t>
            </a:r>
            <a:r>
              <a:rPr lang="en-US" spc="10" dirty="0"/>
              <a:t> </a:t>
            </a:r>
            <a:r>
              <a:rPr lang="en-US" spc="-5" dirty="0"/>
              <a:t>directive</a:t>
            </a:r>
            <a:endParaRPr lang="en-US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0989F79-9EEE-E548-B8C2-08AD43BB66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5447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041"/>
    </mc:Choice>
    <mc:Fallback>
      <p:transition spd="slow" advTm="670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8775F366-526C-4C42-8931-696FFE8AA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9144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6="http://schemas.microsoft.com/office/drawing/2014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09699A8-9F52-4C34-9606-370C555BC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23899" y="1240780"/>
            <a:ext cx="4565143" cy="437644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marL="12700" algn="r"/>
            <a:r>
              <a:rPr lang="en-US" sz="3800" spc="-5">
                <a:solidFill>
                  <a:schemeClr val="tx1"/>
                </a:solidFill>
                <a:cs typeface="+mj-cs"/>
              </a:rPr>
              <a:t>Mental</a:t>
            </a:r>
            <a:r>
              <a:rPr lang="en-US" sz="3800" spc="-85">
                <a:solidFill>
                  <a:schemeClr val="tx1"/>
                </a:solidFill>
                <a:cs typeface="+mj-cs"/>
              </a:rPr>
              <a:t> </a:t>
            </a:r>
            <a:r>
              <a:rPr lang="en-US" sz="3800" spc="-5">
                <a:solidFill>
                  <a:schemeClr val="tx1"/>
                </a:solidFill>
                <a:cs typeface="+mj-cs"/>
              </a:rPr>
              <a:t>Health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0CF8BA8-E7AA-4F97-9E4C-CD11742FA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0992" y="1696777"/>
            <a:ext cx="0" cy="3464447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ject 3"/>
          <p:cNvSpPr/>
          <p:nvPr/>
        </p:nvSpPr>
        <p:spPr>
          <a:xfrm>
            <a:off x="609600" y="1676400"/>
            <a:ext cx="8153400" cy="35052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4A232BB-7F16-B94F-8639-D507A83F9B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869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687"/>
    </mc:Choice>
    <mc:Fallback>
      <p:transition spd="slow" advTm="816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C44DBB-AD7C-4682-B258-6367305D2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23900" y="1218476"/>
            <a:ext cx="2390488" cy="442105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marL="12700" algn="r"/>
            <a:r>
              <a:rPr lang="en-US" sz="2800" spc="-5">
                <a:solidFill>
                  <a:schemeClr val="tx1"/>
                </a:solidFill>
                <a:cs typeface="+mj-cs"/>
              </a:rPr>
              <a:t>Mental</a:t>
            </a:r>
            <a:r>
              <a:rPr lang="en-US" sz="2800" spc="-85">
                <a:solidFill>
                  <a:schemeClr val="tx1"/>
                </a:solidFill>
                <a:cs typeface="+mj-cs"/>
              </a:rPr>
              <a:t> </a:t>
            </a:r>
            <a:r>
              <a:rPr lang="en-US" sz="2800" spc="-5">
                <a:solidFill>
                  <a:schemeClr val="tx1"/>
                </a:solidFill>
                <a:cs typeface="+mj-cs"/>
              </a:rPr>
              <a:t>Health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1CED323-FAF0-4E0B-8717-FC1F468A2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87225" y="1696777"/>
            <a:ext cx="0" cy="3464447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ject 3"/>
          <p:cNvSpPr txBox="1"/>
          <p:nvPr/>
        </p:nvSpPr>
        <p:spPr>
          <a:xfrm>
            <a:off x="3860063" y="1218475"/>
            <a:ext cx="4560037" cy="442105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marL="355600" marR="508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tabLst>
                <a:tab pos="354965" algn="l"/>
                <a:tab pos="355600" algn="l"/>
              </a:tabLst>
            </a:pPr>
            <a:r>
              <a:rPr lang="en-US" sz="1400" spc="-5"/>
              <a:t>Kessler (2010, p. 45) </a:t>
            </a:r>
            <a:r>
              <a:rPr lang="en-US" sz="1400"/>
              <a:t>– </a:t>
            </a:r>
            <a:r>
              <a:rPr lang="en-US" sz="1400" spc="-5"/>
              <a:t>“roughly half of </a:t>
            </a:r>
            <a:r>
              <a:rPr lang="en-US" sz="1400"/>
              <a:t>all lifetime </a:t>
            </a:r>
            <a:r>
              <a:rPr lang="en-US" sz="1400" spc="-5"/>
              <a:t>mental disorders </a:t>
            </a:r>
            <a:r>
              <a:rPr lang="en-US" sz="1400"/>
              <a:t>in </a:t>
            </a:r>
            <a:r>
              <a:rPr lang="en-US" sz="1400" spc="-5"/>
              <a:t>most studies </a:t>
            </a:r>
            <a:r>
              <a:rPr lang="en-US" sz="1400"/>
              <a:t>start </a:t>
            </a:r>
            <a:r>
              <a:rPr lang="en-US" sz="1400" spc="-5"/>
              <a:t>by the </a:t>
            </a:r>
            <a:r>
              <a:rPr lang="en-US" sz="1400"/>
              <a:t>mid </a:t>
            </a:r>
            <a:r>
              <a:rPr lang="en-US" sz="1400" spc="-5"/>
              <a:t>teens and three quarters by the </a:t>
            </a:r>
            <a:r>
              <a:rPr lang="en-US" sz="1400"/>
              <a:t>mid</a:t>
            </a:r>
            <a:r>
              <a:rPr lang="en-US" sz="1400" spc="65"/>
              <a:t> </a:t>
            </a:r>
            <a:r>
              <a:rPr lang="en-US" sz="1400" spc="-5"/>
              <a:t>20s”.</a:t>
            </a:r>
            <a:endParaRPr lang="en-US" sz="140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endParaRPr lang="en-US" sz="1400"/>
          </a:p>
          <a:p>
            <a:pPr marL="35560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tabLst>
                <a:tab pos="354965" algn="l"/>
                <a:tab pos="355600" algn="l"/>
              </a:tabLst>
            </a:pPr>
            <a:r>
              <a:rPr lang="en-US" sz="1400" spc="-5"/>
              <a:t>Single biggest cause of morbidity </a:t>
            </a:r>
            <a:r>
              <a:rPr lang="en-US" sz="1400"/>
              <a:t>at </a:t>
            </a:r>
            <a:r>
              <a:rPr lang="en-US" sz="1400" spc="-5"/>
              <a:t>this</a:t>
            </a:r>
            <a:r>
              <a:rPr lang="en-US" sz="1400" spc="10"/>
              <a:t> </a:t>
            </a:r>
            <a:r>
              <a:rPr lang="en-US" sz="1400" spc="-5"/>
              <a:t>age.</a:t>
            </a:r>
            <a:endParaRPr lang="en-US" sz="140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endParaRPr lang="en-US" sz="1400"/>
          </a:p>
          <a:p>
            <a:pPr marL="35560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tabLst>
                <a:tab pos="354965" algn="l"/>
                <a:tab pos="355600" algn="l"/>
              </a:tabLst>
            </a:pPr>
            <a:r>
              <a:rPr lang="en-US" sz="1400" spc="-5"/>
              <a:t>Delays </a:t>
            </a:r>
            <a:r>
              <a:rPr lang="en-US" sz="1400"/>
              <a:t>to </a:t>
            </a:r>
            <a:r>
              <a:rPr lang="en-US" sz="1400" spc="-5"/>
              <a:t>treatment </a:t>
            </a:r>
            <a:r>
              <a:rPr lang="en-US" sz="1400"/>
              <a:t>in </a:t>
            </a:r>
            <a:r>
              <a:rPr lang="en-US" sz="1400" spc="-5"/>
              <a:t>the order of 10 years for most</a:t>
            </a:r>
            <a:r>
              <a:rPr lang="en-US" sz="1400" spc="65"/>
              <a:t> </a:t>
            </a:r>
            <a:r>
              <a:rPr lang="en-US" sz="1400" spc="-5"/>
              <a:t>disorders.</a:t>
            </a:r>
            <a:endParaRPr lang="en-US" sz="140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endParaRPr lang="en-US" sz="1400"/>
          </a:p>
          <a:p>
            <a:pPr marL="355600" marR="90805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tabLst>
                <a:tab pos="354965" algn="l"/>
                <a:tab pos="355600" algn="l"/>
              </a:tabLst>
            </a:pPr>
            <a:r>
              <a:rPr lang="en-US" sz="1400"/>
              <a:t>“Half </a:t>
            </a:r>
            <a:r>
              <a:rPr lang="en-US" sz="1400" spc="-5"/>
              <a:t>of </a:t>
            </a:r>
            <a:r>
              <a:rPr lang="en-US" sz="1400"/>
              <a:t>all </a:t>
            </a:r>
            <a:r>
              <a:rPr lang="en-US" sz="1400" spc="-5"/>
              <a:t>mental illnesses begin before age 14, and </a:t>
            </a:r>
            <a:r>
              <a:rPr lang="en-US" sz="1400"/>
              <a:t>research </a:t>
            </a:r>
            <a:r>
              <a:rPr lang="en-US" sz="1400" spc="-5"/>
              <a:t>into  the mental health of young people </a:t>
            </a:r>
            <a:r>
              <a:rPr lang="en-US" sz="1400"/>
              <a:t>is </a:t>
            </a:r>
            <a:r>
              <a:rPr lang="en-US" sz="1400" spc="-5"/>
              <a:t>underfunded” (Gunnell, Kidge,  </a:t>
            </a:r>
            <a:r>
              <a:rPr lang="en-US" sz="1400"/>
              <a:t>&amp; </a:t>
            </a:r>
            <a:r>
              <a:rPr lang="en-US" sz="1400" spc="-5"/>
              <a:t>Elvidge, 2018, p.</a:t>
            </a:r>
            <a:r>
              <a:rPr lang="en-US" sz="1400" spc="-20"/>
              <a:t> </a:t>
            </a:r>
            <a:r>
              <a:rPr lang="en-US" sz="1400" spc="-5"/>
              <a:t>1).</a:t>
            </a:r>
            <a:endParaRPr lang="en-US" sz="140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44F23CD-BF48-C44A-B8F4-F889085F48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862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1715"/>
    </mc:Choice>
    <mc:Fallback>
      <p:transition spd="slow" advTm="1217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C44DBB-AD7C-4682-B258-6367305D2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23900" y="1218476"/>
            <a:ext cx="2390488" cy="442105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marL="12700" algn="r"/>
            <a:r>
              <a:rPr lang="en-US" sz="2800" spc="-5">
                <a:solidFill>
                  <a:schemeClr val="tx1"/>
                </a:solidFill>
                <a:cs typeface="+mj-cs"/>
              </a:rPr>
              <a:t>Mental</a:t>
            </a:r>
            <a:r>
              <a:rPr lang="en-US" sz="2800" spc="-85">
                <a:solidFill>
                  <a:schemeClr val="tx1"/>
                </a:solidFill>
                <a:cs typeface="+mj-cs"/>
              </a:rPr>
              <a:t> </a:t>
            </a:r>
            <a:r>
              <a:rPr lang="en-US" sz="2800" spc="-5">
                <a:solidFill>
                  <a:schemeClr val="tx1"/>
                </a:solidFill>
                <a:cs typeface="+mj-cs"/>
              </a:rPr>
              <a:t>Health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1CED323-FAF0-4E0B-8717-FC1F468A2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87225" y="1696777"/>
            <a:ext cx="0" cy="3464447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ject 3"/>
          <p:cNvSpPr txBox="1"/>
          <p:nvPr/>
        </p:nvSpPr>
        <p:spPr>
          <a:xfrm>
            <a:off x="3860063" y="1218475"/>
            <a:ext cx="4560037" cy="442105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marL="35560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tabLst>
                <a:tab pos="354965" algn="l"/>
                <a:tab pos="355600" algn="l"/>
              </a:tabLst>
            </a:pPr>
            <a:r>
              <a:rPr lang="en-US" sz="1400" spc="-5" dirty="0"/>
              <a:t>Major proportion of severe mental illness</a:t>
            </a:r>
            <a:r>
              <a:rPr lang="en-US" sz="1400" spc="10" dirty="0"/>
              <a:t> </a:t>
            </a:r>
            <a:r>
              <a:rPr lang="en-US" sz="1400" spc="-5" dirty="0"/>
              <a:t>emerges...“the chronic diseases of the</a:t>
            </a:r>
            <a:r>
              <a:rPr lang="en-US" sz="1400" dirty="0"/>
              <a:t> </a:t>
            </a:r>
            <a:r>
              <a:rPr lang="en-US" sz="1400" spc="-5" dirty="0"/>
              <a:t>young”.</a:t>
            </a:r>
            <a:endParaRPr lang="en-US" sz="1400" dirty="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endParaRPr lang="en-US" sz="1400" dirty="0"/>
          </a:p>
          <a:p>
            <a:pPr marL="355600" marR="508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tabLst>
                <a:tab pos="354965" algn="l"/>
                <a:tab pos="355600" algn="l"/>
              </a:tabLst>
            </a:pPr>
            <a:r>
              <a:rPr lang="en-US" sz="1400" spc="-5" dirty="0"/>
              <a:t>Services </a:t>
            </a:r>
            <a:r>
              <a:rPr lang="en-US" sz="1400" dirty="0"/>
              <a:t>have </a:t>
            </a:r>
            <a:r>
              <a:rPr lang="en-US" sz="1400" spc="-5" dirty="0"/>
              <a:t>not </a:t>
            </a:r>
            <a:r>
              <a:rPr lang="en-US" sz="1400" dirty="0"/>
              <a:t>been </a:t>
            </a:r>
            <a:r>
              <a:rPr lang="en-US" sz="1400" spc="-5" dirty="0"/>
              <a:t>well designed to meet the </a:t>
            </a:r>
            <a:r>
              <a:rPr lang="en-US" sz="1400" dirty="0"/>
              <a:t>needs  </a:t>
            </a:r>
            <a:r>
              <a:rPr lang="en-US" sz="1400" spc="-5" dirty="0"/>
              <a:t>of young</a:t>
            </a:r>
            <a:r>
              <a:rPr lang="en-US" sz="1400" spc="-15" dirty="0"/>
              <a:t> </a:t>
            </a:r>
            <a:r>
              <a:rPr lang="en-US" sz="1400" spc="-5" dirty="0"/>
              <a:t>people.</a:t>
            </a:r>
            <a:endParaRPr lang="en-US" sz="1400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F1182C6-7E29-7542-A2AE-7BB949AA81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048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548"/>
    </mc:Choice>
    <mc:Fallback>
      <p:transition spd="slow" advTm="495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7500" y="447188"/>
            <a:ext cx="7928998" cy="970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12700"/>
            <a:r>
              <a:rPr lang="en-US" spc="-5">
                <a:cs typeface="+mj-cs"/>
              </a:rPr>
              <a:t>Mental</a:t>
            </a:r>
            <a:r>
              <a:rPr lang="en-US" spc="-85">
                <a:cs typeface="+mj-cs"/>
              </a:rPr>
              <a:t> </a:t>
            </a:r>
            <a:r>
              <a:rPr lang="en-US" spc="-5">
                <a:cs typeface="+mj-cs"/>
              </a:rPr>
              <a:t>Health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14034" y="2413000"/>
            <a:ext cx="3119766" cy="3632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27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endParaRPr lang="en-US" sz="1400" spc="-5" dirty="0"/>
          </a:p>
          <a:p>
            <a:pPr marL="127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400" spc="-5" dirty="0"/>
              <a:t>Mood</a:t>
            </a:r>
            <a:r>
              <a:rPr lang="en-US" sz="1400" spc="-10" dirty="0"/>
              <a:t> </a:t>
            </a:r>
            <a:r>
              <a:rPr lang="en-US" sz="1400" spc="-5" dirty="0"/>
              <a:t>disorders</a:t>
            </a:r>
            <a:endParaRPr lang="en-US" sz="1400" dirty="0"/>
          </a:p>
          <a:p>
            <a:pPr marL="12700" marR="1206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400" spc="-5" dirty="0"/>
              <a:t>Anxiety disorders </a:t>
            </a:r>
            <a:r>
              <a:rPr lang="en-US" sz="1400" dirty="0"/>
              <a:t>and</a:t>
            </a:r>
            <a:r>
              <a:rPr lang="en-US" sz="1400" spc="-50" dirty="0"/>
              <a:t> </a:t>
            </a:r>
            <a:r>
              <a:rPr lang="en-US" sz="1400" spc="-5" dirty="0"/>
              <a:t>OCD  </a:t>
            </a:r>
          </a:p>
          <a:p>
            <a:pPr marL="12700" marR="1206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400" spc="-5" dirty="0"/>
              <a:t>Psychosis</a:t>
            </a:r>
            <a:endParaRPr lang="en-US" sz="1400" dirty="0"/>
          </a:p>
          <a:p>
            <a:pPr marL="12700" marR="901065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400" spc="-5" dirty="0"/>
              <a:t>Eating disorders  </a:t>
            </a:r>
          </a:p>
          <a:p>
            <a:pPr marL="12700" marR="901065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400" spc="-5" dirty="0"/>
              <a:t>Self-</a:t>
            </a:r>
            <a:r>
              <a:rPr lang="en-US" sz="1400" dirty="0"/>
              <a:t>harm  </a:t>
            </a:r>
          </a:p>
          <a:p>
            <a:pPr marL="12700" marR="901065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400" spc="-5" dirty="0"/>
              <a:t>Personality disorders </a:t>
            </a:r>
          </a:p>
          <a:p>
            <a:pPr marL="12700" marR="901065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400" spc="-5" dirty="0"/>
              <a:t>Conduct</a:t>
            </a:r>
            <a:r>
              <a:rPr lang="en-US" sz="1400" spc="-20" dirty="0"/>
              <a:t> </a:t>
            </a:r>
            <a:r>
              <a:rPr lang="en-US" sz="1400" spc="-5" dirty="0"/>
              <a:t>disorders</a:t>
            </a:r>
            <a:endParaRPr lang="en-US" sz="1400" dirty="0"/>
          </a:p>
          <a:p>
            <a:pPr marL="127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400" spc="-5" dirty="0"/>
              <a:t>Substance misuse</a:t>
            </a:r>
            <a:r>
              <a:rPr lang="en-US" sz="1400" spc="-25" dirty="0"/>
              <a:t> </a:t>
            </a:r>
            <a:r>
              <a:rPr lang="en-US" sz="1400" spc="-5" dirty="0"/>
              <a:t>disorders</a:t>
            </a:r>
            <a:endParaRPr lang="en-US" sz="1400" dirty="0"/>
          </a:p>
        </p:txBody>
      </p:sp>
      <p:pic>
        <p:nvPicPr>
          <p:cNvPr id="2050" name="Picture 2" descr="With teen mental health deteriorating over five years, there's a likely  culprit">
            <a:extLst>
              <a:ext uri="{FF2B5EF4-FFF2-40B4-BE49-F238E27FC236}">
                <a16:creationId xmlns:a16="http://schemas.microsoft.com/office/drawing/2014/main" id="{01B6EC56-B353-6348-B1CE-BCF689F7A5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26388" y="3116235"/>
            <a:ext cx="4708012" cy="2309868"/>
          </a:xfrm>
          <a:prstGeom prst="roundRect">
            <a:avLst>
              <a:gd name="adj" fmla="val 3876"/>
            </a:avLst>
          </a:prstGeom>
          <a:noFill/>
          <a:ln>
            <a:solidFill>
              <a:schemeClr val="accent1"/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89BBF26-F937-1746-A358-AD27926163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57253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8879"/>
    </mc:Choice>
    <mc:Fallback>
      <p:transition spd="slow" advTm="1188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50976" y="474979"/>
            <a:ext cx="3724275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-5"/>
              <a:t>Mental</a:t>
            </a:r>
            <a:r>
              <a:rPr lang="en-GB" spc="-85"/>
              <a:t> </a:t>
            </a:r>
            <a:r>
              <a:rPr lang="en-GB" spc="-5"/>
              <a:t>Health</a:t>
            </a:r>
            <a:endParaRPr lang="en-GB" spc="-5" dirty="0"/>
          </a:p>
        </p:txBody>
      </p:sp>
      <p:sp>
        <p:nvSpPr>
          <p:cNvPr id="3" name="object 3"/>
          <p:cNvSpPr txBox="1"/>
          <p:nvPr/>
        </p:nvSpPr>
        <p:spPr>
          <a:xfrm>
            <a:off x="228600" y="1499108"/>
            <a:ext cx="8763000" cy="5033686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65405">
              <a:lnSpc>
                <a:spcPct val="99400"/>
              </a:lnSpc>
              <a:spcBef>
                <a:spcPts val="110"/>
              </a:spcBef>
            </a:pPr>
            <a:endParaRPr lang="en-GB" sz="1800" spc="-5" dirty="0">
              <a:solidFill>
                <a:srgbClr val="FFFFFF"/>
              </a:solidFill>
              <a:latin typeface="Calibri"/>
              <a:cs typeface="Calibri"/>
            </a:endParaRPr>
          </a:p>
          <a:p>
            <a:pPr marL="12700" marR="65405">
              <a:lnSpc>
                <a:spcPct val="99400"/>
              </a:lnSpc>
              <a:spcBef>
                <a:spcPts val="110"/>
              </a:spcBef>
            </a:pPr>
            <a:endParaRPr lang="en-GB" spc="-5" dirty="0">
              <a:solidFill>
                <a:srgbClr val="FFFFFF"/>
              </a:solidFill>
              <a:latin typeface="Calibri"/>
              <a:cs typeface="Calibri"/>
            </a:endParaRPr>
          </a:p>
          <a:p>
            <a:pPr marL="12700" marR="65405">
              <a:lnSpc>
                <a:spcPct val="99400"/>
              </a:lnSpc>
              <a:spcBef>
                <a:spcPts val="110"/>
              </a:spcBef>
            </a:pP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The total </a:t>
            </a:r>
            <a:r>
              <a:rPr lang="en-GB" sz="1800" dirty="0">
                <a:solidFill>
                  <a:srgbClr val="FFFFFF"/>
                </a:solidFill>
                <a:latin typeface="Calibri"/>
                <a:cs typeface="Calibri"/>
              </a:rPr>
              <a:t>number of 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CAMHS referrals to treatment in Wales doubled between April  </a:t>
            </a:r>
            <a:r>
              <a:rPr lang="en-GB" sz="1800" dirty="0">
                <a:solidFill>
                  <a:srgbClr val="FFFFFF"/>
                </a:solidFill>
                <a:latin typeface="Calibri"/>
                <a:cs typeface="Calibri"/>
              </a:rPr>
              <a:t>2010 (1,204) and 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July </a:t>
            </a:r>
            <a:r>
              <a:rPr lang="en-GB" sz="1800" dirty="0">
                <a:solidFill>
                  <a:srgbClr val="FFFFFF"/>
                </a:solidFill>
                <a:latin typeface="Calibri"/>
                <a:cs typeface="Calibri"/>
              </a:rPr>
              <a:t>2014 (2,342). 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Young people awaiting outpatient’s treatment </a:t>
            </a:r>
            <a:r>
              <a:rPr lang="en-GB" sz="1800" dirty="0">
                <a:solidFill>
                  <a:srgbClr val="FFFFFF"/>
                </a:solidFill>
                <a:latin typeface="Calibri"/>
                <a:cs typeface="Calibri"/>
              </a:rPr>
              <a:t>has  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the highest numbers </a:t>
            </a:r>
            <a:r>
              <a:rPr lang="en-GB" sz="1800" dirty="0">
                <a:solidFill>
                  <a:srgbClr val="FFFFFF"/>
                </a:solidFill>
                <a:latin typeface="Calibri"/>
                <a:cs typeface="Calibri"/>
              </a:rPr>
              <a:t>(2,410) 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compared to adults </a:t>
            </a:r>
            <a:r>
              <a:rPr lang="en-GB" sz="1800" dirty="0">
                <a:solidFill>
                  <a:srgbClr val="FFFFFF"/>
                </a:solidFill>
                <a:latin typeface="Calibri"/>
                <a:cs typeface="Calibri"/>
              </a:rPr>
              <a:t>(1,291) and 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those in later life</a:t>
            </a:r>
            <a:r>
              <a:rPr lang="en-GB" sz="1800" spc="1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800" dirty="0">
                <a:solidFill>
                  <a:srgbClr val="FFFFFF"/>
                </a:solidFill>
                <a:latin typeface="Calibri"/>
                <a:cs typeface="Calibri"/>
              </a:rPr>
              <a:t>(682).</a:t>
            </a:r>
            <a:endParaRPr lang="en-GB" sz="1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lang="en-GB" sz="185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Welsh Government statistics </a:t>
            </a:r>
            <a:r>
              <a:rPr lang="en-GB" sz="1800" dirty="0">
                <a:solidFill>
                  <a:srgbClr val="FFFFFF"/>
                </a:solidFill>
                <a:latin typeface="Calibri"/>
                <a:cs typeface="Calibri"/>
              </a:rPr>
              <a:t>on 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spend </a:t>
            </a:r>
            <a:r>
              <a:rPr lang="en-GB" sz="1800" dirty="0">
                <a:solidFill>
                  <a:srgbClr val="FFFFFF"/>
                </a:solidFill>
                <a:latin typeface="Calibri"/>
                <a:cs typeface="Calibri"/>
              </a:rPr>
              <a:t>per 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person in </a:t>
            </a:r>
            <a:r>
              <a:rPr lang="en-GB" sz="1800" dirty="0">
                <a:solidFill>
                  <a:srgbClr val="FFFFFF"/>
                </a:solidFill>
                <a:latin typeface="Calibri"/>
                <a:cs typeface="Calibri"/>
              </a:rPr>
              <a:t>2012- 13 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showed spending to</a:t>
            </a:r>
            <a:r>
              <a:rPr lang="en-GB" sz="1800" spc="1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800" dirty="0">
                <a:solidFill>
                  <a:srgbClr val="FFFFFF"/>
                </a:solidFill>
                <a:latin typeface="Calibri"/>
                <a:cs typeface="Calibri"/>
              </a:rPr>
              <a:t>be</a:t>
            </a:r>
            <a:endParaRPr lang="en-GB" sz="1800" dirty="0">
              <a:latin typeface="Calibri"/>
              <a:cs typeface="Calibri"/>
            </a:endParaRPr>
          </a:p>
          <a:p>
            <a:pPr marL="12700" marR="82550">
              <a:lnSpc>
                <a:spcPts val="2090"/>
              </a:lnSpc>
              <a:spcBef>
                <a:spcPts val="175"/>
              </a:spcBef>
            </a:pP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£200.87 </a:t>
            </a:r>
            <a:r>
              <a:rPr lang="en-GB" sz="1800" dirty="0">
                <a:solidFill>
                  <a:srgbClr val="FFFFFF"/>
                </a:solidFill>
                <a:latin typeface="Calibri"/>
                <a:cs typeface="Calibri"/>
              </a:rPr>
              <a:t>per 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person </a:t>
            </a:r>
            <a:r>
              <a:rPr lang="en-GB" sz="1800" dirty="0">
                <a:solidFill>
                  <a:srgbClr val="FFFFFF"/>
                </a:solidFill>
                <a:latin typeface="Calibri"/>
                <a:cs typeface="Calibri"/>
              </a:rPr>
              <a:t>on 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mental health problems. Of this £13.94 </a:t>
            </a:r>
            <a:r>
              <a:rPr lang="en-GB" sz="1800" dirty="0">
                <a:solidFill>
                  <a:srgbClr val="FFFFFF"/>
                </a:solidFill>
                <a:latin typeface="Calibri"/>
                <a:cs typeface="Calibri"/>
              </a:rPr>
              <a:t>was 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spent </a:t>
            </a:r>
            <a:r>
              <a:rPr lang="en-GB" sz="1800" dirty="0">
                <a:solidFill>
                  <a:srgbClr val="FFFFFF"/>
                </a:solidFill>
                <a:latin typeface="Calibri"/>
                <a:cs typeface="Calibri"/>
              </a:rPr>
              <a:t>on 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child and  adolescent mental</a:t>
            </a:r>
            <a:r>
              <a:rPr lang="en-GB" sz="1800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health.</a:t>
            </a:r>
            <a:endParaRPr lang="en-GB" sz="1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lang="en-GB" sz="1900" dirty="0">
              <a:latin typeface="Times New Roman"/>
              <a:cs typeface="Times New Roman"/>
            </a:endParaRPr>
          </a:p>
          <a:p>
            <a:pPr marL="12700" marR="5080">
              <a:lnSpc>
                <a:spcPct val="99400"/>
              </a:lnSpc>
            </a:pP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Findings from the first Welsh Adverse Childhood Experience (ACE) study shows that  children </a:t>
            </a:r>
            <a:r>
              <a:rPr lang="en-GB" sz="1800" dirty="0">
                <a:solidFill>
                  <a:srgbClr val="FFFFFF"/>
                </a:solidFill>
                <a:latin typeface="Calibri"/>
                <a:cs typeface="Calibri"/>
              </a:rPr>
              <a:t>who 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experience stressful </a:t>
            </a:r>
            <a:r>
              <a:rPr lang="en-GB" sz="1800" dirty="0">
                <a:solidFill>
                  <a:srgbClr val="FFFFFF"/>
                </a:solidFill>
                <a:latin typeface="Calibri"/>
                <a:cs typeface="Calibri"/>
              </a:rPr>
              <a:t>and poor 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quality </a:t>
            </a:r>
            <a:r>
              <a:rPr lang="en-GB" sz="1800" dirty="0">
                <a:solidFill>
                  <a:srgbClr val="FFFFFF"/>
                </a:solidFill>
                <a:latin typeface="Calibri"/>
                <a:cs typeface="Calibri"/>
              </a:rPr>
              <a:t>childhoods 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are more likely to </a:t>
            </a:r>
            <a:r>
              <a:rPr lang="en-GB" sz="1800" dirty="0">
                <a:solidFill>
                  <a:srgbClr val="FFFFFF"/>
                </a:solidFill>
                <a:latin typeface="Calibri"/>
                <a:cs typeface="Calibri"/>
              </a:rPr>
              <a:t>adopt  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health-harming behaviours during adolescence and adulthood which can themselves  lead to mental health problems </a:t>
            </a:r>
            <a:r>
              <a:rPr lang="en-GB" sz="1800" dirty="0">
                <a:solidFill>
                  <a:srgbClr val="FFFFFF"/>
                </a:solidFill>
                <a:latin typeface="Calibri"/>
                <a:cs typeface="Calibri"/>
              </a:rPr>
              <a:t>and 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diseases such </a:t>
            </a:r>
            <a:r>
              <a:rPr lang="en-GB" sz="1800" dirty="0">
                <a:solidFill>
                  <a:srgbClr val="FFFFFF"/>
                </a:solidFill>
                <a:latin typeface="Calibri"/>
                <a:cs typeface="Calibri"/>
              </a:rPr>
              <a:t>as 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cancer, heart disease </a:t>
            </a:r>
            <a:r>
              <a:rPr lang="en-GB" sz="1800" dirty="0">
                <a:solidFill>
                  <a:srgbClr val="FFFFFF"/>
                </a:solidFill>
                <a:latin typeface="Calibri"/>
                <a:cs typeface="Calibri"/>
              </a:rPr>
              <a:t>and  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diabetes in later</a:t>
            </a:r>
            <a:r>
              <a:rPr lang="en-GB" sz="1800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life.</a:t>
            </a:r>
            <a:endParaRPr lang="en-GB" sz="1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lang="en-GB" sz="1850" dirty="0">
              <a:latin typeface="Times New Roman"/>
              <a:cs typeface="Times New Roman"/>
            </a:endParaRPr>
          </a:p>
          <a:p>
            <a:pPr marL="12700" marR="146050">
              <a:lnSpc>
                <a:spcPct val="99400"/>
              </a:lnSpc>
            </a:pP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Reference: Mental Health Foundation. (2016). </a:t>
            </a:r>
            <a:r>
              <a:rPr lang="en-GB" sz="1800" i="1" spc="-5" dirty="0">
                <a:solidFill>
                  <a:srgbClr val="FFFFFF"/>
                </a:solidFill>
                <a:latin typeface="Calibri"/>
                <a:cs typeface="Calibri"/>
              </a:rPr>
              <a:t>Mental Health in Wales: Fundamental  Facts </a:t>
            </a:r>
            <a:r>
              <a:rPr lang="en-GB" sz="1800" i="1" dirty="0">
                <a:solidFill>
                  <a:srgbClr val="FFFFFF"/>
                </a:solidFill>
                <a:latin typeface="Calibri"/>
                <a:cs typeface="Calibri"/>
              </a:rPr>
              <a:t>(2016)</a:t>
            </a:r>
            <a:r>
              <a:rPr lang="en-GB" sz="1800" dirty="0">
                <a:solidFill>
                  <a:srgbClr val="FFFFFF"/>
                </a:solidFill>
                <a:latin typeface="Calibri"/>
                <a:cs typeface="Calibri"/>
              </a:rPr>
              <a:t>. 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</a:rPr>
              <a:t>Retrieved from  https://</a:t>
            </a:r>
            <a:r>
              <a:rPr lang="en-GB" sz="1800" spc="-5" dirty="0">
                <a:solidFill>
                  <a:srgbClr val="FFFFFF"/>
                </a:solidFill>
                <a:latin typeface="Calibri"/>
                <a:cs typeface="Calibri"/>
                <a:hlinkClick r:id="rId4"/>
              </a:rPr>
              <a:t>www.mentalhealth.org.uk/sites/default/files/FF16%20Wales.pdf</a:t>
            </a:r>
            <a:endParaRPr lang="en-GB" sz="1800" dirty="0">
              <a:latin typeface="Calibri"/>
              <a:cs typeface="Calibri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C672633-A8BF-0648-8D74-76687FA8F3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72361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5492"/>
    </mc:Choice>
    <mc:Fallback>
      <p:transition spd="slow" advTm="1454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50976" y="474979"/>
            <a:ext cx="3724275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Mental</a:t>
            </a:r>
            <a:r>
              <a:rPr spc="-85" dirty="0"/>
              <a:t> </a:t>
            </a:r>
            <a:r>
              <a:rPr spc="-5" dirty="0"/>
              <a:t>Health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73100" y="1270508"/>
            <a:ext cx="8089900" cy="3654783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98450" marR="82550" indent="-285750">
              <a:lnSpc>
                <a:spcPct val="99400"/>
              </a:lnSpc>
              <a:spcBef>
                <a:spcPts val="110"/>
              </a:spcBef>
              <a:buFont typeface="Arial"/>
              <a:buChar char="•"/>
              <a:tabLst>
                <a:tab pos="297815" algn="l"/>
                <a:tab pos="298450" algn="l"/>
              </a:tabLst>
            </a:pPr>
            <a:endParaRPr lang="en-GB" sz="1800" spc="-5" dirty="0">
              <a:solidFill>
                <a:srgbClr val="FFFFFF"/>
              </a:solidFill>
              <a:latin typeface="Calibri"/>
              <a:cs typeface="Calibri"/>
            </a:endParaRPr>
          </a:p>
          <a:p>
            <a:pPr marL="298450" marR="82550" indent="-285750">
              <a:lnSpc>
                <a:spcPct val="99400"/>
              </a:lnSpc>
              <a:spcBef>
                <a:spcPts val="110"/>
              </a:spcBef>
              <a:buFont typeface="Arial"/>
              <a:buChar char="•"/>
              <a:tabLst>
                <a:tab pos="297815" algn="l"/>
                <a:tab pos="298450" algn="l"/>
              </a:tabLst>
            </a:pPr>
            <a:endParaRPr lang="en-GB" spc="-5" dirty="0">
              <a:solidFill>
                <a:srgbClr val="FFFFFF"/>
              </a:solidFill>
              <a:latin typeface="Calibri"/>
              <a:cs typeface="Calibri"/>
            </a:endParaRPr>
          </a:p>
          <a:p>
            <a:pPr marL="298450" marR="82550" indent="-285750">
              <a:lnSpc>
                <a:spcPct val="99400"/>
              </a:lnSpc>
              <a:spcBef>
                <a:spcPts val="110"/>
              </a:spcBef>
              <a:buFont typeface="Arial"/>
              <a:buChar char="•"/>
              <a:tabLst>
                <a:tab pos="297815" algn="l"/>
                <a:tab pos="298450" algn="l"/>
              </a:tabLst>
            </a:pPr>
            <a:endParaRPr lang="en-GB" sz="1800" spc="-5" dirty="0">
              <a:solidFill>
                <a:srgbClr val="FFFFFF"/>
              </a:solidFill>
              <a:latin typeface="Calibri"/>
              <a:cs typeface="Calibri"/>
            </a:endParaRPr>
          </a:p>
          <a:p>
            <a:pPr marL="298450" marR="82550" indent="-285750">
              <a:lnSpc>
                <a:spcPct val="99400"/>
              </a:lnSpc>
              <a:spcBef>
                <a:spcPts val="110"/>
              </a:spcBef>
              <a:buFont typeface="Arial"/>
              <a:buChar char="•"/>
              <a:tabLst>
                <a:tab pos="297815" algn="l"/>
                <a:tab pos="298450" algn="l"/>
              </a:tabLst>
            </a:pPr>
            <a:endParaRPr lang="en-GB" spc="-5" dirty="0">
              <a:solidFill>
                <a:srgbClr val="FFFFFF"/>
              </a:solidFill>
              <a:latin typeface="Calibri"/>
              <a:cs typeface="Calibri"/>
            </a:endParaRPr>
          </a:p>
          <a:p>
            <a:pPr marL="298450" marR="82550" indent="-285750">
              <a:lnSpc>
                <a:spcPct val="99400"/>
              </a:lnSpc>
              <a:spcBef>
                <a:spcPts val="110"/>
              </a:spcBef>
              <a:buFont typeface="Arial"/>
              <a:buChar char="•"/>
              <a:tabLst>
                <a:tab pos="297815" algn="l"/>
                <a:tab pos="298450" algn="l"/>
              </a:tabLst>
            </a:pP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Self-harm is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growing problem in Wales with approximately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5,500 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emergency admissions to hospital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each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year. This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does not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take into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account 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those assessed in A&amp;E departments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who do not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require</a:t>
            </a:r>
            <a:r>
              <a:rPr sz="1800" spc="9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admission.</a:t>
            </a:r>
            <a:endParaRPr sz="1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FFFFFF"/>
              </a:buClr>
              <a:buFont typeface="Arial"/>
              <a:buChar char="•"/>
            </a:pPr>
            <a:endParaRPr sz="1850" dirty="0">
              <a:latin typeface="Times New Roman"/>
              <a:cs typeface="Times New Roman"/>
            </a:endParaRPr>
          </a:p>
          <a:p>
            <a:pPr marL="298450" marR="5080" indent="-285750">
              <a:lnSpc>
                <a:spcPct val="100000"/>
              </a:lnSpc>
              <a:buFont typeface="Arial"/>
              <a:buChar char="•"/>
              <a:tabLst>
                <a:tab pos="297815" algn="l"/>
                <a:tab pos="298450" algn="l"/>
              </a:tabLst>
            </a:pP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The Welsh Governments suicide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and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self-harm prevention strategy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for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2015- 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2020,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shows that the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age and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pattern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of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self-harm, to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be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most concerning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for  </a:t>
            </a:r>
            <a:r>
              <a:rPr sz="1800" b="1" spc="-5" dirty="0">
                <a:solidFill>
                  <a:srgbClr val="FFFFFF"/>
                </a:solidFill>
                <a:latin typeface="Calibri"/>
                <a:cs typeface="Calibri"/>
              </a:rPr>
              <a:t>young women </a:t>
            </a:r>
            <a:r>
              <a:rPr sz="1800" b="1" dirty="0">
                <a:solidFill>
                  <a:srgbClr val="FFFFFF"/>
                </a:solidFill>
                <a:latin typeface="Calibri"/>
                <a:cs typeface="Calibri"/>
              </a:rPr>
              <a:t>aged </a:t>
            </a:r>
            <a:r>
              <a:rPr sz="1800" b="1" spc="-5" dirty="0">
                <a:solidFill>
                  <a:srgbClr val="FFFFFF"/>
                </a:solidFill>
                <a:latin typeface="Calibri"/>
                <a:cs typeface="Calibri"/>
              </a:rPr>
              <a:t>15-19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who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were shown to have the highest prevalence.  Between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2013 and 2014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more than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1,500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patients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aged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10-19 were treated 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at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Welsh hospitals with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1,223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girls being treated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for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self-harm compared with 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319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boys.</a:t>
            </a:r>
            <a:endParaRPr sz="1800" dirty="0">
              <a:latin typeface="Calibri"/>
              <a:cs typeface="Calibri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F68E630-FFF1-0B4E-A946-5581CD48B8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35795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9679"/>
    </mc:Choice>
    <mc:Fallback>
      <p:transition spd="slow" advTm="1096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50976" y="474979"/>
            <a:ext cx="3724275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Mental</a:t>
            </a:r>
            <a:r>
              <a:rPr spc="-85" dirty="0"/>
              <a:t> </a:t>
            </a:r>
            <a:r>
              <a:rPr spc="-5" dirty="0"/>
              <a:t>Health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93876" y="2020315"/>
            <a:ext cx="7221220" cy="2259336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98450" marR="5080" indent="-285750">
              <a:lnSpc>
                <a:spcPct val="99400"/>
              </a:lnSpc>
              <a:spcBef>
                <a:spcPts val="110"/>
              </a:spcBef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FFFFFF"/>
              </a:solidFill>
              <a:latin typeface="Calibri"/>
              <a:cs typeface="Calibri"/>
            </a:endParaRPr>
          </a:p>
          <a:p>
            <a:pPr marL="298450" marR="5080" indent="-285750">
              <a:lnSpc>
                <a:spcPct val="99400"/>
              </a:lnSpc>
              <a:spcBef>
                <a:spcPts val="110"/>
              </a:spcBef>
              <a:buFont typeface="Arial" panose="020B0604020202020204" pitchFamily="34" charset="0"/>
              <a:buChar char="•"/>
            </a:pPr>
            <a:endParaRPr lang="en-GB" dirty="0">
              <a:solidFill>
                <a:srgbClr val="FFFFFF"/>
              </a:solidFill>
              <a:latin typeface="Calibri"/>
              <a:cs typeface="Calibri"/>
            </a:endParaRPr>
          </a:p>
          <a:p>
            <a:pPr marL="298450" marR="5080" indent="-285750">
              <a:lnSpc>
                <a:spcPct val="99400"/>
              </a:lnSpc>
              <a:spcBef>
                <a:spcPts val="110"/>
              </a:spcBef>
              <a:buFont typeface="Arial" panose="020B0604020202020204" pitchFamily="34" charset="0"/>
              <a:buChar char="•"/>
            </a:pP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Lack of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services available to support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people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with mental health problems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and 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early intervention services is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an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issue throughout Wales,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but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particularly in  rural Wales, where significant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gaps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in services exist.</a:t>
            </a:r>
            <a:endParaRPr lang="en-GB" sz="1800" spc="-5" dirty="0">
              <a:solidFill>
                <a:srgbClr val="FFFFFF"/>
              </a:solidFill>
              <a:latin typeface="Calibri"/>
              <a:cs typeface="Calibri"/>
            </a:endParaRPr>
          </a:p>
          <a:p>
            <a:pPr marL="298450" marR="5080" indent="-285750">
              <a:lnSpc>
                <a:spcPct val="99400"/>
              </a:lnSpc>
              <a:spcBef>
                <a:spcPts val="110"/>
              </a:spcBef>
              <a:buFont typeface="Arial" panose="020B0604020202020204" pitchFamily="34" charset="0"/>
              <a:buChar char="•"/>
            </a:pPr>
            <a:endParaRPr lang="en-GB" spc="-5" dirty="0">
              <a:solidFill>
                <a:srgbClr val="FFFFFF"/>
              </a:solidFill>
              <a:latin typeface="Calibri"/>
              <a:cs typeface="Calibri"/>
            </a:endParaRPr>
          </a:p>
          <a:p>
            <a:pPr marL="298450" marR="5080" indent="-285750">
              <a:lnSpc>
                <a:spcPct val="99400"/>
              </a:lnSpc>
              <a:spcBef>
                <a:spcPts val="110"/>
              </a:spcBef>
              <a:buFont typeface="Arial" panose="020B0604020202020204" pitchFamily="34" charset="0"/>
              <a:buChar char="•"/>
            </a:pP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 Research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has found 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that distance alone is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an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important factor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when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it comes to maintaining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and 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improving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Calibri"/>
                <a:cs typeface="Calibri"/>
              </a:rPr>
              <a:t>health.</a:t>
            </a:r>
            <a:endParaRPr sz="1800" dirty="0">
              <a:latin typeface="Calibri"/>
              <a:cs typeface="Calibri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CF68B53-8901-164B-86B9-7BC54D4215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923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069"/>
    </mc:Choice>
    <mc:Fallback>
      <p:transition spd="slow" advTm="1070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81583" y="737616"/>
            <a:ext cx="8180832" cy="538276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BA56D78-F086-2A48-91D9-1AF715C8AE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003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647"/>
    </mc:Choice>
    <mc:Fallback>
      <p:transition spd="slow" advTm="526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81583" y="1054608"/>
            <a:ext cx="8180832" cy="474878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B428C661-A733-8449-B453-CA3AEDA66A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33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807"/>
    </mc:Choice>
    <mc:Fallback>
      <p:transition spd="slow" advTm="478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7500" y="447188"/>
            <a:ext cx="7928998" cy="970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12700"/>
            <a:r>
              <a:rPr lang="en-US">
                <a:cs typeface="+mj-cs"/>
              </a:rPr>
              <a:t>A</a:t>
            </a:r>
            <a:r>
              <a:rPr lang="en-US" spc="-5">
                <a:cs typeface="+mj-cs"/>
              </a:rPr>
              <a:t>e</a:t>
            </a:r>
            <a:r>
              <a:rPr lang="en-US" spc="-10">
                <a:cs typeface="+mj-cs"/>
              </a:rPr>
              <a:t>t</a:t>
            </a:r>
            <a:r>
              <a:rPr lang="en-US" spc="-5">
                <a:cs typeface="+mj-cs"/>
              </a:rPr>
              <a:t>i</a:t>
            </a:r>
            <a:r>
              <a:rPr lang="en-US">
                <a:cs typeface="+mj-cs"/>
              </a:rPr>
              <a:t>o</a:t>
            </a:r>
            <a:r>
              <a:rPr lang="en-US" spc="-5">
                <a:cs typeface="+mj-cs"/>
              </a:rPr>
              <a:t>l</a:t>
            </a:r>
            <a:r>
              <a:rPr lang="en-US">
                <a:cs typeface="+mj-cs"/>
              </a:rPr>
              <a:t>o</a:t>
            </a:r>
            <a:r>
              <a:rPr lang="en-US" spc="-10">
                <a:cs typeface="+mj-cs"/>
              </a:rPr>
              <a:t>g</a:t>
            </a:r>
            <a:r>
              <a:rPr lang="en-US">
                <a:cs typeface="+mj-cs"/>
              </a:rPr>
              <a:t>y (Causes)</a:t>
            </a:r>
          </a:p>
        </p:txBody>
      </p:sp>
      <p:graphicFrame>
        <p:nvGraphicFramePr>
          <p:cNvPr id="5" name="object 3">
            <a:extLst>
              <a:ext uri="{FF2B5EF4-FFF2-40B4-BE49-F238E27FC236}">
                <a16:creationId xmlns:a16="http://schemas.microsoft.com/office/drawing/2014/main" id="{89691ECB-A13A-41AD-8D8B-5607457B75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60115587"/>
              </p:ext>
            </p:extLst>
          </p:nvPr>
        </p:nvGraphicFramePr>
        <p:xfrm>
          <a:off x="614362" y="2494722"/>
          <a:ext cx="7915275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A88532B5-82D3-5640-88B0-877FB980FF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0568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9221"/>
    </mc:Choice>
    <mc:Fallback>
      <p:transition spd="slow" advTm="2392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A5BA3AE5-0FB8-4948-A421-5CEE1A5E8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 9">
            <a:extLst>
              <a:ext uri="{FF2B5EF4-FFF2-40B4-BE49-F238E27FC236}">
                <a16:creationId xmlns:a16="http://schemas.microsoft.com/office/drawing/2014/main" id="{615FFFBF-F0D2-4BB8-BB9E-3ADC47E3B6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864100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7500" y="447188"/>
            <a:ext cx="3779276" cy="1559412"/>
          </a:xfrm>
          <a:prstGeom prst="rect">
            <a:avLst/>
          </a:prstGeom>
        </p:spPr>
        <p:txBody>
          <a:bodyPr vert="horz" lIns="0" tIns="12700" rIns="0" bIns="0" rtlCol="0">
            <a:normAutofit/>
          </a:bodyPr>
          <a:lstStyle/>
          <a:p>
            <a:pPr marL="12700">
              <a:lnSpc>
                <a:spcPct val="90000"/>
              </a:lnSpc>
              <a:spcBef>
                <a:spcPts val="100"/>
              </a:spcBef>
            </a:pPr>
            <a:r>
              <a:rPr lang="en-GB" sz="3700" spc="-5"/>
              <a:t>Multifaceted Approaches</a:t>
            </a:r>
            <a:r>
              <a:rPr lang="en-GB" sz="3700" spc="-65"/>
              <a:t> </a:t>
            </a:r>
            <a:r>
              <a:rPr lang="en-GB" sz="3700" spc="-5"/>
              <a:t>to Treatment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idx="1"/>
          </p:nvPr>
        </p:nvSpPr>
        <p:spPr>
          <a:xfrm>
            <a:off x="614034" y="2413000"/>
            <a:ext cx="3762194" cy="3632200"/>
          </a:xfrm>
          <a:prstGeom prst="rect">
            <a:avLst/>
          </a:prstGeom>
        </p:spPr>
        <p:txBody>
          <a:bodyPr vert="horz" lIns="0" tIns="12700" rIns="0" bIns="0" rtlCol="0">
            <a:normAutofit/>
          </a:bodyPr>
          <a:lstStyle/>
          <a:p>
            <a:pPr marL="0" indent="0">
              <a:lnSpc>
                <a:spcPct val="90000"/>
              </a:lnSpc>
              <a:spcBef>
                <a:spcPts val="100"/>
              </a:spcBef>
              <a:buNone/>
            </a:pPr>
            <a:endParaRPr lang="en-GB" sz="1500" spc="-5">
              <a:solidFill>
                <a:srgbClr val="FFFFFF"/>
              </a:solidFill>
            </a:endParaRPr>
          </a:p>
          <a:p>
            <a:pPr marL="0" marR="5080" indent="0">
              <a:lnSpc>
                <a:spcPct val="90000"/>
              </a:lnSpc>
              <a:spcBef>
                <a:spcPts val="2014"/>
              </a:spcBef>
              <a:buNone/>
            </a:pPr>
            <a:r>
              <a:rPr lang="en-GB" sz="1500" spc="-5">
                <a:solidFill>
                  <a:srgbClr val="FFFFFF"/>
                </a:solidFill>
                <a:latin typeface="Calibri"/>
                <a:cs typeface="Calibri"/>
              </a:rPr>
              <a:t>Adolescents often require </a:t>
            </a:r>
            <a:r>
              <a:rPr lang="en-GB" sz="1500">
                <a:solidFill>
                  <a:srgbClr val="FFFFFF"/>
                </a:solidFill>
                <a:latin typeface="Calibri"/>
                <a:cs typeface="Calibri"/>
              </a:rPr>
              <a:t>a </a:t>
            </a:r>
            <a:r>
              <a:rPr lang="en-GB" sz="1500" spc="-5">
                <a:solidFill>
                  <a:srgbClr val="FFFFFF"/>
                </a:solidFill>
                <a:latin typeface="Calibri"/>
                <a:cs typeface="Calibri"/>
              </a:rPr>
              <a:t>multifaceted approach  necessitating treatment</a:t>
            </a:r>
            <a:r>
              <a:rPr lang="en-GB" sz="1500" spc="-2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500" spc="-5">
                <a:solidFill>
                  <a:srgbClr val="FFFFFF"/>
                </a:solidFill>
                <a:latin typeface="Calibri"/>
                <a:cs typeface="Calibri"/>
              </a:rPr>
              <a:t>of:</a:t>
            </a:r>
            <a:endParaRPr lang="en-GB" sz="1500">
              <a:solidFill>
                <a:srgbClr val="FFFFFF"/>
              </a:solidFill>
              <a:latin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35"/>
              </a:spcBef>
            </a:pPr>
            <a:endParaRPr lang="en-GB" sz="1500">
              <a:solidFill>
                <a:srgbClr val="FFFFFF"/>
              </a:solidFill>
              <a:latin typeface="Times New Roman"/>
              <a:cs typeface="Times New Roman"/>
            </a:endParaRPr>
          </a:p>
          <a:p>
            <a:pPr marL="248914" marR="2496820" indent="0">
              <a:lnSpc>
                <a:spcPct val="90000"/>
              </a:lnSpc>
              <a:spcBef>
                <a:spcPts val="5"/>
              </a:spcBef>
              <a:buNone/>
            </a:pPr>
            <a:r>
              <a:rPr lang="en-GB" sz="1500">
                <a:solidFill>
                  <a:srgbClr val="FFFFFF"/>
                </a:solidFill>
                <a:latin typeface="Calibri"/>
                <a:cs typeface="Calibri"/>
              </a:rPr>
              <a:t>Specific </a:t>
            </a:r>
            <a:r>
              <a:rPr lang="en-GB" sz="1500" spc="-5">
                <a:solidFill>
                  <a:srgbClr val="FFFFFF"/>
                </a:solidFill>
                <a:latin typeface="Calibri"/>
                <a:cs typeface="Calibri"/>
              </a:rPr>
              <a:t>symptoms  </a:t>
            </a:r>
            <a:endParaRPr lang="en-GB" sz="1500">
              <a:solidFill>
                <a:srgbClr val="FFFFFF"/>
              </a:solidFill>
              <a:latin typeface="Microsoft Sans Serif"/>
              <a:cs typeface="Microsoft Sans Serif"/>
            </a:endParaRPr>
          </a:p>
          <a:p>
            <a:pPr marL="248914" marR="2496820" indent="0">
              <a:lnSpc>
                <a:spcPct val="90000"/>
              </a:lnSpc>
              <a:spcBef>
                <a:spcPts val="5"/>
              </a:spcBef>
              <a:buNone/>
            </a:pPr>
            <a:r>
              <a:rPr lang="en-GB" sz="1500">
                <a:solidFill>
                  <a:srgbClr val="FFFFFF"/>
                </a:solidFill>
                <a:latin typeface="Calibri"/>
                <a:cs typeface="Calibri"/>
              </a:rPr>
              <a:t>General </a:t>
            </a:r>
            <a:r>
              <a:rPr lang="en-GB" sz="1500" spc="-5">
                <a:solidFill>
                  <a:srgbClr val="FFFFFF"/>
                </a:solidFill>
                <a:latin typeface="Calibri"/>
                <a:cs typeface="Calibri"/>
              </a:rPr>
              <a:t>emotional states  </a:t>
            </a:r>
            <a:r>
              <a:rPr lang="en-GB" sz="1500">
                <a:solidFill>
                  <a:srgbClr val="FFFFFF"/>
                </a:solidFill>
                <a:latin typeface="Calibri"/>
                <a:cs typeface="Calibri"/>
              </a:rPr>
              <a:t>Behavioural </a:t>
            </a:r>
            <a:r>
              <a:rPr lang="en-GB" sz="1500" spc="-5">
                <a:solidFill>
                  <a:srgbClr val="FFFFFF"/>
                </a:solidFill>
                <a:latin typeface="Calibri"/>
                <a:cs typeface="Calibri"/>
              </a:rPr>
              <a:t>problems  </a:t>
            </a:r>
          </a:p>
          <a:p>
            <a:pPr marL="248914" marR="2496820" indent="0">
              <a:lnSpc>
                <a:spcPct val="90000"/>
              </a:lnSpc>
              <a:spcBef>
                <a:spcPts val="5"/>
              </a:spcBef>
              <a:buNone/>
            </a:pPr>
            <a:r>
              <a:rPr lang="en-GB" sz="1500">
                <a:solidFill>
                  <a:srgbClr val="FFFFFF"/>
                </a:solidFill>
                <a:latin typeface="Calibri"/>
                <a:cs typeface="Calibri"/>
              </a:rPr>
              <a:t>Intra-family</a:t>
            </a:r>
            <a:r>
              <a:rPr lang="en-GB" sz="1500" spc="-2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500" spc="-5">
                <a:solidFill>
                  <a:srgbClr val="FFFFFF"/>
                </a:solidFill>
                <a:latin typeface="Calibri"/>
                <a:cs typeface="Calibri"/>
              </a:rPr>
              <a:t>relationships</a:t>
            </a:r>
            <a:endParaRPr lang="en-GB" sz="1500">
              <a:solidFill>
                <a:srgbClr val="FFFFFF"/>
              </a:solidFill>
              <a:latin typeface="Calibri"/>
              <a:cs typeface="Calibri"/>
            </a:endParaRPr>
          </a:p>
        </p:txBody>
      </p:sp>
      <p:sp>
        <p:nvSpPr>
          <p:cNvPr id="75" name="Rounded Rectangle 17">
            <a:extLst>
              <a:ext uri="{FF2B5EF4-FFF2-40B4-BE49-F238E27FC236}">
                <a16:creationId xmlns:a16="http://schemas.microsoft.com/office/drawing/2014/main" id="{FD056B7E-FBD7-4858-966D-9C4DEDA7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6699" y="958640"/>
            <a:ext cx="3314703" cy="4945244"/>
          </a:xfrm>
          <a:prstGeom prst="roundRect">
            <a:avLst>
              <a:gd name="adj" fmla="val 3513"/>
            </a:avLst>
          </a:prstGeom>
          <a:solidFill>
            <a:schemeClr val="bg1"/>
          </a:solidFill>
          <a:ln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Child and adolescent mental health worldwide: evidence for action - The  Lancet">
            <a:extLst>
              <a:ext uri="{FF2B5EF4-FFF2-40B4-BE49-F238E27FC236}">
                <a16:creationId xmlns:a16="http://schemas.microsoft.com/office/drawing/2014/main" id="{BFEF330F-7927-0647-8EB7-5D254A2FC7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57886" y="1752600"/>
            <a:ext cx="2972079" cy="3352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E15C8C4-3803-3040-B5B7-346724BE3B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51036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45098"/>
    </mc:Choice>
    <mc:Fallback>
      <p:transition spd="slow" advTm="1450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50976" y="474979"/>
            <a:ext cx="5085715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Behaviour</a:t>
            </a:r>
            <a:r>
              <a:rPr spc="-55" dirty="0"/>
              <a:t> </a:t>
            </a:r>
            <a:r>
              <a:rPr spc="-5" dirty="0"/>
              <a:t>Therapy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976" y="2006091"/>
            <a:ext cx="8135824" cy="41914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endParaRPr lang="en-GB" sz="2400" spc="-5" dirty="0">
              <a:solidFill>
                <a:srgbClr val="FFFFFF"/>
              </a:solidFill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 err="1">
                <a:solidFill>
                  <a:srgbClr val="FFFFFF"/>
                </a:solidFill>
                <a:latin typeface="Calibri"/>
                <a:cs typeface="Calibri"/>
              </a:rPr>
              <a:t>Behaviour</a:t>
            </a:r>
            <a:r>
              <a:rPr sz="2400" spc="-5" dirty="0">
                <a:solidFill>
                  <a:srgbClr val="FFFFFF"/>
                </a:solidFill>
                <a:latin typeface="Calibri"/>
                <a:cs typeface="Calibri"/>
              </a:rPr>
              <a:t> therapy has been used</a:t>
            </a:r>
            <a:r>
              <a:rPr sz="2400" spc="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libri"/>
                <a:cs typeface="Calibri"/>
              </a:rPr>
              <a:t>in:</a:t>
            </a:r>
            <a:endParaRPr sz="2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40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 spc="5" dirty="0">
                <a:solidFill>
                  <a:srgbClr val="FFFFFF"/>
                </a:solidFill>
                <a:latin typeface="Calibri"/>
                <a:cs typeface="Calibri"/>
              </a:rPr>
              <a:t>The </a:t>
            </a:r>
            <a:r>
              <a:rPr sz="2400" spc="-5" dirty="0">
                <a:solidFill>
                  <a:srgbClr val="FFFFFF"/>
                </a:solidFill>
                <a:latin typeface="Calibri"/>
                <a:cs typeface="Calibri"/>
              </a:rPr>
              <a:t>treatment of symptom-based</a:t>
            </a:r>
            <a:r>
              <a:rPr sz="24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libri"/>
                <a:cs typeface="Calibri"/>
              </a:rPr>
              <a:t>disorders</a:t>
            </a:r>
            <a:r>
              <a:rPr lang="en-GB" sz="2400" spc="-5" dirty="0">
                <a:solidFill>
                  <a:srgbClr val="FFFFFF"/>
                </a:solidFill>
                <a:latin typeface="Calibri"/>
                <a:cs typeface="Calibri"/>
              </a:rPr>
              <a:t> (e.g. panic attacks, phobias)</a:t>
            </a:r>
            <a:endParaRPr sz="2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400" dirty="0">
              <a:latin typeface="Times New Roman"/>
              <a:cs typeface="Times New Roman"/>
            </a:endParaRPr>
          </a:p>
          <a:p>
            <a:pPr marL="12700" marR="778510">
              <a:lnSpc>
                <a:spcPts val="3290"/>
              </a:lnSpc>
            </a:pPr>
            <a:r>
              <a:rPr sz="2400" spc="5" dirty="0">
                <a:solidFill>
                  <a:srgbClr val="FFFFFF"/>
                </a:solidFill>
                <a:latin typeface="Calibri"/>
                <a:cs typeface="Calibri"/>
              </a:rPr>
              <a:t>The </a:t>
            </a:r>
            <a:r>
              <a:rPr sz="2400" spc="-5" dirty="0">
                <a:solidFill>
                  <a:srgbClr val="FFFFFF"/>
                </a:solidFill>
                <a:latin typeface="Calibri"/>
                <a:cs typeface="Calibri"/>
              </a:rPr>
              <a:t>treatment of anxiety-based problems (e.g.  systematic</a:t>
            </a:r>
            <a:r>
              <a:rPr sz="24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libri"/>
                <a:cs typeface="Calibri"/>
              </a:rPr>
              <a:t>desensitization)</a:t>
            </a:r>
            <a:endParaRPr sz="2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400" dirty="0">
              <a:latin typeface="Times New Roman"/>
              <a:cs typeface="Times New Roman"/>
            </a:endParaRPr>
          </a:p>
          <a:p>
            <a:pPr marL="12700" marR="5080">
              <a:lnSpc>
                <a:spcPct val="100699"/>
              </a:lnSpc>
            </a:pPr>
            <a:r>
              <a:rPr sz="2400" spc="5" dirty="0">
                <a:solidFill>
                  <a:srgbClr val="FFFFFF"/>
                </a:solidFill>
                <a:latin typeface="Calibri"/>
                <a:cs typeface="Calibri"/>
              </a:rPr>
              <a:t>The </a:t>
            </a:r>
            <a:r>
              <a:rPr sz="2400" spc="-5" dirty="0">
                <a:solidFill>
                  <a:srgbClr val="FFFFFF"/>
                </a:solidFill>
                <a:latin typeface="Calibri"/>
                <a:cs typeface="Calibri"/>
              </a:rPr>
              <a:t>development of behaviour change programmes  for children with disruptive behaviour</a:t>
            </a:r>
            <a:r>
              <a:rPr sz="2400" spc="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libri"/>
                <a:cs typeface="Calibri"/>
              </a:rPr>
              <a:t>problems</a:t>
            </a:r>
            <a:endParaRPr sz="2400" dirty="0">
              <a:latin typeface="Calibri"/>
              <a:cs typeface="Calibri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BB3B263-B302-CF4C-9198-EAC2FD8D7C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853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1882"/>
    </mc:Choice>
    <mc:Fallback>
      <p:transition spd="slow" advTm="1418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Rectangle 82">
            <a:extLst>
              <a:ext uri="{FF2B5EF4-FFF2-40B4-BE49-F238E27FC236}">
                <a16:creationId xmlns:a16="http://schemas.microsoft.com/office/drawing/2014/main" id="{022AEB96-A3F8-4EC3-A246-8DAD9319A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0" name="Freeform 23">
            <a:extLst>
              <a:ext uri="{FF2B5EF4-FFF2-40B4-BE49-F238E27FC236}">
                <a16:creationId xmlns:a16="http://schemas.microsoft.com/office/drawing/2014/main" id="{14002556-A10E-479D-9B30-0C8B7938E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3477753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8636" y="447188"/>
            <a:ext cx="2756488" cy="54687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2700"/>
            <a:r>
              <a:rPr lang="en-US" sz="2800" spc="-5">
                <a:cs typeface="+mj-cs"/>
              </a:rPr>
              <a:t>Family</a:t>
            </a:r>
            <a:r>
              <a:rPr lang="en-US" sz="2800" spc="-65">
                <a:cs typeface="+mj-cs"/>
              </a:rPr>
              <a:t> </a:t>
            </a:r>
            <a:r>
              <a:rPr lang="en-US" sz="2800" spc="-5">
                <a:cs typeface="+mj-cs"/>
              </a:rPr>
              <a:t>Interventions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741857" y="447188"/>
            <a:ext cx="4938926" cy="339546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marL="12700" marR="508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endParaRPr lang="en-US" sz="1400" spc="-5"/>
          </a:p>
          <a:p>
            <a:pPr marL="12700" marR="508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400" spc="-5"/>
              <a:t>Many models of childhood psychological problems  focus on intra-family</a:t>
            </a:r>
            <a:r>
              <a:rPr lang="en-US" sz="1400" spc="0"/>
              <a:t> </a:t>
            </a:r>
            <a:r>
              <a:rPr lang="en-US" sz="1400" spc="-5"/>
              <a:t>relationships.</a:t>
            </a:r>
            <a:endParaRPr lang="en-US" sz="140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endParaRPr lang="en-US" sz="1400"/>
          </a:p>
          <a:p>
            <a:pPr marL="127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400" spc="-5"/>
              <a:t>Family interventions take </a:t>
            </a:r>
            <a:r>
              <a:rPr lang="en-US" sz="1400"/>
              <a:t>a </a:t>
            </a:r>
            <a:r>
              <a:rPr lang="en-US" sz="1400" spc="-5"/>
              <a:t>number of</a:t>
            </a:r>
            <a:r>
              <a:rPr lang="en-US" sz="1400" spc="0"/>
              <a:t> </a:t>
            </a:r>
            <a:r>
              <a:rPr lang="en-US" sz="1400" spc="-5"/>
              <a:t>forms:</a:t>
            </a:r>
            <a:endParaRPr lang="en-US" sz="1400"/>
          </a:p>
          <a:p>
            <a:pPr marL="469265" marR="2042795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400"/>
              <a:t>Systemic </a:t>
            </a:r>
            <a:r>
              <a:rPr lang="en-US" sz="1400" spc="-5"/>
              <a:t>Family Therapy  </a:t>
            </a:r>
            <a:endParaRPr lang="en-US" sz="1400"/>
          </a:p>
          <a:p>
            <a:pPr marL="469265" marR="2042795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400"/>
              <a:t>Parent </a:t>
            </a:r>
            <a:r>
              <a:rPr lang="en-US" sz="1400" spc="-5"/>
              <a:t>Training</a:t>
            </a:r>
          </a:p>
          <a:p>
            <a:pPr marL="469265" marR="2042795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400"/>
              <a:t>Functional </a:t>
            </a:r>
            <a:r>
              <a:rPr lang="en-US" sz="1400" spc="-5"/>
              <a:t>Family Therapy</a:t>
            </a:r>
            <a:r>
              <a:rPr lang="en-US" sz="1400" spc="-40"/>
              <a:t> </a:t>
            </a:r>
            <a:r>
              <a:rPr lang="en-US" sz="1400" spc="-5"/>
              <a:t>(FFT)</a:t>
            </a:r>
            <a:endParaRPr lang="en-US" sz="1400" dirty="0"/>
          </a:p>
        </p:txBody>
      </p:sp>
      <p:pic>
        <p:nvPicPr>
          <p:cNvPr id="4" name="Picture 6" descr="Free Vector | Group therapy cartoon icon set with group of three or four  children">
            <a:extLst>
              <a:ext uri="{FF2B5EF4-FFF2-40B4-BE49-F238E27FC236}">
                <a16:creationId xmlns:a16="http://schemas.microsoft.com/office/drawing/2014/main" id="{52AC73F1-6BD4-0E4F-84EE-E8C8BDCD7B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41856" y="4079388"/>
            <a:ext cx="4716344" cy="2092812"/>
          </a:xfrm>
          <a:prstGeom prst="roundRect">
            <a:avLst>
              <a:gd name="adj" fmla="val 3876"/>
            </a:avLst>
          </a:prstGeom>
          <a:noFill/>
          <a:ln>
            <a:solidFill>
              <a:schemeClr val="accent1"/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54902BB-C075-9E4C-ABC3-9094427EB4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61722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22145"/>
    </mc:Choice>
    <mc:Fallback>
      <p:transition spd="slow" advTm="1221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4A105-F18C-4E12-B11B-51B12174B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7500" y="643607"/>
            <a:ext cx="7928998" cy="97045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marL="12700"/>
            <a:r>
              <a:rPr lang="en-US" sz="2400" spc="-5">
                <a:solidFill>
                  <a:schemeClr val="tx1"/>
                </a:solidFill>
                <a:cs typeface="+mj-cs"/>
              </a:rPr>
              <a:t>Systemic Family</a:t>
            </a:r>
            <a:r>
              <a:rPr lang="en-US" sz="2400" spc="-55">
                <a:solidFill>
                  <a:schemeClr val="tx1"/>
                </a:solidFill>
                <a:cs typeface="+mj-cs"/>
              </a:rPr>
              <a:t> </a:t>
            </a:r>
            <a:r>
              <a:rPr lang="en-US" sz="2400" spc="-5">
                <a:solidFill>
                  <a:schemeClr val="tx1"/>
                </a:solidFill>
                <a:cs typeface="+mj-cs"/>
              </a:rPr>
              <a:t>Therapy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37F8B34-1356-8E42-A1B4-7A330D799A1E}"/>
              </a:ext>
            </a:extLst>
          </p:cNvPr>
          <p:cNvSpPr/>
          <p:nvPr/>
        </p:nvSpPr>
        <p:spPr>
          <a:xfrm>
            <a:off x="614034" y="1964267"/>
            <a:ext cx="7615566" cy="3894531"/>
          </a:xfrm>
          <a:prstGeom prst="rect">
            <a:avLst/>
          </a:prstGeom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marL="12700" marR="508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</a:pPr>
            <a:r>
              <a:rPr lang="en-US" sz="1700" b="1" i="1" spc="-5" dirty="0"/>
              <a:t>Systemic family therapy</a:t>
            </a:r>
            <a:r>
              <a:rPr lang="en-US" sz="1700" i="1" spc="-5" dirty="0"/>
              <a:t>: </a:t>
            </a:r>
            <a:r>
              <a:rPr lang="en-US" sz="1700" dirty="0"/>
              <a:t>A </a:t>
            </a:r>
            <a:r>
              <a:rPr lang="en-US" sz="1700" spc="-5" dirty="0"/>
              <a:t>family intervention  technique </a:t>
            </a:r>
            <a:r>
              <a:rPr lang="en-US" sz="1700" dirty="0"/>
              <a:t>based on </a:t>
            </a:r>
            <a:r>
              <a:rPr lang="en-US" sz="1700" spc="-5" dirty="0"/>
              <a:t>the </a:t>
            </a:r>
            <a:r>
              <a:rPr lang="en-US" sz="1700" dirty="0"/>
              <a:t>view </a:t>
            </a:r>
            <a:r>
              <a:rPr lang="en-US" sz="1700" spc="-5" dirty="0"/>
              <a:t>that </a:t>
            </a:r>
            <a:r>
              <a:rPr lang="en-US" sz="1700" dirty="0"/>
              <a:t>childhood problems  result </a:t>
            </a:r>
            <a:r>
              <a:rPr lang="en-US" sz="1700" spc="-5" dirty="0"/>
              <a:t>from inappropriate family structure </a:t>
            </a:r>
            <a:r>
              <a:rPr lang="en-US" sz="1700" dirty="0"/>
              <a:t>and  </a:t>
            </a:r>
            <a:r>
              <a:rPr lang="en-US" sz="1700" spc="-5" dirty="0"/>
              <a:t>organization. The therapist </a:t>
            </a:r>
            <a:r>
              <a:rPr lang="en-US" sz="1700" dirty="0"/>
              <a:t>is concerned </a:t>
            </a:r>
            <a:r>
              <a:rPr lang="en-US" sz="1700" spc="-5" dirty="0"/>
              <a:t>with the  </a:t>
            </a:r>
            <a:r>
              <a:rPr lang="en-US" sz="1700" dirty="0"/>
              <a:t>boundaries </a:t>
            </a:r>
            <a:r>
              <a:rPr lang="en-US" sz="1700" spc="-5" dirty="0"/>
              <a:t>between</a:t>
            </a:r>
            <a:r>
              <a:rPr lang="en-US" sz="1700" spc="-15" dirty="0"/>
              <a:t> </a:t>
            </a:r>
            <a:r>
              <a:rPr lang="en-US" sz="1700" spc="-5" dirty="0"/>
              <a:t>parents </a:t>
            </a:r>
            <a:r>
              <a:rPr lang="en-US" sz="1700" dirty="0"/>
              <a:t>and children, and </a:t>
            </a:r>
            <a:r>
              <a:rPr lang="en-US" sz="1700" spc="-5" dirty="0"/>
              <a:t>the </a:t>
            </a:r>
            <a:r>
              <a:rPr lang="en-US" sz="1700" dirty="0"/>
              <a:t>ways in which</a:t>
            </a:r>
            <a:r>
              <a:rPr lang="en-US" sz="1700" spc="-55" dirty="0"/>
              <a:t> </a:t>
            </a:r>
            <a:r>
              <a:rPr lang="en-US" sz="1700" spc="-5" dirty="0"/>
              <a:t>they</a:t>
            </a:r>
            <a:r>
              <a:rPr lang="en-US" sz="1700" dirty="0"/>
              <a:t> </a:t>
            </a:r>
            <a:r>
              <a:rPr lang="en-US" sz="1700" spc="-5" dirty="0"/>
              <a:t>communicate.</a:t>
            </a:r>
            <a:endParaRPr lang="en-US" sz="1700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216E5F42-0522-8340-B15E-DE66DD3665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2450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821"/>
    </mc:Choice>
    <mc:Fallback>
      <p:transition spd="slow" advTm="188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50976" y="474979"/>
            <a:ext cx="7698740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Parent Training</a:t>
            </a:r>
            <a:r>
              <a:rPr spc="-35" dirty="0"/>
              <a:t> </a:t>
            </a:r>
            <a:r>
              <a:rPr spc="-5" dirty="0"/>
              <a:t>Programmes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B302B02-47B0-2D41-A5A5-DB08B249A061}"/>
              </a:ext>
            </a:extLst>
          </p:cNvPr>
          <p:cNvSpPr/>
          <p:nvPr/>
        </p:nvSpPr>
        <p:spPr>
          <a:xfrm>
            <a:off x="609600" y="2412343"/>
            <a:ext cx="7848600" cy="11940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0805" marR="370205">
              <a:lnSpc>
                <a:spcPct val="100600"/>
              </a:lnSpc>
              <a:spcBef>
                <a:spcPts val="245"/>
              </a:spcBef>
            </a:pPr>
            <a:r>
              <a:rPr lang="en-GB" b="1" i="1" spc="-5" dirty="0">
                <a:solidFill>
                  <a:srgbClr val="FFFFFF"/>
                </a:solidFill>
                <a:latin typeface="Arial"/>
                <a:cs typeface="Arial"/>
              </a:rPr>
              <a:t>Parent training </a:t>
            </a:r>
            <a:r>
              <a:rPr lang="en-GB" b="1" i="1" dirty="0">
                <a:solidFill>
                  <a:srgbClr val="FFFFFF"/>
                </a:solidFill>
                <a:latin typeface="Arial"/>
                <a:cs typeface="Arial"/>
              </a:rPr>
              <a:t>programmes</a:t>
            </a:r>
            <a:r>
              <a:rPr lang="en-GB" dirty="0">
                <a:solidFill>
                  <a:srgbClr val="FFFFFF"/>
                </a:solidFill>
                <a:latin typeface="Arial"/>
                <a:cs typeface="Arial"/>
              </a:rPr>
              <a:t>: A </a:t>
            </a:r>
            <a:r>
              <a:rPr lang="en-GB" spc="-5" dirty="0">
                <a:solidFill>
                  <a:srgbClr val="FFFFFF"/>
                </a:solidFill>
                <a:latin typeface="Arial"/>
                <a:cs typeface="Arial"/>
              </a:rPr>
              <a:t>family intervention  </a:t>
            </a:r>
            <a:r>
              <a:rPr lang="en-GB" dirty="0">
                <a:solidFill>
                  <a:srgbClr val="FFFFFF"/>
                </a:solidFill>
                <a:latin typeface="Arial"/>
                <a:cs typeface="Arial"/>
              </a:rPr>
              <a:t>programme which </a:t>
            </a:r>
            <a:r>
              <a:rPr lang="en-GB" spc="-5" dirty="0">
                <a:solidFill>
                  <a:srgbClr val="FFFFFF"/>
                </a:solidFill>
                <a:latin typeface="Arial"/>
                <a:cs typeface="Arial"/>
              </a:rPr>
              <a:t>attempts to teach parents </a:t>
            </a:r>
            <a:r>
              <a:rPr lang="en-GB" dirty="0">
                <a:solidFill>
                  <a:srgbClr val="FFFFFF"/>
                </a:solidFill>
                <a:latin typeface="Arial"/>
                <a:cs typeface="Arial"/>
              </a:rPr>
              <a:t>a range of  </a:t>
            </a:r>
            <a:r>
              <a:rPr lang="en-GB" spc="-5" dirty="0">
                <a:solidFill>
                  <a:srgbClr val="FFFFFF"/>
                </a:solidFill>
                <a:latin typeface="Arial"/>
                <a:cs typeface="Arial"/>
              </a:rPr>
              <a:t>techniques for controlling </a:t>
            </a:r>
            <a:r>
              <a:rPr lang="en-GB" dirty="0">
                <a:solidFill>
                  <a:srgbClr val="FFFFFF"/>
                </a:solidFill>
                <a:latin typeface="Arial"/>
                <a:cs typeface="Arial"/>
              </a:rPr>
              <a:t>and managing </a:t>
            </a:r>
            <a:r>
              <a:rPr lang="en-GB" spc="-5" dirty="0">
                <a:solidFill>
                  <a:srgbClr val="FFFFFF"/>
                </a:solidFill>
                <a:latin typeface="Arial"/>
                <a:cs typeface="Arial"/>
              </a:rPr>
              <a:t>their children’s  symptoms, </a:t>
            </a:r>
            <a:r>
              <a:rPr lang="en-GB" dirty="0">
                <a:solidFill>
                  <a:srgbClr val="FFFFFF"/>
                </a:solidFill>
                <a:latin typeface="Arial"/>
                <a:cs typeface="Arial"/>
              </a:rPr>
              <a:t>used especially </a:t>
            </a:r>
            <a:r>
              <a:rPr lang="en-GB" spc="-5" dirty="0">
                <a:solidFill>
                  <a:srgbClr val="FFFFFF"/>
                </a:solidFill>
                <a:latin typeface="Arial"/>
                <a:cs typeface="Arial"/>
              </a:rPr>
              <a:t>with </a:t>
            </a:r>
            <a:r>
              <a:rPr lang="en-GB" dirty="0">
                <a:solidFill>
                  <a:srgbClr val="FFFFFF"/>
                </a:solidFill>
                <a:latin typeface="Arial"/>
                <a:cs typeface="Arial"/>
              </a:rPr>
              <a:t>children diagnosed </a:t>
            </a:r>
            <a:r>
              <a:rPr lang="en-GB" spc="-5" dirty="0">
                <a:solidFill>
                  <a:srgbClr val="FFFFFF"/>
                </a:solidFill>
                <a:latin typeface="Arial"/>
                <a:cs typeface="Arial"/>
              </a:rPr>
              <a:t>with  </a:t>
            </a:r>
            <a:r>
              <a:rPr lang="en-GB" dirty="0">
                <a:solidFill>
                  <a:srgbClr val="FFFFFF"/>
                </a:solidFill>
                <a:latin typeface="Arial"/>
                <a:cs typeface="Arial"/>
              </a:rPr>
              <a:t>conduct</a:t>
            </a:r>
            <a:r>
              <a:rPr lang="en-GB" spc="-15" dirty="0">
                <a:solidFill>
                  <a:srgbClr val="FFFFFF"/>
                </a:solidFill>
                <a:latin typeface="Arial"/>
                <a:cs typeface="Arial"/>
              </a:rPr>
              <a:t> disorder.</a:t>
            </a:r>
            <a:endParaRPr lang="en-GB" dirty="0">
              <a:latin typeface="Arial"/>
              <a:cs typeface="Arial"/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1D80A8B2-87F5-B342-A269-72B43D12AC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967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859"/>
    </mc:Choice>
    <mc:Fallback>
      <p:transition spd="slow" advTm="308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50976" y="474979"/>
            <a:ext cx="7078345" cy="1299845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2700" marR="5080">
              <a:lnSpc>
                <a:spcPts val="4990"/>
              </a:lnSpc>
              <a:spcBef>
                <a:spcPts val="305"/>
              </a:spcBef>
            </a:pPr>
            <a:r>
              <a:rPr spc="-5" dirty="0"/>
              <a:t>Functional Family Therapy  (FFT)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4B7AAE2-5FBA-F24B-9004-26FCCC0E5734}"/>
              </a:ext>
            </a:extLst>
          </p:cNvPr>
          <p:cNvSpPr/>
          <p:nvPr/>
        </p:nvSpPr>
        <p:spPr>
          <a:xfrm>
            <a:off x="550976" y="2692100"/>
            <a:ext cx="7831024" cy="9142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1440" marR="139065">
              <a:lnSpc>
                <a:spcPct val="100800"/>
              </a:lnSpc>
              <a:spcBef>
                <a:spcPts val="229"/>
              </a:spcBef>
            </a:pPr>
            <a:r>
              <a:rPr lang="en-GB" i="1" spc="-5" dirty="0">
                <a:solidFill>
                  <a:srgbClr val="FFFFFF"/>
                </a:solidFill>
                <a:latin typeface="Arial"/>
                <a:cs typeface="Arial"/>
              </a:rPr>
              <a:t>Functional family therapy (FFT): </a:t>
            </a:r>
            <a:r>
              <a:rPr lang="en-GB" dirty="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lang="en-GB" spc="-5" dirty="0">
                <a:solidFill>
                  <a:srgbClr val="FFFFFF"/>
                </a:solidFill>
                <a:latin typeface="Arial"/>
                <a:cs typeface="Arial"/>
              </a:rPr>
              <a:t>form </a:t>
            </a:r>
            <a:r>
              <a:rPr lang="en-GB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lang="en-GB" spc="-5" dirty="0">
                <a:solidFill>
                  <a:srgbClr val="FFFFFF"/>
                </a:solidFill>
                <a:latin typeface="Arial"/>
                <a:cs typeface="Arial"/>
              </a:rPr>
              <a:t>treatment  </a:t>
            </a:r>
            <a:r>
              <a:rPr lang="en-GB" dirty="0">
                <a:solidFill>
                  <a:srgbClr val="FFFFFF"/>
                </a:solidFill>
                <a:latin typeface="Arial"/>
                <a:cs typeface="Arial"/>
              </a:rPr>
              <a:t>which </a:t>
            </a:r>
            <a:r>
              <a:rPr lang="en-GB" spc="-5" dirty="0">
                <a:solidFill>
                  <a:srgbClr val="FFFFFF"/>
                </a:solidFill>
                <a:latin typeface="Arial"/>
                <a:cs typeface="Arial"/>
              </a:rPr>
              <a:t>incorporates elements </a:t>
            </a:r>
            <a:r>
              <a:rPr lang="en-GB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lang="en-GB" spc="-5" dirty="0">
                <a:solidFill>
                  <a:srgbClr val="FFFFFF"/>
                </a:solidFill>
                <a:latin typeface="Arial"/>
                <a:cs typeface="Arial"/>
              </a:rPr>
              <a:t>systemic family therapy  </a:t>
            </a:r>
            <a:r>
              <a:rPr lang="en-GB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lang="en-GB" spc="-70" dirty="0">
                <a:solidFill>
                  <a:srgbClr val="FFFFFF"/>
                </a:solidFill>
                <a:latin typeface="Arial"/>
                <a:cs typeface="Arial"/>
              </a:rPr>
              <a:t>CBT, </a:t>
            </a:r>
            <a:r>
              <a:rPr lang="en-GB" dirty="0">
                <a:solidFill>
                  <a:srgbClr val="FFFFFF"/>
                </a:solidFill>
                <a:latin typeface="Arial"/>
                <a:cs typeface="Arial"/>
              </a:rPr>
              <a:t>viewing childhood problems as serving a </a:t>
            </a:r>
            <a:r>
              <a:rPr lang="en-GB" spc="-5" dirty="0">
                <a:solidFill>
                  <a:srgbClr val="FFFFFF"/>
                </a:solidFill>
                <a:latin typeface="Arial"/>
                <a:cs typeface="Arial"/>
              </a:rPr>
              <a:t>function within the</a:t>
            </a:r>
            <a:r>
              <a:rPr lang="en-GB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GB" spc="-30" dirty="0">
                <a:solidFill>
                  <a:srgbClr val="FFFFFF"/>
                </a:solidFill>
                <a:latin typeface="Arial"/>
                <a:cs typeface="Arial"/>
              </a:rPr>
              <a:t>family.</a:t>
            </a:r>
            <a:endParaRPr lang="en-GB" dirty="0">
              <a:latin typeface="Arial"/>
              <a:cs typeface="Arial"/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0FD37B5-9809-8E49-8C70-CD3975C1EB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128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540"/>
    </mc:Choice>
    <mc:Fallback>
      <p:transition spd="slow" advTm="275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50976" y="474979"/>
            <a:ext cx="5875020" cy="1299845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2700" marR="5080">
              <a:lnSpc>
                <a:spcPts val="4990"/>
              </a:lnSpc>
              <a:spcBef>
                <a:spcPts val="305"/>
              </a:spcBef>
            </a:pPr>
            <a:r>
              <a:rPr spc="-5" dirty="0"/>
              <a:t>Cognitive Behavioural  Therapy</a:t>
            </a:r>
            <a:r>
              <a:rPr spc="-10" dirty="0"/>
              <a:t> </a:t>
            </a:r>
            <a:r>
              <a:rPr spc="-5" dirty="0"/>
              <a:t>(CBT)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976" y="2008123"/>
            <a:ext cx="7908290" cy="375320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lang="en-GB" sz="2400" spc="-5" dirty="0">
              <a:solidFill>
                <a:srgbClr val="FFFFFF"/>
              </a:solidFill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solidFill>
                  <a:srgbClr val="FFFFFF"/>
                </a:solidFill>
                <a:latin typeface="Calibri"/>
                <a:cs typeface="Calibri"/>
              </a:rPr>
              <a:t>Often used to treat adolescent</a:t>
            </a:r>
            <a:r>
              <a:rPr sz="24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libri"/>
                <a:cs typeface="Calibri"/>
              </a:rPr>
              <a:t>depression.</a:t>
            </a:r>
            <a:endParaRPr sz="2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FFFFFF"/>
              </a:buClr>
              <a:buFont typeface="Arial"/>
              <a:buChar char="•"/>
            </a:pPr>
            <a:endParaRPr sz="2500" dirty="0">
              <a:latin typeface="Times New Roman"/>
              <a:cs typeface="Times New Roman"/>
            </a:endParaRPr>
          </a:p>
          <a:p>
            <a:pPr marL="355600" marR="8890" indent="-342900">
              <a:lnSpc>
                <a:spcPct val="1008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solidFill>
                  <a:srgbClr val="FFFFFF"/>
                </a:solidFill>
                <a:latin typeface="Calibri"/>
                <a:cs typeface="Calibri"/>
              </a:rPr>
              <a:t>CBT for anxiety disorders is also constructed to enable young  people to become aware of problematic thoughts </a:t>
            </a:r>
            <a:r>
              <a:rPr sz="2400" dirty="0">
                <a:solidFill>
                  <a:srgbClr val="FFFFFF"/>
                </a:solidFill>
                <a:latin typeface="Calibri"/>
                <a:cs typeface="Calibri"/>
              </a:rPr>
              <a:t>and  </a:t>
            </a:r>
            <a:r>
              <a:rPr sz="2400" spc="-5" dirty="0">
                <a:solidFill>
                  <a:srgbClr val="FFFFFF"/>
                </a:solidFill>
                <a:latin typeface="Calibri"/>
                <a:cs typeface="Calibri"/>
              </a:rPr>
              <a:t>feelings.</a:t>
            </a:r>
            <a:endParaRPr sz="2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buClr>
                <a:srgbClr val="FFFFFF"/>
              </a:buClr>
              <a:buFont typeface="Arial"/>
              <a:buChar char="•"/>
            </a:pPr>
            <a:endParaRPr sz="2450" dirty="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400"/>
              </a:lnSpc>
              <a:spcBef>
                <a:spcPts val="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solidFill>
                  <a:srgbClr val="FFFFFF"/>
                </a:solidFill>
                <a:latin typeface="Calibri"/>
                <a:cs typeface="Calibri"/>
              </a:rPr>
              <a:t>CBT </a:t>
            </a:r>
            <a:r>
              <a:rPr sz="2400" dirty="0">
                <a:solidFill>
                  <a:srgbClr val="FFFFFF"/>
                </a:solidFill>
                <a:latin typeface="Calibri"/>
                <a:cs typeface="Calibri"/>
              </a:rPr>
              <a:t>has been </a:t>
            </a:r>
            <a:r>
              <a:rPr sz="2400" spc="-5" dirty="0">
                <a:solidFill>
                  <a:srgbClr val="FFFFFF"/>
                </a:solidFill>
                <a:latin typeface="Calibri"/>
                <a:cs typeface="Calibri"/>
              </a:rPr>
              <a:t>used to treat </a:t>
            </a:r>
            <a:r>
              <a:rPr sz="2400" dirty="0">
                <a:solidFill>
                  <a:srgbClr val="FFFFFF"/>
                </a:solidFill>
                <a:latin typeface="Calibri"/>
                <a:cs typeface="Calibri"/>
              </a:rPr>
              <a:t>a </a:t>
            </a:r>
            <a:r>
              <a:rPr sz="2400" spc="-5" dirty="0">
                <a:solidFill>
                  <a:srgbClr val="FFFFFF"/>
                </a:solidFill>
                <a:latin typeface="Calibri"/>
                <a:cs typeface="Calibri"/>
              </a:rPr>
              <a:t>range of childhood anxiety  disorders including OCD, GAD, specific phobias, social phobia  </a:t>
            </a:r>
            <a:r>
              <a:rPr sz="2400" dirty="0">
                <a:solidFill>
                  <a:srgbClr val="FFFFFF"/>
                </a:solidFill>
                <a:latin typeface="Calibri"/>
                <a:cs typeface="Calibri"/>
              </a:rPr>
              <a:t>and </a:t>
            </a:r>
            <a:r>
              <a:rPr sz="2400" spc="-5" dirty="0">
                <a:solidFill>
                  <a:srgbClr val="FFFFFF"/>
                </a:solidFill>
                <a:latin typeface="Calibri"/>
                <a:cs typeface="Calibri"/>
              </a:rPr>
              <a:t>separation</a:t>
            </a:r>
            <a:r>
              <a:rPr sz="24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libri"/>
                <a:cs typeface="Calibri"/>
              </a:rPr>
              <a:t>anxiety.</a:t>
            </a:r>
            <a:endParaRPr sz="2400" dirty="0">
              <a:latin typeface="Calibri"/>
              <a:cs typeface="Calibri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0D415C5-DDB9-2648-BD48-B17EB4B20C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301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610"/>
    </mc:Choice>
    <mc:Fallback>
      <p:transition spd="slow" advTm="546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29C31-31C9-F943-8B07-6956BD592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Watch: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149A5-0E57-FA4F-A367-E3D1D4ACBE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CBT for Adolescents: </a:t>
            </a:r>
            <a:r>
              <a:rPr lang="en-US" dirty="0">
                <a:hlinkClick r:id="rId4"/>
              </a:rPr>
              <a:t>https://cognitivetherapylondon.co.uk/cognitive-therapy-for-children-and-adolescents/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Family Therapy Skills (demonstration): </a:t>
            </a:r>
            <a:r>
              <a:rPr lang="en-US" dirty="0">
                <a:hlinkClick r:id="rId5"/>
              </a:rPr>
              <a:t>https://www.youtube.com/watch?v=ohTm_YQ1zx4</a:t>
            </a:r>
            <a:endParaRPr lang="en-US" dirty="0"/>
          </a:p>
          <a:p>
            <a:endParaRPr lang="en-US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EE9605B-6FF1-C44D-ADAA-F7614945A9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235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143"/>
    </mc:Choice>
    <mc:Fallback>
      <p:transition spd="slow" advTm="401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A01907A-BF04-440F-BA0D-49BC96273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619BB36-D2DA-714F-B8EE-783129BB97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9800" y="152400"/>
            <a:ext cx="3927600" cy="557106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B2AF32E-2BD5-B245-8D3D-4D623260ECB4}"/>
              </a:ext>
            </a:extLst>
          </p:cNvPr>
          <p:cNvSpPr/>
          <p:nvPr/>
        </p:nvSpPr>
        <p:spPr>
          <a:xfrm>
            <a:off x="457200" y="3105835"/>
            <a:ext cx="83820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>
                <a:hlinkClick r:id="rId5"/>
              </a:rPr>
              <a:t>https://senedd.wales/laid%20documents/cr-ld11522/cr-ld11522-e.pdf</a:t>
            </a:r>
            <a:endParaRPr lang="en-US" dirty="0"/>
          </a:p>
          <a:p>
            <a:endParaRPr lang="en-US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6E8C03E5-F528-6044-ADD1-9292A509BA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129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169"/>
    </mc:Choice>
    <mc:Fallback>
      <p:transition spd="slow" advTm="641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1076</Words>
  <Application>Microsoft Macintosh PowerPoint</Application>
  <PresentationFormat>On-screen Show (4:3)</PresentationFormat>
  <Paragraphs>128</Paragraphs>
  <Slides>24</Slides>
  <Notes>0</Notes>
  <HiddenSlides>0</HiddenSlides>
  <MMClips>24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Calibri</vt:lpstr>
      <vt:lpstr>Century Gothic</vt:lpstr>
      <vt:lpstr>Microsoft Sans Serif</vt:lpstr>
      <vt:lpstr>Times New Roman</vt:lpstr>
      <vt:lpstr>Wingdings 2</vt:lpstr>
      <vt:lpstr>Quotable</vt:lpstr>
      <vt:lpstr>PowerPoint Presentation</vt:lpstr>
      <vt:lpstr>Mental Health</vt:lpstr>
      <vt:lpstr>Mental Health</vt:lpstr>
      <vt:lpstr>PowerPoint Presentation</vt:lpstr>
      <vt:lpstr>Mental Health</vt:lpstr>
      <vt:lpstr>Mental Health</vt:lpstr>
      <vt:lpstr>Mental Health</vt:lpstr>
      <vt:lpstr>Mental Health</vt:lpstr>
      <vt:lpstr>Mental Health</vt:lpstr>
      <vt:lpstr>Mental Health</vt:lpstr>
      <vt:lpstr>Mental Health</vt:lpstr>
      <vt:lpstr>Mental Health</vt:lpstr>
      <vt:lpstr>PowerPoint Presentation</vt:lpstr>
      <vt:lpstr>PowerPoint Presentation</vt:lpstr>
      <vt:lpstr>Aetiology (Causes)</vt:lpstr>
      <vt:lpstr>Multifaceted Approaches to Treatment</vt:lpstr>
      <vt:lpstr>Behaviour Therapy</vt:lpstr>
      <vt:lpstr>Family Interventions</vt:lpstr>
      <vt:lpstr>Systemic Family Therapy</vt:lpstr>
      <vt:lpstr>Parent Training Programmes</vt:lpstr>
      <vt:lpstr>Functional Family Therapy  (FFT)</vt:lpstr>
      <vt:lpstr>Cognitive Behavioural  Therapy (CBT)</vt:lpstr>
      <vt:lpstr>Watch: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Lymarie Rodriguez</dc:creator>
  <cp:lastModifiedBy>Lymarie Rodriguez</cp:lastModifiedBy>
  <cp:revision>3</cp:revision>
  <dcterms:created xsi:type="dcterms:W3CDTF">2020-11-09T07:40:02Z</dcterms:created>
  <dcterms:modified xsi:type="dcterms:W3CDTF">2020-11-09T09:05:53Z</dcterms:modified>
</cp:coreProperties>
</file>