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80" r:id="rId5"/>
    <p:sldMasterId id="2147483692" r:id="rId6"/>
  </p:sldMasterIdLst>
  <p:notesMasterIdLst>
    <p:notesMasterId r:id="rId42"/>
  </p:notesMasterIdLst>
  <p:sldIdLst>
    <p:sldId id="392" r:id="rId7"/>
    <p:sldId id="256" r:id="rId8"/>
    <p:sldId id="385" r:id="rId9"/>
    <p:sldId id="369" r:id="rId10"/>
    <p:sldId id="374" r:id="rId11"/>
    <p:sldId id="370" r:id="rId12"/>
    <p:sldId id="371" r:id="rId13"/>
    <p:sldId id="372" r:id="rId14"/>
    <p:sldId id="393" r:id="rId15"/>
    <p:sldId id="373" r:id="rId16"/>
    <p:sldId id="394" r:id="rId17"/>
    <p:sldId id="395" r:id="rId18"/>
    <p:sldId id="375" r:id="rId19"/>
    <p:sldId id="396" r:id="rId20"/>
    <p:sldId id="376" r:id="rId21"/>
    <p:sldId id="377" r:id="rId22"/>
    <p:sldId id="380" r:id="rId23"/>
    <p:sldId id="381" r:id="rId24"/>
    <p:sldId id="391" r:id="rId25"/>
    <p:sldId id="264" r:id="rId26"/>
    <p:sldId id="270" r:id="rId27"/>
    <p:sldId id="383" r:id="rId28"/>
    <p:sldId id="382" r:id="rId29"/>
    <p:sldId id="267" r:id="rId30"/>
    <p:sldId id="268" r:id="rId31"/>
    <p:sldId id="274" r:id="rId32"/>
    <p:sldId id="275" r:id="rId33"/>
    <p:sldId id="384" r:id="rId34"/>
    <p:sldId id="386" r:id="rId35"/>
    <p:sldId id="387" r:id="rId36"/>
    <p:sldId id="388" r:id="rId37"/>
    <p:sldId id="389" r:id="rId38"/>
    <p:sldId id="390" r:id="rId39"/>
    <p:sldId id="397" r:id="rId40"/>
    <p:sldId id="352"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EEABDC-7704-8377-249E-71EFD6A6DF3A}" v="27" dt="2025-10-23T11:40:23.6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94660"/>
  </p:normalViewPr>
  <p:slideViewPr>
    <p:cSldViewPr snapToGrid="0">
      <p:cViewPr varScale="1">
        <p:scale>
          <a:sx n="85" d="100"/>
          <a:sy n="85" d="100"/>
        </p:scale>
        <p:origin x="4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S::n.young@uwtsd.ac.uk::450ac887-d51d-4f28-b5bb-9aa773a39bcf" providerId="AD" clId="Web-{B6EEABDC-7704-8377-249E-71EFD6A6DF3A}"/>
    <pc:docChg chg="addSld modSld">
      <pc:chgData name="Natasha Young" userId="S::n.young@uwtsd.ac.uk::450ac887-d51d-4f28-b5bb-9aa773a39bcf" providerId="AD" clId="Web-{B6EEABDC-7704-8377-249E-71EFD6A6DF3A}" dt="2025-10-23T11:40:23.651" v="26" actId="20577"/>
      <pc:docMkLst>
        <pc:docMk/>
      </pc:docMkLst>
      <pc:sldChg chg="modSp new">
        <pc:chgData name="Natasha Young" userId="S::n.young@uwtsd.ac.uk::450ac887-d51d-4f28-b5bb-9aa773a39bcf" providerId="AD" clId="Web-{B6EEABDC-7704-8377-249E-71EFD6A6DF3A}" dt="2025-10-23T11:40:23.651" v="26" actId="20577"/>
        <pc:sldMkLst>
          <pc:docMk/>
          <pc:sldMk cId="2181275714" sldId="397"/>
        </pc:sldMkLst>
        <pc:spChg chg="mod">
          <ac:chgData name="Natasha Young" userId="S::n.young@uwtsd.ac.uk::450ac887-d51d-4f28-b5bb-9aa773a39bcf" providerId="AD" clId="Web-{B6EEABDC-7704-8377-249E-71EFD6A6DF3A}" dt="2025-10-23T11:38:59.118" v="9" actId="20577"/>
          <ac:spMkLst>
            <pc:docMk/>
            <pc:sldMk cId="2181275714" sldId="397"/>
            <ac:spMk id="2" creationId="{DA960040-045A-595F-1DD0-0CF2DCF28983}"/>
          </ac:spMkLst>
        </pc:spChg>
        <pc:spChg chg="mod">
          <ac:chgData name="Natasha Young" userId="S::n.young@uwtsd.ac.uk::450ac887-d51d-4f28-b5bb-9aa773a39bcf" providerId="AD" clId="Web-{B6EEABDC-7704-8377-249E-71EFD6A6DF3A}" dt="2025-10-23T11:40:23.651" v="26" actId="20577"/>
          <ac:spMkLst>
            <pc:docMk/>
            <pc:sldMk cId="2181275714" sldId="397"/>
            <ac:spMk id="3" creationId="{A0B59E10-F724-21CA-1DB3-F203194F8E7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CBC334-529B-4145-A08F-36F858F6B673}" type="datetimeFigureOut">
              <a:rPr lang="en-GB" smtClean="0"/>
              <a:t>23/10/2025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51574A-7CB0-44B4-915C-B877BCF42F93}" type="slidenum">
              <a:rPr lang="en-GB" smtClean="0"/>
              <a:t>‹#›</a:t>
            </a:fld>
            <a:endParaRPr lang="en-GB"/>
          </a:p>
        </p:txBody>
      </p:sp>
    </p:spTree>
    <p:extLst>
      <p:ext uri="{BB962C8B-B14F-4D97-AF65-F5344CB8AC3E}">
        <p14:creationId xmlns:p14="http://schemas.microsoft.com/office/powerpoint/2010/main" val="2665098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All of these are key to </a:t>
            </a:r>
            <a:r>
              <a:rPr lang="en-US" dirty="0" err="1">
                <a:ea typeface="Calibri"/>
                <a:cs typeface="Calibri"/>
              </a:rPr>
              <a:t>recognising</a:t>
            </a:r>
            <a:r>
              <a:rPr lang="en-US" dirty="0">
                <a:ea typeface="Calibri"/>
                <a:cs typeface="Calibri"/>
              </a:rPr>
              <a:t> symptoms</a:t>
            </a:r>
          </a:p>
          <a:p>
            <a:r>
              <a:rPr lang="en-US" dirty="0">
                <a:ea typeface="Calibri"/>
                <a:cs typeface="Calibri"/>
              </a:rPr>
              <a:t>You can identify here some of the challenges and practicalities of safeguarding children from ethnic minority families. For example </a:t>
            </a:r>
          </a:p>
          <a:p>
            <a:pPr marL="171450" indent="-171450">
              <a:buFont typeface="Arial"/>
              <a:buChar char="•"/>
            </a:pPr>
            <a:r>
              <a:rPr lang="en-US">
                <a:ea typeface="Calibri"/>
                <a:cs typeface="Calibri"/>
              </a:rPr>
              <a:t>Physical abuse – Bruises and burns appearing differently on black or brown skin to white skin, can be much harder to determine – medical students receive training on this? How many of you have been trained to think about let alone know what to look for?</a:t>
            </a:r>
          </a:p>
          <a:p>
            <a:pPr marL="171450" indent="-171450">
              <a:buFont typeface="Arial"/>
              <a:buChar char="•"/>
            </a:pPr>
            <a:r>
              <a:rPr lang="en-US" dirty="0">
                <a:ea typeface="Calibri"/>
                <a:cs typeface="Calibri"/>
              </a:rPr>
              <a:t>Some skin conditions – such as </a:t>
            </a:r>
            <a:r>
              <a:rPr lang="en-US" err="1">
                <a:ea typeface="Calibri"/>
                <a:cs typeface="Calibri"/>
              </a:rPr>
              <a:t>Mongolion</a:t>
            </a:r>
            <a:r>
              <a:rPr lang="en-US" dirty="0">
                <a:ea typeface="Calibri"/>
                <a:cs typeface="Calibri"/>
              </a:rPr>
              <a:t> spots are common for darker skin – can present like child abuse. Skin pigmentation can affect many conditions such as </a:t>
            </a:r>
            <a:r>
              <a:rPr lang="en-US" err="1">
                <a:ea typeface="Calibri"/>
                <a:cs typeface="Calibri"/>
              </a:rPr>
              <a:t>excema</a:t>
            </a:r>
            <a:r>
              <a:rPr lang="en-US" dirty="0">
                <a:ea typeface="Calibri"/>
                <a:cs typeface="Calibri"/>
              </a:rPr>
              <a:t>, rashes, do you know how to </a:t>
            </a:r>
            <a:r>
              <a:rPr lang="en-US" err="1">
                <a:ea typeface="Calibri"/>
                <a:cs typeface="Calibri"/>
              </a:rPr>
              <a:t>dfferentiale</a:t>
            </a:r>
            <a:r>
              <a:rPr lang="en-US">
                <a:ea typeface="Calibri"/>
                <a:cs typeface="Calibri"/>
              </a:rPr>
              <a:t> between signs of abuse and skin pigmentation? Does it matter?</a:t>
            </a:r>
            <a:endParaRPr lang="en-US" dirty="0">
              <a:ea typeface="Calibri"/>
              <a:cs typeface="Calibri"/>
            </a:endParaRPr>
          </a:p>
          <a:p>
            <a:pPr marL="171450" indent="-171450">
              <a:buFont typeface="Arial"/>
              <a:buChar char="•"/>
            </a:pPr>
            <a:r>
              <a:rPr lang="en-US" dirty="0">
                <a:ea typeface="Calibri"/>
                <a:cs typeface="Calibri"/>
              </a:rPr>
              <a:t>Some </a:t>
            </a:r>
            <a:r>
              <a:rPr lang="en-US" err="1">
                <a:ea typeface="Calibri"/>
                <a:cs typeface="Calibri"/>
              </a:rPr>
              <a:t>ethnicicities</a:t>
            </a:r>
            <a:r>
              <a:rPr lang="en-US" dirty="0">
                <a:ea typeface="Calibri"/>
                <a:cs typeface="Calibri"/>
              </a:rPr>
              <a:t>/ religious or cultural families use a range of home remedies for common ailments that may lease marks that could lead you to believe it is abuse. </a:t>
            </a:r>
          </a:p>
          <a:p>
            <a:pPr marL="171450" indent="-171450">
              <a:buFont typeface="Arial"/>
              <a:buChar char="•"/>
            </a:pPr>
            <a:r>
              <a:rPr lang="en-US" dirty="0">
                <a:ea typeface="Calibri"/>
                <a:cs typeface="Calibri"/>
              </a:rPr>
              <a:t>Cultural practices - </a:t>
            </a:r>
            <a:r>
              <a:rPr lang="en-US" dirty="0"/>
              <a:t>Different cultural practices may affect how injuries occur or are perceived. Understanding these nuances can help professionals make informed decisions when evaluating potential abuse cases.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6651574A-7CB0-44B4-915C-B877BCF42F93}" type="slidenum">
              <a:rPr lang="en-GB" smtClean="0"/>
              <a:t>4</a:t>
            </a:fld>
            <a:endParaRPr lang="en-GB"/>
          </a:p>
        </p:txBody>
      </p:sp>
    </p:spTree>
    <p:extLst>
      <p:ext uri="{BB962C8B-B14F-4D97-AF65-F5344CB8AC3E}">
        <p14:creationId xmlns:p14="http://schemas.microsoft.com/office/powerpoint/2010/main" val="1150993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information should be recorded</a:t>
            </a:r>
          </a:p>
          <a:p>
            <a:r>
              <a:rPr lang="en-GB" dirty="0"/>
              <a:t>Decisions</a:t>
            </a:r>
          </a:p>
          <a:p>
            <a:r>
              <a:rPr lang="en-GB" dirty="0"/>
              <a:t>Timescales</a:t>
            </a:r>
          </a:p>
          <a:p>
            <a:r>
              <a:rPr lang="en-GB" dirty="0"/>
              <a:t>Be prompt</a:t>
            </a:r>
          </a:p>
        </p:txBody>
      </p:sp>
      <p:sp>
        <p:nvSpPr>
          <p:cNvPr id="4" name="Slide Number Placeholder 3"/>
          <p:cNvSpPr>
            <a:spLocks noGrp="1"/>
          </p:cNvSpPr>
          <p:nvPr>
            <p:ph type="sldNum" sz="quarter" idx="5"/>
          </p:nvPr>
        </p:nvSpPr>
        <p:spPr/>
        <p:txBody>
          <a:bodyPr/>
          <a:lstStyle/>
          <a:p>
            <a:fld id="{6651574A-7CB0-44B4-915C-B877BCF42F93}" type="slidenum">
              <a:rPr lang="en-GB" smtClean="0"/>
              <a:t>8</a:t>
            </a:fld>
            <a:endParaRPr lang="en-GB"/>
          </a:p>
        </p:txBody>
      </p:sp>
    </p:spTree>
    <p:extLst>
      <p:ext uri="{BB962C8B-B14F-4D97-AF65-F5344CB8AC3E}">
        <p14:creationId xmlns:p14="http://schemas.microsoft.com/office/powerpoint/2010/main" val="1859903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9BDE3-8E66-0522-DE87-DE68B84BF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AA564B-E8FB-B503-7E82-B781CA3BAA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88477F-310A-EC9A-DE28-53FC3C00E75F}"/>
              </a:ext>
            </a:extLst>
          </p:cNvPr>
          <p:cNvSpPr>
            <a:spLocks noGrp="1"/>
          </p:cNvSpPr>
          <p:nvPr>
            <p:ph type="body" idx="1"/>
          </p:nvPr>
        </p:nvSpPr>
        <p:spPr/>
        <p:txBody>
          <a:bodyPr/>
          <a:lstStyle/>
          <a:p>
            <a:r>
              <a:rPr lang="en-GB" dirty="0"/>
              <a:t>Barriers to reporting or referring</a:t>
            </a:r>
          </a:p>
        </p:txBody>
      </p:sp>
      <p:sp>
        <p:nvSpPr>
          <p:cNvPr id="4" name="Slide Number Placeholder 3">
            <a:extLst>
              <a:ext uri="{FF2B5EF4-FFF2-40B4-BE49-F238E27FC236}">
                <a16:creationId xmlns:a16="http://schemas.microsoft.com/office/drawing/2014/main" id="{4AEA5645-48F4-4412-9A6C-5A04B209B3EE}"/>
              </a:ext>
            </a:extLst>
          </p:cNvPr>
          <p:cNvSpPr>
            <a:spLocks noGrp="1"/>
          </p:cNvSpPr>
          <p:nvPr>
            <p:ph type="sldNum" sz="quarter" idx="5"/>
          </p:nvPr>
        </p:nvSpPr>
        <p:spPr/>
        <p:txBody>
          <a:bodyPr/>
          <a:lstStyle/>
          <a:p>
            <a:fld id="{6651574A-7CB0-44B4-915C-B877BCF42F93}" type="slidenum">
              <a:rPr lang="en-GB" smtClean="0"/>
              <a:t>9</a:t>
            </a:fld>
            <a:endParaRPr lang="en-GB"/>
          </a:p>
        </p:txBody>
      </p:sp>
    </p:spTree>
    <p:extLst>
      <p:ext uri="{BB962C8B-B14F-4D97-AF65-F5344CB8AC3E}">
        <p14:creationId xmlns:p14="http://schemas.microsoft.com/office/powerpoint/2010/main" val="4088519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Barriers to reporting or referring</a:t>
            </a:r>
          </a:p>
          <a:p>
            <a:r>
              <a:rPr lang="en-GB" dirty="0">
                <a:ea typeface="Calibri"/>
                <a:cs typeface="Calibri"/>
              </a:rPr>
              <a:t>Respectful uncertainty is where professional take the word of families as gospel, should always consider the alternative</a:t>
            </a:r>
          </a:p>
        </p:txBody>
      </p:sp>
      <p:sp>
        <p:nvSpPr>
          <p:cNvPr id="4" name="Slide Number Placeholder 3"/>
          <p:cNvSpPr>
            <a:spLocks noGrp="1"/>
          </p:cNvSpPr>
          <p:nvPr>
            <p:ph type="sldNum" sz="quarter" idx="5"/>
          </p:nvPr>
        </p:nvSpPr>
        <p:spPr/>
        <p:txBody>
          <a:bodyPr/>
          <a:lstStyle/>
          <a:p>
            <a:fld id="{6651574A-7CB0-44B4-915C-B877BCF42F93}" type="slidenum">
              <a:rPr lang="en-GB" smtClean="0"/>
              <a:t>10</a:t>
            </a:fld>
            <a:endParaRPr lang="en-GB"/>
          </a:p>
        </p:txBody>
      </p:sp>
    </p:spTree>
    <p:extLst>
      <p:ext uri="{BB962C8B-B14F-4D97-AF65-F5344CB8AC3E}">
        <p14:creationId xmlns:p14="http://schemas.microsoft.com/office/powerpoint/2010/main" val="1384705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FD928-53CE-1A0E-CFEA-FF520143BC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534E21-8977-7419-A10E-BFCABF0164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C3B75B-220A-2F9D-F6E2-F7318A181EBB}"/>
              </a:ext>
            </a:extLst>
          </p:cNvPr>
          <p:cNvSpPr>
            <a:spLocks noGrp="1"/>
          </p:cNvSpPr>
          <p:nvPr>
            <p:ph type="body" idx="1"/>
          </p:nvPr>
        </p:nvSpPr>
        <p:spPr/>
        <p:txBody>
          <a:bodyPr/>
          <a:lstStyle/>
          <a:p>
            <a:r>
              <a:rPr lang="en-GB" dirty="0"/>
              <a:t>Barriers to reporting or referring</a:t>
            </a:r>
          </a:p>
          <a:p>
            <a:r>
              <a:rPr lang="en-GB" dirty="0">
                <a:ea typeface="Calibri"/>
                <a:cs typeface="Calibri"/>
              </a:rPr>
              <a:t>Cultural </a:t>
            </a:r>
            <a:r>
              <a:rPr lang="en-GB" err="1">
                <a:ea typeface="Calibri"/>
                <a:cs typeface="Calibri"/>
              </a:rPr>
              <a:t>relavist</a:t>
            </a:r>
            <a:r>
              <a:rPr lang="en-GB" dirty="0">
                <a:ea typeface="Calibri"/>
                <a:cs typeface="Calibri"/>
              </a:rPr>
              <a:t> approach - </a:t>
            </a:r>
            <a:r>
              <a:rPr lang="en-GB" dirty="0"/>
              <a:t>cultural relativists believe that outsiders must and should not question everything that happens within a culture.</a:t>
            </a:r>
          </a:p>
          <a:p>
            <a:r>
              <a:rPr lang="en-GB" dirty="0">
                <a:ea typeface="Calibri"/>
                <a:cs typeface="Calibri"/>
              </a:rPr>
              <a:t>Where professional fear being accused of racism – they tend not to act where they would have normally</a:t>
            </a:r>
          </a:p>
        </p:txBody>
      </p:sp>
      <p:sp>
        <p:nvSpPr>
          <p:cNvPr id="4" name="Slide Number Placeholder 3">
            <a:extLst>
              <a:ext uri="{FF2B5EF4-FFF2-40B4-BE49-F238E27FC236}">
                <a16:creationId xmlns:a16="http://schemas.microsoft.com/office/drawing/2014/main" id="{8625B925-63A2-4277-FDB6-99E0874DFC06}"/>
              </a:ext>
            </a:extLst>
          </p:cNvPr>
          <p:cNvSpPr>
            <a:spLocks noGrp="1"/>
          </p:cNvSpPr>
          <p:nvPr>
            <p:ph type="sldNum" sz="quarter" idx="5"/>
          </p:nvPr>
        </p:nvSpPr>
        <p:spPr/>
        <p:txBody>
          <a:bodyPr/>
          <a:lstStyle/>
          <a:p>
            <a:fld id="{6651574A-7CB0-44B4-915C-B877BCF42F93}" type="slidenum">
              <a:rPr lang="en-GB" smtClean="0"/>
              <a:t>11</a:t>
            </a:fld>
            <a:endParaRPr lang="en-GB"/>
          </a:p>
        </p:txBody>
      </p:sp>
    </p:spTree>
    <p:extLst>
      <p:ext uri="{BB962C8B-B14F-4D97-AF65-F5344CB8AC3E}">
        <p14:creationId xmlns:p14="http://schemas.microsoft.com/office/powerpoint/2010/main" val="2557729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D8915-5E1A-4A1B-BF56-440298262E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864C5E-F506-F0C3-A3C5-8B9AAEE025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BC08FC-4450-9579-E1B7-313E03864CC0}"/>
              </a:ext>
            </a:extLst>
          </p:cNvPr>
          <p:cNvSpPr>
            <a:spLocks noGrp="1"/>
          </p:cNvSpPr>
          <p:nvPr>
            <p:ph type="body" idx="1"/>
          </p:nvPr>
        </p:nvSpPr>
        <p:spPr/>
        <p:txBody>
          <a:bodyPr/>
          <a:lstStyle/>
          <a:p>
            <a:r>
              <a:rPr lang="en-GB" dirty="0"/>
              <a:t>Barriers to reporting or referring</a:t>
            </a:r>
          </a:p>
          <a:p>
            <a:r>
              <a:rPr lang="en-GB" dirty="0">
                <a:ea typeface="Calibri"/>
                <a:cs typeface="Calibri"/>
              </a:rPr>
              <a:t>Cultural </a:t>
            </a:r>
            <a:r>
              <a:rPr lang="en-GB" err="1">
                <a:ea typeface="Calibri"/>
                <a:cs typeface="Calibri"/>
              </a:rPr>
              <a:t>relavist</a:t>
            </a:r>
            <a:r>
              <a:rPr lang="en-GB" dirty="0">
                <a:ea typeface="Calibri"/>
                <a:cs typeface="Calibri"/>
              </a:rPr>
              <a:t> approach - </a:t>
            </a:r>
            <a:r>
              <a:rPr lang="en-GB" dirty="0"/>
              <a:t>cultural relativists believe that outsiders must and should not question everything that happens within a culture.</a:t>
            </a:r>
          </a:p>
          <a:p>
            <a:r>
              <a:rPr lang="en-GB" dirty="0">
                <a:ea typeface="Calibri"/>
                <a:cs typeface="Calibri"/>
              </a:rPr>
              <a:t>Where professional fear being accused of racism – they tend not to act where they would have normally</a:t>
            </a:r>
          </a:p>
          <a:p>
            <a:r>
              <a:rPr lang="en-GB" dirty="0">
                <a:ea typeface="Calibri"/>
                <a:cs typeface="Calibri"/>
              </a:rPr>
              <a:t>Gender based stereotyping can occur when professionals assume that for example like in the case of Tyra Henry, the African Carribean older woman was deemed </a:t>
            </a:r>
            <a:r>
              <a:rPr lang="en-GB" dirty="0"/>
              <a:t>resourceful  and able to cope in the face of </a:t>
            </a:r>
            <a:r>
              <a:rPr lang="en-GB" dirty="0" err="1"/>
              <a:t>adverstiy</a:t>
            </a:r>
            <a:r>
              <a:rPr lang="en-GB" dirty="0"/>
              <a:t> – therefore lack of support mechanisms were provided. </a:t>
            </a:r>
            <a:r>
              <a:rPr lang="en-GB" dirty="0">
                <a:ea typeface="Calibri"/>
                <a:cs typeface="Calibri"/>
              </a:rPr>
              <a:t> </a:t>
            </a:r>
            <a:endParaRPr lang="en-GB" dirty="0"/>
          </a:p>
          <a:p>
            <a:endParaRPr lang="en-GB" dirty="0">
              <a:ea typeface="Calibri"/>
              <a:cs typeface="Calibri"/>
            </a:endParaRPr>
          </a:p>
        </p:txBody>
      </p:sp>
      <p:sp>
        <p:nvSpPr>
          <p:cNvPr id="4" name="Slide Number Placeholder 3">
            <a:extLst>
              <a:ext uri="{FF2B5EF4-FFF2-40B4-BE49-F238E27FC236}">
                <a16:creationId xmlns:a16="http://schemas.microsoft.com/office/drawing/2014/main" id="{A5C21D83-6FEA-65C0-D524-7DCDA4A118BE}"/>
              </a:ext>
            </a:extLst>
          </p:cNvPr>
          <p:cNvSpPr>
            <a:spLocks noGrp="1"/>
          </p:cNvSpPr>
          <p:nvPr>
            <p:ph type="sldNum" sz="quarter" idx="5"/>
          </p:nvPr>
        </p:nvSpPr>
        <p:spPr/>
        <p:txBody>
          <a:bodyPr/>
          <a:lstStyle/>
          <a:p>
            <a:fld id="{6651574A-7CB0-44B4-915C-B877BCF42F93}" type="slidenum">
              <a:rPr lang="en-GB" smtClean="0"/>
              <a:t>12</a:t>
            </a:fld>
            <a:endParaRPr lang="en-GB"/>
          </a:p>
        </p:txBody>
      </p:sp>
    </p:spTree>
    <p:extLst>
      <p:ext uri="{BB962C8B-B14F-4D97-AF65-F5344CB8AC3E}">
        <p14:creationId xmlns:p14="http://schemas.microsoft.com/office/powerpoint/2010/main" val="1677436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Things to consider when a disclosure is made</a:t>
            </a:r>
          </a:p>
          <a:p>
            <a:r>
              <a:rPr lang="en-GB" dirty="0">
                <a:ea typeface="Calibri"/>
                <a:cs typeface="Calibri"/>
              </a:rPr>
              <a:t> </a:t>
            </a:r>
          </a:p>
          <a:p>
            <a:r>
              <a:rPr lang="en-GB"/>
              <a:t>A </a:t>
            </a:r>
            <a:r>
              <a:rPr lang="en-GB" b="1"/>
              <a:t>Multi-Agency Referral Form (MARF)</a:t>
            </a:r>
            <a:r>
              <a:rPr lang="en-GB"/>
              <a:t> is typically completed by </a:t>
            </a:r>
            <a:r>
              <a:rPr lang="en-GB" b="1"/>
              <a:t>professionals</a:t>
            </a:r>
            <a:r>
              <a:rPr lang="en-GB"/>
              <a:t> who have concerns about a child's welfare or safeguarding needs. This includes:</a:t>
            </a:r>
          </a:p>
          <a:p>
            <a:pPr marL="171450" indent="-171450">
              <a:buFont typeface="Arial"/>
              <a:buChar char="•"/>
            </a:pPr>
            <a:r>
              <a:rPr lang="en-GB" b="1"/>
              <a:t>Teachers &amp; School Staff</a:t>
            </a:r>
            <a:r>
              <a:rPr lang="en-GB"/>
              <a:t> – If they notice signs of abuse, neglect, or other safeguarding concerns.</a:t>
            </a:r>
          </a:p>
          <a:p>
            <a:pPr marL="171450" indent="-171450">
              <a:buFont typeface="Arial"/>
              <a:buChar char="•"/>
            </a:pPr>
            <a:r>
              <a:rPr lang="en-GB" b="1"/>
              <a:t>Healthcare Professionals</a:t>
            </a:r>
            <a:r>
              <a:rPr lang="en-GB"/>
              <a:t> – Doctors, nurses, and mental health workers who identify risks to a child's well-being.</a:t>
            </a:r>
          </a:p>
          <a:p>
            <a:pPr marL="171450" indent="-171450">
              <a:buFont typeface="Arial"/>
              <a:buChar char="•"/>
            </a:pPr>
            <a:r>
              <a:rPr lang="en-GB" b="1"/>
              <a:t>Social Workers</a:t>
            </a:r>
            <a:r>
              <a:rPr lang="en-GB"/>
              <a:t> – When assessing a child's situation and determining the need for intervention.</a:t>
            </a:r>
          </a:p>
          <a:p>
            <a:pPr marL="171450" indent="-171450">
              <a:buFont typeface="Arial"/>
              <a:buChar char="•"/>
            </a:pPr>
            <a:r>
              <a:rPr lang="en-GB" b="1"/>
              <a:t>Police &amp; Law Enforcement</a:t>
            </a:r>
            <a:r>
              <a:rPr lang="en-GB"/>
              <a:t> – If they encounter a child at risk during investigations.</a:t>
            </a:r>
          </a:p>
          <a:p>
            <a:pPr marL="171450" indent="-171450">
              <a:buFont typeface="Arial"/>
              <a:buChar char="•"/>
            </a:pPr>
            <a:r>
              <a:rPr lang="en-GB" b="1"/>
              <a:t>Other Agencies</a:t>
            </a:r>
            <a:r>
              <a:rPr lang="en-GB"/>
              <a:t> – Youth workers, housing officers, and charities involved in child welfare.</a:t>
            </a:r>
          </a:p>
          <a:p>
            <a:r>
              <a:rPr lang="en-GB" dirty="0"/>
              <a:t>The MARF is submitted to </a:t>
            </a:r>
            <a:r>
              <a:rPr lang="en-GB" b="1" dirty="0"/>
              <a:t>Children’s Social Care</a:t>
            </a:r>
            <a:r>
              <a:rPr lang="en-GB" dirty="0"/>
              <a:t> or the </a:t>
            </a:r>
            <a:r>
              <a:rPr lang="en-GB" b="1" dirty="0"/>
              <a:t>Multi-Agency Safeguarding Hub (MASH)</a:t>
            </a:r>
            <a:r>
              <a:rPr lang="en-GB" dirty="0"/>
              <a:t> for assessment and </a:t>
            </a:r>
            <a:r>
              <a:rPr lang="en-GB" dirty="0" err="1"/>
              <a:t>actio</a:t>
            </a:r>
            <a:endParaRPr lang="en-GB" dirty="0" err="1">
              <a:ea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6651574A-7CB0-44B4-915C-B877BCF42F93}" type="slidenum">
              <a:rPr lang="en-GB" smtClean="0"/>
              <a:t>13</a:t>
            </a:fld>
            <a:endParaRPr lang="en-GB"/>
          </a:p>
        </p:txBody>
      </p:sp>
    </p:spTree>
    <p:extLst>
      <p:ext uri="{BB962C8B-B14F-4D97-AF65-F5344CB8AC3E}">
        <p14:creationId xmlns:p14="http://schemas.microsoft.com/office/powerpoint/2010/main" val="326326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DD15A-3282-61AE-0FC5-E6367C713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6D4F2E-C9C5-D825-53CD-F53C30FD91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01735A-6F9F-B494-2567-108A7BCD414A}"/>
              </a:ext>
            </a:extLst>
          </p:cNvPr>
          <p:cNvSpPr>
            <a:spLocks noGrp="1"/>
          </p:cNvSpPr>
          <p:nvPr>
            <p:ph type="body" idx="1"/>
          </p:nvPr>
        </p:nvSpPr>
        <p:spPr/>
        <p:txBody>
          <a:bodyPr/>
          <a:lstStyle/>
          <a:p>
            <a:r>
              <a:rPr lang="en-GB" dirty="0"/>
              <a:t>Things to consider when a disclosure is made</a:t>
            </a:r>
          </a:p>
          <a:p>
            <a:r>
              <a:rPr lang="en-GB" dirty="0">
                <a:ea typeface="Calibri"/>
                <a:cs typeface="Calibri"/>
              </a:rPr>
              <a:t> </a:t>
            </a:r>
          </a:p>
          <a:p>
            <a:r>
              <a:rPr lang="en-GB"/>
              <a:t>A </a:t>
            </a:r>
            <a:r>
              <a:rPr lang="en-GB" b="1"/>
              <a:t>Multi-Agency Referral Form (MARF)</a:t>
            </a:r>
            <a:r>
              <a:rPr lang="en-GB"/>
              <a:t> is typically completed by </a:t>
            </a:r>
            <a:r>
              <a:rPr lang="en-GB" b="1"/>
              <a:t>professionals</a:t>
            </a:r>
            <a:r>
              <a:rPr lang="en-GB"/>
              <a:t> who have concerns about a child's welfare or safeguarding needs. This includes:</a:t>
            </a:r>
          </a:p>
          <a:p>
            <a:pPr marL="171450" indent="-171450">
              <a:buFont typeface="Arial"/>
              <a:buChar char="•"/>
            </a:pPr>
            <a:r>
              <a:rPr lang="en-GB" b="1"/>
              <a:t>Teachers &amp; School Staff</a:t>
            </a:r>
            <a:r>
              <a:rPr lang="en-GB"/>
              <a:t> – If they notice signs of abuse, neglect, or other safeguarding concerns.</a:t>
            </a:r>
          </a:p>
          <a:p>
            <a:pPr marL="171450" indent="-171450">
              <a:buFont typeface="Arial"/>
              <a:buChar char="•"/>
            </a:pPr>
            <a:r>
              <a:rPr lang="en-GB" b="1"/>
              <a:t>Healthcare Professionals</a:t>
            </a:r>
            <a:r>
              <a:rPr lang="en-GB"/>
              <a:t> – Doctors, nurses, and mental health workers who identify risks to a child's well-being.</a:t>
            </a:r>
          </a:p>
          <a:p>
            <a:pPr marL="171450" indent="-171450">
              <a:buFont typeface="Arial"/>
              <a:buChar char="•"/>
            </a:pPr>
            <a:r>
              <a:rPr lang="en-GB" b="1"/>
              <a:t>Social Workers</a:t>
            </a:r>
            <a:r>
              <a:rPr lang="en-GB"/>
              <a:t> – When assessing a child's situation and determining the need for intervention.</a:t>
            </a:r>
          </a:p>
          <a:p>
            <a:pPr marL="171450" indent="-171450">
              <a:buFont typeface="Arial"/>
              <a:buChar char="•"/>
            </a:pPr>
            <a:r>
              <a:rPr lang="en-GB" b="1"/>
              <a:t>Police &amp; Law Enforcement</a:t>
            </a:r>
            <a:r>
              <a:rPr lang="en-GB"/>
              <a:t> – If they encounter a child at risk during investigations.</a:t>
            </a:r>
          </a:p>
          <a:p>
            <a:pPr marL="171450" indent="-171450">
              <a:buFont typeface="Arial"/>
              <a:buChar char="•"/>
            </a:pPr>
            <a:r>
              <a:rPr lang="en-GB" b="1"/>
              <a:t>Other Agencies</a:t>
            </a:r>
            <a:r>
              <a:rPr lang="en-GB"/>
              <a:t> – Youth workers, housing officers, and charities involved in child welfare.</a:t>
            </a:r>
          </a:p>
          <a:p>
            <a:r>
              <a:rPr lang="en-GB" dirty="0"/>
              <a:t>The MARF is submitted to </a:t>
            </a:r>
            <a:r>
              <a:rPr lang="en-GB" b="1" dirty="0"/>
              <a:t>Children’s Social Care</a:t>
            </a:r>
            <a:r>
              <a:rPr lang="en-GB" dirty="0"/>
              <a:t> or the </a:t>
            </a:r>
            <a:r>
              <a:rPr lang="en-GB" b="1" dirty="0"/>
              <a:t>Multi-Agency Safeguarding Hub (MASH)</a:t>
            </a:r>
            <a:r>
              <a:rPr lang="en-GB" dirty="0"/>
              <a:t> for assessment and </a:t>
            </a:r>
            <a:r>
              <a:rPr lang="en-GB" dirty="0" err="1"/>
              <a:t>actio</a:t>
            </a:r>
            <a:endParaRPr lang="en-GB" dirty="0" err="1">
              <a:ea typeface="Calibri"/>
              <a:cs typeface="Calibri"/>
            </a:endParaRPr>
          </a:p>
          <a:p>
            <a:endParaRPr lang="en-GB" dirty="0">
              <a:ea typeface="Calibri"/>
              <a:cs typeface="Calibri"/>
            </a:endParaRPr>
          </a:p>
        </p:txBody>
      </p:sp>
      <p:sp>
        <p:nvSpPr>
          <p:cNvPr id="4" name="Slide Number Placeholder 3">
            <a:extLst>
              <a:ext uri="{FF2B5EF4-FFF2-40B4-BE49-F238E27FC236}">
                <a16:creationId xmlns:a16="http://schemas.microsoft.com/office/drawing/2014/main" id="{D96980CF-BC72-EAE7-2396-E0E113F15FD4}"/>
              </a:ext>
            </a:extLst>
          </p:cNvPr>
          <p:cNvSpPr>
            <a:spLocks noGrp="1"/>
          </p:cNvSpPr>
          <p:nvPr>
            <p:ph type="sldNum" sz="quarter" idx="5"/>
          </p:nvPr>
        </p:nvSpPr>
        <p:spPr/>
        <p:txBody>
          <a:bodyPr/>
          <a:lstStyle/>
          <a:p>
            <a:fld id="{6651574A-7CB0-44B4-915C-B877BCF42F93}" type="slidenum">
              <a:rPr lang="en-GB" smtClean="0"/>
              <a:t>14</a:t>
            </a:fld>
            <a:endParaRPr lang="en-GB"/>
          </a:p>
        </p:txBody>
      </p:sp>
    </p:spTree>
    <p:extLst>
      <p:ext uri="{BB962C8B-B14F-4D97-AF65-F5344CB8AC3E}">
        <p14:creationId xmlns:p14="http://schemas.microsoft.com/office/powerpoint/2010/main" val="14485575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Settings are required to appoint an appropriate senior member of staff who has overall responsibility for overseeing all processes, policies and procedures with regards to safeguarding and child protection concerns within the setting, This person is referred to as the Designated Safeguarding Officer. However it is vital to remember that Safeguarding is EVERYONES responsibility. It is worth noting here that there is a drive to make it an offence if it is identified that where a child has suffered serious child abuse, resulting in death or serious injury, any individuals who may have known or suspected and failed to act upon those concerns or information can be prosecuted. This puts an even bigger responsibility on practitioners to report.  </a:t>
            </a:r>
          </a:p>
          <a:p>
            <a:r>
              <a:rPr lang="en-GB" dirty="0"/>
              <a:t>All stakeholders should be made aware of who the Designated Safeguarding Officer for the setting is and how they can be contacted.</a:t>
            </a:r>
          </a:p>
          <a:p>
            <a:r>
              <a:rPr lang="en-GB" dirty="0"/>
              <a:t>Some of the key responsibilities of the DSO are</a:t>
            </a:r>
          </a:p>
          <a:p>
            <a:pPr marL="171450" indent="-171450">
              <a:buFont typeface="Arial" panose="020B0604020202020204" pitchFamily="34" charset="0"/>
              <a:buChar char="•"/>
            </a:pPr>
            <a:r>
              <a:rPr lang="en-GB" dirty="0"/>
              <a:t>Take a lead role in developing and reviewing all of the settings safeguarding and child protection policies and procedures.</a:t>
            </a:r>
          </a:p>
          <a:p>
            <a:pPr marL="171450" indent="-171450">
              <a:buFont typeface="Arial" panose="020B0604020202020204" pitchFamily="34" charset="0"/>
              <a:buChar char="•"/>
            </a:pPr>
            <a:r>
              <a:rPr lang="en-GB" dirty="0"/>
              <a:t>Take a lead role in implementing the settings safeguarding and child protection policies and procedures: ensuring all safeguarding and child protection issues concerning children and young people who take part in the settings activities are responded to appropriately and effectively.</a:t>
            </a:r>
          </a:p>
          <a:p>
            <a:pPr marL="171450" indent="-171450">
              <a:buFont typeface="Arial" panose="020B0604020202020204" pitchFamily="34" charset="0"/>
              <a:buChar char="•"/>
            </a:pPr>
            <a:r>
              <a:rPr lang="en-GB" dirty="0"/>
              <a:t>Make sure that everyone working or volunteering with or for children and young people at the setting, including the board of trustees/management committee members, understands the safeguarding and child protection policy and procedures and knows what to do if they have concerns about a child’s welfare. </a:t>
            </a:r>
          </a:p>
          <a:p>
            <a:pPr marL="171450" indent="-171450">
              <a:buFont typeface="Arial" panose="020B0604020202020204" pitchFamily="34" charset="0"/>
              <a:buChar char="•"/>
            </a:pPr>
            <a:r>
              <a:rPr lang="en-GB" dirty="0"/>
              <a:t>Make sure children and young people who are involved in activities at the setting and their parents know who they can talk to if they have a welfare concern and understand what action the organisation will take in response</a:t>
            </a:r>
          </a:p>
          <a:p>
            <a:pPr marL="171450" indent="-171450">
              <a:buFont typeface="Arial" panose="020B0604020202020204" pitchFamily="34" charset="0"/>
              <a:buChar char="•"/>
            </a:pPr>
            <a:r>
              <a:rPr lang="en-GB" dirty="0"/>
              <a:t>Receive and record information from anyone who has concerns about a child who takes part in the settings activities, this should be done in </a:t>
            </a:r>
            <a:r>
              <a:rPr lang="en-GB" dirty="0" err="1"/>
              <a:t>accordanc</a:t>
            </a:r>
            <a:r>
              <a:rPr lang="en-GB" dirty="0"/>
              <a:t> with settings policies and procedures and statutory requirements.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20</a:t>
            </a:fld>
            <a:endParaRPr lang="en-GB"/>
          </a:p>
        </p:txBody>
      </p:sp>
    </p:spTree>
    <p:extLst>
      <p:ext uri="{BB962C8B-B14F-4D97-AF65-F5344CB8AC3E}">
        <p14:creationId xmlns:p14="http://schemas.microsoft.com/office/powerpoint/2010/main" val="3199595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Take the lead on responding to information that may constitute a child protection concern, including a concern that an adult involved with the setting may present a risk to children or young people. This includes: </a:t>
            </a:r>
          </a:p>
          <a:p>
            <a:pPr marL="228600" indent="-228600">
              <a:buFont typeface="Arial" panose="020B0604020202020204" pitchFamily="34" charset="0"/>
              <a:buAutoNum type="alphaLcPeriod"/>
            </a:pPr>
            <a:r>
              <a:rPr lang="en-GB" dirty="0"/>
              <a:t>assessing and clarifying the information </a:t>
            </a:r>
          </a:p>
          <a:p>
            <a:pPr marL="228600" indent="-228600">
              <a:buFont typeface="Arial" panose="020B0604020202020204" pitchFamily="34" charset="0"/>
              <a:buAutoNum type="alphaLcPeriod"/>
            </a:pPr>
            <a:r>
              <a:rPr lang="en-GB" dirty="0"/>
              <a:t>making referrals to statutory organisations as appropriate </a:t>
            </a:r>
          </a:p>
          <a:p>
            <a:pPr marL="228600" indent="-228600">
              <a:buFont typeface="Arial" panose="020B0604020202020204" pitchFamily="34" charset="0"/>
              <a:buAutoNum type="alphaLcPeriod"/>
            </a:pPr>
            <a:r>
              <a:rPr lang="en-GB" dirty="0"/>
              <a:t>consulting with and informing the relevant members of the organisation’s management and </a:t>
            </a:r>
          </a:p>
          <a:p>
            <a:pPr marL="228600" indent="-228600">
              <a:buFont typeface="Arial" panose="020B0604020202020204" pitchFamily="34" charset="0"/>
              <a:buAutoNum type="alphaLcPeriod"/>
            </a:pPr>
            <a:r>
              <a:rPr lang="en-GB" dirty="0"/>
              <a:t>following the organisation’s safeguarding policy and procedures. </a:t>
            </a:r>
          </a:p>
          <a:p>
            <a:pPr marL="171450" indent="-171450">
              <a:buFont typeface="Arial" panose="020B0604020202020204" pitchFamily="34" charset="0"/>
              <a:buChar char="•"/>
            </a:pPr>
            <a:r>
              <a:rPr lang="en-GB" dirty="0"/>
              <a:t>Liaise with other agencies on safeguarding concerns, this can involve passing on information to and receiving information from statutory child protection agencies such as: </a:t>
            </a:r>
          </a:p>
          <a:p>
            <a:pPr marL="228600" indent="-228600">
              <a:buFont typeface="Arial" panose="020B0604020202020204" pitchFamily="34" charset="0"/>
              <a:buAutoNum type="alphaLcPeriod"/>
            </a:pPr>
            <a:r>
              <a:rPr lang="en-GB" dirty="0"/>
              <a:t>the regional safeguarding boards</a:t>
            </a:r>
          </a:p>
          <a:p>
            <a:pPr marL="0" indent="0">
              <a:buFont typeface="Arial" panose="020B0604020202020204" pitchFamily="34" charset="0"/>
              <a:buNone/>
            </a:pPr>
            <a:r>
              <a:rPr lang="en-GB" dirty="0"/>
              <a:t>b. the police and</a:t>
            </a:r>
          </a:p>
          <a:p>
            <a:pPr marL="0" indent="0">
              <a:buFont typeface="Arial" panose="020B0604020202020204" pitchFamily="34" charset="0"/>
              <a:buNone/>
            </a:pPr>
            <a:r>
              <a:rPr lang="en-GB" dirty="0"/>
              <a:t>c. Social services</a:t>
            </a:r>
          </a:p>
          <a:p>
            <a:pPr marL="0" indent="0">
              <a:buFont typeface="Arial" panose="020B0604020202020204" pitchFamily="34" charset="0"/>
              <a:buNone/>
            </a:pPr>
            <a:r>
              <a:rPr lang="en-GB" dirty="0"/>
              <a:t>This includes making formal referrals to agencies when necessary.</a:t>
            </a:r>
          </a:p>
          <a:p>
            <a:pPr marL="171450" indent="-171450">
              <a:buFont typeface="Arial" panose="020B0604020202020204" pitchFamily="34" charset="0"/>
              <a:buChar char="•"/>
            </a:pPr>
            <a:r>
              <a:rPr lang="en-GB" dirty="0"/>
              <a:t>Store and retain all safeguarding records according to legal requirements and the organisation’s safeguarding and child protection policy and procedures. </a:t>
            </a:r>
          </a:p>
          <a:p>
            <a:pPr marL="171450" indent="-171450">
              <a:buFont typeface="Arial" panose="020B0604020202020204" pitchFamily="34" charset="0"/>
              <a:buChar char="•"/>
            </a:pPr>
            <a:r>
              <a:rPr lang="en-GB" dirty="0"/>
              <a:t>Work closely with the management committee/board of trustees and senior safeguarding lead,  to ensure they are kept up to date with safeguarding issues and are fully informed of any concerns about organisational safeguarding and child protection practice. Report regularly to the management committee/board of trustees on issues relating to safeguarding and child protection</a:t>
            </a:r>
          </a:p>
          <a:p>
            <a:pPr marL="171450" indent="-171450">
              <a:buFont typeface="Arial" panose="020B0604020202020204" pitchFamily="34" charset="0"/>
              <a:buChar char="•"/>
            </a:pPr>
            <a:r>
              <a:rPr lang="en-GB" dirty="0"/>
              <a:t>ensure that child protection is seen as an ongoing priority issue and that safeguarding and child protection requirements are being followed at all levels of the organisation.</a:t>
            </a:r>
          </a:p>
          <a:p>
            <a:pPr marL="171450" indent="-171450">
              <a:buFont typeface="Arial" panose="020B0604020202020204" pitchFamily="34" charset="0"/>
              <a:buChar char="•"/>
            </a:pPr>
            <a:r>
              <a:rPr lang="en-GB" dirty="0"/>
              <a:t>Be familiar with and work within inter-agency child protection procedures developed by the local child protection agencies. </a:t>
            </a:r>
          </a:p>
          <a:p>
            <a:pPr marL="171450" indent="-171450">
              <a:buFont typeface="Arial" panose="020B0604020202020204" pitchFamily="34" charset="0"/>
              <a:buChar char="•"/>
            </a:pPr>
            <a:r>
              <a:rPr lang="en-GB" dirty="0"/>
              <a:t>Be familiar with issues relating to child protection and abuse, and keep up to date with new developments in this area.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Some other responsibilities are that the DSO Attend regular training in issues relevant to child protection and share knowledge from that training with everyone who works or volunteers with or for children and young people</a:t>
            </a:r>
          </a:p>
          <a:p>
            <a:pPr marL="171450" indent="-171450">
              <a:buFont typeface="Arial" panose="020B0604020202020204" pitchFamily="34" charset="0"/>
              <a:buChar char="•"/>
            </a:pPr>
            <a:r>
              <a:rPr lang="en-GB" dirty="0"/>
              <a:t>Attend team meetings, supervision sessions and management meetings as arranged</a:t>
            </a:r>
          </a:p>
          <a:p>
            <a:pPr marL="171450" indent="-171450">
              <a:buFont typeface="Arial" panose="020B0604020202020204" pitchFamily="34" charset="0"/>
              <a:buChar char="•"/>
            </a:pPr>
            <a:r>
              <a:rPr lang="en-GB" dirty="0"/>
              <a:t>Work flexibly as may be required and carry out any other reasonable duties. </a:t>
            </a:r>
          </a:p>
          <a:p>
            <a:pPr marL="171450" indent="-171450">
              <a:buFont typeface="Arial" panose="020B0604020202020204" pitchFamily="34" charset="0"/>
              <a:buChar char="•"/>
            </a:pPr>
            <a:r>
              <a:rPr lang="en-GB" dirty="0"/>
              <a:t>Ensure that all staff have the correct and up to date DBS checks in place</a:t>
            </a:r>
          </a:p>
        </p:txBody>
      </p:sp>
      <p:sp>
        <p:nvSpPr>
          <p:cNvPr id="4" name="Slide Number Placeholder 3"/>
          <p:cNvSpPr>
            <a:spLocks noGrp="1"/>
          </p:cNvSpPr>
          <p:nvPr>
            <p:ph type="sldNum" sz="quarter" idx="5"/>
          </p:nvPr>
        </p:nvSpPr>
        <p:spPr/>
        <p:txBody>
          <a:bodyPr/>
          <a:lstStyle/>
          <a:p>
            <a:fld id="{D9399B2C-7B7B-4923-858F-7136BA3138C5}" type="slidenum">
              <a:rPr lang="en-GB" smtClean="0"/>
              <a:t>21</a:t>
            </a:fld>
            <a:endParaRPr lang="en-GB"/>
          </a:p>
        </p:txBody>
      </p:sp>
    </p:spTree>
    <p:extLst>
      <p:ext uri="{BB962C8B-B14F-4D97-AF65-F5344CB8AC3E}">
        <p14:creationId xmlns:p14="http://schemas.microsoft.com/office/powerpoint/2010/main" val="3983431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Policy informs our practice, clearly outlining what our responsibilities are and how to go about undertaking though those responsibilities in a clear, concise, structured and effective way. Policies which are robust, considered, well written, detailed and comprehensive will make certain that approaches to safeguarding, protecting children and promoting outcomes are effective. Policy should inform, instruct and guide us in our approaches to effective practice. Consistency.</a:t>
            </a:r>
          </a:p>
        </p:txBody>
      </p:sp>
      <p:sp>
        <p:nvSpPr>
          <p:cNvPr id="4" name="Slide Number Placeholder 3"/>
          <p:cNvSpPr>
            <a:spLocks noGrp="1"/>
          </p:cNvSpPr>
          <p:nvPr>
            <p:ph type="sldNum" sz="quarter" idx="5"/>
          </p:nvPr>
        </p:nvSpPr>
        <p:spPr/>
        <p:txBody>
          <a:bodyPr/>
          <a:lstStyle/>
          <a:p>
            <a:fld id="{D9399B2C-7B7B-4923-858F-7136BA3138C5}" type="slidenum">
              <a:rPr lang="en-GB" smtClean="0"/>
              <a:t>24</a:t>
            </a:fld>
            <a:endParaRPr lang="en-GB"/>
          </a:p>
        </p:txBody>
      </p:sp>
    </p:spTree>
    <p:extLst>
      <p:ext uri="{BB962C8B-B14F-4D97-AF65-F5344CB8AC3E}">
        <p14:creationId xmlns:p14="http://schemas.microsoft.com/office/powerpoint/2010/main" val="1927267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Ensuring that the setting has clear, concise, and robust safeguarding policies and procedures are in place and accessible to all, ensuring that staff and families are aware of policies and procedures, key roles and responsibilities, with regards to safeguarding including but not limited to recognising, recording, reporting and referring, confidentiality, GDPR, </a:t>
            </a:r>
          </a:p>
          <a:p>
            <a:pPr marL="171450" indent="-171450">
              <a:buFont typeface="Arial" panose="020B0604020202020204" pitchFamily="34" charset="0"/>
              <a:buChar char="•"/>
            </a:pPr>
            <a:r>
              <a:rPr lang="en-GB" dirty="0"/>
              <a:t>Establish and maintain effective relationships based on trust and mutual respect with children, families and key partners</a:t>
            </a:r>
          </a:p>
          <a:p>
            <a:pPr marL="171450" indent="-171450">
              <a:buFont typeface="Arial" panose="020B0604020202020204" pitchFamily="34" charset="0"/>
              <a:buChar char="•"/>
            </a:pPr>
            <a:r>
              <a:rPr lang="en-GB" dirty="0"/>
              <a:t>Establish and maintain effective, open, two-way, honest communication between key partners, considering preferred and most appropriate methods, styles and languages</a:t>
            </a:r>
          </a:p>
          <a:p>
            <a:pPr marL="171450" indent="-171450">
              <a:buFont typeface="Arial" panose="020B0604020202020204" pitchFamily="34" charset="0"/>
              <a:buChar char="•"/>
            </a:pPr>
            <a:r>
              <a:rPr lang="en-GB" dirty="0"/>
              <a:t>Establish and maintain an in-depth and comprehensive knowledge and understanding on all issues surrounding child development,  safeguarding and child abuse, from recognising signs, recording information, reporting concerns and referral processes as well as factors that can cause, lead to or influence child abuse.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25</a:t>
            </a:fld>
            <a:endParaRPr lang="en-GB"/>
          </a:p>
        </p:txBody>
      </p:sp>
    </p:spTree>
    <p:extLst>
      <p:ext uri="{BB962C8B-B14F-4D97-AF65-F5344CB8AC3E}">
        <p14:creationId xmlns:p14="http://schemas.microsoft.com/office/powerpoint/2010/main" val="279411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Creating a culture where everyone is responsible for safeguarding, it is not acceptable to assume someone else will identify, record, report or refer. </a:t>
            </a:r>
          </a:p>
          <a:p>
            <a:pPr marL="171450" indent="-171450">
              <a:buFont typeface="Arial" panose="020B0604020202020204" pitchFamily="34" charset="0"/>
              <a:buChar char="•"/>
            </a:pPr>
            <a:r>
              <a:rPr lang="en-GB" dirty="0"/>
              <a:t>Knowing and understanding statutory requirements </a:t>
            </a:r>
          </a:p>
          <a:p>
            <a:pPr marL="171450" indent="-171450">
              <a:buFont typeface="Arial" panose="020B0604020202020204" pitchFamily="34" charset="0"/>
              <a:buChar char="•"/>
            </a:pPr>
            <a:r>
              <a:rPr lang="en-GB" dirty="0"/>
              <a:t>Creating a practice where reflection is embedded into its approach to safeguarding. Providing opportunities and resources for staff to reflect together and as a group. Taking a reflective approach will ensure that concerns are considered and acted upon in an appropriate and timely way will promote positive outcomes for children</a:t>
            </a:r>
          </a:p>
          <a:p>
            <a:pPr marL="171450" indent="-171450">
              <a:buFont typeface="Arial" panose="020B0604020202020204" pitchFamily="34" charset="0"/>
              <a:buChar char="•"/>
            </a:pPr>
            <a:r>
              <a:rPr lang="en-GB" dirty="0"/>
              <a:t>Having a child centred approach will ensure that children are </a:t>
            </a:r>
            <a:r>
              <a:rPr lang="en-GB" dirty="0" err="1"/>
              <a:t>listnened</a:t>
            </a:r>
            <a:r>
              <a:rPr lang="en-GB" dirty="0"/>
              <a:t> to, concerns are identified and that best interests are followed in order to safeguard and promote the best outcomes for all children within the setting. We can do this by maximising opportunities for children to participate and be involved in decision making at a level that is appropriate for them, whilst recognising needs.</a:t>
            </a:r>
          </a:p>
          <a:p>
            <a:pPr marL="171450" indent="-171450">
              <a:buFont typeface="Arial" panose="020B0604020202020204" pitchFamily="34" charset="0"/>
              <a:buChar char="•"/>
            </a:pPr>
            <a:r>
              <a:rPr lang="en-GB" dirty="0"/>
              <a:t>Having the confidence as practitioners to be able to identify and then challenge poor or discriminatory practice, knowing the procedure for doing this and being mindful of all policies and procedures including whistleblowing. </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26</a:t>
            </a:fld>
            <a:endParaRPr lang="en-GB"/>
          </a:p>
        </p:txBody>
      </p:sp>
    </p:spTree>
    <p:extLst>
      <p:ext uri="{BB962C8B-B14F-4D97-AF65-F5344CB8AC3E}">
        <p14:creationId xmlns:p14="http://schemas.microsoft.com/office/powerpoint/2010/main" val="8832412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Creating a culture where everyone can develop and maintain positive self esteem, be Independent and have autonomy over what affects them.</a:t>
            </a:r>
          </a:p>
          <a:p>
            <a:pPr marL="171450" indent="-171450">
              <a:buFont typeface="Arial" panose="020B0604020202020204" pitchFamily="34" charset="0"/>
              <a:buChar char="•"/>
            </a:pPr>
            <a:r>
              <a:rPr lang="en-GB" dirty="0"/>
              <a:t>Having a culture where individuals are willing to challenge behaviour or actions that could lead to abuse or harm, not accepting what is happening but being proactive and seeking answers to difficult questions. </a:t>
            </a:r>
          </a:p>
          <a:p>
            <a:pPr marL="171450" indent="-171450">
              <a:buFont typeface="Arial" panose="020B0604020202020204" pitchFamily="34" charset="0"/>
              <a:buChar char="•"/>
            </a:pPr>
            <a:r>
              <a:rPr lang="en-GB" dirty="0"/>
              <a:t>Lead a setting that empowers individuals to know what behaviour is unacceptable and inappropriate, either towards themselves or others. Educating children and families and providing support and signposting could prevent escalation.</a:t>
            </a:r>
          </a:p>
          <a:p>
            <a:pPr marL="171450" indent="-171450">
              <a:buFont typeface="Arial" panose="020B0604020202020204" pitchFamily="34" charset="0"/>
              <a:buChar char="•"/>
            </a:pPr>
            <a:r>
              <a:rPr lang="en-GB" dirty="0"/>
              <a:t>Ensuring a fair approach, being certain to act on any concerns or complaints in a transparent and open manner, consistent and compliant with statutory and legal requirements</a:t>
            </a:r>
          </a:p>
          <a:p>
            <a:pPr marL="171450" indent="-171450">
              <a:buFont typeface="Arial" panose="020B0604020202020204" pitchFamily="34" charset="0"/>
              <a:buChar char="•"/>
            </a:pPr>
            <a:r>
              <a:rPr lang="en-GB" dirty="0"/>
              <a:t>Having a good understanding of and promoting children’s and human rights in all aspects of safeguarding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Having a good awareness of own boundaries and limitations of abilities, seeking help and advice where necessary</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27</a:t>
            </a:fld>
            <a:endParaRPr lang="en-GB"/>
          </a:p>
        </p:txBody>
      </p:sp>
    </p:spTree>
    <p:extLst>
      <p:ext uri="{BB962C8B-B14F-4D97-AF65-F5344CB8AC3E}">
        <p14:creationId xmlns:p14="http://schemas.microsoft.com/office/powerpoint/2010/main" val="1665210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5106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2630ECFB-588A-4D51-A132-BE447DDE1CA0}" type="datetimeFigureOut">
              <a:rPr lang="en-GB" smtClean="0"/>
              <a:t>23/10/2025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C1ED2D76-56D7-433E-8E60-C1D361A4893C}" type="slidenum">
              <a:rPr lang="en-GB" smtClean="0"/>
              <a:t>‹#›</a:t>
            </a:fld>
            <a:endParaRPr lang="en-GB"/>
          </a:p>
        </p:txBody>
      </p:sp>
    </p:spTree>
    <p:extLst>
      <p:ext uri="{BB962C8B-B14F-4D97-AF65-F5344CB8AC3E}">
        <p14:creationId xmlns:p14="http://schemas.microsoft.com/office/powerpoint/2010/main" val="3446521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2630ECFB-588A-4D51-A132-BE447DDE1CA0}" type="datetimeFigureOut">
              <a:rPr lang="en-GB" smtClean="0"/>
              <a:t>23/10/2025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C1ED2D76-56D7-433E-8E60-C1D361A4893C}" type="slidenum">
              <a:rPr lang="en-GB" smtClean="0"/>
              <a:t>‹#›</a:t>
            </a:fld>
            <a:endParaRPr lang="en-GB"/>
          </a:p>
        </p:txBody>
      </p:sp>
    </p:spTree>
    <p:extLst>
      <p:ext uri="{BB962C8B-B14F-4D97-AF65-F5344CB8AC3E}">
        <p14:creationId xmlns:p14="http://schemas.microsoft.com/office/powerpoint/2010/main" val="516441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2630ECFB-588A-4D51-A132-BE447DDE1CA0}" type="datetimeFigureOut">
              <a:rPr lang="en-GB" smtClean="0"/>
              <a:t>23/10/2025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C1ED2D76-56D7-433E-8E60-C1D361A4893C}" type="slidenum">
              <a:rPr lang="en-GB" smtClean="0"/>
              <a:t>‹#›</a:t>
            </a:fld>
            <a:endParaRPr lang="en-GB"/>
          </a:p>
        </p:txBody>
      </p:sp>
    </p:spTree>
    <p:extLst>
      <p:ext uri="{BB962C8B-B14F-4D97-AF65-F5344CB8AC3E}">
        <p14:creationId xmlns:p14="http://schemas.microsoft.com/office/powerpoint/2010/main" val="3349708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809768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0992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7256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740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98639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21155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8194136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8.xml"/><Relationship Id="rId7" Type="http://schemas.openxmlformats.org/officeDocument/2006/relationships/theme" Target="../theme/theme3.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319034393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27445194"/>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10/23/2025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530865465"/>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hyperlink" Target="https://uowtsd.sharepoint.com/:w:/r/teams/EarlyYearsStudentTracker_GRP/Module%20Information/2025-2026/ECEY5011%20Safeguarding%2025-26/Case%20studies%20activity.docx?d=w9793d06980964073ae4f3bf591e76451&amp;csf=1&amp;web=1&amp;e=Uu62yy"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nucotrainingltd.sharepoint.com/:p:/r/_layouts/15/Doc.aspx?sourcedoc=%7B3ECE70B5-FCDD-430B-B598-9A9A4876E7A1%7D&amp;file=Level%203%20Safeguarding%20-%20Presentation.pptx&amp;action=edit&amp;mobileredirect=true" TargetMode="External"/><Relationship Id="rId2" Type="http://schemas.openxmlformats.org/officeDocument/2006/relationships/hyperlink" Target="https://www.nspcc.org.uk/keeping-children-saf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E6336-17DC-88E3-25A4-ABAE9CF6C97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CEDF468C-C0E1-2036-B19A-F810E11E639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8799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C22860B-3594-4F41-4543-B9EDC8CAA84D}"/>
              </a:ext>
            </a:extLst>
          </p:cNvPr>
          <p:cNvSpPr txBox="1"/>
          <p:nvPr/>
        </p:nvSpPr>
        <p:spPr>
          <a:xfrm>
            <a:off x="129961" y="-112196"/>
            <a:ext cx="11932078" cy="6494085"/>
          </a:xfrm>
          <a:prstGeom prst="rect">
            <a:avLst/>
          </a:prstGeom>
          <a:noFill/>
        </p:spPr>
        <p:txBody>
          <a:bodyPr wrap="square">
            <a:spAutoFit/>
          </a:bodyPr>
          <a:lstStyle/>
          <a:p>
            <a:pPr algn="ctr" eaLnBrk="1" hangingPunct="1">
              <a:lnSpc>
                <a:spcPct val="100000"/>
              </a:lnSpc>
              <a:spcBef>
                <a:spcPct val="20000"/>
              </a:spcBef>
              <a:buNone/>
            </a:pPr>
            <a:r>
              <a:rPr lang="cy-GB" altLang="en-US" sz="4000" b="1" dirty="0">
                <a:latin typeface="Arial" panose="020B0604020202020204" pitchFamily="34" charset="0"/>
                <a:cs typeface="Arial" panose="020B0604020202020204" pitchFamily="34" charset="0"/>
              </a:rPr>
              <a:t>ECEY5011/C</a:t>
            </a:r>
            <a:br>
              <a:rPr lang="cy-GB" altLang="en-US" sz="4000" b="1" dirty="0">
                <a:latin typeface="Arial" panose="020B0604020202020204" pitchFamily="34" charset="0"/>
                <a:cs typeface="Arial" panose="020B0604020202020204" pitchFamily="34" charset="0"/>
              </a:rPr>
            </a:br>
            <a:r>
              <a:rPr lang="cy-GB" altLang="en-US" sz="4000" b="1" dirty="0">
                <a:latin typeface="Arial" panose="020B0604020202020204" pitchFamily="34" charset="0"/>
                <a:cs typeface="Arial" panose="020B0604020202020204" pitchFamily="34" charset="0"/>
              </a:rPr>
              <a:t>Diogelu: arfer, </a:t>
            </a:r>
            <a:r>
              <a:rPr lang="cy-GB" altLang="en-US" sz="4000" b="1" dirty="0" err="1">
                <a:latin typeface="Arial" panose="020B0604020202020204" pitchFamily="34" charset="0"/>
                <a:cs typeface="Arial" panose="020B0604020202020204" pitchFamily="34" charset="0"/>
              </a:rPr>
              <a:t>deddfwriarth</a:t>
            </a:r>
            <a:r>
              <a:rPr lang="cy-GB" altLang="en-US" sz="4000" b="1" dirty="0">
                <a:latin typeface="Arial" panose="020B0604020202020204" pitchFamily="34" charset="0"/>
                <a:cs typeface="Arial" panose="020B0604020202020204" pitchFamily="34" charset="0"/>
              </a:rPr>
              <a:t> a’r tîm aml-ddisgyblaeth                                 </a:t>
            </a:r>
          </a:p>
          <a:p>
            <a:pPr algn="ctr" eaLnBrk="1" hangingPunct="1">
              <a:lnSpc>
                <a:spcPct val="100000"/>
              </a:lnSpc>
              <a:spcBef>
                <a:spcPct val="20000"/>
              </a:spcBef>
              <a:buNone/>
            </a:pPr>
            <a:r>
              <a:rPr lang="cy-GB" altLang="en-US" sz="4000" b="1" dirty="0" err="1">
                <a:solidFill>
                  <a:schemeClr val="accent1">
                    <a:lumMod val="75000"/>
                  </a:schemeClr>
                </a:solidFill>
                <a:latin typeface="Arial" panose="020B0604020202020204" pitchFamily="34" charset="0"/>
                <a:cs typeface="Arial" panose="020B0604020202020204" pitchFamily="34" charset="0"/>
              </a:rPr>
              <a:t>Safeguarding</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practice</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legislation</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and</a:t>
            </a:r>
            <a:r>
              <a:rPr lang="cy-GB" altLang="en-US" sz="4000" b="1" dirty="0">
                <a:solidFill>
                  <a:schemeClr val="accent1">
                    <a:lumMod val="75000"/>
                  </a:schemeClr>
                </a:solidFill>
                <a:latin typeface="Arial" panose="020B0604020202020204" pitchFamily="34" charset="0"/>
                <a:cs typeface="Arial" panose="020B0604020202020204" pitchFamily="34" charset="0"/>
              </a:rPr>
              <a:t> the </a:t>
            </a:r>
            <a:r>
              <a:rPr lang="cy-GB" altLang="en-US" sz="4000" b="1" dirty="0" err="1">
                <a:solidFill>
                  <a:schemeClr val="accent1">
                    <a:lumMod val="75000"/>
                  </a:schemeClr>
                </a:solidFill>
                <a:latin typeface="Arial" panose="020B0604020202020204" pitchFamily="34" charset="0"/>
                <a:cs typeface="Arial" panose="020B0604020202020204" pitchFamily="34" charset="0"/>
              </a:rPr>
              <a:t>multi-disciplinary</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team</a:t>
            </a:r>
            <a:endParaRPr lang="cy-GB" altLang="en-US" sz="4000" b="1" dirty="0">
              <a:solidFill>
                <a:schemeClr val="accent1">
                  <a:lumMod val="75000"/>
                </a:schemeClr>
              </a:solidFill>
              <a:latin typeface="Arial" panose="020B0604020202020204" pitchFamily="34" charset="0"/>
              <a:cs typeface="Arial" panose="020B0604020202020204" pitchFamily="34" charset="0"/>
            </a:endParaRPr>
          </a:p>
          <a:p>
            <a:pPr algn="ctr" eaLnBrk="1" hangingPunct="1">
              <a:lnSpc>
                <a:spcPct val="100000"/>
              </a:lnSpc>
              <a:spcBef>
                <a:spcPct val="20000"/>
              </a:spcBef>
              <a:buNone/>
            </a:pPr>
            <a:r>
              <a:rPr lang="cy-GB" altLang="en-US" sz="4000" b="1" dirty="0">
                <a:latin typeface="Arial" panose="020B0604020202020204" pitchFamily="34" charset="0"/>
                <a:cs typeface="Arial" panose="020B0604020202020204" pitchFamily="34" charset="0"/>
              </a:rPr>
              <a:t>Adnabod, Recordio, Adroddiad ac </a:t>
            </a:r>
            <a:r>
              <a:rPr lang="cy-GB" altLang="en-US" sz="4000" b="1" dirty="0" err="1">
                <a:latin typeface="Arial" panose="020B0604020202020204" pitchFamily="34" charset="0"/>
                <a:cs typeface="Arial" panose="020B0604020202020204" pitchFamily="34" charset="0"/>
              </a:rPr>
              <a:t>atgyfeirio</a:t>
            </a:r>
            <a:r>
              <a:rPr lang="cy-GB" altLang="en-US" sz="4000" b="1" dirty="0">
                <a:latin typeface="Arial" panose="020B0604020202020204" pitchFamily="34" charset="0"/>
                <a:cs typeface="Arial" panose="020B0604020202020204" pitchFamily="34" charset="0"/>
              </a:rPr>
              <a:t> </a:t>
            </a:r>
            <a:br>
              <a:rPr lang="cy-GB" altLang="en-US" sz="4000" b="1" dirty="0">
                <a:latin typeface="Arial" panose="020B0604020202020204" pitchFamily="34" charset="0"/>
                <a:cs typeface="Arial" panose="020B0604020202020204" pitchFamily="34" charset="0"/>
              </a:rPr>
            </a:br>
            <a:r>
              <a:rPr lang="en-GB" altLang="en-US" sz="4000" b="1" dirty="0">
                <a:solidFill>
                  <a:schemeClr val="accent1">
                    <a:lumMod val="75000"/>
                  </a:schemeClr>
                </a:solidFill>
                <a:latin typeface="Arial" panose="020B0604020202020204" pitchFamily="34" charset="0"/>
                <a:ea typeface="MS PGothic"/>
                <a:cs typeface="Arial" panose="020B0604020202020204" pitchFamily="34" charset="0"/>
              </a:rPr>
              <a:t>Recognising, Recording, Reporting and Referring</a:t>
            </a:r>
            <a:r>
              <a:rPr lang="en-GB" altLang="cy-GB" sz="4000" b="1" dirty="0">
                <a:solidFill>
                  <a:schemeClr val="accent1">
                    <a:lumMod val="75000"/>
                  </a:schemeClr>
                </a:solidFill>
                <a:latin typeface="Arial" panose="020B0604020202020204" pitchFamily="34" charset="0"/>
                <a:ea typeface="MS PGothic"/>
                <a:cs typeface="Arial" panose="020B0604020202020204" pitchFamily="34" charset="0"/>
              </a:rPr>
              <a:t> </a:t>
            </a:r>
            <a:br>
              <a:rPr lang="cy-GB" altLang="en-US" sz="4000" b="1" dirty="0">
                <a:latin typeface="Arial" panose="020B0604020202020204" pitchFamily="34" charset="0"/>
                <a:cs typeface="Arial" panose="020B0604020202020204" pitchFamily="34" charset="0"/>
              </a:rPr>
            </a:br>
            <a:r>
              <a:rPr lang="cy-GB" altLang="en-US" sz="4000" b="1" dirty="0">
                <a:latin typeface="Arial" panose="020B0604020202020204" pitchFamily="34" charset="0"/>
                <a:cs typeface="Arial" panose="020B0604020202020204" pitchFamily="34" charset="0"/>
              </a:rPr>
              <a:t>Darlith 6</a:t>
            </a:r>
            <a:br>
              <a:rPr lang="cy-GB" altLang="en-US" sz="4000" b="1" dirty="0">
                <a:latin typeface="Arial" panose="020B0604020202020204" pitchFamily="34" charset="0"/>
                <a:cs typeface="Arial" panose="020B0604020202020204" pitchFamily="34" charset="0"/>
              </a:rPr>
            </a:br>
            <a:r>
              <a:rPr lang="cy-GB" altLang="en-US" sz="4000" b="1" dirty="0" err="1">
                <a:solidFill>
                  <a:schemeClr val="accent1">
                    <a:lumMod val="75000"/>
                  </a:schemeClr>
                </a:solidFill>
                <a:latin typeface="Arial" panose="020B0604020202020204" pitchFamily="34" charset="0"/>
                <a:cs typeface="Arial" panose="020B0604020202020204" pitchFamily="34" charset="0"/>
              </a:rPr>
              <a:t>Lecture</a:t>
            </a:r>
            <a:r>
              <a:rPr lang="cy-GB" altLang="en-US" sz="4000" b="1" dirty="0">
                <a:solidFill>
                  <a:schemeClr val="accent1">
                    <a:lumMod val="75000"/>
                  </a:schemeClr>
                </a:solidFill>
                <a:latin typeface="Arial" panose="020B0604020202020204" pitchFamily="34" charset="0"/>
                <a:cs typeface="Arial" panose="020B0604020202020204" pitchFamily="34" charset="0"/>
              </a:rPr>
              <a:t> 6</a:t>
            </a:r>
            <a:endParaRPr lang="en-GB" sz="4000"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9960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BA7BC-51D8-CC52-B3BE-E0A37A577FEA}"/>
              </a:ext>
            </a:extLst>
          </p:cNvPr>
          <p:cNvSpPr>
            <a:spLocks noGrp="1"/>
          </p:cNvSpPr>
          <p:nvPr>
            <p:ph type="title"/>
          </p:nvPr>
        </p:nvSpPr>
        <p:spPr/>
        <p:txBody>
          <a:bodyPr>
            <a:noAutofit/>
          </a:bodyPr>
          <a:lstStyle/>
          <a:p>
            <a:pPr algn="ctr"/>
            <a:r>
              <a:rPr lang="en-GB" sz="4800" b="1" dirty="0" err="1">
                <a:latin typeface="Arial" panose="020B0604020202020204" pitchFamily="34" charset="0"/>
                <a:cs typeface="Arial" panose="020B0604020202020204" pitchFamily="34" charset="0"/>
              </a:rPr>
              <a:t>Adnabod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camdriniaeth</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Identifying abuse</a:t>
            </a:r>
          </a:p>
        </p:txBody>
      </p:sp>
      <p:sp>
        <p:nvSpPr>
          <p:cNvPr id="3" name="Content Placeholder 2">
            <a:extLst>
              <a:ext uri="{FF2B5EF4-FFF2-40B4-BE49-F238E27FC236}">
                <a16:creationId xmlns:a16="http://schemas.microsoft.com/office/drawing/2014/main" id="{0B04ADB8-476C-193E-B37A-E233DB927271}"/>
              </a:ext>
            </a:extLst>
          </p:cNvPr>
          <p:cNvSpPr>
            <a:spLocks noGrp="1"/>
          </p:cNvSpPr>
          <p:nvPr>
            <p:ph idx="1"/>
          </p:nvPr>
        </p:nvSpPr>
        <p:spPr/>
        <p:txBody>
          <a:bodyPr/>
          <a:lstStyle/>
          <a:p>
            <a:r>
              <a:rPr lang="en-GB" dirty="0" err="1">
                <a:latin typeface="Arial" panose="020B0604020202020204" pitchFamily="34" charset="0"/>
                <a:cs typeface="Arial" panose="020B0604020202020204" pitchFamily="34" charset="0"/>
              </a:rPr>
              <a:t>Sylwi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arwyddion</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symptomau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Rhywun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dod</a:t>
            </a:r>
            <a:r>
              <a:rPr lang="en-GB" dirty="0">
                <a:latin typeface="Arial" panose="020B0604020202020204" pitchFamily="34" charset="0"/>
                <a:cs typeface="Arial" panose="020B0604020202020204" pitchFamily="34" charset="0"/>
              </a:rPr>
              <a:t> ag </a:t>
            </a:r>
            <a:r>
              <a:rPr lang="en-GB" dirty="0" err="1">
                <a:latin typeface="Arial" panose="020B0604020202020204" pitchFamily="34" charset="0"/>
                <a:cs typeface="Arial" panose="020B0604020202020204" pitchFamily="34" charset="0"/>
              </a:rPr>
              <a:t>ef</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sylwi</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Datgeliad</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A63DFCFC-C8BD-13B7-EF22-8A20274B0692}"/>
              </a:ext>
            </a:extLst>
          </p:cNvPr>
          <p:cNvSpPr>
            <a:spLocks noGrp="1"/>
          </p:cNvSpPr>
          <p:nvPr>
            <p:ph sz="half" idx="4294967295"/>
          </p:nvPr>
        </p:nvSpPr>
        <p:spPr>
          <a:xfrm>
            <a:off x="6642022" y="1825625"/>
            <a:ext cx="5549978"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Noticing signs and symptoms</a:t>
            </a:r>
          </a:p>
          <a:p>
            <a:r>
              <a:rPr lang="en-GB" dirty="0">
                <a:solidFill>
                  <a:schemeClr val="accent1">
                    <a:lumMod val="75000"/>
                  </a:schemeClr>
                </a:solidFill>
                <a:latin typeface="Arial" panose="020B0604020202020204" pitchFamily="34" charset="0"/>
                <a:cs typeface="Arial" panose="020B0604020202020204" pitchFamily="34" charset="0"/>
              </a:rPr>
              <a:t>Someone bringing it to your attention</a:t>
            </a:r>
          </a:p>
          <a:p>
            <a:r>
              <a:rPr lang="en-GB" dirty="0">
                <a:solidFill>
                  <a:schemeClr val="accent1">
                    <a:lumMod val="75000"/>
                  </a:schemeClr>
                </a:solidFill>
                <a:latin typeface="Arial" panose="020B0604020202020204" pitchFamily="34" charset="0"/>
                <a:cs typeface="Arial" panose="020B0604020202020204" pitchFamily="34" charset="0"/>
              </a:rPr>
              <a:t>Disclosure</a:t>
            </a:r>
          </a:p>
          <a:p>
            <a:pPr marL="0" indent="0">
              <a:buNone/>
            </a:pPr>
            <a:endParaRPr lang="en-GB" dirty="0"/>
          </a:p>
        </p:txBody>
      </p:sp>
    </p:spTree>
    <p:extLst>
      <p:ext uri="{BB962C8B-B14F-4D97-AF65-F5344CB8AC3E}">
        <p14:creationId xmlns:p14="http://schemas.microsoft.com/office/powerpoint/2010/main" val="2480811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7A237-56AB-D10E-6F91-D4BB215005BC}"/>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Adnabod</a:t>
            </a:r>
            <a:r>
              <a:rPr lang="en-GB" b="1" dirty="0">
                <a:latin typeface="Arial" panose="020B0604020202020204" pitchFamily="34" charset="0"/>
                <a:cs typeface="Arial" panose="020B0604020202020204" pitchFamily="34" charset="0"/>
              </a:rPr>
              <a:t> Camdriniaeth</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Recognising Abuse</a:t>
            </a:r>
          </a:p>
        </p:txBody>
      </p:sp>
      <p:sp>
        <p:nvSpPr>
          <p:cNvPr id="3" name="Content Placeholder 2">
            <a:extLst>
              <a:ext uri="{FF2B5EF4-FFF2-40B4-BE49-F238E27FC236}">
                <a16:creationId xmlns:a16="http://schemas.microsoft.com/office/drawing/2014/main" id="{BF3879AE-547D-7AAA-9C48-8787AE2F9766}"/>
              </a:ext>
            </a:extLst>
          </p:cNvPr>
          <p:cNvSpPr>
            <a:spLocks noGrp="1"/>
          </p:cNvSpPr>
          <p:nvPr>
            <p:ph idx="1"/>
          </p:nvPr>
        </p:nvSpPr>
        <p:spPr>
          <a:xfrm>
            <a:off x="838200" y="1825626"/>
            <a:ext cx="5310158" cy="3640897"/>
          </a:xfrm>
        </p:spPr>
        <p:txBody>
          <a:bodyPr vert="horz" lIns="91440" tIns="45720" rIns="91440" bIns="45720" rtlCol="0" anchor="t">
            <a:normAutofit/>
          </a:bodyPr>
          <a:lstStyle/>
          <a:p>
            <a:r>
              <a:rPr lang="en-GB" dirty="0" err="1">
                <a:latin typeface="Arial" panose="020B0604020202020204" pitchFamily="34" charset="0"/>
                <a:cs typeface="Arial" panose="020B0604020202020204" pitchFamily="34" charset="0"/>
              </a:rPr>
              <a:t>Gwybodaeth</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Dealltwriaeth</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arwyddion</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symptomau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Hyfforddiant</a:t>
            </a:r>
            <a:r>
              <a:rPr lang="en-GB" dirty="0">
                <a:latin typeface="Arial" panose="020B0604020202020204" pitchFamily="34" charset="0"/>
                <a:cs typeface="Arial" panose="020B0604020202020204" pitchFamily="34" charset="0"/>
              </a:rPr>
              <a:t> addas </a:t>
            </a:r>
          </a:p>
          <a:p>
            <a:r>
              <a:rPr lang="en-GB" err="1">
                <a:latin typeface="Arial"/>
                <a:cs typeface="Arial"/>
              </a:rPr>
              <a:t>Chwilfrydedd</a:t>
            </a:r>
            <a:r>
              <a:rPr lang="en-GB" dirty="0">
                <a:latin typeface="Arial"/>
                <a:cs typeface="Arial"/>
              </a:rPr>
              <a:t> </a:t>
            </a:r>
            <a:r>
              <a:rPr lang="en-GB" err="1">
                <a:latin typeface="Arial"/>
                <a:cs typeface="Arial"/>
              </a:rPr>
              <a:t>Proffesiynol</a:t>
            </a:r>
            <a:endParaRPr lang="en-GB" dirty="0" err="1">
              <a:latin typeface="Arial"/>
              <a:cs typeface="Arial"/>
            </a:endParaRPr>
          </a:p>
          <a:p>
            <a:r>
              <a:rPr lang="en-GB" err="1">
                <a:latin typeface="Arial"/>
                <a:cs typeface="Arial"/>
              </a:rPr>
              <a:t>Pethnasau</a:t>
            </a:r>
            <a:r>
              <a:rPr lang="en-GB" dirty="0">
                <a:latin typeface="Arial"/>
                <a:cs typeface="Arial"/>
              </a:rPr>
              <a:t> </a:t>
            </a:r>
            <a:r>
              <a:rPr lang="en-GB" err="1">
                <a:latin typeface="Arial"/>
                <a:cs typeface="Arial"/>
              </a:rPr>
              <a:t>cryf</a:t>
            </a:r>
            <a:endParaRPr lang="en-GB">
              <a:latin typeface="Arial"/>
              <a:cs typeface="Arial"/>
            </a:endParaRPr>
          </a:p>
          <a:p>
            <a:r>
              <a:rPr lang="en-GB" dirty="0" err="1">
                <a:latin typeface="Arial"/>
                <a:cs typeface="Arial"/>
              </a:rPr>
              <a:t>Deallusrwydd</a:t>
            </a:r>
            <a:r>
              <a:rPr lang="en-GB" dirty="0">
                <a:latin typeface="Arial"/>
                <a:cs typeface="Arial"/>
              </a:rPr>
              <a:t> o </a:t>
            </a:r>
            <a:r>
              <a:rPr lang="en-GB" dirty="0" err="1">
                <a:latin typeface="Arial"/>
                <a:cs typeface="Arial"/>
              </a:rPr>
              <a:t>amrywiaeth</a:t>
            </a:r>
            <a:r>
              <a:rPr lang="en-GB" dirty="0">
                <a:latin typeface="Arial"/>
                <a:cs typeface="Arial"/>
              </a:rPr>
              <a:t> a </a:t>
            </a:r>
            <a:r>
              <a:rPr lang="en-GB" dirty="0" err="1">
                <a:latin typeface="Arial"/>
                <a:cs typeface="Arial"/>
              </a:rPr>
              <a:t>cynhwysiant</a:t>
            </a:r>
            <a:endParaRPr lang="en-GB" dirty="0" err="1">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71027682-3723-E8C7-4716-3926A11430FE}"/>
              </a:ext>
            </a:extLst>
          </p:cNvPr>
          <p:cNvSpPr>
            <a:spLocks noGrp="1"/>
          </p:cNvSpPr>
          <p:nvPr>
            <p:ph sz="half" idx="4294967295"/>
          </p:nvPr>
        </p:nvSpPr>
        <p:spPr>
          <a:xfrm>
            <a:off x="7010400" y="1825625"/>
            <a:ext cx="5181600" cy="4351338"/>
          </a:xfrm>
        </p:spPr>
        <p:txBody>
          <a:bodyPr vert="horz" lIns="91440" tIns="45720" rIns="91440" bIns="45720" rtlCol="0" anchor="t">
            <a:normAutofit/>
          </a:bodyPr>
          <a:lstStyle/>
          <a:p>
            <a:r>
              <a:rPr lang="en-GB" dirty="0">
                <a:solidFill>
                  <a:schemeClr val="accent1">
                    <a:lumMod val="75000"/>
                  </a:schemeClr>
                </a:solidFill>
                <a:latin typeface="Arial" panose="020B0604020202020204" pitchFamily="34" charset="0"/>
                <a:cs typeface="Arial" panose="020B0604020202020204" pitchFamily="34" charset="0"/>
              </a:rPr>
              <a:t>Knowledge and understanding of signs and symptoms</a:t>
            </a:r>
          </a:p>
          <a:p>
            <a:r>
              <a:rPr lang="en-GB" dirty="0">
                <a:solidFill>
                  <a:schemeClr val="accent1">
                    <a:lumMod val="75000"/>
                  </a:schemeClr>
                </a:solidFill>
                <a:latin typeface="Arial" panose="020B0604020202020204" pitchFamily="34" charset="0"/>
                <a:cs typeface="Arial" panose="020B0604020202020204" pitchFamily="34" charset="0"/>
              </a:rPr>
              <a:t>Appropriate training</a:t>
            </a:r>
          </a:p>
          <a:p>
            <a:r>
              <a:rPr lang="en-GB" dirty="0">
                <a:solidFill>
                  <a:schemeClr val="accent1">
                    <a:lumMod val="75000"/>
                  </a:schemeClr>
                </a:solidFill>
                <a:latin typeface="Arial"/>
                <a:cs typeface="Arial"/>
              </a:rPr>
              <a:t>Professional Curiosity</a:t>
            </a:r>
          </a:p>
          <a:p>
            <a:r>
              <a:rPr lang="en-GB" dirty="0">
                <a:solidFill>
                  <a:schemeClr val="accent1">
                    <a:lumMod val="75000"/>
                  </a:schemeClr>
                </a:solidFill>
                <a:latin typeface="Arial"/>
                <a:ea typeface="Calibri" panose="020F0502020204030204"/>
                <a:cs typeface="Arial"/>
              </a:rPr>
              <a:t>Strong relationships</a:t>
            </a:r>
          </a:p>
          <a:p>
            <a:r>
              <a:rPr lang="en-GB" dirty="0">
                <a:solidFill>
                  <a:schemeClr val="accent1">
                    <a:lumMod val="75000"/>
                  </a:schemeClr>
                </a:solidFill>
                <a:latin typeface="Arial"/>
                <a:ea typeface="Calibri" panose="020F0502020204030204"/>
                <a:cs typeface="Arial"/>
              </a:rPr>
              <a:t>Understanding diversity and inclusion</a:t>
            </a:r>
          </a:p>
          <a:p>
            <a:pPr marL="0" indent="0">
              <a:buNone/>
            </a:pPr>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3629580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2E17D-B385-6C17-26F3-EFCCF31DBBCF}"/>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Recordio</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Recording</a:t>
            </a:r>
          </a:p>
        </p:txBody>
      </p:sp>
      <p:sp>
        <p:nvSpPr>
          <p:cNvPr id="3" name="Content Placeholder 2">
            <a:extLst>
              <a:ext uri="{FF2B5EF4-FFF2-40B4-BE49-F238E27FC236}">
                <a16:creationId xmlns:a16="http://schemas.microsoft.com/office/drawing/2014/main" id="{84C897D5-7F1E-47EE-8B04-A4445319D85B}"/>
              </a:ext>
            </a:extLst>
          </p:cNvPr>
          <p:cNvSpPr>
            <a:spLocks noGrp="1"/>
          </p:cNvSpPr>
          <p:nvPr>
            <p:ph idx="1"/>
          </p:nvPr>
        </p:nvSpPr>
        <p:spPr/>
        <p:txBody>
          <a:bodyPr>
            <a:normAutofit/>
          </a:bodyPr>
          <a:lstStyle/>
          <a:p>
            <a:r>
              <a:rPr lang="en-GB" dirty="0" err="1">
                <a:latin typeface="Arial" panose="020B0604020202020204" pitchFamily="34" charset="0"/>
                <a:cs typeface="Arial" panose="020B0604020202020204" pitchFamily="34" charset="0"/>
              </a:rPr>
              <a:t>Manwl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gywir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Ffeithiol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inc</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wedi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arwyddo</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dyddiedig</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Mor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gynted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phosib</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Ble </a:t>
            </a:r>
            <a:r>
              <a:rPr lang="en-GB" dirty="0" err="1">
                <a:latin typeface="Arial" panose="020B0604020202020204" pitchFamily="34" charset="0"/>
                <a:cs typeface="Arial" panose="020B0604020202020204" pitchFamily="34" charset="0"/>
              </a:rPr>
              <a:t>posib</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tystion</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Sianeli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swyddogol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manylion</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0853601D-2E2F-98EC-B8E5-9045F676893C}"/>
              </a:ext>
            </a:extLst>
          </p:cNvPr>
          <p:cNvSpPr>
            <a:spLocks noGrp="1"/>
          </p:cNvSpPr>
          <p:nvPr>
            <p:ph sz="half" idx="4294967295"/>
          </p:nvPr>
        </p:nvSpPr>
        <p:spPr>
          <a:xfrm>
            <a:off x="7010400" y="1825625"/>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Accurate</a:t>
            </a:r>
          </a:p>
          <a:p>
            <a:r>
              <a:rPr lang="en-GB" dirty="0">
                <a:solidFill>
                  <a:schemeClr val="accent1">
                    <a:lumMod val="75000"/>
                  </a:schemeClr>
                </a:solidFill>
                <a:latin typeface="Arial" panose="020B0604020202020204" pitchFamily="34" charset="0"/>
                <a:cs typeface="Arial" panose="020B0604020202020204" pitchFamily="34" charset="0"/>
              </a:rPr>
              <a:t>Factual</a:t>
            </a:r>
          </a:p>
          <a:p>
            <a:r>
              <a:rPr lang="en-GB" dirty="0">
                <a:solidFill>
                  <a:schemeClr val="accent1">
                    <a:lumMod val="75000"/>
                  </a:schemeClr>
                </a:solidFill>
                <a:latin typeface="Arial" panose="020B0604020202020204" pitchFamily="34" charset="0"/>
                <a:cs typeface="Arial" panose="020B0604020202020204" pitchFamily="34" charset="0"/>
              </a:rPr>
              <a:t>In ink, signed and dated </a:t>
            </a:r>
          </a:p>
          <a:p>
            <a:r>
              <a:rPr lang="en-GB" dirty="0">
                <a:solidFill>
                  <a:schemeClr val="accent1">
                    <a:lumMod val="75000"/>
                  </a:schemeClr>
                </a:solidFill>
                <a:latin typeface="Arial" panose="020B0604020202020204" pitchFamily="34" charset="0"/>
                <a:cs typeface="Arial" panose="020B0604020202020204" pitchFamily="34" charset="0"/>
              </a:rPr>
              <a:t>As soon as possible</a:t>
            </a:r>
          </a:p>
          <a:p>
            <a:r>
              <a:rPr lang="en-GB" dirty="0">
                <a:solidFill>
                  <a:schemeClr val="accent1">
                    <a:lumMod val="75000"/>
                  </a:schemeClr>
                </a:solidFill>
                <a:latin typeface="Arial" panose="020B0604020202020204" pitchFamily="34" charset="0"/>
                <a:cs typeface="Arial" panose="020B0604020202020204" pitchFamily="34" charset="0"/>
              </a:rPr>
              <a:t>Witness where possible</a:t>
            </a:r>
          </a:p>
          <a:p>
            <a:r>
              <a:rPr lang="en-GB" dirty="0">
                <a:solidFill>
                  <a:schemeClr val="accent1">
                    <a:lumMod val="75000"/>
                  </a:schemeClr>
                </a:solidFill>
                <a:latin typeface="Arial" panose="020B0604020202020204" pitchFamily="34" charset="0"/>
                <a:cs typeface="Arial" panose="020B0604020202020204" pitchFamily="34" charset="0"/>
              </a:rPr>
              <a:t>Official channels</a:t>
            </a:r>
          </a:p>
          <a:p>
            <a:r>
              <a:rPr lang="en-GB" dirty="0">
                <a:solidFill>
                  <a:schemeClr val="accent1">
                    <a:lumMod val="75000"/>
                  </a:schemeClr>
                </a:solidFill>
                <a:latin typeface="Arial" panose="020B0604020202020204" pitchFamily="34" charset="0"/>
                <a:cs typeface="Arial" panose="020B0604020202020204" pitchFamily="34" charset="0"/>
              </a:rPr>
              <a:t>Your details</a:t>
            </a:r>
          </a:p>
        </p:txBody>
      </p:sp>
    </p:spTree>
    <p:extLst>
      <p:ext uri="{BB962C8B-B14F-4D97-AF65-F5344CB8AC3E}">
        <p14:creationId xmlns:p14="http://schemas.microsoft.com/office/powerpoint/2010/main" val="1758161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2E17D-B385-6C17-26F3-EFCCF31DBBCF}"/>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Recordio</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Recording</a:t>
            </a:r>
          </a:p>
        </p:txBody>
      </p:sp>
      <p:sp>
        <p:nvSpPr>
          <p:cNvPr id="3" name="Content Placeholder 2">
            <a:extLst>
              <a:ext uri="{FF2B5EF4-FFF2-40B4-BE49-F238E27FC236}">
                <a16:creationId xmlns:a16="http://schemas.microsoft.com/office/drawing/2014/main" id="{84C897D5-7F1E-47EE-8B04-A4445319D85B}"/>
              </a:ext>
            </a:extLst>
          </p:cNvPr>
          <p:cNvSpPr>
            <a:spLocks noGrp="1"/>
          </p:cNvSpPr>
          <p:nvPr>
            <p:ph idx="1"/>
          </p:nvPr>
        </p:nvSpPr>
        <p:spPr>
          <a:xfrm>
            <a:off x="838200" y="1825626"/>
            <a:ext cx="4906252" cy="3640897"/>
          </a:xfrm>
        </p:spPr>
        <p:txBody>
          <a:bodyPr>
            <a:normAutofit/>
          </a:bodyPr>
          <a:lstStyle/>
          <a:p>
            <a:r>
              <a:rPr lang="en-GB" dirty="0" err="1">
                <a:latin typeface="Arial" panose="020B0604020202020204" pitchFamily="34" charset="0"/>
                <a:cs typeface="Arial" panose="020B0604020202020204" pitchFamily="34" charset="0"/>
              </a:rPr>
              <a:t>Sianeli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swyddogol</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Dilyn </a:t>
            </a:r>
            <a:r>
              <a:rPr lang="en-GB" dirty="0" err="1">
                <a:latin typeface="Arial" panose="020B0604020202020204" pitchFamily="34" charset="0"/>
                <a:cs typeface="Arial" panose="020B0604020202020204" pitchFamily="34" charset="0"/>
              </a:rPr>
              <a:t>polisïau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gweithdrefnau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Gofyn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ydych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ansicir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Defnyddiwch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dioddefwr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Byddwch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manwl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gywir</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0853601D-2E2F-98EC-B8E5-9045F676893C}"/>
              </a:ext>
            </a:extLst>
          </p:cNvPr>
          <p:cNvSpPr>
            <a:spLocks noGrp="1"/>
          </p:cNvSpPr>
          <p:nvPr>
            <p:ph sz="half" idx="4294967295"/>
          </p:nvPr>
        </p:nvSpPr>
        <p:spPr>
          <a:xfrm>
            <a:off x="7010400" y="1825625"/>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Official channels</a:t>
            </a:r>
          </a:p>
          <a:p>
            <a:r>
              <a:rPr lang="en-GB" dirty="0">
                <a:solidFill>
                  <a:schemeClr val="accent1">
                    <a:lumMod val="75000"/>
                  </a:schemeClr>
                </a:solidFill>
                <a:latin typeface="Arial" panose="020B0604020202020204" pitchFamily="34" charset="0"/>
                <a:cs typeface="Arial" panose="020B0604020202020204" pitchFamily="34" charset="0"/>
              </a:rPr>
              <a:t>Follow policies and procedures</a:t>
            </a:r>
          </a:p>
          <a:p>
            <a:r>
              <a:rPr lang="en-GB" dirty="0">
                <a:solidFill>
                  <a:schemeClr val="accent1">
                    <a:lumMod val="75000"/>
                  </a:schemeClr>
                </a:solidFill>
                <a:latin typeface="Arial" panose="020B0604020202020204" pitchFamily="34" charset="0"/>
                <a:cs typeface="Arial" panose="020B0604020202020204" pitchFamily="34" charset="0"/>
              </a:rPr>
              <a:t>Ask if uncertain</a:t>
            </a:r>
          </a:p>
          <a:p>
            <a:r>
              <a:rPr lang="en-GB" dirty="0">
                <a:solidFill>
                  <a:schemeClr val="accent1">
                    <a:lumMod val="75000"/>
                  </a:schemeClr>
                </a:solidFill>
                <a:latin typeface="Arial" panose="020B0604020202020204" pitchFamily="34" charset="0"/>
                <a:cs typeface="Arial" panose="020B0604020202020204" pitchFamily="34" charset="0"/>
              </a:rPr>
              <a:t>Use the language of the victim </a:t>
            </a:r>
          </a:p>
          <a:p>
            <a:r>
              <a:rPr lang="en-GB" dirty="0">
                <a:solidFill>
                  <a:schemeClr val="accent1">
                    <a:lumMod val="75000"/>
                  </a:schemeClr>
                </a:solidFill>
                <a:latin typeface="Arial" panose="020B0604020202020204" pitchFamily="34" charset="0"/>
                <a:cs typeface="Arial" panose="020B0604020202020204" pitchFamily="34" charset="0"/>
              </a:rPr>
              <a:t>Be precise</a:t>
            </a:r>
          </a:p>
        </p:txBody>
      </p:sp>
    </p:spTree>
    <p:extLst>
      <p:ext uri="{BB962C8B-B14F-4D97-AF65-F5344CB8AC3E}">
        <p14:creationId xmlns:p14="http://schemas.microsoft.com/office/powerpoint/2010/main" val="2375890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2C4DB-968E-216E-9A1B-DA35628D129E}"/>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Adrodd</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Reporting</a:t>
            </a:r>
          </a:p>
        </p:txBody>
      </p:sp>
      <p:sp>
        <p:nvSpPr>
          <p:cNvPr id="3" name="Content Placeholder 2">
            <a:extLst>
              <a:ext uri="{FF2B5EF4-FFF2-40B4-BE49-F238E27FC236}">
                <a16:creationId xmlns:a16="http://schemas.microsoft.com/office/drawing/2014/main" id="{C7B3D3BA-1D22-49DB-6B29-64CC8F7EC1C2}"/>
              </a:ext>
            </a:extLst>
          </p:cNvPr>
          <p:cNvSpPr>
            <a:spLocks noGrp="1"/>
          </p:cNvSpPr>
          <p:nvPr>
            <p:ph idx="1"/>
          </p:nvPr>
        </p:nvSpPr>
        <p:spPr/>
        <p:txBody>
          <a:bodyPr vert="horz" lIns="91440" tIns="45720" rIns="91440" bIns="45720" rtlCol="0" anchor="t">
            <a:normAutofit/>
          </a:bodyPr>
          <a:lstStyle/>
          <a:p>
            <a:r>
              <a:rPr lang="en-GB" dirty="0">
                <a:latin typeface="Arial" panose="020B0604020202020204" pitchFamily="34" charset="0"/>
                <a:cs typeface="Arial" panose="020B0604020202020204" pitchFamily="34" charset="0"/>
              </a:rPr>
              <a:t>Dilyn </a:t>
            </a:r>
            <a:r>
              <a:rPr lang="en-GB" dirty="0" err="1">
                <a:latin typeface="Arial" panose="020B0604020202020204" pitchFamily="34" charset="0"/>
                <a:cs typeface="Arial" panose="020B0604020202020204" pitchFamily="34" charset="0"/>
              </a:rPr>
              <a:t>polisïau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gweithdrefnau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Gwybod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fynd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Gyflym</a:t>
            </a:r>
            <a:endParaRPr lang="en-GB" dirty="0">
              <a:latin typeface="Arial" panose="020B0604020202020204" pitchFamily="34" charset="0"/>
              <a:cs typeface="Arial" panose="020B0604020202020204" pitchFamily="34" charset="0"/>
            </a:endParaRPr>
          </a:p>
          <a:p>
            <a:r>
              <a:rPr lang="en-GB" err="1">
                <a:latin typeface="Arial"/>
                <a:cs typeface="Arial"/>
              </a:rPr>
              <a:t>Sianeli</a:t>
            </a:r>
            <a:r>
              <a:rPr lang="en-GB" dirty="0">
                <a:latin typeface="Arial"/>
                <a:cs typeface="Arial"/>
              </a:rPr>
              <a:t> </a:t>
            </a:r>
            <a:r>
              <a:rPr lang="en-GB" err="1">
                <a:latin typeface="Arial"/>
                <a:cs typeface="Arial"/>
              </a:rPr>
              <a:t>swyddogol</a:t>
            </a:r>
            <a:endParaRPr lang="en-GB">
              <a:latin typeface="Arial"/>
              <a:cs typeface="Arial"/>
            </a:endParaRPr>
          </a:p>
          <a:p>
            <a:r>
              <a:rPr lang="en-GB" dirty="0" err="1">
                <a:latin typeface="Arial"/>
                <a:cs typeface="Arial"/>
              </a:rPr>
              <a:t>Pob</a:t>
            </a:r>
            <a:r>
              <a:rPr lang="en-GB" dirty="0">
                <a:latin typeface="Arial"/>
                <a:cs typeface="Arial"/>
              </a:rPr>
              <a:t> </a:t>
            </a:r>
            <a:r>
              <a:rPr lang="en-GB" dirty="0" err="1">
                <a:latin typeface="Arial"/>
                <a:cs typeface="Arial"/>
              </a:rPr>
              <a:t>tro</a:t>
            </a:r>
            <a:endParaRPr lang="en-GB" dirty="0" err="1">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D9C8F4A3-0AC6-20A1-9A77-CA4850802DC5}"/>
              </a:ext>
            </a:extLst>
          </p:cNvPr>
          <p:cNvSpPr>
            <a:spLocks noGrp="1"/>
          </p:cNvSpPr>
          <p:nvPr>
            <p:ph sz="half" idx="4294967295"/>
          </p:nvPr>
        </p:nvSpPr>
        <p:spPr>
          <a:xfrm>
            <a:off x="7010400" y="1825625"/>
            <a:ext cx="5181600" cy="4351338"/>
          </a:xfrm>
        </p:spPr>
        <p:txBody>
          <a:bodyPr vert="horz" lIns="91440" tIns="45720" rIns="91440" bIns="45720" rtlCol="0" anchor="t">
            <a:normAutofit/>
          </a:bodyPr>
          <a:lstStyle/>
          <a:p>
            <a:r>
              <a:rPr lang="en-GB" dirty="0">
                <a:solidFill>
                  <a:schemeClr val="accent1">
                    <a:lumMod val="75000"/>
                  </a:schemeClr>
                </a:solidFill>
                <a:latin typeface="Arial" panose="020B0604020202020204" pitchFamily="34" charset="0"/>
                <a:cs typeface="Arial" panose="020B0604020202020204" pitchFamily="34" charset="0"/>
              </a:rPr>
              <a:t>Policies and procedures</a:t>
            </a:r>
          </a:p>
          <a:p>
            <a:r>
              <a:rPr lang="en-GB" dirty="0">
                <a:solidFill>
                  <a:schemeClr val="accent1">
                    <a:lumMod val="75000"/>
                  </a:schemeClr>
                </a:solidFill>
                <a:latin typeface="Arial" panose="020B0604020202020204" pitchFamily="34" charset="0"/>
                <a:cs typeface="Arial" panose="020B0604020202020204" pitchFamily="34" charset="0"/>
              </a:rPr>
              <a:t>Knowing where to go</a:t>
            </a:r>
          </a:p>
          <a:p>
            <a:r>
              <a:rPr lang="en-GB" dirty="0">
                <a:solidFill>
                  <a:schemeClr val="accent1">
                    <a:lumMod val="75000"/>
                  </a:schemeClr>
                </a:solidFill>
                <a:latin typeface="Arial" panose="020B0604020202020204" pitchFamily="34" charset="0"/>
                <a:cs typeface="Arial" panose="020B0604020202020204" pitchFamily="34" charset="0"/>
              </a:rPr>
              <a:t>Promptly</a:t>
            </a:r>
          </a:p>
          <a:p>
            <a:r>
              <a:rPr lang="en-GB" dirty="0">
                <a:solidFill>
                  <a:schemeClr val="accent1">
                    <a:lumMod val="75000"/>
                  </a:schemeClr>
                </a:solidFill>
                <a:latin typeface="Arial" panose="020B0604020202020204" pitchFamily="34" charset="0"/>
                <a:cs typeface="Arial" panose="020B0604020202020204" pitchFamily="34" charset="0"/>
              </a:rPr>
              <a:t>Official channels</a:t>
            </a:r>
          </a:p>
          <a:p>
            <a:r>
              <a:rPr lang="en-GB" dirty="0" err="1">
                <a:solidFill>
                  <a:schemeClr val="accent1">
                    <a:lumMod val="75000"/>
                  </a:schemeClr>
                </a:solidFill>
                <a:latin typeface="Arial"/>
                <a:cs typeface="Arial"/>
              </a:rPr>
              <a:t>Everytime</a:t>
            </a:r>
          </a:p>
          <a:p>
            <a:endParaRPr lang="en-GB" dirty="0"/>
          </a:p>
          <a:p>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546532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80387-2484-352C-F472-EC5FDAA32591}"/>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Atgyfeirio</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Referral</a:t>
            </a:r>
          </a:p>
        </p:txBody>
      </p:sp>
      <p:sp>
        <p:nvSpPr>
          <p:cNvPr id="3" name="Content Placeholder 2">
            <a:extLst>
              <a:ext uri="{FF2B5EF4-FFF2-40B4-BE49-F238E27FC236}">
                <a16:creationId xmlns:a16="http://schemas.microsoft.com/office/drawing/2014/main" id="{D5F1F05D-DFA4-1103-B27B-CDF58E8F5E9B}"/>
              </a:ext>
            </a:extLst>
          </p:cNvPr>
          <p:cNvSpPr>
            <a:spLocks noGrp="1"/>
          </p:cNvSpPr>
          <p:nvPr>
            <p:ph idx="1"/>
          </p:nvPr>
        </p:nvSpPr>
        <p:spPr/>
        <p:txBody>
          <a:bodyPr/>
          <a:lstStyle/>
          <a:p>
            <a:r>
              <a:rPr lang="en-GB" dirty="0" err="1">
                <a:latin typeface="Arial" panose="020B0604020202020204" pitchFamily="34" charset="0"/>
                <a:cs typeface="Arial" panose="020B0604020202020204" pitchFamily="34" charset="0"/>
              </a:rPr>
              <a:t>Pwy</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Pryd</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Sut</a:t>
            </a:r>
          </a:p>
          <a:p>
            <a:r>
              <a:rPr lang="en-GB" dirty="0">
                <a:latin typeface="Arial" panose="020B0604020202020204" pitchFamily="34" charset="0"/>
                <a:cs typeface="Arial" panose="020B0604020202020204" pitchFamily="34" charset="0"/>
              </a:rPr>
              <a:t>Dilyn </a:t>
            </a:r>
            <a:r>
              <a:rPr lang="en-GB" dirty="0" err="1">
                <a:latin typeface="Arial" panose="020B0604020202020204" pitchFamily="34" charset="0"/>
                <a:cs typeface="Arial" panose="020B0604020202020204" pitchFamily="34" charset="0"/>
              </a:rPr>
              <a:t>lan</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A0DCB783-62E0-2112-668F-3D7C91FB57D4}"/>
              </a:ext>
            </a:extLst>
          </p:cNvPr>
          <p:cNvSpPr>
            <a:spLocks noGrp="1"/>
          </p:cNvSpPr>
          <p:nvPr>
            <p:ph sz="half" idx="4294967295"/>
          </p:nvPr>
        </p:nvSpPr>
        <p:spPr>
          <a:xfrm>
            <a:off x="7010400" y="1825625"/>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Who</a:t>
            </a:r>
          </a:p>
          <a:p>
            <a:r>
              <a:rPr lang="en-GB" dirty="0">
                <a:solidFill>
                  <a:schemeClr val="accent1">
                    <a:lumMod val="75000"/>
                  </a:schemeClr>
                </a:solidFill>
                <a:latin typeface="Arial" panose="020B0604020202020204" pitchFamily="34" charset="0"/>
                <a:cs typeface="Arial" panose="020B0604020202020204" pitchFamily="34" charset="0"/>
              </a:rPr>
              <a:t>When</a:t>
            </a:r>
          </a:p>
          <a:p>
            <a:r>
              <a:rPr lang="en-GB" dirty="0">
                <a:solidFill>
                  <a:schemeClr val="accent1">
                    <a:lumMod val="75000"/>
                  </a:schemeClr>
                </a:solidFill>
                <a:latin typeface="Arial" panose="020B0604020202020204" pitchFamily="34" charset="0"/>
                <a:cs typeface="Arial" panose="020B0604020202020204" pitchFamily="34" charset="0"/>
              </a:rPr>
              <a:t>How</a:t>
            </a:r>
          </a:p>
          <a:p>
            <a:r>
              <a:rPr lang="en-GB" dirty="0">
                <a:solidFill>
                  <a:schemeClr val="accent1">
                    <a:lumMod val="75000"/>
                  </a:schemeClr>
                </a:solidFill>
                <a:latin typeface="Arial" panose="020B0604020202020204" pitchFamily="34" charset="0"/>
                <a:cs typeface="Arial" panose="020B0604020202020204" pitchFamily="34" charset="0"/>
              </a:rPr>
              <a:t>Follow up</a:t>
            </a:r>
          </a:p>
        </p:txBody>
      </p:sp>
    </p:spTree>
    <p:extLst>
      <p:ext uri="{BB962C8B-B14F-4D97-AF65-F5344CB8AC3E}">
        <p14:creationId xmlns:p14="http://schemas.microsoft.com/office/powerpoint/2010/main" val="1300418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9A521-42E4-9CE1-846F-5F107333A9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9C0272-FABE-97F7-61C7-954D226CAE5F}"/>
              </a:ext>
            </a:extLst>
          </p:cNvPr>
          <p:cNvSpPr>
            <a:spLocks noGrp="1"/>
          </p:cNvSpPr>
          <p:nvPr>
            <p:ph type="title"/>
          </p:nvPr>
        </p:nvSpPr>
        <p:spPr>
          <a:xfrm>
            <a:off x="-93561" y="508536"/>
            <a:ext cx="12285030" cy="1325563"/>
          </a:xfrm>
        </p:spPr>
        <p:txBody>
          <a:bodyPr>
            <a:normAutofit fontScale="90000"/>
          </a:bodyPr>
          <a:lstStyle/>
          <a:p>
            <a:pPr algn="ctr"/>
            <a:r>
              <a:rPr lang="en-GB" b="1" dirty="0" err="1">
                <a:latin typeface="Arial"/>
                <a:cs typeface="Arial"/>
              </a:rPr>
              <a:t>Rhwystrau</a:t>
            </a:r>
            <a:r>
              <a:rPr lang="en-GB" b="1" dirty="0">
                <a:latin typeface="Arial"/>
                <a:cs typeface="Arial"/>
              </a:rPr>
              <a:t> </a:t>
            </a:r>
            <a:r>
              <a:rPr lang="en-GB" b="1" dirty="0" err="1">
                <a:latin typeface="Arial"/>
                <a:cs typeface="Arial"/>
              </a:rPr>
              <a:t>i</a:t>
            </a:r>
            <a:r>
              <a:rPr lang="en-GB" b="1" dirty="0">
                <a:latin typeface="Arial"/>
                <a:cs typeface="Arial"/>
              </a:rPr>
              <a:t> </a:t>
            </a:r>
            <a:r>
              <a:rPr lang="en-GB" b="1" dirty="0" err="1">
                <a:latin typeface="Arial"/>
                <a:cs typeface="Arial"/>
              </a:rPr>
              <a:t>ymateb</a:t>
            </a:r>
            <a:r>
              <a:rPr lang="en-GB" b="1" dirty="0">
                <a:latin typeface="Arial"/>
                <a:cs typeface="Arial"/>
              </a:rPr>
              <a:t> </a:t>
            </a:r>
            <a:r>
              <a:rPr lang="en-GB" b="1" dirty="0" err="1">
                <a:latin typeface="Arial"/>
                <a:cs typeface="Arial"/>
              </a:rPr>
              <a:t>i</a:t>
            </a:r>
            <a:r>
              <a:rPr lang="en-GB" b="1" dirty="0">
                <a:latin typeface="Arial"/>
                <a:cs typeface="Arial"/>
              </a:rPr>
              <a:t> </a:t>
            </a:r>
            <a:r>
              <a:rPr lang="en-GB" b="1" dirty="0" err="1">
                <a:latin typeface="Arial"/>
                <a:cs typeface="Arial"/>
              </a:rPr>
              <a:t>pryderon</a:t>
            </a:r>
            <a:r>
              <a:rPr lang="en-GB" b="1" dirty="0">
                <a:latin typeface="Arial"/>
                <a:cs typeface="Arial"/>
              </a:rPr>
              <a:t> </a:t>
            </a:r>
            <a:r>
              <a:rPr lang="en-GB" b="1" dirty="0" err="1">
                <a:latin typeface="Arial"/>
                <a:cs typeface="Arial"/>
              </a:rPr>
              <a:t>diogelu</a:t>
            </a:r>
            <a:r>
              <a:rPr lang="en-GB" b="1" dirty="0">
                <a:latin typeface="Arial"/>
                <a:cs typeface="Arial"/>
              </a:rPr>
              <a:t> </a:t>
            </a:r>
            <a:br>
              <a:rPr lang="en-GB" dirty="0">
                <a:latin typeface="Arial" panose="020B0604020202020204" pitchFamily="34" charset="0"/>
                <a:cs typeface="Arial" panose="020B0604020202020204" pitchFamily="34" charset="0"/>
              </a:rPr>
            </a:br>
            <a:r>
              <a:rPr lang="en-GB" b="1" dirty="0">
                <a:solidFill>
                  <a:schemeClr val="accent1">
                    <a:lumMod val="75000"/>
                  </a:schemeClr>
                </a:solidFill>
                <a:latin typeface="Arial"/>
                <a:cs typeface="Arial"/>
              </a:rPr>
              <a:t>Barriers to responding to a safeguarding concern</a:t>
            </a:r>
          </a:p>
        </p:txBody>
      </p:sp>
      <p:sp>
        <p:nvSpPr>
          <p:cNvPr id="3" name="Content Placeholder 2">
            <a:extLst>
              <a:ext uri="{FF2B5EF4-FFF2-40B4-BE49-F238E27FC236}">
                <a16:creationId xmlns:a16="http://schemas.microsoft.com/office/drawing/2014/main" id="{B6F67DB3-174C-2F46-F85E-630700EEB73A}"/>
              </a:ext>
            </a:extLst>
          </p:cNvPr>
          <p:cNvSpPr>
            <a:spLocks noGrp="1"/>
          </p:cNvSpPr>
          <p:nvPr>
            <p:ph idx="1"/>
          </p:nvPr>
        </p:nvSpPr>
        <p:spPr>
          <a:xfrm>
            <a:off x="211808" y="2840999"/>
            <a:ext cx="6048544" cy="4365543"/>
          </a:xfrm>
        </p:spPr>
        <p:txBody>
          <a:bodyPr vert="horz" lIns="91440" tIns="45720" rIns="91440" bIns="45720" rtlCol="0" anchor="t">
            <a:normAutofit/>
          </a:bodyPr>
          <a:lstStyle/>
          <a:p>
            <a:r>
              <a:rPr lang="en-GB" dirty="0" err="1">
                <a:latin typeface="Arial" panose="020B0604020202020204" pitchFamily="34" charset="0"/>
                <a:cs typeface="Arial" panose="020B0604020202020204" pitchFamily="34" charset="0"/>
              </a:rPr>
              <a:t>Ofnau</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gallech</a:t>
            </a:r>
            <a:r>
              <a:rPr lang="en-GB" dirty="0">
                <a:latin typeface="Arial" panose="020B0604020202020204" pitchFamily="34" charset="0"/>
                <a:cs typeface="Arial" panose="020B0604020202020204" pitchFamily="34" charset="0"/>
              </a:rPr>
              <a:t> bod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anghywir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Amheuaeth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wirionedd</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dioddefwr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Ansicrwydd</a:t>
            </a:r>
            <a:r>
              <a:rPr lang="en-GB" dirty="0">
                <a:latin typeface="Arial" panose="020B0604020202020204" pitchFamily="34" charset="0"/>
                <a:cs typeface="Arial" panose="020B0604020202020204" pitchFamily="34" charset="0"/>
              </a:rPr>
              <a:t> o ran </a:t>
            </a:r>
            <a:r>
              <a:rPr lang="en-GB" dirty="0" err="1">
                <a:latin typeface="Arial" panose="020B0604020202020204" pitchFamily="34" charset="0"/>
                <a:cs typeface="Arial" panose="020B0604020202020204" pitchFamily="34" charset="0"/>
              </a:rPr>
              <a:t>polisïau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gweithdrefnau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Ofn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ymyrryd</a:t>
            </a: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E8C7808F-5741-0FC1-0F55-5C25EE74DCD4}"/>
              </a:ext>
            </a:extLst>
          </p:cNvPr>
          <p:cNvSpPr>
            <a:spLocks noGrp="1"/>
          </p:cNvSpPr>
          <p:nvPr>
            <p:ph sz="half" idx="4294967295"/>
          </p:nvPr>
        </p:nvSpPr>
        <p:spPr>
          <a:xfrm>
            <a:off x="6264294" y="2840999"/>
            <a:ext cx="6049251" cy="4351338"/>
          </a:xfrm>
        </p:spPr>
        <p:txBody>
          <a:bodyPr vert="horz" lIns="91440" tIns="45720" rIns="91440" bIns="45720" rtlCol="0" anchor="t">
            <a:normAutofit/>
          </a:bodyPr>
          <a:lstStyle/>
          <a:p>
            <a:r>
              <a:rPr lang="en-GB" dirty="0">
                <a:solidFill>
                  <a:schemeClr val="accent1">
                    <a:lumMod val="75000"/>
                  </a:schemeClr>
                </a:solidFill>
                <a:latin typeface="Arial" panose="020B0604020202020204" pitchFamily="34" charset="0"/>
                <a:cs typeface="Arial" panose="020B0604020202020204" pitchFamily="34" charset="0"/>
              </a:rPr>
              <a:t>Fears you might be wrong</a:t>
            </a:r>
          </a:p>
          <a:p>
            <a:r>
              <a:rPr lang="en-GB" dirty="0">
                <a:solidFill>
                  <a:schemeClr val="accent1">
                    <a:lumMod val="75000"/>
                  </a:schemeClr>
                </a:solidFill>
                <a:latin typeface="Arial" panose="020B0604020202020204" pitchFamily="34" charset="0"/>
                <a:cs typeface="Arial" panose="020B0604020202020204" pitchFamily="34" charset="0"/>
              </a:rPr>
              <a:t>Doubt the truthfulness of victim</a:t>
            </a:r>
          </a:p>
          <a:p>
            <a:r>
              <a:rPr lang="en-GB" dirty="0">
                <a:solidFill>
                  <a:schemeClr val="accent1">
                    <a:lumMod val="75000"/>
                  </a:schemeClr>
                </a:solidFill>
                <a:latin typeface="Arial" panose="020B0604020202020204" pitchFamily="34" charset="0"/>
                <a:cs typeface="Arial" panose="020B0604020202020204" pitchFamily="34" charset="0"/>
              </a:rPr>
              <a:t>Uncertainty of policies and procedures</a:t>
            </a:r>
          </a:p>
          <a:p>
            <a:r>
              <a:rPr lang="en-GB" dirty="0">
                <a:solidFill>
                  <a:schemeClr val="accent1">
                    <a:lumMod val="75000"/>
                  </a:schemeClr>
                </a:solidFill>
                <a:latin typeface="Arial" panose="020B0604020202020204" pitchFamily="34" charset="0"/>
                <a:cs typeface="Arial" panose="020B0604020202020204" pitchFamily="34" charset="0"/>
              </a:rPr>
              <a:t>Fear of interfering </a:t>
            </a:r>
          </a:p>
          <a:p>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569359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4E718-A39B-2219-03D5-B8DC109ED99F}"/>
              </a:ext>
            </a:extLst>
          </p:cNvPr>
          <p:cNvSpPr>
            <a:spLocks noGrp="1"/>
          </p:cNvSpPr>
          <p:nvPr>
            <p:ph type="title"/>
          </p:nvPr>
        </p:nvSpPr>
        <p:spPr>
          <a:xfrm>
            <a:off x="-145855" y="105124"/>
            <a:ext cx="12285030" cy="1325563"/>
          </a:xfrm>
        </p:spPr>
        <p:txBody>
          <a:bodyPr>
            <a:normAutofit fontScale="90000"/>
          </a:bodyPr>
          <a:lstStyle/>
          <a:p>
            <a:pPr algn="ctr"/>
            <a:r>
              <a:rPr lang="en-GB" b="1" dirty="0" err="1">
                <a:latin typeface="Arial" panose="020B0604020202020204" pitchFamily="34" charset="0"/>
                <a:cs typeface="Arial" panose="020B0604020202020204" pitchFamily="34" charset="0"/>
              </a:rPr>
              <a:t>Rhwystrau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ymateb</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pryderon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diogelu</a:t>
            </a:r>
            <a:r>
              <a:rPr lang="en-GB" b="1" dirty="0">
                <a:latin typeface="Arial" panose="020B0604020202020204" pitchFamily="34" charset="0"/>
                <a:cs typeface="Arial" panose="020B0604020202020204" pitchFamily="34" charset="0"/>
              </a:rPr>
              <a:t> </a:t>
            </a:r>
            <a:br>
              <a:rPr lang="en-GB"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Barriers to responding to a safeguarding concern</a:t>
            </a:r>
          </a:p>
        </p:txBody>
      </p:sp>
      <p:sp>
        <p:nvSpPr>
          <p:cNvPr id="3" name="Content Placeholder 2">
            <a:extLst>
              <a:ext uri="{FF2B5EF4-FFF2-40B4-BE49-F238E27FC236}">
                <a16:creationId xmlns:a16="http://schemas.microsoft.com/office/drawing/2014/main" id="{172E463F-CEA4-A787-BE4E-3C02956B6C5E}"/>
              </a:ext>
            </a:extLst>
          </p:cNvPr>
          <p:cNvSpPr>
            <a:spLocks noGrp="1"/>
          </p:cNvSpPr>
          <p:nvPr>
            <p:ph idx="1"/>
          </p:nvPr>
        </p:nvSpPr>
        <p:spPr>
          <a:xfrm>
            <a:off x="241690" y="1765235"/>
            <a:ext cx="6048544" cy="4365543"/>
          </a:xfrm>
        </p:spPr>
        <p:txBody>
          <a:bodyPr vert="horz" lIns="91440" tIns="45720" rIns="91440" bIns="45720" rtlCol="0" anchor="t">
            <a:normAutofit/>
          </a:bodyPr>
          <a:lstStyle/>
          <a:p>
            <a:pPr marL="0" indent="0">
              <a:buNone/>
            </a:pP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Ofn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wrandewir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credir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Gwybodaeth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gyfyngedig</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lwybrau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cymorth</a:t>
            </a:r>
            <a:endParaRPr lang="en-GB" dirty="0">
              <a:latin typeface="Arial" panose="020B0604020202020204" pitchFamily="34" charset="0"/>
              <a:cs typeface="Arial" panose="020B0604020202020204" pitchFamily="34" charset="0"/>
            </a:endParaRPr>
          </a:p>
          <a:p>
            <a:r>
              <a:rPr lang="en-GB" err="1">
                <a:latin typeface="Arial"/>
                <a:cs typeface="Arial"/>
              </a:rPr>
              <a:t>Ddim</a:t>
            </a:r>
            <a:r>
              <a:rPr lang="en-GB" dirty="0">
                <a:latin typeface="Arial"/>
                <a:cs typeface="Arial"/>
              </a:rPr>
              <a:t> </a:t>
            </a:r>
            <a:r>
              <a:rPr lang="en-GB" err="1">
                <a:latin typeface="Arial"/>
                <a:cs typeface="Arial"/>
              </a:rPr>
              <a:t>eisiau</a:t>
            </a:r>
            <a:r>
              <a:rPr lang="en-GB" dirty="0">
                <a:latin typeface="Arial"/>
                <a:cs typeface="Arial"/>
              </a:rPr>
              <a:t> </a:t>
            </a:r>
            <a:r>
              <a:rPr lang="en-GB" err="1">
                <a:latin typeface="Arial"/>
                <a:cs typeface="Arial"/>
              </a:rPr>
              <a:t>rhoi</a:t>
            </a:r>
            <a:r>
              <a:rPr lang="en-GB" dirty="0">
                <a:latin typeface="Arial"/>
                <a:cs typeface="Arial"/>
              </a:rPr>
              <a:t> </a:t>
            </a:r>
            <a:r>
              <a:rPr lang="en-GB" err="1">
                <a:latin typeface="Arial"/>
                <a:cs typeface="Arial"/>
              </a:rPr>
              <a:t>baich</a:t>
            </a:r>
            <a:r>
              <a:rPr lang="en-GB" dirty="0">
                <a:latin typeface="Arial"/>
                <a:cs typeface="Arial"/>
              </a:rPr>
              <a:t> </a:t>
            </a:r>
            <a:r>
              <a:rPr lang="en-GB" err="1">
                <a:latin typeface="Arial"/>
                <a:cs typeface="Arial"/>
              </a:rPr>
              <a:t>ar</a:t>
            </a:r>
            <a:r>
              <a:rPr lang="en-GB" dirty="0">
                <a:latin typeface="Arial"/>
                <a:cs typeface="Arial"/>
              </a:rPr>
              <a:t> </a:t>
            </a:r>
            <a:r>
              <a:rPr lang="en-GB" err="1">
                <a:latin typeface="Arial"/>
                <a:cs typeface="Arial"/>
              </a:rPr>
              <a:t>eraill</a:t>
            </a:r>
            <a:endParaRPr lang="en-GB">
              <a:latin typeface="Arial"/>
              <a:cs typeface="Arial"/>
            </a:endParaRPr>
          </a:p>
          <a:p>
            <a:r>
              <a:rPr lang="en-GB" dirty="0" err="1">
                <a:solidFill>
                  <a:srgbClr val="111111"/>
                </a:solidFill>
                <a:latin typeface="Arial"/>
                <a:ea typeface="Roboto"/>
                <a:cs typeface="Roboto"/>
              </a:rPr>
              <a:t>Diffyg</a:t>
            </a:r>
            <a:r>
              <a:rPr lang="en-GB" dirty="0">
                <a:solidFill>
                  <a:srgbClr val="111111"/>
                </a:solidFill>
                <a:latin typeface="Arial"/>
                <a:ea typeface="Roboto"/>
                <a:cs typeface="Roboto"/>
              </a:rPr>
              <a:t> '</a:t>
            </a:r>
            <a:r>
              <a:rPr lang="en-GB" dirty="0" err="1">
                <a:solidFill>
                  <a:srgbClr val="111111"/>
                </a:solidFill>
                <a:latin typeface="Arial"/>
                <a:ea typeface="Roboto"/>
                <a:cs typeface="Roboto"/>
              </a:rPr>
              <a:t>ansicrwydd</a:t>
            </a:r>
            <a:r>
              <a:rPr lang="en-GB" dirty="0">
                <a:solidFill>
                  <a:srgbClr val="111111"/>
                </a:solidFill>
                <a:latin typeface="Arial"/>
                <a:ea typeface="Roboto"/>
                <a:cs typeface="Roboto"/>
              </a:rPr>
              <a:t> </a:t>
            </a:r>
            <a:r>
              <a:rPr lang="en-GB" dirty="0" err="1">
                <a:solidFill>
                  <a:srgbClr val="111111"/>
                </a:solidFill>
                <a:latin typeface="Arial"/>
                <a:ea typeface="Roboto"/>
                <a:cs typeface="Roboto"/>
              </a:rPr>
              <a:t>parchedig</a:t>
            </a:r>
            <a:r>
              <a:rPr lang="en-GB" dirty="0">
                <a:solidFill>
                  <a:srgbClr val="111111"/>
                </a:solidFill>
                <a:latin typeface="Arial"/>
                <a:ea typeface="Roboto"/>
                <a:cs typeface="Roboto"/>
              </a:rPr>
              <a:t>'</a:t>
            </a:r>
            <a:endParaRPr lang="en-GB" dirty="0">
              <a:latin typeface="Arial"/>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14322100-DFB4-9D67-D512-EC6C9D8F70C8}"/>
              </a:ext>
            </a:extLst>
          </p:cNvPr>
          <p:cNvSpPr>
            <a:spLocks noGrp="1"/>
          </p:cNvSpPr>
          <p:nvPr>
            <p:ph sz="half" idx="4294967295"/>
          </p:nvPr>
        </p:nvSpPr>
        <p:spPr>
          <a:xfrm>
            <a:off x="6264294" y="1780176"/>
            <a:ext cx="6049251" cy="4351338"/>
          </a:xfrm>
        </p:spPr>
        <p:txBody>
          <a:bodyPr vert="horz" lIns="91440" tIns="45720" rIns="91440" bIns="45720" rtlCol="0" anchor="t">
            <a:normAutofit/>
          </a:bodyPr>
          <a:lstStyle/>
          <a:p>
            <a:pPr marL="0" indent="0">
              <a:buNone/>
            </a:pPr>
            <a:endParaRPr lang="en-GB" dirty="0">
              <a:solidFill>
                <a:schemeClr val="accent1">
                  <a:lumMod val="75000"/>
                </a:schemeClr>
              </a:solidFill>
              <a:latin typeface="Arial"/>
              <a:cs typeface="Arial"/>
            </a:endParaRPr>
          </a:p>
          <a:p>
            <a:r>
              <a:rPr lang="en-GB" dirty="0">
                <a:solidFill>
                  <a:schemeClr val="accent1">
                    <a:lumMod val="75000"/>
                  </a:schemeClr>
                </a:solidFill>
                <a:latin typeface="Arial" panose="020B0604020202020204" pitchFamily="34" charset="0"/>
                <a:cs typeface="Arial" panose="020B0604020202020204" pitchFamily="34" charset="0"/>
              </a:rPr>
              <a:t>Fear of not being listened to/ believed</a:t>
            </a:r>
          </a:p>
          <a:p>
            <a:r>
              <a:rPr lang="en-GB" dirty="0">
                <a:solidFill>
                  <a:schemeClr val="accent1">
                    <a:lumMod val="75000"/>
                  </a:schemeClr>
                </a:solidFill>
                <a:latin typeface="Arial" panose="020B0604020202020204" pitchFamily="34" charset="0"/>
                <a:cs typeface="Arial" panose="020B0604020202020204" pitchFamily="34" charset="0"/>
              </a:rPr>
              <a:t>Limited knowledge of support avenues</a:t>
            </a:r>
          </a:p>
          <a:p>
            <a:r>
              <a:rPr lang="en-GB" dirty="0">
                <a:solidFill>
                  <a:schemeClr val="accent1">
                    <a:lumMod val="75000"/>
                  </a:schemeClr>
                </a:solidFill>
                <a:latin typeface="Arial" panose="020B0604020202020204" pitchFamily="34" charset="0"/>
                <a:cs typeface="Arial" panose="020B0604020202020204" pitchFamily="34" charset="0"/>
              </a:rPr>
              <a:t>Not wanting to burden others</a:t>
            </a:r>
          </a:p>
          <a:p>
            <a:r>
              <a:rPr lang="en-GB" dirty="0">
                <a:solidFill>
                  <a:schemeClr val="accent1">
                    <a:lumMod val="75000"/>
                  </a:schemeClr>
                </a:solidFill>
                <a:latin typeface="Arial"/>
                <a:cs typeface="Arial"/>
              </a:rPr>
              <a:t>Lack of 'respectful uncertainty'</a:t>
            </a:r>
          </a:p>
          <a:p>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2472379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04759-D143-9B52-BAEC-93514A4914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0E6E0A-F175-1B04-E4E4-9B5429F255A8}"/>
              </a:ext>
            </a:extLst>
          </p:cNvPr>
          <p:cNvSpPr>
            <a:spLocks noGrp="1"/>
          </p:cNvSpPr>
          <p:nvPr>
            <p:ph type="title"/>
          </p:nvPr>
        </p:nvSpPr>
        <p:spPr>
          <a:xfrm>
            <a:off x="-183208" y="702771"/>
            <a:ext cx="12285030" cy="1325563"/>
          </a:xfrm>
        </p:spPr>
        <p:txBody>
          <a:bodyPr>
            <a:normAutofit fontScale="90000"/>
          </a:bodyPr>
          <a:lstStyle/>
          <a:p>
            <a:pPr algn="ctr"/>
            <a:r>
              <a:rPr lang="en-GB" b="1" dirty="0" err="1">
                <a:latin typeface="Arial"/>
                <a:cs typeface="Arial"/>
              </a:rPr>
              <a:t>Rhwystrau</a:t>
            </a:r>
            <a:r>
              <a:rPr lang="en-GB" b="1" dirty="0">
                <a:latin typeface="Arial"/>
                <a:cs typeface="Arial"/>
              </a:rPr>
              <a:t> </a:t>
            </a:r>
            <a:r>
              <a:rPr lang="en-GB" b="1" dirty="0" err="1">
                <a:latin typeface="Arial"/>
                <a:cs typeface="Arial"/>
              </a:rPr>
              <a:t>diwylliannol</a:t>
            </a:r>
            <a:r>
              <a:rPr lang="en-GB" b="1" dirty="0">
                <a:latin typeface="Arial"/>
                <a:cs typeface="Arial"/>
              </a:rPr>
              <a:t> </a:t>
            </a:r>
            <a:r>
              <a:rPr lang="en-GB" b="1" dirty="0" err="1">
                <a:latin typeface="Arial"/>
                <a:cs typeface="Arial"/>
              </a:rPr>
              <a:t>i</a:t>
            </a:r>
            <a:r>
              <a:rPr lang="en-GB" b="1" dirty="0">
                <a:latin typeface="Arial"/>
                <a:cs typeface="Arial"/>
              </a:rPr>
              <a:t> </a:t>
            </a:r>
            <a:r>
              <a:rPr lang="en-GB" b="1" dirty="0" err="1">
                <a:latin typeface="Arial"/>
                <a:cs typeface="Arial"/>
              </a:rPr>
              <a:t>ymateb</a:t>
            </a:r>
            <a:r>
              <a:rPr lang="en-GB" b="1" dirty="0">
                <a:latin typeface="Arial"/>
                <a:cs typeface="Arial"/>
              </a:rPr>
              <a:t> </a:t>
            </a:r>
            <a:r>
              <a:rPr lang="en-GB" b="1" dirty="0" err="1">
                <a:latin typeface="Arial"/>
                <a:cs typeface="Arial"/>
              </a:rPr>
              <a:t>i</a:t>
            </a:r>
            <a:r>
              <a:rPr lang="en-GB" b="1" dirty="0">
                <a:latin typeface="Arial"/>
                <a:cs typeface="Arial"/>
              </a:rPr>
              <a:t> </a:t>
            </a:r>
            <a:r>
              <a:rPr lang="en-GB" b="1" dirty="0" err="1">
                <a:latin typeface="Arial"/>
                <a:cs typeface="Arial"/>
              </a:rPr>
              <a:t>pryderon</a:t>
            </a:r>
            <a:r>
              <a:rPr lang="en-GB" b="1" dirty="0">
                <a:latin typeface="Arial"/>
                <a:cs typeface="Arial"/>
              </a:rPr>
              <a:t> </a:t>
            </a:r>
            <a:r>
              <a:rPr lang="en-GB" b="1" dirty="0" err="1">
                <a:latin typeface="Arial"/>
                <a:cs typeface="Arial"/>
              </a:rPr>
              <a:t>diogelu</a:t>
            </a:r>
            <a:r>
              <a:rPr lang="en-GB" b="1" dirty="0">
                <a:latin typeface="Arial"/>
                <a:cs typeface="Arial"/>
              </a:rPr>
              <a:t> </a:t>
            </a:r>
            <a:br>
              <a:rPr lang="en-GB" dirty="0">
                <a:latin typeface="Arial" panose="020B0604020202020204" pitchFamily="34" charset="0"/>
                <a:cs typeface="Arial" panose="020B0604020202020204" pitchFamily="34" charset="0"/>
              </a:rPr>
            </a:br>
            <a:r>
              <a:rPr lang="en-GB" b="1" dirty="0">
                <a:solidFill>
                  <a:schemeClr val="accent1">
                    <a:lumMod val="75000"/>
                  </a:schemeClr>
                </a:solidFill>
                <a:latin typeface="Arial"/>
                <a:cs typeface="Arial"/>
              </a:rPr>
              <a:t>Cultural barriers to responding to a safeguarding concern</a:t>
            </a:r>
          </a:p>
        </p:txBody>
      </p:sp>
      <p:sp>
        <p:nvSpPr>
          <p:cNvPr id="3" name="Content Placeholder 2">
            <a:extLst>
              <a:ext uri="{FF2B5EF4-FFF2-40B4-BE49-F238E27FC236}">
                <a16:creationId xmlns:a16="http://schemas.microsoft.com/office/drawing/2014/main" id="{3EF373F0-0AC3-CC49-7FFD-DDF06157EF73}"/>
              </a:ext>
            </a:extLst>
          </p:cNvPr>
          <p:cNvSpPr>
            <a:spLocks noGrp="1"/>
          </p:cNvSpPr>
          <p:nvPr>
            <p:ph idx="1"/>
          </p:nvPr>
        </p:nvSpPr>
        <p:spPr>
          <a:xfrm>
            <a:off x="211808" y="2288176"/>
            <a:ext cx="6048544" cy="4365543"/>
          </a:xfrm>
        </p:spPr>
        <p:txBody>
          <a:bodyPr vert="horz" lIns="91440" tIns="45720" rIns="91440" bIns="45720" rtlCol="0" anchor="t">
            <a:normAutofit/>
          </a:bodyPr>
          <a:lstStyle/>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0CB19024-021B-B6C0-E5FA-292C2661BB82}"/>
              </a:ext>
            </a:extLst>
          </p:cNvPr>
          <p:cNvSpPr>
            <a:spLocks noGrp="1"/>
          </p:cNvSpPr>
          <p:nvPr>
            <p:ph sz="half" idx="4294967295"/>
          </p:nvPr>
        </p:nvSpPr>
        <p:spPr>
          <a:xfrm>
            <a:off x="6264294" y="2691588"/>
            <a:ext cx="6049251" cy="4351338"/>
          </a:xfrm>
        </p:spPr>
        <p:txBody>
          <a:bodyPr vert="horz" lIns="91440" tIns="45720" rIns="91440" bIns="45720" rtlCol="0" anchor="t">
            <a:normAutofit/>
          </a:bodyPr>
          <a:lstStyle/>
          <a:p>
            <a:r>
              <a:rPr lang="en-GB" dirty="0">
                <a:solidFill>
                  <a:schemeClr val="accent1">
                    <a:lumMod val="75000"/>
                  </a:schemeClr>
                </a:solidFill>
                <a:latin typeface="Arial"/>
                <a:cs typeface="Arial"/>
              </a:rPr>
              <a:t>Poorer response rates where EAL is present</a:t>
            </a:r>
          </a:p>
          <a:p>
            <a:r>
              <a:rPr lang="en-GB" dirty="0">
                <a:solidFill>
                  <a:schemeClr val="accent1">
                    <a:lumMod val="75000"/>
                  </a:schemeClr>
                </a:solidFill>
                <a:latin typeface="Arial"/>
                <a:cs typeface="Arial"/>
              </a:rPr>
              <a:t>Cultural relativist approach</a:t>
            </a:r>
          </a:p>
          <a:p>
            <a:r>
              <a:rPr lang="en-GB" dirty="0">
                <a:solidFill>
                  <a:schemeClr val="accent1">
                    <a:lumMod val="75000"/>
                  </a:schemeClr>
                </a:solidFill>
                <a:latin typeface="Arial"/>
                <a:cs typeface="Arial"/>
              </a:rPr>
              <a:t>Professionals fear of racism</a:t>
            </a:r>
            <a:endParaRPr lang="en-GB" dirty="0">
              <a:solidFill>
                <a:schemeClr val="accent1">
                  <a:lumMod val="75000"/>
                </a:schemeClr>
              </a:solidFill>
              <a:latin typeface="Calibri" panose="020F0502020204030204"/>
              <a:ea typeface="Calibri" panose="020F0502020204030204"/>
              <a:cs typeface="Calibri" panose="020F0502020204030204"/>
            </a:endParaRPr>
          </a:p>
          <a:p>
            <a:r>
              <a:rPr lang="en-GB" dirty="0">
                <a:solidFill>
                  <a:schemeClr val="accent1">
                    <a:lumMod val="75000"/>
                  </a:schemeClr>
                </a:solidFill>
                <a:latin typeface="Arial"/>
                <a:cs typeface="Arial"/>
              </a:rPr>
              <a:t>Professional lack of confidence to challenge families of ethnic minorities because of stereotyping </a:t>
            </a:r>
            <a:endParaRPr lang="en-GB" dirty="0">
              <a:solidFill>
                <a:schemeClr val="accent1">
                  <a:lumMod val="75000"/>
                </a:schemeClr>
              </a:solidFill>
              <a:ea typeface="Calibri"/>
              <a:cs typeface="Calibri"/>
            </a:endParaRPr>
          </a:p>
          <a:p>
            <a:endParaRPr lang="en-GB" dirty="0">
              <a:solidFill>
                <a:srgbClr val="2F5597"/>
              </a:solidFill>
              <a:latin typeface="Arial"/>
              <a:ea typeface="Calibri" panose="020F0502020204030204"/>
              <a:cs typeface="Arial"/>
            </a:endParaRPr>
          </a:p>
          <a:p>
            <a:endParaRPr lang="en-GB" dirty="0">
              <a:ea typeface="Calibri" panose="020F0502020204030204"/>
              <a:cs typeface="Calibri" panose="020F0502020204030204"/>
            </a:endParaRPr>
          </a:p>
        </p:txBody>
      </p:sp>
      <p:sp>
        <p:nvSpPr>
          <p:cNvPr id="5" name="TextBox 4">
            <a:extLst>
              <a:ext uri="{FF2B5EF4-FFF2-40B4-BE49-F238E27FC236}">
                <a16:creationId xmlns:a16="http://schemas.microsoft.com/office/drawing/2014/main" id="{4301FF40-F8D0-EC5D-135B-4D452B13C4AD}"/>
              </a:ext>
            </a:extLst>
          </p:cNvPr>
          <p:cNvSpPr txBox="1"/>
          <p:nvPr/>
        </p:nvSpPr>
        <p:spPr>
          <a:xfrm>
            <a:off x="503518" y="2692400"/>
            <a:ext cx="5455023"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US" sz="2800" err="1">
                <a:solidFill>
                  <a:srgbClr val="111111"/>
                </a:solidFill>
                <a:latin typeface="Arial"/>
                <a:ea typeface="Roboto"/>
                <a:cs typeface="Roboto"/>
              </a:rPr>
              <a:t>Diffyg</a:t>
            </a:r>
            <a:r>
              <a:rPr lang="en-US" sz="2800" dirty="0">
                <a:solidFill>
                  <a:srgbClr val="111111"/>
                </a:solidFill>
                <a:latin typeface="Arial"/>
                <a:ea typeface="Roboto"/>
                <a:cs typeface="Roboto"/>
              </a:rPr>
              <a:t> </a:t>
            </a:r>
            <a:r>
              <a:rPr lang="en-US" sz="2800" err="1">
                <a:solidFill>
                  <a:srgbClr val="111111"/>
                </a:solidFill>
                <a:latin typeface="Arial"/>
                <a:ea typeface="Roboto"/>
                <a:cs typeface="Roboto"/>
              </a:rPr>
              <a:t>cyfraddau</a:t>
            </a:r>
            <a:r>
              <a:rPr lang="en-US" sz="2800" dirty="0">
                <a:solidFill>
                  <a:srgbClr val="111111"/>
                </a:solidFill>
                <a:latin typeface="Arial"/>
                <a:ea typeface="Roboto"/>
                <a:cs typeface="Roboto"/>
              </a:rPr>
              <a:t> </a:t>
            </a:r>
            <a:r>
              <a:rPr lang="en-US" sz="2800" err="1">
                <a:solidFill>
                  <a:srgbClr val="111111"/>
                </a:solidFill>
                <a:latin typeface="Arial"/>
                <a:ea typeface="Roboto"/>
                <a:cs typeface="Roboto"/>
              </a:rPr>
              <a:t>ymateb</a:t>
            </a:r>
            <a:r>
              <a:rPr lang="en-US" sz="2800" dirty="0">
                <a:solidFill>
                  <a:srgbClr val="111111"/>
                </a:solidFill>
                <a:latin typeface="Arial"/>
                <a:ea typeface="Roboto"/>
                <a:cs typeface="Roboto"/>
              </a:rPr>
              <a:t> </a:t>
            </a:r>
            <a:r>
              <a:rPr lang="en-US" sz="2800" err="1">
                <a:solidFill>
                  <a:srgbClr val="111111"/>
                </a:solidFill>
                <a:latin typeface="Arial"/>
                <a:ea typeface="Roboto"/>
                <a:cs typeface="Roboto"/>
              </a:rPr>
              <a:t>lle</a:t>
            </a:r>
            <a:r>
              <a:rPr lang="en-US" sz="2800" dirty="0">
                <a:solidFill>
                  <a:srgbClr val="111111"/>
                </a:solidFill>
                <a:latin typeface="Arial"/>
                <a:ea typeface="Roboto"/>
                <a:cs typeface="Roboto"/>
              </a:rPr>
              <a:t> </a:t>
            </a:r>
            <a:r>
              <a:rPr lang="en-US" sz="2800" err="1">
                <a:solidFill>
                  <a:srgbClr val="111111"/>
                </a:solidFill>
                <a:latin typeface="Arial"/>
                <a:ea typeface="Roboto"/>
                <a:cs typeface="Roboto"/>
              </a:rPr>
              <a:t>mae</a:t>
            </a:r>
            <a:r>
              <a:rPr lang="en-US" sz="2800" dirty="0">
                <a:solidFill>
                  <a:srgbClr val="111111"/>
                </a:solidFill>
                <a:latin typeface="Arial"/>
                <a:ea typeface="Roboto"/>
                <a:cs typeface="Roboto"/>
              </a:rPr>
              <a:t> EAL </a:t>
            </a:r>
            <a:r>
              <a:rPr lang="en-US" sz="2800" err="1">
                <a:solidFill>
                  <a:srgbClr val="111111"/>
                </a:solidFill>
                <a:latin typeface="Arial"/>
                <a:ea typeface="Roboto"/>
                <a:cs typeface="Roboto"/>
              </a:rPr>
              <a:t>yn</a:t>
            </a:r>
            <a:r>
              <a:rPr lang="en-US" sz="2800" dirty="0">
                <a:solidFill>
                  <a:srgbClr val="111111"/>
                </a:solidFill>
                <a:latin typeface="Arial"/>
                <a:ea typeface="Roboto"/>
                <a:cs typeface="Roboto"/>
              </a:rPr>
              <a:t> </a:t>
            </a:r>
            <a:r>
              <a:rPr lang="en-US" sz="2800" err="1">
                <a:solidFill>
                  <a:srgbClr val="111111"/>
                </a:solidFill>
                <a:latin typeface="Arial"/>
                <a:ea typeface="Roboto"/>
                <a:cs typeface="Roboto"/>
              </a:rPr>
              <a:t>bresennol</a:t>
            </a:r>
            <a:endParaRPr lang="en-US" sz="2800" err="1">
              <a:solidFill>
                <a:srgbClr val="000000"/>
              </a:solidFill>
              <a:latin typeface="Arial"/>
              <a:ea typeface="Roboto"/>
              <a:cs typeface="Arial"/>
            </a:endParaRPr>
          </a:p>
          <a:p>
            <a:pPr marL="457200" indent="-457200">
              <a:buFont typeface="Arial"/>
              <a:buChar char="•"/>
            </a:pPr>
            <a:r>
              <a:rPr lang="en-US" sz="2800" dirty="0">
                <a:solidFill>
                  <a:srgbClr val="111111"/>
                </a:solidFill>
                <a:latin typeface="Arial"/>
                <a:ea typeface="Roboto"/>
                <a:cs typeface="Roboto"/>
              </a:rPr>
              <a:t>Dull </a:t>
            </a:r>
            <a:r>
              <a:rPr lang="en-US" sz="2800" dirty="0" err="1">
                <a:solidFill>
                  <a:srgbClr val="111111"/>
                </a:solidFill>
                <a:latin typeface="Arial"/>
                <a:ea typeface="Roboto"/>
                <a:cs typeface="Roboto"/>
              </a:rPr>
              <a:t>cymdeithasol</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cymharol</a:t>
            </a:r>
            <a:endParaRPr lang="en-US" sz="2800" dirty="0" err="1">
              <a:solidFill>
                <a:srgbClr val="000000"/>
              </a:solidFill>
              <a:latin typeface="Arial"/>
              <a:ea typeface="Roboto"/>
              <a:cs typeface="Arial"/>
            </a:endParaRPr>
          </a:p>
          <a:p>
            <a:pPr marL="457200" indent="-457200">
              <a:buFont typeface="Arial"/>
              <a:buChar char="•"/>
            </a:pPr>
            <a:r>
              <a:rPr lang="en-US" sz="2800" dirty="0" err="1">
                <a:solidFill>
                  <a:srgbClr val="111111"/>
                </a:solidFill>
                <a:latin typeface="Arial"/>
                <a:ea typeface="Roboto"/>
                <a:cs typeface="Roboto"/>
              </a:rPr>
              <a:t>Pryder</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proffesiynol</a:t>
            </a:r>
            <a:r>
              <a:rPr lang="en-US" sz="2800" dirty="0">
                <a:solidFill>
                  <a:srgbClr val="111111"/>
                </a:solidFill>
                <a:latin typeface="Arial"/>
                <a:ea typeface="Roboto"/>
                <a:cs typeface="Roboto"/>
              </a:rPr>
              <a:t> am </a:t>
            </a:r>
            <a:r>
              <a:rPr lang="en-US" sz="2800" dirty="0" err="1">
                <a:solidFill>
                  <a:srgbClr val="111111"/>
                </a:solidFill>
                <a:latin typeface="Arial"/>
                <a:ea typeface="Roboto"/>
                <a:cs typeface="Roboto"/>
              </a:rPr>
              <a:t>hiliaeth</a:t>
            </a:r>
            <a:endParaRPr lang="en-US" sz="2800" dirty="0" err="1">
              <a:solidFill>
                <a:srgbClr val="000000"/>
              </a:solidFill>
              <a:latin typeface="Arial"/>
              <a:ea typeface="Roboto"/>
              <a:cs typeface="Arial"/>
            </a:endParaRPr>
          </a:p>
          <a:p>
            <a:pPr marL="457200" indent="-457200">
              <a:buFont typeface="Arial"/>
              <a:buChar char="•"/>
            </a:pPr>
            <a:r>
              <a:rPr lang="en-US" sz="2800" dirty="0" err="1">
                <a:solidFill>
                  <a:srgbClr val="111111"/>
                </a:solidFill>
                <a:latin typeface="Arial"/>
                <a:ea typeface="Roboto"/>
                <a:cs typeface="Roboto"/>
              </a:rPr>
              <a:t>Diffyg</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hyder</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proffesiynol</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i</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herio</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teuluoedd</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lleiafrif</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ethnig</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oherwydd</a:t>
            </a:r>
            <a:r>
              <a:rPr lang="en-US" sz="2800" dirty="0">
                <a:solidFill>
                  <a:srgbClr val="111111"/>
                </a:solidFill>
                <a:latin typeface="Arial"/>
                <a:ea typeface="Roboto"/>
                <a:cs typeface="Roboto"/>
              </a:rPr>
              <a:t> </a:t>
            </a:r>
            <a:r>
              <a:rPr lang="en-US" sz="2800" dirty="0" err="1">
                <a:solidFill>
                  <a:srgbClr val="111111"/>
                </a:solidFill>
                <a:latin typeface="Arial"/>
                <a:ea typeface="Roboto"/>
                <a:cs typeface="Roboto"/>
              </a:rPr>
              <a:t>stereoteipio</a:t>
            </a:r>
            <a:endParaRPr lang="en-US" sz="2800" dirty="0">
              <a:latin typeface="Arial"/>
              <a:cs typeface="Arial"/>
            </a:endParaRPr>
          </a:p>
        </p:txBody>
      </p:sp>
    </p:spTree>
    <p:extLst>
      <p:ext uri="{BB962C8B-B14F-4D97-AF65-F5344CB8AC3E}">
        <p14:creationId xmlns:p14="http://schemas.microsoft.com/office/powerpoint/2010/main" val="394757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E2A06-D104-A3C3-BC00-67CC39742E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77307A-D040-39BB-E341-C997EB797F2E}"/>
              </a:ext>
            </a:extLst>
          </p:cNvPr>
          <p:cNvSpPr>
            <a:spLocks noGrp="1"/>
          </p:cNvSpPr>
          <p:nvPr>
            <p:ph type="title"/>
          </p:nvPr>
        </p:nvSpPr>
        <p:spPr>
          <a:xfrm>
            <a:off x="-93561" y="523477"/>
            <a:ext cx="12285030" cy="1325563"/>
          </a:xfrm>
        </p:spPr>
        <p:txBody>
          <a:bodyPr>
            <a:normAutofit fontScale="90000"/>
          </a:bodyPr>
          <a:lstStyle/>
          <a:p>
            <a:pPr algn="ctr"/>
            <a:r>
              <a:rPr lang="en-GB" b="1" dirty="0" err="1">
                <a:latin typeface="Arial"/>
                <a:cs typeface="Arial"/>
              </a:rPr>
              <a:t>Rhwystrau</a:t>
            </a:r>
            <a:r>
              <a:rPr lang="en-GB" b="1" dirty="0">
                <a:latin typeface="Arial"/>
                <a:cs typeface="Arial"/>
              </a:rPr>
              <a:t> </a:t>
            </a:r>
            <a:r>
              <a:rPr lang="en-GB" b="1" dirty="0" err="1">
                <a:latin typeface="Arial"/>
                <a:cs typeface="Arial"/>
              </a:rPr>
              <a:t>diwylliannol</a:t>
            </a:r>
            <a:r>
              <a:rPr lang="en-GB" b="1" dirty="0">
                <a:latin typeface="Arial"/>
                <a:cs typeface="Arial"/>
              </a:rPr>
              <a:t> </a:t>
            </a:r>
            <a:r>
              <a:rPr lang="en-GB" b="1" dirty="0" err="1">
                <a:latin typeface="Arial"/>
                <a:cs typeface="Arial"/>
              </a:rPr>
              <a:t>i</a:t>
            </a:r>
            <a:r>
              <a:rPr lang="en-GB" b="1" dirty="0">
                <a:latin typeface="Arial"/>
                <a:cs typeface="Arial"/>
              </a:rPr>
              <a:t> </a:t>
            </a:r>
            <a:r>
              <a:rPr lang="en-GB" b="1" dirty="0" err="1">
                <a:latin typeface="Arial"/>
                <a:cs typeface="Arial"/>
              </a:rPr>
              <a:t>ymateb</a:t>
            </a:r>
            <a:r>
              <a:rPr lang="en-GB" b="1" dirty="0">
                <a:latin typeface="Arial"/>
                <a:cs typeface="Arial"/>
              </a:rPr>
              <a:t> </a:t>
            </a:r>
            <a:r>
              <a:rPr lang="en-GB" b="1" dirty="0" err="1">
                <a:latin typeface="Arial"/>
                <a:cs typeface="Arial"/>
              </a:rPr>
              <a:t>i</a:t>
            </a:r>
            <a:r>
              <a:rPr lang="en-GB" b="1" dirty="0">
                <a:latin typeface="Arial"/>
                <a:cs typeface="Arial"/>
              </a:rPr>
              <a:t> </a:t>
            </a:r>
            <a:r>
              <a:rPr lang="en-GB" b="1" dirty="0" err="1">
                <a:latin typeface="Arial"/>
                <a:cs typeface="Arial"/>
              </a:rPr>
              <a:t>pryderon</a:t>
            </a:r>
            <a:r>
              <a:rPr lang="en-GB" b="1" dirty="0">
                <a:latin typeface="Arial"/>
                <a:cs typeface="Arial"/>
              </a:rPr>
              <a:t> </a:t>
            </a:r>
            <a:r>
              <a:rPr lang="en-GB" b="1" dirty="0" err="1">
                <a:latin typeface="Arial"/>
                <a:cs typeface="Arial"/>
              </a:rPr>
              <a:t>diogelu</a:t>
            </a:r>
            <a:r>
              <a:rPr lang="en-GB" b="1" dirty="0">
                <a:latin typeface="Arial"/>
                <a:cs typeface="Arial"/>
              </a:rPr>
              <a:t> </a:t>
            </a:r>
            <a:br>
              <a:rPr lang="en-GB" dirty="0">
                <a:latin typeface="Arial" panose="020B0604020202020204" pitchFamily="34" charset="0"/>
                <a:cs typeface="Arial" panose="020B0604020202020204" pitchFamily="34" charset="0"/>
              </a:rPr>
            </a:br>
            <a:r>
              <a:rPr lang="en-GB" b="1" dirty="0">
                <a:solidFill>
                  <a:schemeClr val="accent1">
                    <a:lumMod val="75000"/>
                  </a:schemeClr>
                </a:solidFill>
                <a:latin typeface="Arial"/>
                <a:cs typeface="Arial"/>
              </a:rPr>
              <a:t>Cultural barriers to responding to a safeguarding concern</a:t>
            </a:r>
          </a:p>
        </p:txBody>
      </p:sp>
      <p:sp>
        <p:nvSpPr>
          <p:cNvPr id="3" name="Content Placeholder 2">
            <a:extLst>
              <a:ext uri="{FF2B5EF4-FFF2-40B4-BE49-F238E27FC236}">
                <a16:creationId xmlns:a16="http://schemas.microsoft.com/office/drawing/2014/main" id="{4F223AAC-80B5-3037-A19F-29AE6CFF9DB3}"/>
              </a:ext>
            </a:extLst>
          </p:cNvPr>
          <p:cNvSpPr>
            <a:spLocks noGrp="1"/>
          </p:cNvSpPr>
          <p:nvPr>
            <p:ph idx="1"/>
          </p:nvPr>
        </p:nvSpPr>
        <p:spPr>
          <a:xfrm>
            <a:off x="211808" y="2288176"/>
            <a:ext cx="6048544" cy="4365543"/>
          </a:xfrm>
        </p:spPr>
        <p:txBody>
          <a:bodyPr vert="horz" lIns="91440" tIns="45720" rIns="91440" bIns="45720" rtlCol="0" anchor="t">
            <a:normAutofit/>
          </a:bodyPr>
          <a:lstStyle/>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DBFED9AC-2E7E-5A4C-3912-F794CDB19BDB}"/>
              </a:ext>
            </a:extLst>
          </p:cNvPr>
          <p:cNvSpPr>
            <a:spLocks noGrp="1"/>
          </p:cNvSpPr>
          <p:nvPr>
            <p:ph sz="half" idx="4294967295"/>
          </p:nvPr>
        </p:nvSpPr>
        <p:spPr>
          <a:xfrm>
            <a:off x="6264294" y="2504823"/>
            <a:ext cx="6049251" cy="4351338"/>
          </a:xfrm>
        </p:spPr>
        <p:txBody>
          <a:bodyPr vert="horz" lIns="91440" tIns="45720" rIns="91440" bIns="45720" rtlCol="0" anchor="t">
            <a:normAutofit/>
          </a:bodyPr>
          <a:lstStyle/>
          <a:p>
            <a:r>
              <a:rPr lang="en-GB" dirty="0">
                <a:solidFill>
                  <a:schemeClr val="accent1">
                    <a:lumMod val="75000"/>
                  </a:schemeClr>
                </a:solidFill>
                <a:latin typeface="Arial"/>
                <a:ea typeface="Calibri"/>
                <a:cs typeface="Calibri"/>
              </a:rPr>
              <a:t>Lack of cultural competence</a:t>
            </a:r>
          </a:p>
          <a:p>
            <a:r>
              <a:rPr lang="en-GB" dirty="0">
                <a:solidFill>
                  <a:schemeClr val="accent1">
                    <a:lumMod val="75000"/>
                  </a:schemeClr>
                </a:solidFill>
                <a:latin typeface="Arial"/>
                <a:ea typeface="Calibri"/>
                <a:cs typeface="Calibri"/>
              </a:rPr>
              <a:t>Poor relationships</a:t>
            </a:r>
          </a:p>
          <a:p>
            <a:r>
              <a:rPr lang="en-GB" dirty="0">
                <a:solidFill>
                  <a:schemeClr val="accent1">
                    <a:lumMod val="75000"/>
                  </a:schemeClr>
                </a:solidFill>
                <a:latin typeface="Arial"/>
                <a:ea typeface="Calibri"/>
                <a:cs typeface="Calibri"/>
              </a:rPr>
              <a:t>Gender based stereotyping</a:t>
            </a:r>
          </a:p>
          <a:p>
            <a:r>
              <a:rPr lang="en-GB" dirty="0">
                <a:solidFill>
                  <a:schemeClr val="accent1">
                    <a:lumMod val="75000"/>
                  </a:schemeClr>
                </a:solidFill>
                <a:latin typeface="Arial"/>
                <a:ea typeface="Calibri"/>
                <a:cs typeface="Calibri"/>
              </a:rPr>
              <a:t>Disregard of signs for cultural reason – physical abuse being brushed off as skin pigmentation</a:t>
            </a:r>
          </a:p>
          <a:p>
            <a:endParaRPr lang="en-GB" dirty="0">
              <a:solidFill>
                <a:srgbClr val="2F5597"/>
              </a:solidFill>
              <a:latin typeface="Arial"/>
              <a:ea typeface="Calibri" panose="020F0502020204030204"/>
              <a:cs typeface="Arial"/>
            </a:endParaRPr>
          </a:p>
          <a:p>
            <a:endParaRPr lang="en-GB" dirty="0">
              <a:ea typeface="Calibri" panose="020F0502020204030204"/>
              <a:cs typeface="Calibri" panose="020F0502020204030204"/>
            </a:endParaRPr>
          </a:p>
        </p:txBody>
      </p:sp>
      <p:sp>
        <p:nvSpPr>
          <p:cNvPr id="6" name="Content Placeholder 3">
            <a:extLst>
              <a:ext uri="{FF2B5EF4-FFF2-40B4-BE49-F238E27FC236}">
                <a16:creationId xmlns:a16="http://schemas.microsoft.com/office/drawing/2014/main" id="{4946875D-7FB7-5C68-77A0-C8D69E59DA86}"/>
              </a:ext>
            </a:extLst>
          </p:cNvPr>
          <p:cNvSpPr txBox="1">
            <a:spLocks/>
          </p:cNvSpPr>
          <p:nvPr/>
        </p:nvSpPr>
        <p:spPr>
          <a:xfrm>
            <a:off x="298283" y="2507811"/>
            <a:ext cx="5877428"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rgbClr val="111111"/>
                </a:solidFill>
                <a:latin typeface="Arial"/>
                <a:ea typeface="Roboto"/>
                <a:cs typeface="Roboto"/>
              </a:rPr>
              <a:t>Diffyg</a:t>
            </a:r>
            <a:r>
              <a:rPr lang="en-GB" dirty="0">
                <a:solidFill>
                  <a:srgbClr val="111111"/>
                </a:solidFill>
                <a:latin typeface="Arial"/>
                <a:ea typeface="Roboto"/>
                <a:cs typeface="Roboto"/>
              </a:rPr>
              <a:t> </a:t>
            </a:r>
            <a:r>
              <a:rPr lang="en-GB" dirty="0" err="1">
                <a:solidFill>
                  <a:srgbClr val="111111"/>
                </a:solidFill>
                <a:latin typeface="Arial"/>
                <a:ea typeface="Roboto"/>
                <a:cs typeface="Roboto"/>
              </a:rPr>
              <a:t>cymhwysedd</a:t>
            </a:r>
            <a:r>
              <a:rPr lang="en-GB" dirty="0">
                <a:solidFill>
                  <a:srgbClr val="111111"/>
                </a:solidFill>
                <a:latin typeface="Arial"/>
                <a:ea typeface="Roboto"/>
                <a:cs typeface="Roboto"/>
              </a:rPr>
              <a:t> </a:t>
            </a:r>
            <a:r>
              <a:rPr lang="en-GB" dirty="0" err="1">
                <a:solidFill>
                  <a:srgbClr val="111111"/>
                </a:solidFill>
                <a:latin typeface="Arial"/>
                <a:ea typeface="Roboto"/>
                <a:cs typeface="Roboto"/>
              </a:rPr>
              <a:t>diwylliannol</a:t>
            </a:r>
            <a:endParaRPr lang="en-GB" dirty="0">
              <a:solidFill>
                <a:srgbClr val="2F5597"/>
              </a:solidFill>
              <a:latin typeface="Arial"/>
              <a:ea typeface="Calibri"/>
              <a:cs typeface="Calibri"/>
            </a:endParaRPr>
          </a:p>
          <a:p>
            <a:r>
              <a:rPr lang="en-GB" dirty="0" err="1">
                <a:solidFill>
                  <a:srgbClr val="111111"/>
                </a:solidFill>
                <a:latin typeface="Arial"/>
                <a:ea typeface="Roboto"/>
                <a:cs typeface="Roboto"/>
              </a:rPr>
              <a:t>Perthnasau</a:t>
            </a:r>
            <a:r>
              <a:rPr lang="en-GB" dirty="0">
                <a:solidFill>
                  <a:srgbClr val="111111"/>
                </a:solidFill>
                <a:latin typeface="Arial"/>
                <a:ea typeface="Roboto"/>
                <a:cs typeface="Roboto"/>
              </a:rPr>
              <a:t> </a:t>
            </a:r>
            <a:r>
              <a:rPr lang="en-GB" dirty="0" err="1">
                <a:solidFill>
                  <a:srgbClr val="111111"/>
                </a:solidFill>
                <a:latin typeface="Arial"/>
                <a:ea typeface="Roboto"/>
                <a:cs typeface="Roboto"/>
              </a:rPr>
              <a:t>gwael</a:t>
            </a:r>
            <a:endParaRPr lang="en-GB" dirty="0">
              <a:solidFill>
                <a:srgbClr val="2F5597"/>
              </a:solidFill>
              <a:latin typeface="Arial"/>
              <a:ea typeface="Calibri"/>
              <a:cs typeface="Calibri"/>
            </a:endParaRPr>
          </a:p>
          <a:p>
            <a:r>
              <a:rPr lang="en-GB" err="1">
                <a:solidFill>
                  <a:srgbClr val="111111"/>
                </a:solidFill>
                <a:latin typeface="Arial"/>
                <a:ea typeface="Roboto"/>
                <a:cs typeface="Roboto"/>
              </a:rPr>
              <a:t>Stereoteipio</a:t>
            </a:r>
            <a:r>
              <a:rPr lang="en-GB" dirty="0">
                <a:solidFill>
                  <a:srgbClr val="111111"/>
                </a:solidFill>
                <a:latin typeface="Arial"/>
                <a:ea typeface="Roboto"/>
                <a:cs typeface="Roboto"/>
              </a:rPr>
              <a:t> </a:t>
            </a:r>
            <a:r>
              <a:rPr lang="en-GB" err="1">
                <a:solidFill>
                  <a:srgbClr val="111111"/>
                </a:solidFill>
                <a:latin typeface="Arial"/>
                <a:ea typeface="Roboto"/>
                <a:cs typeface="Roboto"/>
              </a:rPr>
              <a:t>wedi</a:t>
            </a:r>
            <a:r>
              <a:rPr lang="en-GB" dirty="0">
                <a:solidFill>
                  <a:srgbClr val="111111"/>
                </a:solidFill>
                <a:latin typeface="Arial"/>
                <a:ea typeface="Roboto"/>
                <a:cs typeface="Roboto"/>
              </a:rPr>
              <a:t> </a:t>
            </a:r>
            <a:r>
              <a:rPr lang="en-GB" err="1">
                <a:solidFill>
                  <a:srgbClr val="111111"/>
                </a:solidFill>
                <a:latin typeface="Arial"/>
                <a:ea typeface="Roboto"/>
                <a:cs typeface="Roboto"/>
              </a:rPr>
              <a:t>ei</a:t>
            </a:r>
            <a:r>
              <a:rPr lang="en-GB" dirty="0">
                <a:solidFill>
                  <a:srgbClr val="111111"/>
                </a:solidFill>
                <a:latin typeface="Arial"/>
                <a:ea typeface="Roboto"/>
                <a:cs typeface="Roboto"/>
              </a:rPr>
              <a:t> </a:t>
            </a:r>
            <a:r>
              <a:rPr lang="en-GB" err="1">
                <a:solidFill>
                  <a:srgbClr val="111111"/>
                </a:solidFill>
                <a:latin typeface="Arial"/>
                <a:ea typeface="Roboto"/>
                <a:cs typeface="Roboto"/>
              </a:rPr>
              <a:t>seilio</a:t>
            </a:r>
            <a:r>
              <a:rPr lang="en-GB" dirty="0">
                <a:solidFill>
                  <a:srgbClr val="111111"/>
                </a:solidFill>
                <a:latin typeface="Arial"/>
                <a:ea typeface="Roboto"/>
                <a:cs typeface="Roboto"/>
              </a:rPr>
              <a:t> </a:t>
            </a:r>
            <a:r>
              <a:rPr lang="en-GB" err="1">
                <a:solidFill>
                  <a:srgbClr val="111111"/>
                </a:solidFill>
                <a:latin typeface="Arial"/>
                <a:ea typeface="Roboto"/>
                <a:cs typeface="Roboto"/>
              </a:rPr>
              <a:t>ar</a:t>
            </a:r>
            <a:r>
              <a:rPr lang="en-GB" dirty="0">
                <a:solidFill>
                  <a:srgbClr val="111111"/>
                </a:solidFill>
                <a:latin typeface="Arial"/>
                <a:ea typeface="Roboto"/>
                <a:cs typeface="Roboto"/>
              </a:rPr>
              <a:t> gender</a:t>
            </a:r>
            <a:endParaRPr lang="en-GB">
              <a:solidFill>
                <a:srgbClr val="2F5597"/>
              </a:solidFill>
              <a:latin typeface="Arial"/>
              <a:ea typeface="Calibri"/>
              <a:cs typeface="Calibri"/>
            </a:endParaRPr>
          </a:p>
          <a:p>
            <a:r>
              <a:rPr lang="en-GB" err="1">
                <a:solidFill>
                  <a:srgbClr val="111111"/>
                </a:solidFill>
                <a:latin typeface="Arial"/>
                <a:ea typeface="Roboto"/>
                <a:cs typeface="Roboto"/>
              </a:rPr>
              <a:t>Diystyru</a:t>
            </a:r>
            <a:r>
              <a:rPr lang="en-GB" dirty="0">
                <a:solidFill>
                  <a:srgbClr val="111111"/>
                </a:solidFill>
                <a:latin typeface="Arial"/>
                <a:ea typeface="Roboto"/>
                <a:cs typeface="Roboto"/>
              </a:rPr>
              <a:t> </a:t>
            </a:r>
            <a:r>
              <a:rPr lang="en-GB" err="1">
                <a:solidFill>
                  <a:srgbClr val="111111"/>
                </a:solidFill>
                <a:latin typeface="Arial"/>
                <a:ea typeface="Roboto"/>
                <a:cs typeface="Roboto"/>
              </a:rPr>
              <a:t>arwyddion</a:t>
            </a:r>
            <a:r>
              <a:rPr lang="en-GB" dirty="0">
                <a:solidFill>
                  <a:srgbClr val="111111"/>
                </a:solidFill>
                <a:latin typeface="Arial"/>
                <a:ea typeface="Roboto"/>
                <a:cs typeface="Roboto"/>
              </a:rPr>
              <a:t> am </a:t>
            </a:r>
            <a:r>
              <a:rPr lang="en-GB" err="1">
                <a:solidFill>
                  <a:srgbClr val="111111"/>
                </a:solidFill>
                <a:latin typeface="Arial"/>
                <a:ea typeface="Roboto"/>
                <a:cs typeface="Roboto"/>
              </a:rPr>
              <a:t>resymau</a:t>
            </a:r>
            <a:r>
              <a:rPr lang="en-GB" dirty="0">
                <a:solidFill>
                  <a:srgbClr val="111111"/>
                </a:solidFill>
                <a:latin typeface="Arial"/>
                <a:ea typeface="Roboto"/>
                <a:cs typeface="Roboto"/>
              </a:rPr>
              <a:t> </a:t>
            </a:r>
            <a:r>
              <a:rPr lang="en-GB" err="1">
                <a:solidFill>
                  <a:srgbClr val="111111"/>
                </a:solidFill>
                <a:latin typeface="Arial"/>
                <a:ea typeface="Roboto"/>
                <a:cs typeface="Roboto"/>
              </a:rPr>
              <a:t>diwylliannol</a:t>
            </a:r>
            <a:r>
              <a:rPr lang="en-GB" dirty="0">
                <a:solidFill>
                  <a:srgbClr val="111111"/>
                </a:solidFill>
                <a:latin typeface="Arial"/>
                <a:ea typeface="Roboto"/>
                <a:cs typeface="Roboto"/>
              </a:rPr>
              <a:t> - cam-</a:t>
            </a:r>
            <a:r>
              <a:rPr lang="en-GB" err="1">
                <a:solidFill>
                  <a:srgbClr val="111111"/>
                </a:solidFill>
                <a:latin typeface="Arial"/>
                <a:ea typeface="Roboto"/>
                <a:cs typeface="Roboto"/>
              </a:rPr>
              <a:t>drin</a:t>
            </a:r>
            <a:r>
              <a:rPr lang="en-GB" dirty="0">
                <a:solidFill>
                  <a:srgbClr val="111111"/>
                </a:solidFill>
                <a:latin typeface="Arial"/>
                <a:ea typeface="Roboto"/>
                <a:cs typeface="Roboto"/>
              </a:rPr>
              <a:t> </a:t>
            </a:r>
            <a:r>
              <a:rPr lang="en-GB" err="1">
                <a:solidFill>
                  <a:srgbClr val="111111"/>
                </a:solidFill>
                <a:latin typeface="Arial"/>
                <a:ea typeface="Roboto"/>
                <a:cs typeface="Roboto"/>
              </a:rPr>
              <a:t>corfforol</a:t>
            </a:r>
            <a:r>
              <a:rPr lang="en-GB" dirty="0">
                <a:solidFill>
                  <a:srgbClr val="111111"/>
                </a:solidFill>
                <a:latin typeface="Arial"/>
                <a:ea typeface="Roboto"/>
                <a:cs typeface="Roboto"/>
              </a:rPr>
              <a:t> </a:t>
            </a:r>
            <a:r>
              <a:rPr lang="en-GB" err="1">
                <a:solidFill>
                  <a:srgbClr val="111111"/>
                </a:solidFill>
                <a:latin typeface="Arial"/>
                <a:ea typeface="Roboto"/>
                <a:cs typeface="Roboto"/>
              </a:rPr>
              <a:t>yn</a:t>
            </a:r>
            <a:r>
              <a:rPr lang="en-GB" dirty="0">
                <a:solidFill>
                  <a:srgbClr val="111111"/>
                </a:solidFill>
                <a:latin typeface="Arial"/>
                <a:ea typeface="Roboto"/>
                <a:cs typeface="Roboto"/>
              </a:rPr>
              <a:t> </a:t>
            </a:r>
            <a:r>
              <a:rPr lang="en-GB" err="1">
                <a:solidFill>
                  <a:srgbClr val="111111"/>
                </a:solidFill>
                <a:latin typeface="Arial"/>
                <a:ea typeface="Roboto"/>
                <a:cs typeface="Roboto"/>
              </a:rPr>
              <a:t>cael</a:t>
            </a:r>
            <a:r>
              <a:rPr lang="en-GB" dirty="0">
                <a:solidFill>
                  <a:srgbClr val="111111"/>
                </a:solidFill>
                <a:latin typeface="Arial"/>
                <a:ea typeface="Roboto"/>
                <a:cs typeface="Roboto"/>
              </a:rPr>
              <a:t> </a:t>
            </a:r>
            <a:r>
              <a:rPr lang="en-GB" err="1">
                <a:solidFill>
                  <a:srgbClr val="111111"/>
                </a:solidFill>
                <a:latin typeface="Arial"/>
                <a:ea typeface="Roboto"/>
                <a:cs typeface="Roboto"/>
              </a:rPr>
              <a:t>ei</a:t>
            </a:r>
            <a:r>
              <a:rPr lang="en-GB" dirty="0">
                <a:solidFill>
                  <a:srgbClr val="111111"/>
                </a:solidFill>
                <a:latin typeface="Arial"/>
                <a:ea typeface="Roboto"/>
                <a:cs typeface="Roboto"/>
              </a:rPr>
              <a:t> </a:t>
            </a:r>
            <a:r>
              <a:rPr lang="en-GB" err="1">
                <a:solidFill>
                  <a:srgbClr val="111111"/>
                </a:solidFill>
                <a:latin typeface="Arial"/>
                <a:ea typeface="Roboto"/>
                <a:cs typeface="Roboto"/>
              </a:rPr>
              <a:t>dymchwilio</a:t>
            </a:r>
            <a:r>
              <a:rPr lang="en-GB" dirty="0">
                <a:solidFill>
                  <a:srgbClr val="111111"/>
                </a:solidFill>
                <a:latin typeface="Arial"/>
                <a:ea typeface="Roboto"/>
                <a:cs typeface="Roboto"/>
              </a:rPr>
              <a:t> </a:t>
            </a:r>
            <a:r>
              <a:rPr lang="en-GB" err="1">
                <a:solidFill>
                  <a:srgbClr val="111111"/>
                </a:solidFill>
                <a:latin typeface="Arial"/>
                <a:ea typeface="Roboto"/>
                <a:cs typeface="Roboto"/>
              </a:rPr>
              <a:t>fel</a:t>
            </a:r>
            <a:r>
              <a:rPr lang="en-GB" dirty="0">
                <a:solidFill>
                  <a:srgbClr val="111111"/>
                </a:solidFill>
                <a:latin typeface="Arial"/>
                <a:ea typeface="Roboto"/>
                <a:cs typeface="Roboto"/>
              </a:rPr>
              <a:t> </a:t>
            </a:r>
            <a:r>
              <a:rPr lang="en-GB" err="1">
                <a:solidFill>
                  <a:srgbClr val="111111"/>
                </a:solidFill>
                <a:latin typeface="Arial"/>
                <a:ea typeface="Roboto"/>
                <a:cs typeface="Roboto"/>
              </a:rPr>
              <a:t>lliw</a:t>
            </a:r>
            <a:r>
              <a:rPr lang="en-GB" dirty="0">
                <a:solidFill>
                  <a:srgbClr val="111111"/>
                </a:solidFill>
                <a:latin typeface="Arial"/>
                <a:ea typeface="Roboto"/>
                <a:cs typeface="Roboto"/>
              </a:rPr>
              <a:t> </a:t>
            </a:r>
            <a:r>
              <a:rPr lang="en-GB" err="1">
                <a:solidFill>
                  <a:srgbClr val="111111"/>
                </a:solidFill>
                <a:latin typeface="Arial"/>
                <a:ea typeface="Roboto"/>
                <a:cs typeface="Roboto"/>
              </a:rPr>
              <a:t>croen</a:t>
            </a:r>
            <a:endParaRPr lang="en-GB">
              <a:solidFill>
                <a:schemeClr val="accent1">
                  <a:lumMod val="75000"/>
                </a:schemeClr>
              </a:solidFill>
              <a:latin typeface="Arial"/>
              <a:ea typeface="Calibri"/>
              <a:cs typeface="Calibri"/>
            </a:endParaRPr>
          </a:p>
          <a:p>
            <a:endParaRPr lang="en-GB" dirty="0">
              <a:solidFill>
                <a:srgbClr val="2F5597"/>
              </a:solidFill>
              <a:latin typeface="Arial"/>
              <a:ea typeface="Calibri" panose="020F0502020204030204"/>
              <a:cs typeface="Arial"/>
            </a:endParaRPr>
          </a:p>
          <a:p>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170286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DFA6D-95AE-9350-D87B-7FA7DC9E8297}"/>
              </a:ext>
            </a:extLst>
          </p:cNvPr>
          <p:cNvSpPr>
            <a:spLocks noGrp="1"/>
          </p:cNvSpPr>
          <p:nvPr>
            <p:ph type="title"/>
          </p:nvPr>
        </p:nvSpPr>
        <p:spPr>
          <a:xfrm>
            <a:off x="838200" y="-50000"/>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Sut </a:t>
            </a:r>
            <a:r>
              <a:rPr lang="en-GB" sz="4800" b="1" dirty="0" err="1">
                <a:latin typeface="Arial" panose="020B0604020202020204" pitchFamily="34" charset="0"/>
                <a:cs typeface="Arial" panose="020B0604020202020204" pitchFamily="34" charset="0"/>
              </a:rPr>
              <a:t>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ymateb</a:t>
            </a:r>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How to respond</a:t>
            </a:r>
          </a:p>
        </p:txBody>
      </p:sp>
      <p:sp>
        <p:nvSpPr>
          <p:cNvPr id="3" name="Content Placeholder 2">
            <a:extLst>
              <a:ext uri="{FF2B5EF4-FFF2-40B4-BE49-F238E27FC236}">
                <a16:creationId xmlns:a16="http://schemas.microsoft.com/office/drawing/2014/main" id="{3F43847D-9AA1-DD54-C68A-30079E3C0CDD}"/>
              </a:ext>
            </a:extLst>
          </p:cNvPr>
          <p:cNvSpPr>
            <a:spLocks noGrp="1"/>
          </p:cNvSpPr>
          <p:nvPr>
            <p:ph idx="1"/>
          </p:nvPr>
        </p:nvSpPr>
        <p:spPr>
          <a:xfrm>
            <a:off x="206372" y="928055"/>
            <a:ext cx="6056126" cy="4298308"/>
          </a:xfrm>
        </p:spPr>
        <p:txBody>
          <a:bodyPr vert="horz" lIns="91440" tIns="45720" rIns="91440" bIns="45720" rtlCol="0" anchor="t">
            <a:noAutofit/>
          </a:bodyPr>
          <a:lstStyle/>
          <a:p>
            <a:pPr marL="0" indent="0">
              <a:buNone/>
            </a:pPr>
            <a:r>
              <a:rPr lang="en-GB" dirty="0">
                <a:latin typeface="Arial"/>
                <a:cs typeface="Arial"/>
              </a:rPr>
              <a:t>Gwnewch</a:t>
            </a:r>
          </a:p>
          <a:p>
            <a:r>
              <a:rPr lang="en-GB" dirty="0" err="1">
                <a:latin typeface="Arial"/>
                <a:cs typeface="Arial"/>
              </a:rPr>
              <a:t>Cadwch</a:t>
            </a:r>
            <a:r>
              <a:rPr lang="en-GB" dirty="0">
                <a:latin typeface="Arial"/>
                <a:cs typeface="Arial"/>
              </a:rPr>
              <a:t> </a:t>
            </a:r>
            <a:r>
              <a:rPr lang="en-GB" dirty="0" err="1">
                <a:latin typeface="Arial"/>
                <a:cs typeface="Arial"/>
              </a:rPr>
              <a:t>feddwl</a:t>
            </a:r>
            <a:r>
              <a:rPr lang="en-GB" dirty="0">
                <a:latin typeface="Arial"/>
                <a:cs typeface="Arial"/>
              </a:rPr>
              <a:t> </a:t>
            </a:r>
            <a:r>
              <a:rPr lang="en-GB" dirty="0" err="1">
                <a:latin typeface="Arial"/>
                <a:cs typeface="Arial"/>
              </a:rPr>
              <a:t>agored</a:t>
            </a:r>
            <a:endParaRPr lang="en-GB" dirty="0">
              <a:latin typeface="Arial"/>
              <a:cs typeface="Arial"/>
            </a:endParaRPr>
          </a:p>
          <a:p>
            <a:r>
              <a:rPr lang="en-GB" err="1">
                <a:latin typeface="Arial"/>
                <a:cs typeface="Arial"/>
              </a:rPr>
              <a:t>Gweud</a:t>
            </a:r>
            <a:r>
              <a:rPr lang="en-GB" dirty="0">
                <a:latin typeface="Arial"/>
                <a:cs typeface="Arial"/>
              </a:rPr>
              <a:t> </a:t>
            </a:r>
            <a:r>
              <a:rPr lang="en-GB" err="1">
                <a:latin typeface="Arial"/>
                <a:cs typeface="Arial"/>
              </a:rPr>
              <a:t>wrth</a:t>
            </a:r>
            <a:r>
              <a:rPr lang="en-GB" dirty="0">
                <a:latin typeface="Arial"/>
                <a:cs typeface="Arial"/>
              </a:rPr>
              <a:t> yr </a:t>
            </a:r>
            <a:r>
              <a:rPr lang="en-GB" err="1">
                <a:latin typeface="Arial"/>
                <a:cs typeface="Arial"/>
              </a:rPr>
              <a:t>unigolyn</a:t>
            </a:r>
            <a:r>
              <a:rPr lang="en-GB" dirty="0">
                <a:latin typeface="Arial"/>
                <a:cs typeface="Arial"/>
              </a:rPr>
              <a:t> bod </a:t>
            </a:r>
            <a:r>
              <a:rPr lang="en-GB" err="1">
                <a:latin typeface="Arial"/>
                <a:cs typeface="Arial"/>
              </a:rPr>
              <a:t>yn</a:t>
            </a:r>
            <a:r>
              <a:rPr lang="en-GB" dirty="0">
                <a:latin typeface="Arial"/>
                <a:cs typeface="Arial"/>
              </a:rPr>
              <a:t> </a:t>
            </a:r>
            <a:r>
              <a:rPr lang="en-GB" err="1">
                <a:latin typeface="Arial"/>
                <a:cs typeface="Arial"/>
              </a:rPr>
              <a:t>iawn</a:t>
            </a:r>
            <a:r>
              <a:rPr lang="en-GB" dirty="0">
                <a:latin typeface="Arial"/>
                <a:cs typeface="Arial"/>
              </a:rPr>
              <a:t> </a:t>
            </a:r>
            <a:r>
              <a:rPr lang="en-GB" err="1">
                <a:latin typeface="Arial"/>
                <a:cs typeface="Arial"/>
              </a:rPr>
              <a:t>i</a:t>
            </a:r>
            <a:r>
              <a:rPr lang="en-GB" dirty="0">
                <a:latin typeface="Arial"/>
                <a:cs typeface="Arial"/>
              </a:rPr>
              <a:t> </a:t>
            </a:r>
            <a:r>
              <a:rPr lang="en-GB" err="1">
                <a:latin typeface="Arial"/>
                <a:cs typeface="Arial"/>
              </a:rPr>
              <a:t>dweud</a:t>
            </a:r>
            <a:endParaRPr lang="en-GB">
              <a:latin typeface="Arial"/>
              <a:cs typeface="Arial"/>
            </a:endParaRPr>
          </a:p>
          <a:p>
            <a:r>
              <a:rPr lang="en-GB" dirty="0" err="1">
                <a:latin typeface="Arial"/>
                <a:cs typeface="Arial"/>
              </a:rPr>
              <a:t>Grandewch</a:t>
            </a:r>
            <a:r>
              <a:rPr lang="en-GB" dirty="0">
                <a:latin typeface="Arial"/>
                <a:cs typeface="Arial"/>
              </a:rPr>
              <a:t> </a:t>
            </a:r>
            <a:r>
              <a:rPr lang="en-GB" dirty="0" err="1">
                <a:latin typeface="Arial"/>
                <a:cs typeface="Arial"/>
              </a:rPr>
              <a:t>yn</a:t>
            </a:r>
            <a:r>
              <a:rPr lang="en-GB" dirty="0">
                <a:latin typeface="Arial"/>
                <a:cs typeface="Arial"/>
              </a:rPr>
              <a:t> </a:t>
            </a:r>
            <a:r>
              <a:rPr lang="en-GB" dirty="0" err="1">
                <a:latin typeface="Arial"/>
                <a:cs typeface="Arial"/>
              </a:rPr>
              <a:t>ofalus</a:t>
            </a:r>
            <a:endParaRPr lang="en-GB" dirty="0">
              <a:latin typeface="Arial"/>
              <a:cs typeface="Arial"/>
            </a:endParaRPr>
          </a:p>
          <a:p>
            <a:r>
              <a:rPr lang="en-GB" err="1">
                <a:latin typeface="Arial"/>
                <a:cs typeface="Arial"/>
              </a:rPr>
              <a:t>Gweithiwch</a:t>
            </a:r>
            <a:r>
              <a:rPr lang="en-GB" dirty="0">
                <a:latin typeface="Arial"/>
                <a:cs typeface="Arial"/>
              </a:rPr>
              <a:t> at </a:t>
            </a:r>
            <a:r>
              <a:rPr lang="en-GB" err="1">
                <a:latin typeface="Arial"/>
                <a:cs typeface="Arial"/>
              </a:rPr>
              <a:t>gyflymder</a:t>
            </a:r>
            <a:r>
              <a:rPr lang="en-GB" dirty="0">
                <a:latin typeface="Arial"/>
                <a:cs typeface="Arial"/>
              </a:rPr>
              <a:t> yr </a:t>
            </a:r>
            <a:r>
              <a:rPr lang="en-GB" err="1">
                <a:latin typeface="Arial"/>
                <a:cs typeface="Arial"/>
              </a:rPr>
              <a:t>unigolyn</a:t>
            </a:r>
            <a:endParaRPr lang="en-GB">
              <a:latin typeface="Arial"/>
              <a:cs typeface="Arial"/>
            </a:endParaRPr>
          </a:p>
          <a:p>
            <a:r>
              <a:rPr lang="en-GB" err="1">
                <a:latin typeface="Arial"/>
                <a:cs typeface="Arial"/>
              </a:rPr>
              <a:t>Gofynnwch</a:t>
            </a:r>
            <a:r>
              <a:rPr lang="en-GB" dirty="0">
                <a:latin typeface="Arial"/>
                <a:cs typeface="Arial"/>
              </a:rPr>
              <a:t> </a:t>
            </a:r>
            <a:r>
              <a:rPr lang="en-GB" err="1">
                <a:latin typeface="Arial"/>
                <a:cs typeface="Arial"/>
              </a:rPr>
              <a:t>gwestiynau</a:t>
            </a:r>
            <a:r>
              <a:rPr lang="en-GB" dirty="0">
                <a:latin typeface="Arial"/>
                <a:cs typeface="Arial"/>
              </a:rPr>
              <a:t> </a:t>
            </a:r>
            <a:r>
              <a:rPr lang="en-GB" err="1">
                <a:latin typeface="Arial"/>
                <a:cs typeface="Arial"/>
              </a:rPr>
              <a:t>agored</a:t>
            </a:r>
            <a:r>
              <a:rPr lang="en-GB" dirty="0">
                <a:latin typeface="Arial"/>
                <a:cs typeface="Arial"/>
              </a:rPr>
              <a:t> </a:t>
            </a:r>
            <a:r>
              <a:rPr lang="en-GB" err="1">
                <a:latin typeface="Arial"/>
                <a:cs typeface="Arial"/>
              </a:rPr>
              <a:t>yn</a:t>
            </a:r>
            <a:r>
              <a:rPr lang="en-GB" dirty="0">
                <a:latin typeface="Arial"/>
                <a:cs typeface="Arial"/>
              </a:rPr>
              <a:t> </a:t>
            </a:r>
            <a:r>
              <a:rPr lang="en-GB" err="1">
                <a:latin typeface="Arial"/>
                <a:cs typeface="Arial"/>
              </a:rPr>
              <a:t>unig</a:t>
            </a:r>
            <a:r>
              <a:rPr lang="en-GB" dirty="0">
                <a:latin typeface="Arial"/>
                <a:cs typeface="Arial"/>
              </a:rPr>
              <a:t> – </a:t>
            </a:r>
            <a:r>
              <a:rPr lang="en-GB" err="1">
                <a:latin typeface="Arial"/>
                <a:cs typeface="Arial"/>
              </a:rPr>
              <a:t>os</a:t>
            </a:r>
            <a:r>
              <a:rPr lang="en-GB" dirty="0">
                <a:latin typeface="Arial"/>
                <a:cs typeface="Arial"/>
              </a:rPr>
              <a:t> </a:t>
            </a:r>
            <a:r>
              <a:rPr lang="en-GB" err="1">
                <a:latin typeface="Arial"/>
                <a:cs typeface="Arial"/>
              </a:rPr>
              <a:t>oes</a:t>
            </a:r>
            <a:r>
              <a:rPr lang="en-GB" dirty="0">
                <a:latin typeface="Arial"/>
                <a:cs typeface="Arial"/>
              </a:rPr>
              <a:t> </a:t>
            </a:r>
            <a:r>
              <a:rPr lang="en-GB" err="1">
                <a:latin typeface="Arial"/>
                <a:cs typeface="Arial"/>
              </a:rPr>
              <a:t>rhaid</a:t>
            </a:r>
            <a:r>
              <a:rPr lang="en-GB" dirty="0">
                <a:latin typeface="Arial"/>
                <a:cs typeface="Arial"/>
              </a:rPr>
              <a:t> </a:t>
            </a:r>
            <a:r>
              <a:rPr lang="en-GB" err="1">
                <a:latin typeface="Arial"/>
                <a:cs typeface="Arial"/>
              </a:rPr>
              <a:t>gofyn</a:t>
            </a:r>
            <a:r>
              <a:rPr lang="en-GB" dirty="0">
                <a:latin typeface="Arial"/>
                <a:cs typeface="Arial"/>
              </a:rPr>
              <a:t>, </a:t>
            </a:r>
            <a:r>
              <a:rPr lang="en-GB" err="1">
                <a:latin typeface="Arial"/>
                <a:cs typeface="Arial"/>
              </a:rPr>
              <a:t>eglurwch</a:t>
            </a:r>
            <a:r>
              <a:rPr lang="en-GB" dirty="0">
                <a:latin typeface="Arial"/>
                <a:cs typeface="Arial"/>
              </a:rPr>
              <a:t> y </a:t>
            </a:r>
            <a:r>
              <a:rPr lang="en-GB" err="1">
                <a:latin typeface="Arial"/>
                <a:cs typeface="Arial"/>
              </a:rPr>
              <a:t>ffeithiau</a:t>
            </a:r>
            <a:r>
              <a:rPr lang="en-GB" dirty="0">
                <a:latin typeface="Arial"/>
                <a:cs typeface="Arial"/>
              </a:rPr>
              <a:t>, </a:t>
            </a:r>
            <a:r>
              <a:rPr lang="en-GB" err="1">
                <a:latin typeface="Arial"/>
                <a:cs typeface="Arial"/>
              </a:rPr>
              <a:t>peidiwch</a:t>
            </a:r>
            <a:r>
              <a:rPr lang="en-GB" dirty="0">
                <a:latin typeface="Arial"/>
                <a:cs typeface="Arial"/>
              </a:rPr>
              <a:t> â </a:t>
            </a:r>
            <a:r>
              <a:rPr lang="en-GB" err="1">
                <a:latin typeface="Arial"/>
                <a:cs typeface="Arial"/>
              </a:rPr>
              <a:t>holi</a:t>
            </a:r>
            <a:endParaRPr lang="en-GB" err="1">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CB474DF9-E12C-00F7-0174-B6EBB82638C9}"/>
              </a:ext>
            </a:extLst>
          </p:cNvPr>
          <p:cNvSpPr>
            <a:spLocks noGrp="1"/>
          </p:cNvSpPr>
          <p:nvPr>
            <p:ph sz="half" idx="4294967295"/>
          </p:nvPr>
        </p:nvSpPr>
        <p:spPr>
          <a:xfrm>
            <a:off x="6488393" y="926260"/>
            <a:ext cx="5464548" cy="5277689"/>
          </a:xfrm>
        </p:spPr>
        <p:txBody>
          <a:bodyPr vert="horz" lIns="91440" tIns="45720" rIns="91440" bIns="45720" rtlCol="0" anchor="t">
            <a:normAutofit/>
          </a:bodyPr>
          <a:lstStyle/>
          <a:p>
            <a:pPr marL="0" indent="0">
              <a:buNone/>
            </a:pPr>
            <a:r>
              <a:rPr lang="en-GB" dirty="0">
                <a:solidFill>
                  <a:schemeClr val="accent1">
                    <a:lumMod val="75000"/>
                  </a:schemeClr>
                </a:solidFill>
                <a:latin typeface="Arial"/>
                <a:cs typeface="Arial"/>
              </a:rPr>
              <a:t>Do’s</a:t>
            </a:r>
          </a:p>
          <a:p>
            <a:pPr eaLnBrk="1" hangingPunct="1">
              <a:lnSpc>
                <a:spcPct val="90000"/>
              </a:lnSpc>
            </a:pPr>
            <a:r>
              <a:rPr lang="en-GB" altLang="en-US" dirty="0">
                <a:solidFill>
                  <a:schemeClr val="accent1">
                    <a:lumMod val="75000"/>
                  </a:schemeClr>
                </a:solidFill>
                <a:latin typeface="Arial"/>
                <a:cs typeface="Arial"/>
              </a:rPr>
              <a:t>Keep an open mind</a:t>
            </a:r>
          </a:p>
          <a:p>
            <a:pPr eaLnBrk="1" hangingPunct="1">
              <a:lnSpc>
                <a:spcPct val="90000"/>
              </a:lnSpc>
            </a:pPr>
            <a:r>
              <a:rPr lang="en-GB" altLang="en-US" dirty="0">
                <a:solidFill>
                  <a:schemeClr val="accent1">
                    <a:lumMod val="75000"/>
                  </a:schemeClr>
                </a:solidFill>
                <a:latin typeface="Arial"/>
                <a:cs typeface="Arial"/>
              </a:rPr>
              <a:t>Reassure the child that they are right to tell</a:t>
            </a:r>
          </a:p>
          <a:p>
            <a:pPr eaLnBrk="1" hangingPunct="1">
              <a:lnSpc>
                <a:spcPct val="90000"/>
              </a:lnSpc>
            </a:pPr>
            <a:r>
              <a:rPr lang="en-GB" altLang="en-US" dirty="0">
                <a:solidFill>
                  <a:schemeClr val="accent1">
                    <a:lumMod val="75000"/>
                  </a:schemeClr>
                </a:solidFill>
                <a:latin typeface="Arial"/>
                <a:cs typeface="Arial"/>
              </a:rPr>
              <a:t>Listen carefully</a:t>
            </a:r>
          </a:p>
          <a:p>
            <a:pPr eaLnBrk="1" hangingPunct="1">
              <a:lnSpc>
                <a:spcPct val="90000"/>
              </a:lnSpc>
            </a:pPr>
            <a:r>
              <a:rPr lang="en-GB" altLang="en-US" dirty="0">
                <a:solidFill>
                  <a:schemeClr val="accent1">
                    <a:lumMod val="75000"/>
                  </a:schemeClr>
                </a:solidFill>
                <a:latin typeface="Arial"/>
                <a:cs typeface="Arial"/>
              </a:rPr>
              <a:t>Work at the individuals pace</a:t>
            </a:r>
          </a:p>
          <a:p>
            <a:pPr eaLnBrk="1" hangingPunct="1">
              <a:lnSpc>
                <a:spcPct val="90000"/>
              </a:lnSpc>
            </a:pPr>
            <a:r>
              <a:rPr lang="en-GB" altLang="en-US" dirty="0">
                <a:solidFill>
                  <a:schemeClr val="accent1">
                    <a:lumMod val="75000"/>
                  </a:schemeClr>
                </a:solidFill>
                <a:latin typeface="Arial"/>
                <a:cs typeface="Arial"/>
              </a:rPr>
              <a:t>Ask only open questions – if you must ask them, clarify the facts, don’t interrogate</a:t>
            </a:r>
          </a:p>
          <a:p>
            <a:pPr eaLnBrk="1" hangingPunct="1">
              <a:lnSpc>
                <a:spcPct val="90000"/>
              </a:lnSpc>
            </a:pPr>
            <a:endParaRPr lang="en-GB" altLang="en-US" sz="3100" dirty="0">
              <a:solidFill>
                <a:schemeClr val="accent1">
                  <a:lumMod val="75000"/>
                </a:schemeClr>
              </a:solidFill>
              <a:latin typeface="Arial"/>
              <a:cs typeface="Arial"/>
            </a:endParaRPr>
          </a:p>
          <a:p>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1693565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7B773-FABC-7F16-E679-FDB39BA57F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B10644-40B8-876B-D7B3-5A32B767562E}"/>
              </a:ext>
            </a:extLst>
          </p:cNvPr>
          <p:cNvSpPr>
            <a:spLocks noGrp="1"/>
          </p:cNvSpPr>
          <p:nvPr>
            <p:ph type="title"/>
          </p:nvPr>
        </p:nvSpPr>
        <p:spPr>
          <a:xfrm>
            <a:off x="838200" y="-50000"/>
            <a:ext cx="10515600" cy="1325563"/>
          </a:xfrm>
        </p:spPr>
        <p:txBody>
          <a:bodyPr>
            <a:noAutofit/>
          </a:bodyPr>
          <a:lstStyle/>
          <a:p>
            <a:pPr algn="ctr"/>
            <a:r>
              <a:rPr lang="en-GB" sz="4800" b="1" dirty="0">
                <a:latin typeface="Arial" panose="020B0604020202020204" pitchFamily="34" charset="0"/>
                <a:cs typeface="Arial" panose="020B0604020202020204" pitchFamily="34" charset="0"/>
              </a:rPr>
              <a:t>Sut </a:t>
            </a:r>
            <a:r>
              <a:rPr lang="en-GB" sz="4800" b="1" dirty="0" err="1">
                <a:latin typeface="Arial" panose="020B0604020202020204" pitchFamily="34" charset="0"/>
                <a:cs typeface="Arial" panose="020B0604020202020204" pitchFamily="34" charset="0"/>
              </a:rPr>
              <a:t>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ymateb</a:t>
            </a:r>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How to respond</a:t>
            </a:r>
          </a:p>
        </p:txBody>
      </p:sp>
      <p:sp>
        <p:nvSpPr>
          <p:cNvPr id="3" name="Content Placeholder 2">
            <a:extLst>
              <a:ext uri="{FF2B5EF4-FFF2-40B4-BE49-F238E27FC236}">
                <a16:creationId xmlns:a16="http://schemas.microsoft.com/office/drawing/2014/main" id="{E63AF768-686D-A0E3-F2F7-3649A06A907C}"/>
              </a:ext>
            </a:extLst>
          </p:cNvPr>
          <p:cNvSpPr>
            <a:spLocks noGrp="1"/>
          </p:cNvSpPr>
          <p:nvPr>
            <p:ph idx="1"/>
          </p:nvPr>
        </p:nvSpPr>
        <p:spPr>
          <a:xfrm>
            <a:off x="198901" y="1279173"/>
            <a:ext cx="6295185" cy="3640897"/>
          </a:xfrm>
        </p:spPr>
        <p:txBody>
          <a:bodyPr vert="horz" lIns="91440" tIns="45720" rIns="91440" bIns="45720" rtlCol="0" anchor="t">
            <a:noAutofit/>
          </a:bodyPr>
          <a:lstStyle/>
          <a:p>
            <a:pPr marL="0" indent="0">
              <a:buNone/>
            </a:pPr>
            <a:r>
              <a:rPr lang="en-GB" sz="2600" dirty="0" err="1">
                <a:latin typeface="Arial"/>
                <a:cs typeface="Arial"/>
              </a:rPr>
              <a:t>Gwnewch</a:t>
            </a:r>
            <a:endParaRPr lang="en-GB" sz="2600" dirty="0">
              <a:latin typeface="Arial"/>
              <a:cs typeface="Arial"/>
            </a:endParaRPr>
          </a:p>
          <a:p>
            <a:r>
              <a:rPr lang="en-GB" sz="2600" err="1">
                <a:latin typeface="Arial"/>
                <a:cs typeface="Arial"/>
              </a:rPr>
              <a:t>Gofynnwch</a:t>
            </a:r>
            <a:r>
              <a:rPr lang="en-GB" sz="2600" dirty="0">
                <a:latin typeface="Arial"/>
                <a:cs typeface="Arial"/>
              </a:rPr>
              <a:t> </a:t>
            </a:r>
            <a:r>
              <a:rPr lang="en-GB" sz="2600" err="1">
                <a:latin typeface="Arial"/>
                <a:cs typeface="Arial"/>
              </a:rPr>
              <a:t>gwestiynau</a:t>
            </a:r>
            <a:r>
              <a:rPr lang="en-GB" sz="2600" dirty="0">
                <a:latin typeface="Arial"/>
                <a:cs typeface="Arial"/>
              </a:rPr>
              <a:t> </a:t>
            </a:r>
            <a:r>
              <a:rPr lang="en-GB" sz="2600" err="1">
                <a:latin typeface="Arial"/>
                <a:cs typeface="Arial"/>
              </a:rPr>
              <a:t>agored</a:t>
            </a:r>
            <a:r>
              <a:rPr lang="en-GB" sz="2600" dirty="0">
                <a:latin typeface="Arial"/>
                <a:cs typeface="Arial"/>
              </a:rPr>
              <a:t> </a:t>
            </a:r>
            <a:r>
              <a:rPr lang="en-GB" sz="2600" err="1">
                <a:latin typeface="Arial"/>
                <a:cs typeface="Arial"/>
              </a:rPr>
              <a:t>yn</a:t>
            </a:r>
            <a:r>
              <a:rPr lang="en-GB" sz="2600" dirty="0">
                <a:latin typeface="Arial"/>
                <a:cs typeface="Arial"/>
              </a:rPr>
              <a:t> </a:t>
            </a:r>
            <a:r>
              <a:rPr lang="en-GB" sz="2600" err="1">
                <a:latin typeface="Arial"/>
                <a:cs typeface="Arial"/>
              </a:rPr>
              <a:t>unig</a:t>
            </a:r>
            <a:r>
              <a:rPr lang="en-GB" sz="2600" dirty="0">
                <a:latin typeface="Arial"/>
                <a:cs typeface="Arial"/>
              </a:rPr>
              <a:t> – </a:t>
            </a:r>
            <a:r>
              <a:rPr lang="en-GB" sz="2600" err="1">
                <a:latin typeface="Arial"/>
                <a:cs typeface="Arial"/>
              </a:rPr>
              <a:t>os</a:t>
            </a:r>
            <a:r>
              <a:rPr lang="en-GB" sz="2600" dirty="0">
                <a:latin typeface="Arial"/>
                <a:cs typeface="Arial"/>
              </a:rPr>
              <a:t> </a:t>
            </a:r>
            <a:r>
              <a:rPr lang="en-GB" sz="2600" err="1">
                <a:latin typeface="Arial"/>
                <a:cs typeface="Arial"/>
              </a:rPr>
              <a:t>oes</a:t>
            </a:r>
            <a:r>
              <a:rPr lang="en-GB" sz="2600" dirty="0">
                <a:latin typeface="Arial"/>
                <a:cs typeface="Arial"/>
              </a:rPr>
              <a:t> </a:t>
            </a:r>
            <a:r>
              <a:rPr lang="en-GB" sz="2600" err="1">
                <a:latin typeface="Arial"/>
                <a:cs typeface="Arial"/>
              </a:rPr>
              <a:t>rhaid</a:t>
            </a:r>
            <a:r>
              <a:rPr lang="en-GB" sz="2600" dirty="0">
                <a:latin typeface="Arial"/>
                <a:cs typeface="Arial"/>
              </a:rPr>
              <a:t> </a:t>
            </a:r>
            <a:r>
              <a:rPr lang="en-GB" sz="2600" err="1">
                <a:latin typeface="Arial"/>
                <a:cs typeface="Arial"/>
              </a:rPr>
              <a:t>gofyn</a:t>
            </a:r>
            <a:r>
              <a:rPr lang="en-GB" sz="2600" dirty="0">
                <a:latin typeface="Arial"/>
                <a:cs typeface="Arial"/>
              </a:rPr>
              <a:t>, </a:t>
            </a:r>
            <a:r>
              <a:rPr lang="en-GB" sz="2600" err="1">
                <a:latin typeface="Arial"/>
                <a:cs typeface="Arial"/>
              </a:rPr>
              <a:t>eglurwch</a:t>
            </a:r>
            <a:r>
              <a:rPr lang="en-GB" sz="2600" dirty="0">
                <a:latin typeface="Arial"/>
                <a:cs typeface="Arial"/>
              </a:rPr>
              <a:t> y </a:t>
            </a:r>
            <a:r>
              <a:rPr lang="en-GB" sz="2600" err="1">
                <a:latin typeface="Arial"/>
                <a:cs typeface="Arial"/>
              </a:rPr>
              <a:t>ffeithiau</a:t>
            </a:r>
            <a:r>
              <a:rPr lang="en-GB" sz="2600" dirty="0">
                <a:latin typeface="Arial"/>
                <a:cs typeface="Arial"/>
              </a:rPr>
              <a:t>, </a:t>
            </a:r>
            <a:r>
              <a:rPr lang="en-GB" sz="2600" err="1">
                <a:latin typeface="Arial"/>
                <a:cs typeface="Arial"/>
              </a:rPr>
              <a:t>peidiwch</a:t>
            </a:r>
            <a:r>
              <a:rPr lang="en-GB" sz="2600" dirty="0">
                <a:latin typeface="Arial"/>
                <a:cs typeface="Arial"/>
              </a:rPr>
              <a:t> â </a:t>
            </a:r>
            <a:r>
              <a:rPr lang="en-GB" sz="2600" err="1">
                <a:latin typeface="Arial"/>
                <a:cs typeface="Arial"/>
              </a:rPr>
              <a:t>holi</a:t>
            </a:r>
            <a:endParaRPr lang="en-GB" sz="2600">
              <a:latin typeface="Arial"/>
              <a:cs typeface="Arial"/>
            </a:endParaRPr>
          </a:p>
          <a:p>
            <a:r>
              <a:rPr lang="en-GB" sz="2600" err="1">
                <a:latin typeface="Arial"/>
                <a:cs typeface="Arial"/>
              </a:rPr>
              <a:t>Eglurwch</a:t>
            </a:r>
            <a:r>
              <a:rPr lang="en-GB" sz="2600" dirty="0">
                <a:latin typeface="Arial"/>
                <a:cs typeface="Arial"/>
              </a:rPr>
              <a:t> </a:t>
            </a:r>
            <a:r>
              <a:rPr lang="en-GB" sz="2600" err="1">
                <a:latin typeface="Arial"/>
                <a:cs typeface="Arial"/>
              </a:rPr>
              <a:t>beth</a:t>
            </a:r>
            <a:r>
              <a:rPr lang="en-GB" sz="2600" dirty="0">
                <a:latin typeface="Arial"/>
                <a:cs typeface="Arial"/>
              </a:rPr>
              <a:t> </a:t>
            </a:r>
            <a:r>
              <a:rPr lang="en-GB" sz="2600" err="1">
                <a:latin typeface="Arial"/>
                <a:cs typeface="Arial"/>
              </a:rPr>
              <a:t>syth</a:t>
            </a:r>
            <a:r>
              <a:rPr lang="en-GB" sz="2600" dirty="0">
                <a:latin typeface="Arial"/>
                <a:cs typeface="Arial"/>
              </a:rPr>
              <a:t> </a:t>
            </a:r>
            <a:r>
              <a:rPr lang="en-GB" sz="2600" err="1">
                <a:latin typeface="Arial"/>
                <a:cs typeface="Arial"/>
              </a:rPr>
              <a:t>angen</a:t>
            </a:r>
            <a:r>
              <a:rPr lang="en-GB" sz="2600" dirty="0">
                <a:latin typeface="Arial"/>
                <a:cs typeface="Arial"/>
              </a:rPr>
              <a:t> o chi </a:t>
            </a:r>
            <a:r>
              <a:rPr lang="en-GB" sz="2600" err="1">
                <a:latin typeface="Arial"/>
                <a:cs typeface="Arial"/>
              </a:rPr>
              <a:t>neud</a:t>
            </a:r>
            <a:r>
              <a:rPr lang="en-GB" sz="2600" dirty="0">
                <a:latin typeface="Arial"/>
                <a:cs typeface="Arial"/>
              </a:rPr>
              <a:t> </a:t>
            </a:r>
            <a:r>
              <a:rPr lang="en-GB" sz="2600" err="1">
                <a:latin typeface="Arial"/>
                <a:cs typeface="Arial"/>
              </a:rPr>
              <a:t>nesaf</a:t>
            </a:r>
            <a:endParaRPr lang="en-GB" sz="2600">
              <a:latin typeface="Arial"/>
              <a:cs typeface="Arial"/>
            </a:endParaRPr>
          </a:p>
          <a:p>
            <a:r>
              <a:rPr lang="en-GB" sz="2600" err="1">
                <a:latin typeface="Arial"/>
                <a:cs typeface="Arial"/>
              </a:rPr>
              <a:t>Cofnodi’n</a:t>
            </a:r>
            <a:r>
              <a:rPr lang="en-GB" sz="2600" dirty="0">
                <a:latin typeface="Arial"/>
                <a:cs typeface="Arial"/>
              </a:rPr>
              <a:t> </a:t>
            </a:r>
            <a:r>
              <a:rPr lang="en-GB" sz="2600" err="1">
                <a:latin typeface="Arial"/>
                <a:cs typeface="Arial"/>
              </a:rPr>
              <a:t>gywir</a:t>
            </a:r>
            <a:r>
              <a:rPr lang="en-GB" sz="2600" dirty="0">
                <a:latin typeface="Arial"/>
                <a:cs typeface="Arial"/>
              </a:rPr>
              <a:t> ac </a:t>
            </a:r>
            <a:r>
              <a:rPr lang="en-GB" sz="2600" err="1">
                <a:latin typeface="Arial"/>
                <a:cs typeface="Arial"/>
              </a:rPr>
              <a:t>yn</a:t>
            </a:r>
            <a:r>
              <a:rPr lang="en-GB" sz="2600" dirty="0">
                <a:latin typeface="Arial"/>
                <a:cs typeface="Arial"/>
              </a:rPr>
              <a:t> </a:t>
            </a:r>
            <a:r>
              <a:rPr lang="en-GB" sz="2600" err="1">
                <a:latin typeface="Arial"/>
                <a:cs typeface="Arial"/>
              </a:rPr>
              <a:t>gyflym</a:t>
            </a:r>
            <a:r>
              <a:rPr lang="en-GB" sz="2600" dirty="0">
                <a:latin typeface="Arial"/>
                <a:cs typeface="Arial"/>
              </a:rPr>
              <a:t> </a:t>
            </a:r>
            <a:r>
              <a:rPr lang="en-GB" sz="2600" err="1">
                <a:latin typeface="Arial"/>
                <a:cs typeface="Arial"/>
              </a:rPr>
              <a:t>gan</a:t>
            </a:r>
            <a:r>
              <a:rPr lang="en-GB" sz="2600" dirty="0">
                <a:latin typeface="Arial"/>
                <a:cs typeface="Arial"/>
              </a:rPr>
              <a:t> </a:t>
            </a:r>
            <a:r>
              <a:rPr lang="en-GB" sz="2600" err="1">
                <a:latin typeface="Arial"/>
                <a:cs typeface="Arial"/>
              </a:rPr>
              <a:t>defnyddio</a:t>
            </a:r>
            <a:r>
              <a:rPr lang="en-GB" sz="2600" dirty="0">
                <a:latin typeface="Arial"/>
                <a:cs typeface="Arial"/>
              </a:rPr>
              <a:t> </a:t>
            </a:r>
            <a:r>
              <a:rPr lang="en-GB" sz="2600" err="1">
                <a:latin typeface="Arial"/>
                <a:cs typeface="Arial"/>
              </a:rPr>
              <a:t>geiriau’r</a:t>
            </a:r>
            <a:r>
              <a:rPr lang="en-GB" sz="2600" dirty="0">
                <a:latin typeface="Arial"/>
                <a:cs typeface="Arial"/>
              </a:rPr>
              <a:t> </a:t>
            </a:r>
            <a:r>
              <a:rPr lang="en-GB" sz="2600" err="1">
                <a:latin typeface="Arial"/>
                <a:cs typeface="Arial"/>
              </a:rPr>
              <a:t>unigolyn</a:t>
            </a:r>
            <a:endParaRPr lang="en-GB" sz="2600">
              <a:latin typeface="Arial"/>
              <a:cs typeface="Arial"/>
            </a:endParaRPr>
          </a:p>
          <a:p>
            <a:r>
              <a:rPr lang="en-GB" sz="2600" err="1">
                <a:latin typeface="Arial"/>
                <a:cs typeface="Arial"/>
              </a:rPr>
              <a:t>Pasiwch</a:t>
            </a:r>
            <a:r>
              <a:rPr lang="en-GB" sz="2600" dirty="0">
                <a:latin typeface="Arial"/>
                <a:cs typeface="Arial"/>
              </a:rPr>
              <a:t> </a:t>
            </a:r>
            <a:r>
              <a:rPr lang="en-GB" sz="2600" err="1">
                <a:latin typeface="Arial"/>
                <a:cs typeface="Arial"/>
              </a:rPr>
              <a:t>ymlaen</a:t>
            </a:r>
            <a:r>
              <a:rPr lang="en-GB" sz="2600" dirty="0">
                <a:latin typeface="Arial"/>
                <a:cs typeface="Arial"/>
              </a:rPr>
              <a:t> </a:t>
            </a:r>
            <a:r>
              <a:rPr lang="en-GB" sz="2600" err="1">
                <a:latin typeface="Arial"/>
                <a:cs typeface="Arial"/>
              </a:rPr>
              <a:t>i’r</a:t>
            </a:r>
            <a:r>
              <a:rPr lang="en-GB" sz="2600" dirty="0">
                <a:latin typeface="Arial"/>
                <a:cs typeface="Arial"/>
              </a:rPr>
              <a:t> DSO yr un </a:t>
            </a:r>
            <a:r>
              <a:rPr lang="en-GB" sz="2600" err="1">
                <a:latin typeface="Arial"/>
                <a:cs typeface="Arial"/>
              </a:rPr>
              <a:t>dydd</a:t>
            </a:r>
            <a:endParaRPr lang="en-GB" sz="2600">
              <a:latin typeface="Arial"/>
              <a:cs typeface="Arial"/>
            </a:endParaRPr>
          </a:p>
          <a:p>
            <a:r>
              <a:rPr lang="en-GB" sz="2600" err="1">
                <a:latin typeface="Arial"/>
                <a:cs typeface="Arial"/>
              </a:rPr>
              <a:t>Ffurflen</a:t>
            </a:r>
            <a:r>
              <a:rPr lang="en-GB" sz="2600" dirty="0">
                <a:latin typeface="Arial"/>
                <a:cs typeface="Arial"/>
              </a:rPr>
              <a:t> </a:t>
            </a:r>
            <a:r>
              <a:rPr lang="en-GB" sz="2600" err="1">
                <a:latin typeface="Arial"/>
                <a:cs typeface="Arial"/>
              </a:rPr>
              <a:t>Marf</a:t>
            </a:r>
            <a:endParaRPr lang="en-GB" sz="2600" dirty="0">
              <a:latin typeface="Arial"/>
              <a:cs typeface="Arial"/>
            </a:endParaRPr>
          </a:p>
          <a:p>
            <a:r>
              <a:rPr lang="en-GB" err="1">
                <a:solidFill>
                  <a:srgbClr val="111111"/>
                </a:solidFill>
                <a:latin typeface="Arial"/>
                <a:ea typeface="Roboto"/>
                <a:cs typeface="Roboto"/>
              </a:rPr>
              <a:t>sensitifrwydd</a:t>
            </a:r>
            <a:r>
              <a:rPr lang="en-GB" dirty="0">
                <a:solidFill>
                  <a:srgbClr val="111111"/>
                </a:solidFill>
                <a:latin typeface="Arial"/>
                <a:ea typeface="Roboto"/>
                <a:cs typeface="Roboto"/>
              </a:rPr>
              <a:t> </a:t>
            </a:r>
            <a:r>
              <a:rPr lang="en-GB" err="1">
                <a:solidFill>
                  <a:srgbClr val="111111"/>
                </a:solidFill>
                <a:latin typeface="Arial"/>
                <a:ea typeface="Roboto"/>
                <a:cs typeface="Roboto"/>
              </a:rPr>
              <a:t>diwylliannol</a:t>
            </a:r>
            <a:endParaRPr lang="en-GB" err="1">
              <a:latin typeface="Arial"/>
              <a:cs typeface="Arial" panose="020B0604020202020204" pitchFamily="34" charset="0"/>
            </a:endParaRPr>
          </a:p>
        </p:txBody>
      </p:sp>
      <p:sp>
        <p:nvSpPr>
          <p:cNvPr id="4" name="Content Placeholder 3">
            <a:extLst>
              <a:ext uri="{FF2B5EF4-FFF2-40B4-BE49-F238E27FC236}">
                <a16:creationId xmlns:a16="http://schemas.microsoft.com/office/drawing/2014/main" id="{E5F9E901-2EBF-794A-94B1-D626E49BA970}"/>
              </a:ext>
            </a:extLst>
          </p:cNvPr>
          <p:cNvSpPr>
            <a:spLocks noGrp="1"/>
          </p:cNvSpPr>
          <p:nvPr>
            <p:ph sz="half" idx="4294967295"/>
          </p:nvPr>
        </p:nvSpPr>
        <p:spPr>
          <a:xfrm>
            <a:off x="6488393" y="1277378"/>
            <a:ext cx="5464548" cy="5277689"/>
          </a:xfrm>
        </p:spPr>
        <p:txBody>
          <a:bodyPr vert="horz" lIns="91440" tIns="45720" rIns="91440" bIns="45720" rtlCol="0" anchor="t">
            <a:normAutofit/>
          </a:bodyPr>
          <a:lstStyle/>
          <a:p>
            <a:pPr marL="0" indent="0">
              <a:buNone/>
            </a:pPr>
            <a:r>
              <a:rPr lang="en-GB" dirty="0">
                <a:solidFill>
                  <a:schemeClr val="accent1">
                    <a:lumMod val="75000"/>
                  </a:schemeClr>
                </a:solidFill>
                <a:latin typeface="Arial"/>
                <a:cs typeface="Arial"/>
              </a:rPr>
              <a:t>Do’s</a:t>
            </a:r>
          </a:p>
          <a:p>
            <a:pPr eaLnBrk="1" hangingPunct="1">
              <a:lnSpc>
                <a:spcPct val="90000"/>
              </a:lnSpc>
            </a:pPr>
            <a:r>
              <a:rPr lang="en-GB" altLang="en-US" dirty="0">
                <a:solidFill>
                  <a:schemeClr val="accent1">
                    <a:lumMod val="75000"/>
                  </a:schemeClr>
                </a:solidFill>
                <a:latin typeface="Arial"/>
                <a:cs typeface="Arial"/>
              </a:rPr>
              <a:t>Explain what you need to do next</a:t>
            </a:r>
          </a:p>
          <a:p>
            <a:pPr eaLnBrk="1" hangingPunct="1">
              <a:lnSpc>
                <a:spcPct val="90000"/>
              </a:lnSpc>
            </a:pPr>
            <a:r>
              <a:rPr lang="en-GB" altLang="en-US" dirty="0">
                <a:solidFill>
                  <a:schemeClr val="accent1">
                    <a:lumMod val="75000"/>
                  </a:schemeClr>
                </a:solidFill>
                <a:latin typeface="Arial"/>
                <a:cs typeface="Arial"/>
              </a:rPr>
              <a:t>Record accurately and quickly using individual’s words</a:t>
            </a:r>
          </a:p>
          <a:p>
            <a:pPr eaLnBrk="1" hangingPunct="1">
              <a:lnSpc>
                <a:spcPct val="90000"/>
              </a:lnSpc>
            </a:pPr>
            <a:r>
              <a:rPr lang="en-GB" altLang="en-US" dirty="0">
                <a:solidFill>
                  <a:schemeClr val="accent1">
                    <a:lumMod val="75000"/>
                  </a:schemeClr>
                </a:solidFill>
                <a:latin typeface="Arial"/>
                <a:cs typeface="Arial"/>
              </a:rPr>
              <a:t>Pass on to DSO same day</a:t>
            </a:r>
          </a:p>
          <a:p>
            <a:r>
              <a:rPr lang="en-GB" altLang="en-US" dirty="0" err="1">
                <a:solidFill>
                  <a:schemeClr val="accent1">
                    <a:lumMod val="75000"/>
                  </a:schemeClr>
                </a:solidFill>
                <a:latin typeface="Arial"/>
                <a:cs typeface="Arial"/>
              </a:rPr>
              <a:t>Marf</a:t>
            </a:r>
            <a:r>
              <a:rPr lang="en-GB" altLang="en-US" dirty="0">
                <a:solidFill>
                  <a:schemeClr val="accent1">
                    <a:lumMod val="75000"/>
                  </a:schemeClr>
                </a:solidFill>
                <a:latin typeface="Arial"/>
                <a:cs typeface="Arial"/>
              </a:rPr>
              <a:t> Form</a:t>
            </a:r>
          </a:p>
          <a:p>
            <a:r>
              <a:rPr lang="en-GB" altLang="en-US" dirty="0">
                <a:solidFill>
                  <a:schemeClr val="accent1">
                    <a:lumMod val="75000"/>
                  </a:schemeClr>
                </a:solidFill>
                <a:latin typeface="Arial"/>
                <a:ea typeface="Calibri" panose="020F0502020204030204"/>
                <a:cs typeface="Arial"/>
              </a:rPr>
              <a:t>Cultural Sensitivity</a:t>
            </a:r>
          </a:p>
          <a:p>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37563479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DFA6D-95AE-9350-D87B-7FA7DC9E8297}"/>
              </a:ext>
            </a:extLst>
          </p:cNvPr>
          <p:cNvSpPr>
            <a:spLocks noGrp="1"/>
          </p:cNvSpPr>
          <p:nvPr>
            <p:ph type="title"/>
          </p:nvPr>
        </p:nvSpPr>
        <p:spPr/>
        <p:txBody>
          <a:bodyPr>
            <a:noAutofit/>
          </a:bodyPr>
          <a:lstStyle/>
          <a:p>
            <a:pPr algn="ctr"/>
            <a:r>
              <a:rPr lang="en-GB" sz="4800" b="1" dirty="0">
                <a:latin typeface="Arial" panose="020B0604020202020204" pitchFamily="34" charset="0"/>
                <a:cs typeface="Arial" panose="020B0604020202020204" pitchFamily="34" charset="0"/>
              </a:rPr>
              <a:t>Sut </a:t>
            </a:r>
            <a:r>
              <a:rPr lang="en-GB" sz="4800" b="1" dirty="0" err="1">
                <a:latin typeface="Arial" panose="020B0604020202020204" pitchFamily="34" charset="0"/>
                <a:cs typeface="Arial" panose="020B0604020202020204" pitchFamily="34" charset="0"/>
              </a:rPr>
              <a:t>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ymateb</a:t>
            </a:r>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How to respond</a:t>
            </a:r>
          </a:p>
        </p:txBody>
      </p:sp>
      <p:sp>
        <p:nvSpPr>
          <p:cNvPr id="3" name="Content Placeholder 2">
            <a:extLst>
              <a:ext uri="{FF2B5EF4-FFF2-40B4-BE49-F238E27FC236}">
                <a16:creationId xmlns:a16="http://schemas.microsoft.com/office/drawing/2014/main" id="{3F43847D-9AA1-DD54-C68A-30079E3C0CDD}"/>
              </a:ext>
            </a:extLst>
          </p:cNvPr>
          <p:cNvSpPr>
            <a:spLocks noGrp="1"/>
          </p:cNvSpPr>
          <p:nvPr>
            <p:ph idx="1"/>
          </p:nvPr>
        </p:nvSpPr>
        <p:spPr>
          <a:xfrm>
            <a:off x="838200" y="1825626"/>
            <a:ext cx="5399915" cy="3640897"/>
          </a:xfrm>
        </p:spPr>
        <p:txBody>
          <a:bodyPr>
            <a:noAutofit/>
          </a:bodyPr>
          <a:lstStyle/>
          <a:p>
            <a:pPr marL="0" indent="0">
              <a:buNone/>
            </a:pPr>
            <a:r>
              <a:rPr lang="en-GB" sz="2400" dirty="0" err="1">
                <a:latin typeface="Arial" panose="020B0604020202020204" pitchFamily="34" charset="0"/>
                <a:cs typeface="Arial" panose="020B0604020202020204" pitchFamily="34" charset="0"/>
              </a:rPr>
              <a:t>Peidiwch</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Paid a </a:t>
            </a:r>
            <a:r>
              <a:rPr lang="en-GB" sz="2400" dirty="0" err="1">
                <a:latin typeface="Arial" panose="020B0604020202020204" pitchFamily="34" charset="0"/>
                <a:cs typeface="Arial" panose="020B0604020202020204" pitchFamily="34" charset="0"/>
              </a:rPr>
              <a:t>gwneud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addewidion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ffug</a:t>
            </a:r>
            <a:r>
              <a:rPr lang="en-GB" sz="2400" dirty="0">
                <a:latin typeface="Arial" panose="020B0604020202020204" pitchFamily="34" charset="0"/>
                <a:cs typeface="Arial" panose="020B0604020202020204" pitchFamily="34" charset="0"/>
              </a:rPr>
              <a:t> am </a:t>
            </a:r>
            <a:r>
              <a:rPr lang="en-GB" sz="2400" dirty="0" err="1">
                <a:latin typeface="Arial" panose="020B0604020202020204" pitchFamily="34" charset="0"/>
                <a:cs typeface="Arial" panose="020B0604020202020204" pitchFamily="34" charset="0"/>
              </a:rPr>
              <a:t>gyfrinachedd</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Torri </a:t>
            </a:r>
            <a:r>
              <a:rPr lang="en-GB" sz="2400" dirty="0" err="1">
                <a:latin typeface="Arial" panose="020B0604020202020204" pitchFamily="34" charset="0"/>
                <a:cs typeface="Arial" panose="020B0604020202020204" pitchFamily="34" charset="0"/>
              </a:rPr>
              <a:t>ar</a:t>
            </a:r>
            <a:r>
              <a:rPr lang="en-GB" sz="2400" dirty="0">
                <a:latin typeface="Arial" panose="020B0604020202020204" pitchFamily="34" charset="0"/>
                <a:cs typeface="Arial" panose="020B0604020202020204" pitchFamily="34" charset="0"/>
              </a:rPr>
              <a:t> draws</a:t>
            </a:r>
          </a:p>
          <a:p>
            <a:r>
              <a:rPr lang="en-GB" sz="2400" dirty="0">
                <a:latin typeface="Arial" panose="020B0604020202020204" pitchFamily="34" charset="0"/>
                <a:cs typeface="Arial" panose="020B0604020202020204" pitchFamily="34" charset="0"/>
              </a:rPr>
              <a:t>Holi/ </a:t>
            </a:r>
            <a:r>
              <a:rPr lang="en-GB" sz="2400" dirty="0" err="1">
                <a:latin typeface="Arial" panose="020B0604020202020204" pitchFamily="34" charset="0"/>
                <a:cs typeface="Arial" panose="020B0604020202020204" pitchFamily="34" charset="0"/>
              </a:rPr>
              <a:t>Ymchwilio</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Paid a </a:t>
            </a:r>
            <a:r>
              <a:rPr lang="en-GB" sz="2400" dirty="0" err="1">
                <a:latin typeface="Arial" panose="020B0604020202020204" pitchFamily="34" charset="0"/>
                <a:cs typeface="Arial" panose="020B0604020202020204" pitchFamily="34" charset="0"/>
              </a:rPr>
              <a:t>gwneud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tybiaethau</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Gwnech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awgrymiadau</a:t>
            </a:r>
            <a:r>
              <a:rPr lang="en-GB" sz="2400" dirty="0">
                <a:latin typeface="Arial" panose="020B0604020202020204" pitchFamily="34" charset="0"/>
                <a:cs typeface="Arial" panose="020B0604020202020204" pitchFamily="34" charset="0"/>
              </a:rPr>
              <a:t> am </a:t>
            </a:r>
            <a:r>
              <a:rPr lang="en-GB" sz="2400" dirty="0" err="1">
                <a:latin typeface="Arial" panose="020B0604020202020204" pitchFamily="34" charset="0"/>
                <a:cs typeface="Arial" panose="020B0604020202020204" pitchFamily="34" charset="0"/>
              </a:rPr>
              <a:t>yr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sydd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cael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ddweud</a:t>
            </a:r>
            <a:endParaRPr lang="en-GB" sz="2400" dirty="0">
              <a:latin typeface="Arial" panose="020B0604020202020204" pitchFamily="34" charset="0"/>
              <a:cs typeface="Arial" panose="020B0604020202020204" pitchFamily="34" charset="0"/>
            </a:endParaRPr>
          </a:p>
          <a:p>
            <a:pPr marL="0" indent="0">
              <a:buNone/>
            </a:pPr>
            <a:endParaRPr lang="en-GB" sz="2200" dirty="0"/>
          </a:p>
        </p:txBody>
      </p:sp>
      <p:sp>
        <p:nvSpPr>
          <p:cNvPr id="4" name="Content Placeholder 3">
            <a:extLst>
              <a:ext uri="{FF2B5EF4-FFF2-40B4-BE49-F238E27FC236}">
                <a16:creationId xmlns:a16="http://schemas.microsoft.com/office/drawing/2014/main" id="{CB474DF9-E12C-00F7-0174-B6EBB82638C9}"/>
              </a:ext>
            </a:extLst>
          </p:cNvPr>
          <p:cNvSpPr>
            <a:spLocks noGrp="1"/>
          </p:cNvSpPr>
          <p:nvPr>
            <p:ph sz="half" idx="4294967295"/>
          </p:nvPr>
        </p:nvSpPr>
        <p:spPr>
          <a:xfrm>
            <a:off x="6346825" y="1876425"/>
            <a:ext cx="5845175" cy="4351338"/>
          </a:xfrm>
        </p:spPr>
        <p:txBody>
          <a:bodyPr>
            <a:noAutofit/>
          </a:bodyPr>
          <a:lstStyle/>
          <a:p>
            <a:pPr marL="0" indent="0">
              <a:buNone/>
            </a:pPr>
            <a:r>
              <a:rPr lang="en-GB" sz="2400" dirty="0">
                <a:solidFill>
                  <a:schemeClr val="accent1">
                    <a:lumMod val="75000"/>
                  </a:schemeClr>
                </a:solidFill>
                <a:latin typeface="Arial" panose="020B0604020202020204" pitchFamily="34" charset="0"/>
                <a:cs typeface="Arial" panose="020B0604020202020204" pitchFamily="34" charset="0"/>
              </a:rPr>
              <a:t>Don’ts</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Make false promises about confidentiality</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Interrupt</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Interrogate / investigate</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Make assumptions</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Make suggestions about what is being said</a:t>
            </a:r>
          </a:p>
        </p:txBody>
      </p:sp>
    </p:spTree>
    <p:extLst>
      <p:ext uri="{BB962C8B-B14F-4D97-AF65-F5344CB8AC3E}">
        <p14:creationId xmlns:p14="http://schemas.microsoft.com/office/powerpoint/2010/main" val="736887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DFA6D-95AE-9350-D87B-7FA7DC9E8297}"/>
              </a:ext>
            </a:extLst>
          </p:cNvPr>
          <p:cNvSpPr>
            <a:spLocks noGrp="1"/>
          </p:cNvSpPr>
          <p:nvPr>
            <p:ph type="title"/>
          </p:nvPr>
        </p:nvSpPr>
        <p:spPr/>
        <p:txBody>
          <a:bodyPr>
            <a:noAutofit/>
          </a:bodyPr>
          <a:lstStyle/>
          <a:p>
            <a:pPr algn="ctr"/>
            <a:r>
              <a:rPr lang="en-GB" sz="4800" b="1" dirty="0">
                <a:latin typeface="Arial" panose="020B0604020202020204" pitchFamily="34" charset="0"/>
                <a:cs typeface="Arial" panose="020B0604020202020204" pitchFamily="34" charset="0"/>
              </a:rPr>
              <a:t>Sut </a:t>
            </a:r>
            <a:r>
              <a:rPr lang="en-GB" sz="4800" b="1" dirty="0" err="1">
                <a:latin typeface="Arial" panose="020B0604020202020204" pitchFamily="34" charset="0"/>
                <a:cs typeface="Arial" panose="020B0604020202020204" pitchFamily="34" charset="0"/>
              </a:rPr>
              <a:t>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ymateb</a:t>
            </a:r>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How to respond</a:t>
            </a:r>
          </a:p>
        </p:txBody>
      </p:sp>
      <p:sp>
        <p:nvSpPr>
          <p:cNvPr id="3" name="Content Placeholder 2">
            <a:extLst>
              <a:ext uri="{FF2B5EF4-FFF2-40B4-BE49-F238E27FC236}">
                <a16:creationId xmlns:a16="http://schemas.microsoft.com/office/drawing/2014/main" id="{3F43847D-9AA1-DD54-C68A-30079E3C0CDD}"/>
              </a:ext>
            </a:extLst>
          </p:cNvPr>
          <p:cNvSpPr>
            <a:spLocks noGrp="1"/>
          </p:cNvSpPr>
          <p:nvPr>
            <p:ph idx="1"/>
          </p:nvPr>
        </p:nvSpPr>
        <p:spPr>
          <a:xfrm>
            <a:off x="838200" y="1825626"/>
            <a:ext cx="5635528" cy="3640897"/>
          </a:xfrm>
        </p:spPr>
        <p:txBody>
          <a:bodyPr>
            <a:noAutofit/>
          </a:bodyPr>
          <a:lstStyle/>
          <a:p>
            <a:pPr marL="0" indent="0">
              <a:buNone/>
            </a:pPr>
            <a:r>
              <a:rPr lang="en-GB" sz="2400" dirty="0" err="1">
                <a:latin typeface="Arial" panose="020B0604020202020204" pitchFamily="34" charset="0"/>
                <a:cs typeface="Arial" panose="020B0604020202020204" pitchFamily="34" charset="0"/>
              </a:rPr>
              <a:t>Peidiwch</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Dyfalu</a:t>
            </a:r>
            <a:r>
              <a:rPr lang="en-GB" sz="2400" dirty="0">
                <a:latin typeface="Arial" panose="020B0604020202020204" pitchFamily="34" charset="0"/>
                <a:cs typeface="Arial" panose="020B0604020202020204" pitchFamily="34" charset="0"/>
              </a:rPr>
              <a:t> neu </a:t>
            </a:r>
            <a:r>
              <a:rPr lang="en-GB" sz="2400" dirty="0" err="1">
                <a:latin typeface="Arial" panose="020B0604020202020204" pitchFamily="34" charset="0"/>
                <a:cs typeface="Arial" panose="020B0604020202020204" pitchFamily="34" charset="0"/>
              </a:rPr>
              <a:t>gyhuddio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unrhyw</a:t>
            </a:r>
            <a:r>
              <a:rPr lang="en-GB" sz="2400" dirty="0">
                <a:latin typeface="Arial" panose="020B0604020202020204" pitchFamily="34" charset="0"/>
                <a:cs typeface="Arial" panose="020B0604020202020204" pitchFamily="34" charset="0"/>
              </a:rPr>
              <a:t> un</a:t>
            </a:r>
          </a:p>
          <a:p>
            <a:r>
              <a:rPr lang="en-GB" sz="2400" dirty="0" err="1">
                <a:latin typeface="Arial" panose="020B0604020202020204" pitchFamily="34" charset="0"/>
                <a:cs typeface="Arial" panose="020B0604020202020204" pitchFamily="34" charset="0"/>
              </a:rPr>
              <a:t>Dangos</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dicter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sioc</a:t>
            </a:r>
            <a:r>
              <a:rPr lang="en-GB" sz="2400" dirty="0">
                <a:latin typeface="Arial" panose="020B0604020202020204" pitchFamily="34" charset="0"/>
                <a:cs typeface="Arial" panose="020B0604020202020204" pitchFamily="34" charset="0"/>
              </a:rPr>
              <a:t> ac </a:t>
            </a:r>
            <a:r>
              <a:rPr lang="en-GB" sz="2400" dirty="0" err="1">
                <a:latin typeface="Arial" panose="020B0604020202020204" pitchFamily="34" charset="0"/>
                <a:cs typeface="Arial" panose="020B0604020202020204" pitchFamily="34" charset="0"/>
              </a:rPr>
              <a:t>ati</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Dywedwch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unigolyn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siarad</a:t>
            </a:r>
            <a:r>
              <a:rPr lang="en-GB" sz="2400" dirty="0">
                <a:latin typeface="Arial" panose="020B0604020202020204" pitchFamily="34" charset="0"/>
                <a:cs typeface="Arial" panose="020B0604020202020204" pitchFamily="34" charset="0"/>
              </a:rPr>
              <a:t> â </a:t>
            </a:r>
            <a:r>
              <a:rPr lang="en-GB" sz="2400" dirty="0" err="1">
                <a:latin typeface="Arial" panose="020B0604020202020204" pitchFamily="34" charset="0"/>
                <a:cs typeface="Arial" panose="020B0604020202020204" pitchFamily="34" charset="0"/>
              </a:rPr>
              <a:t>rhywun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arall</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Anghofiwch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gofnodi’n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anghywir</a:t>
            </a:r>
            <a:r>
              <a:rPr lang="en-GB" sz="2400" dirty="0">
                <a:latin typeface="Arial" panose="020B0604020202020204" pitchFamily="34" charset="0"/>
                <a:cs typeface="Arial" panose="020B0604020202020204" pitchFamily="34" charset="0"/>
              </a:rPr>
              <a:t> a/neu </a:t>
            </a:r>
            <a:r>
              <a:rPr lang="en-GB" sz="2400" dirty="0" err="1">
                <a:latin typeface="Arial" panose="020B0604020202020204" pitchFamily="34" charset="0"/>
                <a:cs typeface="Arial" panose="020B0604020202020204" pitchFamily="34" charset="0"/>
              </a:rPr>
              <a:t>drosglwyddo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i’r</a:t>
            </a:r>
            <a:r>
              <a:rPr lang="en-GB" sz="2400" dirty="0">
                <a:latin typeface="Arial" panose="020B0604020202020204" pitchFamily="34" charset="0"/>
                <a:cs typeface="Arial" panose="020B0604020202020204" pitchFamily="34" charset="0"/>
              </a:rPr>
              <a:t> SDP</a:t>
            </a:r>
          </a:p>
          <a:p>
            <a:pPr marL="0" indent="0">
              <a:buNone/>
            </a:pPr>
            <a:endParaRPr lang="en-GB" sz="2200" dirty="0"/>
          </a:p>
        </p:txBody>
      </p:sp>
      <p:sp>
        <p:nvSpPr>
          <p:cNvPr id="4" name="Content Placeholder 3">
            <a:extLst>
              <a:ext uri="{FF2B5EF4-FFF2-40B4-BE49-F238E27FC236}">
                <a16:creationId xmlns:a16="http://schemas.microsoft.com/office/drawing/2014/main" id="{CB474DF9-E12C-00F7-0174-B6EBB82638C9}"/>
              </a:ext>
            </a:extLst>
          </p:cNvPr>
          <p:cNvSpPr>
            <a:spLocks noGrp="1"/>
          </p:cNvSpPr>
          <p:nvPr>
            <p:ph sz="half" idx="4294967295"/>
          </p:nvPr>
        </p:nvSpPr>
        <p:spPr>
          <a:xfrm>
            <a:off x="6632575" y="1708150"/>
            <a:ext cx="5559425" cy="4351338"/>
          </a:xfrm>
        </p:spPr>
        <p:txBody>
          <a:bodyPr>
            <a:noAutofit/>
          </a:bodyPr>
          <a:lstStyle/>
          <a:p>
            <a:pPr marL="0" indent="0" eaLnBrk="1" hangingPunct="1">
              <a:lnSpc>
                <a:spcPct val="90000"/>
              </a:lnSpc>
              <a:buNone/>
            </a:pPr>
            <a:r>
              <a:rPr lang="en-GB" altLang="en-US" sz="2400" dirty="0">
                <a:solidFill>
                  <a:schemeClr val="accent1">
                    <a:lumMod val="75000"/>
                  </a:schemeClr>
                </a:solidFill>
                <a:latin typeface="Arial" panose="020B0604020202020204" pitchFamily="34" charset="0"/>
                <a:cs typeface="Arial" panose="020B0604020202020204" pitchFamily="34" charset="0"/>
              </a:rPr>
              <a:t>Don’ts</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Speculate or accuse anyone</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Show anger, shock etc</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Tell the individual to go and speak to someone else </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Forget to record accurately and/or pass on to DSO</a:t>
            </a:r>
          </a:p>
        </p:txBody>
      </p:sp>
    </p:spTree>
    <p:extLst>
      <p:ext uri="{BB962C8B-B14F-4D97-AF65-F5344CB8AC3E}">
        <p14:creationId xmlns:p14="http://schemas.microsoft.com/office/powerpoint/2010/main" val="8543366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30184-CD26-D708-4E6C-671B75E1D4E6}"/>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Rolau</a:t>
            </a:r>
            <a:r>
              <a:rPr lang="en-GB" b="1" dirty="0">
                <a:latin typeface="Arial" panose="020B0604020202020204" pitchFamily="34" charset="0"/>
                <a:cs typeface="Arial" panose="020B0604020202020204" pitchFamily="34" charset="0"/>
              </a:rPr>
              <a:t> a </a:t>
            </a:r>
            <a:r>
              <a:rPr lang="en-GB" b="1" dirty="0" err="1">
                <a:latin typeface="Arial" panose="020B0604020202020204" pitchFamily="34" charset="0"/>
                <a:cs typeface="Arial" panose="020B0604020202020204" pitchFamily="34" charset="0"/>
              </a:rPr>
              <a:t>chyfrifoldebau</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Roles and Responsibilities</a:t>
            </a:r>
          </a:p>
        </p:txBody>
      </p:sp>
      <p:sp>
        <p:nvSpPr>
          <p:cNvPr id="3" name="Content Placeholder 2">
            <a:extLst>
              <a:ext uri="{FF2B5EF4-FFF2-40B4-BE49-F238E27FC236}">
                <a16:creationId xmlns:a16="http://schemas.microsoft.com/office/drawing/2014/main" id="{6941DB3A-6D32-A87A-16FE-8C661992A35A}"/>
              </a:ext>
            </a:extLst>
          </p:cNvPr>
          <p:cNvSpPr>
            <a:spLocks noGrp="1"/>
          </p:cNvSpPr>
          <p:nvPr>
            <p:ph idx="1"/>
          </p:nvPr>
        </p:nvSpPr>
        <p:spPr>
          <a:xfrm>
            <a:off x="355757" y="1887334"/>
            <a:ext cx="4709908" cy="3640897"/>
          </a:xfrm>
        </p:spPr>
        <p:txBody>
          <a:bodyPr>
            <a:normAutofit fontScale="85000" lnSpcReduction="10000"/>
          </a:bodyPr>
          <a:lstStyle/>
          <a:p>
            <a:pPr marL="0" indent="0">
              <a:buNone/>
            </a:pPr>
            <a:r>
              <a:rPr lang="en-GB" b="1" dirty="0" err="1">
                <a:latin typeface="Arial" panose="020B0604020202020204" pitchFamily="34" charset="0"/>
                <a:cs typeface="Arial" panose="020B0604020202020204" pitchFamily="34" charset="0"/>
              </a:rPr>
              <a:t>Gwasanaethau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Cymdeithasol</a:t>
            </a:r>
            <a:endParaRPr lang="en-GB" b="1"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Cefnogi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teuluoedd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diogelu</a:t>
            </a:r>
            <a:r>
              <a:rPr lang="en-GB" dirty="0">
                <a:latin typeface="Arial" panose="020B0604020202020204" pitchFamily="34" charset="0"/>
                <a:cs typeface="Arial" panose="020B0604020202020204" pitchFamily="34" charset="0"/>
              </a:rPr>
              <a:t> plant ac </a:t>
            </a:r>
            <a:r>
              <a:rPr lang="en-GB" dirty="0" err="1">
                <a:latin typeface="Arial" panose="020B0604020202020204" pitchFamily="34" charset="0"/>
                <a:cs typeface="Arial" panose="020B0604020202020204" pitchFamily="34" charset="0"/>
              </a:rPr>
              <a:t>oedolion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archollodwy</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Gwasanaethau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ataliol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Lleoli</a:t>
            </a:r>
            <a:r>
              <a:rPr lang="en-GB" dirty="0">
                <a:latin typeface="Arial" panose="020B0604020202020204" pitchFamily="34" charset="0"/>
                <a:cs typeface="Arial" panose="020B0604020202020204" pitchFamily="34" charset="0"/>
              </a:rPr>
              <a:t> plant</a:t>
            </a:r>
          </a:p>
          <a:p>
            <a:r>
              <a:rPr lang="en-GB" dirty="0" err="1">
                <a:latin typeface="Arial" panose="020B0604020202020204" pitchFamily="34" charset="0"/>
                <a:cs typeface="Arial" panose="020B0604020202020204" pitchFamily="34" charset="0"/>
              </a:rPr>
              <a:t>Maethu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mabwysiadau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Cefnogaeth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anabledd</a:t>
            </a:r>
            <a:r>
              <a:rPr lang="en-GB" dirty="0">
                <a:latin typeface="Arial" panose="020B0604020202020204" pitchFamily="34" charset="0"/>
                <a:cs typeface="Arial" panose="020B0604020202020204" pitchFamily="34" charset="0"/>
              </a:rPr>
              <a:t>, iechyd </a:t>
            </a:r>
            <a:r>
              <a:rPr lang="en-GB" dirty="0" err="1">
                <a:latin typeface="Arial" panose="020B0604020202020204" pitchFamily="34" charset="0"/>
                <a:cs typeface="Arial" panose="020B0604020202020204" pitchFamily="34" charset="0"/>
              </a:rPr>
              <a:t>meddwl</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anghenion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dysgu</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F9DB54B9-DB39-BF34-EE20-43F53CF40140}"/>
              </a:ext>
            </a:extLst>
          </p:cNvPr>
          <p:cNvSpPr>
            <a:spLocks noGrp="1"/>
          </p:cNvSpPr>
          <p:nvPr>
            <p:ph sz="half" idx="4294967295"/>
          </p:nvPr>
        </p:nvSpPr>
        <p:spPr>
          <a:xfrm>
            <a:off x="6684963" y="1825625"/>
            <a:ext cx="5507037" cy="4351338"/>
          </a:xfrm>
        </p:spPr>
        <p:txBody>
          <a:bodyPr/>
          <a:lstStyle/>
          <a:p>
            <a:pPr marL="0" indent="0">
              <a:buNone/>
            </a:pPr>
            <a:r>
              <a:rPr lang="en-GB" sz="2400" b="1" dirty="0">
                <a:solidFill>
                  <a:schemeClr val="accent1">
                    <a:lumMod val="75000"/>
                  </a:schemeClr>
                </a:solidFill>
                <a:latin typeface="Arial" panose="020B0604020202020204" pitchFamily="34" charset="0"/>
                <a:cs typeface="Arial" panose="020B0604020202020204" pitchFamily="34" charset="0"/>
              </a:rPr>
              <a:t>Social Services</a:t>
            </a:r>
          </a:p>
          <a:p>
            <a:r>
              <a:rPr lang="en-GB" sz="2400" dirty="0">
                <a:solidFill>
                  <a:schemeClr val="accent1">
                    <a:lumMod val="75000"/>
                  </a:schemeClr>
                </a:solidFill>
                <a:latin typeface="Arial" panose="020B0604020202020204" pitchFamily="34" charset="0"/>
                <a:cs typeface="Arial" panose="020B0604020202020204" pitchFamily="34" charset="0"/>
              </a:rPr>
              <a:t>Support families and safeguard  children and vulnerable adults</a:t>
            </a:r>
          </a:p>
          <a:p>
            <a:r>
              <a:rPr lang="en-GB" sz="2400" dirty="0">
                <a:solidFill>
                  <a:schemeClr val="accent1">
                    <a:lumMod val="75000"/>
                  </a:schemeClr>
                </a:solidFill>
                <a:latin typeface="Arial" panose="020B0604020202020204" pitchFamily="34" charset="0"/>
                <a:cs typeface="Arial" panose="020B0604020202020204" pitchFamily="34" charset="0"/>
              </a:rPr>
              <a:t>preventative services</a:t>
            </a:r>
          </a:p>
          <a:p>
            <a:r>
              <a:rPr lang="en-GB" sz="2400" dirty="0">
                <a:solidFill>
                  <a:schemeClr val="accent1">
                    <a:lumMod val="75000"/>
                  </a:schemeClr>
                </a:solidFill>
                <a:latin typeface="Arial" panose="020B0604020202020204" pitchFamily="34" charset="0"/>
                <a:cs typeface="Arial" panose="020B0604020202020204" pitchFamily="34" charset="0"/>
              </a:rPr>
              <a:t>child placement</a:t>
            </a:r>
          </a:p>
          <a:p>
            <a:r>
              <a:rPr lang="en-GB" sz="2400" dirty="0">
                <a:solidFill>
                  <a:schemeClr val="accent1">
                    <a:lumMod val="75000"/>
                  </a:schemeClr>
                </a:solidFill>
                <a:latin typeface="Arial" panose="020B0604020202020204" pitchFamily="34" charset="0"/>
                <a:cs typeface="Arial" panose="020B0604020202020204" pitchFamily="34" charset="0"/>
              </a:rPr>
              <a:t>fostering/ adoption</a:t>
            </a:r>
          </a:p>
          <a:p>
            <a:r>
              <a:rPr lang="en-GB" sz="2400" dirty="0">
                <a:solidFill>
                  <a:schemeClr val="accent1">
                    <a:lumMod val="75000"/>
                  </a:schemeClr>
                </a:solidFill>
                <a:latin typeface="Arial" panose="020B0604020202020204" pitchFamily="34" charset="0"/>
                <a:cs typeface="Arial" panose="020B0604020202020204" pitchFamily="34" charset="0"/>
              </a:rPr>
              <a:t>Disability, mental health, learning needs support </a:t>
            </a:r>
          </a:p>
          <a:p>
            <a:pPr marL="0" indent="0">
              <a:buNone/>
            </a:pPr>
            <a:endParaRPr lang="en-GB" dirty="0"/>
          </a:p>
        </p:txBody>
      </p:sp>
    </p:spTree>
    <p:extLst>
      <p:ext uri="{BB962C8B-B14F-4D97-AF65-F5344CB8AC3E}">
        <p14:creationId xmlns:p14="http://schemas.microsoft.com/office/powerpoint/2010/main" val="376218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30184-CD26-D708-4E6C-671B75E1D4E6}"/>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Rolau</a:t>
            </a:r>
            <a:r>
              <a:rPr lang="en-GB" b="1" dirty="0">
                <a:latin typeface="Arial" panose="020B0604020202020204" pitchFamily="34" charset="0"/>
                <a:cs typeface="Arial" panose="020B0604020202020204" pitchFamily="34" charset="0"/>
              </a:rPr>
              <a:t> a </a:t>
            </a:r>
            <a:r>
              <a:rPr lang="en-GB" b="1" dirty="0" err="1">
                <a:latin typeface="Arial" panose="020B0604020202020204" pitchFamily="34" charset="0"/>
                <a:cs typeface="Arial" panose="020B0604020202020204" pitchFamily="34" charset="0"/>
              </a:rPr>
              <a:t>chyfrifoldebau</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Roles and Responsibilities</a:t>
            </a:r>
          </a:p>
        </p:txBody>
      </p:sp>
      <p:sp>
        <p:nvSpPr>
          <p:cNvPr id="3" name="Content Placeholder 2">
            <a:extLst>
              <a:ext uri="{FF2B5EF4-FFF2-40B4-BE49-F238E27FC236}">
                <a16:creationId xmlns:a16="http://schemas.microsoft.com/office/drawing/2014/main" id="{6941DB3A-6D32-A87A-16FE-8C661992A35A}"/>
              </a:ext>
            </a:extLst>
          </p:cNvPr>
          <p:cNvSpPr>
            <a:spLocks noGrp="1"/>
          </p:cNvSpPr>
          <p:nvPr>
            <p:ph idx="1"/>
          </p:nvPr>
        </p:nvSpPr>
        <p:spPr>
          <a:xfrm>
            <a:off x="838200" y="1825626"/>
            <a:ext cx="5257800" cy="3640897"/>
          </a:xfrm>
        </p:spPr>
        <p:txBody>
          <a:bodyPr/>
          <a:lstStyle/>
          <a:p>
            <a:pPr marL="0" indent="0">
              <a:buNone/>
            </a:pPr>
            <a:r>
              <a:rPr lang="en-GB" b="1" dirty="0" err="1">
                <a:latin typeface="Arial" panose="020B0604020202020204" pitchFamily="34" charset="0"/>
                <a:cs typeface="Arial" panose="020B0604020202020204" pitchFamily="34" charset="0"/>
              </a:rPr>
              <a:t>Swyddog</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Penodedig</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Awdurdod</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Lleol</a:t>
            </a:r>
            <a:r>
              <a:rPr lang="en-GB" b="1" dirty="0">
                <a:latin typeface="Arial" panose="020B0604020202020204" pitchFamily="34" charset="0"/>
                <a:cs typeface="Arial" panose="020B0604020202020204" pitchFamily="34" charset="0"/>
              </a:rPr>
              <a:t> – (SPALL)</a:t>
            </a:r>
          </a:p>
          <a:p>
            <a:pPr marL="0" indent="0">
              <a:buNone/>
            </a:pPr>
            <a:r>
              <a:rPr lang="en-GB" dirty="0" err="1">
                <a:latin typeface="Arial" panose="020B0604020202020204" pitchFamily="34" charset="0"/>
                <a:cs typeface="Arial" panose="020B0604020202020204" pitchFamily="34" charset="0"/>
              </a:rPr>
              <a:t>Wedi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cyflogi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gwasanaethau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cymdeithasol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rôl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ymchwilio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honiadau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wneir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erbyn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pobl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phlant</a:t>
            </a:r>
            <a:endParaRPr lang="en-GB" dirty="0">
              <a:latin typeface="Arial" panose="020B0604020202020204" pitchFamily="34" charset="0"/>
              <a:cs typeface="Arial" panose="020B0604020202020204" pitchFamily="34" charset="0"/>
            </a:endParaRPr>
          </a:p>
          <a:p>
            <a:endParaRPr lang="en-GB" b="1" dirty="0"/>
          </a:p>
          <a:p>
            <a:pPr marL="0" indent="0">
              <a:buNone/>
            </a:pPr>
            <a:endParaRPr lang="en-GB" dirty="0"/>
          </a:p>
        </p:txBody>
      </p:sp>
      <p:sp>
        <p:nvSpPr>
          <p:cNvPr id="4" name="Content Placeholder 3">
            <a:extLst>
              <a:ext uri="{FF2B5EF4-FFF2-40B4-BE49-F238E27FC236}">
                <a16:creationId xmlns:a16="http://schemas.microsoft.com/office/drawing/2014/main" id="{F9DB54B9-DB39-BF34-EE20-43F53CF40140}"/>
              </a:ext>
            </a:extLst>
          </p:cNvPr>
          <p:cNvSpPr>
            <a:spLocks noGrp="1"/>
          </p:cNvSpPr>
          <p:nvPr>
            <p:ph sz="half" idx="4294967295"/>
          </p:nvPr>
        </p:nvSpPr>
        <p:spPr>
          <a:xfrm>
            <a:off x="7010400" y="1825625"/>
            <a:ext cx="5181600" cy="4351338"/>
          </a:xfrm>
        </p:spPr>
        <p:txBody>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Local Authority Designated Officer – LADO</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Employed within social services with the role of investigating allegations made against people who work with children</a:t>
            </a:r>
          </a:p>
        </p:txBody>
      </p:sp>
    </p:spTree>
    <p:extLst>
      <p:ext uri="{BB962C8B-B14F-4D97-AF65-F5344CB8AC3E}">
        <p14:creationId xmlns:p14="http://schemas.microsoft.com/office/powerpoint/2010/main" val="3100652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1AE92-1F2E-1BCE-99FE-9B2C7B25513A}"/>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Person </a:t>
            </a:r>
            <a:r>
              <a:rPr lang="en-GB" b="1" dirty="0" err="1">
                <a:latin typeface="Arial" panose="020B0604020202020204" pitchFamily="34" charset="0"/>
                <a:cs typeface="Arial" panose="020B0604020202020204" pitchFamily="34" charset="0"/>
              </a:rPr>
              <a:t>gyfrifol</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mewn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lleoliad</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Responsible person in a setting</a:t>
            </a:r>
          </a:p>
        </p:txBody>
      </p:sp>
      <p:sp>
        <p:nvSpPr>
          <p:cNvPr id="3" name="Content Placeholder 2">
            <a:extLst>
              <a:ext uri="{FF2B5EF4-FFF2-40B4-BE49-F238E27FC236}">
                <a16:creationId xmlns:a16="http://schemas.microsoft.com/office/drawing/2014/main" id="{06536EB8-F9F6-AD27-3EFE-0BC851AF403E}"/>
              </a:ext>
            </a:extLst>
          </p:cNvPr>
          <p:cNvSpPr>
            <a:spLocks noGrp="1"/>
          </p:cNvSpPr>
          <p:nvPr>
            <p:ph idx="1"/>
          </p:nvPr>
        </p:nvSpPr>
        <p:spPr>
          <a:xfrm>
            <a:off x="838200" y="1825626"/>
            <a:ext cx="5674796" cy="3640897"/>
          </a:xfrm>
        </p:spPr>
        <p:txBody>
          <a:bodyPr/>
          <a:lstStyle/>
          <a:p>
            <a:pPr marL="0" indent="0">
              <a:buNone/>
            </a:pPr>
            <a:r>
              <a:rPr lang="cy-GB" sz="2800" b="1" dirty="0">
                <a:latin typeface="Arial" panose="020B0604020202020204" pitchFamily="34" charset="0"/>
              </a:rPr>
              <a:t>Swyddog Diogelu Penodedig </a:t>
            </a:r>
            <a:r>
              <a:rPr lang="en-GB" sz="2800" b="1" i="0" dirty="0">
                <a:effectLst/>
                <a:latin typeface="Arial" panose="020B0604020202020204" pitchFamily="34" charset="0"/>
              </a:rPr>
              <a:t>(SDP)</a:t>
            </a:r>
            <a:endParaRPr lang="cy-GB" b="1" dirty="0"/>
          </a:p>
          <a:p>
            <a:endParaRPr lang="en-GB" dirty="0"/>
          </a:p>
        </p:txBody>
      </p:sp>
      <p:sp>
        <p:nvSpPr>
          <p:cNvPr id="4" name="Content Placeholder 3">
            <a:extLst>
              <a:ext uri="{FF2B5EF4-FFF2-40B4-BE49-F238E27FC236}">
                <a16:creationId xmlns:a16="http://schemas.microsoft.com/office/drawing/2014/main" id="{1CB913B1-D066-8079-3D72-3260A52475C5}"/>
              </a:ext>
            </a:extLst>
          </p:cNvPr>
          <p:cNvSpPr>
            <a:spLocks noGrp="1"/>
          </p:cNvSpPr>
          <p:nvPr>
            <p:ph sz="half" idx="4294967295"/>
          </p:nvPr>
        </p:nvSpPr>
        <p:spPr>
          <a:xfrm>
            <a:off x="7010400" y="1825625"/>
            <a:ext cx="5181600" cy="4351338"/>
          </a:xfrm>
        </p:spPr>
        <p:txBody>
          <a:bodyPr/>
          <a:lstStyle/>
          <a:p>
            <a:pPr marL="0" indent="0">
              <a:buNone/>
            </a:pPr>
            <a:r>
              <a:rPr lang="en-GB" sz="2800" b="1" i="0" dirty="0">
                <a:solidFill>
                  <a:schemeClr val="accent1">
                    <a:lumMod val="75000"/>
                  </a:schemeClr>
                </a:solidFill>
                <a:effectLst/>
                <a:latin typeface="Arial" panose="020B0604020202020204" pitchFamily="34" charset="0"/>
              </a:rPr>
              <a:t>Designated Safeguarding Officer (DSO)</a:t>
            </a:r>
            <a:endParaRPr lang="en-GB" b="1" dirty="0">
              <a:solidFill>
                <a:schemeClr val="accent1">
                  <a:lumMod val="75000"/>
                </a:schemeClr>
              </a:solidFill>
            </a:endParaRPr>
          </a:p>
          <a:p>
            <a:pPr marL="0" indent="0">
              <a:buNone/>
            </a:pPr>
            <a:endParaRPr lang="en-GB" dirty="0"/>
          </a:p>
        </p:txBody>
      </p:sp>
    </p:spTree>
    <p:extLst>
      <p:ext uri="{BB962C8B-B14F-4D97-AF65-F5344CB8AC3E}">
        <p14:creationId xmlns:p14="http://schemas.microsoft.com/office/powerpoint/2010/main" val="19161681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BF285-568D-E3D5-4A8F-68B0704EB76F}"/>
              </a:ext>
            </a:extLst>
          </p:cNvPr>
          <p:cNvSpPr>
            <a:spLocks noGrp="1"/>
          </p:cNvSpPr>
          <p:nvPr>
            <p:ph type="title"/>
          </p:nvPr>
        </p:nvSpPr>
        <p:spPr>
          <a:xfrm>
            <a:off x="821606" y="6098"/>
            <a:ext cx="10515600" cy="1325563"/>
          </a:xfrm>
        </p:spPr>
        <p:txBody>
          <a:bodyPr>
            <a:normAutofit fontScale="90000"/>
          </a:bodyPr>
          <a:lstStyle/>
          <a:p>
            <a:pPr algn="ctr"/>
            <a:br>
              <a:rPr lang="en-GB" sz="3600" b="0" i="0" dirty="0">
                <a:solidFill>
                  <a:schemeClr val="accent6">
                    <a:lumMod val="75000"/>
                  </a:schemeClr>
                </a:solidFill>
                <a:effectLst/>
                <a:latin typeface="Arial" panose="020B0604020202020204" pitchFamily="34" charset="0"/>
              </a:rPr>
            </a:br>
            <a:r>
              <a:rPr lang="cy-GB" sz="4900" b="1" dirty="0">
                <a:latin typeface="Arial" panose="020B0604020202020204" pitchFamily="34" charset="0"/>
              </a:rPr>
              <a:t>Rolau a chyfrifoldebau’r</a:t>
            </a:r>
            <a:br>
              <a:rPr lang="cy-GB" sz="4900" b="1" dirty="0">
                <a:latin typeface="Arial" panose="020B0604020202020204" pitchFamily="34" charset="0"/>
              </a:rPr>
            </a:br>
            <a:r>
              <a:rPr lang="en-GB" sz="4900" b="1" dirty="0">
                <a:solidFill>
                  <a:schemeClr val="accent1">
                    <a:lumMod val="75000"/>
                  </a:schemeClr>
                </a:solidFill>
                <a:latin typeface="Arial" panose="020B0604020202020204" pitchFamily="34" charset="0"/>
              </a:rPr>
              <a:t>R</a:t>
            </a:r>
            <a:r>
              <a:rPr lang="en-GB" sz="4900" b="1" i="0" dirty="0">
                <a:solidFill>
                  <a:schemeClr val="accent1">
                    <a:lumMod val="75000"/>
                  </a:schemeClr>
                </a:solidFill>
                <a:effectLst/>
                <a:latin typeface="Arial" panose="020B0604020202020204" pitchFamily="34" charset="0"/>
              </a:rPr>
              <a:t>oles and responsibilities</a:t>
            </a:r>
            <a:br>
              <a:rPr lang="en-GB" sz="4400" dirty="0"/>
            </a:br>
            <a:endParaRPr lang="en-GB" dirty="0">
              <a:solidFill>
                <a:schemeClr val="accent6">
                  <a:lumMod val="75000"/>
                </a:schemeClr>
              </a:solidFill>
            </a:endParaRPr>
          </a:p>
        </p:txBody>
      </p:sp>
      <p:sp>
        <p:nvSpPr>
          <p:cNvPr id="3" name="Content Placeholder 2">
            <a:extLst>
              <a:ext uri="{FF2B5EF4-FFF2-40B4-BE49-F238E27FC236}">
                <a16:creationId xmlns:a16="http://schemas.microsoft.com/office/drawing/2014/main" id="{41C59BA9-80B2-79B5-824B-9E3D46145828}"/>
              </a:ext>
            </a:extLst>
          </p:cNvPr>
          <p:cNvSpPr>
            <a:spLocks noGrp="1"/>
          </p:cNvSpPr>
          <p:nvPr>
            <p:ph idx="1"/>
          </p:nvPr>
        </p:nvSpPr>
        <p:spPr>
          <a:xfrm>
            <a:off x="159412" y="1331661"/>
            <a:ext cx="5590649" cy="3640897"/>
          </a:xfrm>
        </p:spPr>
        <p:txBody>
          <a:bodyPr>
            <a:noAutofit/>
          </a:bodyPr>
          <a:lstStyle/>
          <a:p>
            <a:pPr marL="0" indent="0">
              <a:buNone/>
            </a:pPr>
            <a:r>
              <a:rPr lang="cy-GB" sz="2400" b="1" dirty="0">
                <a:latin typeface="Arial" panose="020B0604020202020204" pitchFamily="34" charset="0"/>
                <a:cs typeface="Arial" panose="020B0604020202020204" pitchFamily="34" charset="0"/>
              </a:rPr>
              <a:t>Swyddog Diogelu Penodedig </a:t>
            </a:r>
            <a:r>
              <a:rPr lang="en-GB" sz="2400" b="1" i="0" dirty="0">
                <a:effectLst/>
                <a:latin typeface="Arial" panose="020B0604020202020204" pitchFamily="34" charset="0"/>
                <a:cs typeface="Arial" panose="020B0604020202020204" pitchFamily="34" charset="0"/>
              </a:rPr>
              <a:t>(SDP)</a:t>
            </a:r>
            <a:endParaRPr lang="cy-GB" sz="2400" b="1" dirty="0">
              <a:latin typeface="Arial" panose="020B0604020202020204" pitchFamily="34" charset="0"/>
              <a:cs typeface="Arial" panose="020B0604020202020204" pitchFamily="34" charset="0"/>
            </a:endParaRPr>
          </a:p>
          <a:p>
            <a:r>
              <a:rPr lang="cy-GB" sz="2400" dirty="0">
                <a:latin typeface="Arial" panose="020B0604020202020204" pitchFamily="34" charset="0"/>
                <a:cs typeface="Arial" panose="020B0604020202020204" pitchFamily="34" charset="0"/>
              </a:rPr>
              <a:t>Datblygu ac adolygu polisïau a gweithdrefnau amddiffyn
Gweithredu polisïau a gweithdrefnau, gan sicrhau yr ymatebir i bob pryder yn briodol</a:t>
            </a:r>
          </a:p>
          <a:p>
            <a:r>
              <a:rPr lang="cy-GB" sz="2400" dirty="0">
                <a:latin typeface="Arial" panose="020B0604020202020204" pitchFamily="34" charset="0"/>
                <a:cs typeface="Arial" panose="020B0604020202020204" pitchFamily="34" charset="0"/>
              </a:rPr>
              <a:t>Sicrhau bod yr holl </a:t>
            </a:r>
            <a:r>
              <a:rPr lang="cy-GB" sz="2400" dirty="0" err="1">
                <a:latin typeface="Arial" panose="020B0604020202020204" pitchFamily="34" charset="0"/>
                <a:cs typeface="Arial" panose="020B0604020202020204" pitchFamily="34" charset="0"/>
              </a:rPr>
              <a:t>randdeiliaid</a:t>
            </a:r>
            <a:r>
              <a:rPr lang="cy-GB" sz="2400" dirty="0">
                <a:latin typeface="Arial" panose="020B0604020202020204" pitchFamily="34" charset="0"/>
                <a:cs typeface="Arial" panose="020B0604020202020204" pitchFamily="34" charset="0"/>
              </a:rPr>
              <a:t> yn deall y polisi a'r gweithdrefnau
Sicrhau bod gan blant a theuluoedd bwynt cyswllt penodol, a'u bod yn ymwybodol ohono 
Derbyn a chofnodi gwybodaeth</a:t>
            </a: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4294967295"/>
          </p:nvPr>
        </p:nvSpPr>
        <p:spPr>
          <a:xfrm>
            <a:off x="6185826" y="1331661"/>
            <a:ext cx="5846762" cy="4351338"/>
          </a:xfrm>
        </p:spPr>
        <p:txBody>
          <a:bodyPr>
            <a:normAutofit fontScale="92500" lnSpcReduction="10000"/>
          </a:bodyPr>
          <a:lstStyle/>
          <a:p>
            <a:pPr marL="0" indent="0">
              <a:buNone/>
            </a:pPr>
            <a:r>
              <a:rPr lang="en-GB" sz="2600" b="1" i="0" dirty="0">
                <a:solidFill>
                  <a:schemeClr val="accent1">
                    <a:lumMod val="75000"/>
                  </a:schemeClr>
                </a:solidFill>
                <a:effectLst/>
                <a:latin typeface="Arial" panose="020B0604020202020204" pitchFamily="34" charset="0"/>
                <a:cs typeface="Arial" panose="020B0604020202020204" pitchFamily="34" charset="0"/>
              </a:rPr>
              <a:t>Designated Safeguarding Officer (DSO)</a:t>
            </a:r>
            <a:endParaRPr lang="en-GB" sz="2600" b="1" dirty="0">
              <a:solidFill>
                <a:schemeClr val="accent1">
                  <a:lumMod val="75000"/>
                </a:schemeClr>
              </a:solidFill>
              <a:latin typeface="Arial" panose="020B0604020202020204" pitchFamily="34" charset="0"/>
              <a:cs typeface="Arial" panose="020B0604020202020204" pitchFamily="34" charset="0"/>
            </a:endParaRPr>
          </a:p>
          <a:p>
            <a:r>
              <a:rPr lang="en-GB" sz="2600" dirty="0">
                <a:solidFill>
                  <a:schemeClr val="accent1">
                    <a:lumMod val="75000"/>
                  </a:schemeClr>
                </a:solidFill>
                <a:latin typeface="Arial" panose="020B0604020202020204" pitchFamily="34" charset="0"/>
                <a:cs typeface="Arial" panose="020B0604020202020204" pitchFamily="34" charset="0"/>
              </a:rPr>
              <a:t>Develop and review protection policies and procedures</a:t>
            </a:r>
          </a:p>
          <a:p>
            <a:r>
              <a:rPr lang="en-GB" sz="2600" dirty="0">
                <a:solidFill>
                  <a:schemeClr val="accent1">
                    <a:lumMod val="75000"/>
                  </a:schemeClr>
                </a:solidFill>
                <a:latin typeface="Arial" panose="020B0604020202020204" pitchFamily="34" charset="0"/>
                <a:cs typeface="Arial" panose="020B0604020202020204" pitchFamily="34" charset="0"/>
              </a:rPr>
              <a:t>Implement policies and procedures, ensuring all concerns are responded to appropriately</a:t>
            </a:r>
          </a:p>
          <a:p>
            <a:r>
              <a:rPr lang="en-GB" sz="2600" dirty="0">
                <a:solidFill>
                  <a:schemeClr val="accent1">
                    <a:lumMod val="75000"/>
                  </a:schemeClr>
                </a:solidFill>
                <a:latin typeface="Arial" panose="020B0604020202020204" pitchFamily="34" charset="0"/>
                <a:cs typeface="Arial" panose="020B0604020202020204" pitchFamily="34" charset="0"/>
              </a:rPr>
              <a:t>Ensure all stakeholders understand the policy and procedures</a:t>
            </a:r>
          </a:p>
          <a:p>
            <a:r>
              <a:rPr lang="en-GB" sz="2600" dirty="0">
                <a:solidFill>
                  <a:schemeClr val="accent1">
                    <a:lumMod val="75000"/>
                  </a:schemeClr>
                </a:solidFill>
                <a:latin typeface="Arial" panose="020B0604020202020204" pitchFamily="34" charset="0"/>
                <a:cs typeface="Arial" panose="020B0604020202020204" pitchFamily="34" charset="0"/>
              </a:rPr>
              <a:t>Ensure children and families have, and are aware of a specific point of contact</a:t>
            </a:r>
          </a:p>
          <a:p>
            <a:r>
              <a:rPr lang="en-GB" sz="2600" dirty="0">
                <a:solidFill>
                  <a:schemeClr val="accent1">
                    <a:lumMod val="75000"/>
                  </a:schemeClr>
                </a:solidFill>
                <a:latin typeface="Arial" panose="020B0604020202020204" pitchFamily="34" charset="0"/>
                <a:cs typeface="Arial" panose="020B0604020202020204" pitchFamily="34" charset="0"/>
              </a:rPr>
              <a:t>Receive and record information</a:t>
            </a:r>
          </a:p>
          <a:p>
            <a:endParaRPr lang="en-GB" dirty="0"/>
          </a:p>
        </p:txBody>
      </p:sp>
      <p:sp>
        <p:nvSpPr>
          <p:cNvPr id="5" name="Title 1">
            <a:extLst>
              <a:ext uri="{FF2B5EF4-FFF2-40B4-BE49-F238E27FC236}">
                <a16:creationId xmlns:a16="http://schemas.microsoft.com/office/drawing/2014/main" id="{5DB41AED-408B-17C0-D059-103CB81B9FC5}"/>
              </a:ext>
            </a:extLst>
          </p:cNvPr>
          <p:cNvSpPr txBox="1">
            <a:spLocks/>
          </p:cNvSpPr>
          <p:nvPr/>
        </p:nvSpPr>
        <p:spPr>
          <a:xfrm>
            <a:off x="219018" y="212510"/>
            <a:ext cx="5800782"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dirty="0"/>
          </a:p>
        </p:txBody>
      </p:sp>
    </p:spTree>
    <p:extLst>
      <p:ext uri="{BB962C8B-B14F-4D97-AF65-F5344CB8AC3E}">
        <p14:creationId xmlns:p14="http://schemas.microsoft.com/office/powerpoint/2010/main" val="2390482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1776989-A527-461F-C0CB-4293C6F74C39}"/>
              </a:ext>
            </a:extLst>
          </p:cNvPr>
          <p:cNvSpPr>
            <a:spLocks noGrp="1"/>
          </p:cNvSpPr>
          <p:nvPr>
            <p:ph type="title"/>
          </p:nvPr>
        </p:nvSpPr>
        <p:spPr>
          <a:xfrm>
            <a:off x="836212" y="141035"/>
            <a:ext cx="10515600" cy="1325563"/>
          </a:xfrm>
        </p:spPr>
        <p:txBody>
          <a:bodyPr/>
          <a:lstStyle/>
          <a:p>
            <a:pPr algn="ctr"/>
            <a:r>
              <a:rPr lang="cy-GB" sz="4400" b="1" dirty="0">
                <a:latin typeface="Arial" panose="020B0604020202020204" pitchFamily="34" charset="0"/>
              </a:rPr>
              <a:t>Rolau a chyfrifoldebau’r</a:t>
            </a:r>
            <a:br>
              <a:rPr lang="cy-GB" sz="4400" b="1" dirty="0">
                <a:latin typeface="Arial" panose="020B0604020202020204" pitchFamily="34" charset="0"/>
              </a:rPr>
            </a:br>
            <a:r>
              <a:rPr lang="en-GB" sz="4400" b="1" dirty="0">
                <a:solidFill>
                  <a:schemeClr val="accent1">
                    <a:lumMod val="75000"/>
                  </a:schemeClr>
                </a:solidFill>
                <a:latin typeface="Arial" panose="020B0604020202020204" pitchFamily="34" charset="0"/>
              </a:rPr>
              <a:t>R</a:t>
            </a:r>
            <a:r>
              <a:rPr lang="en-GB" sz="4400" b="1" i="0" dirty="0">
                <a:solidFill>
                  <a:schemeClr val="accent1">
                    <a:lumMod val="75000"/>
                  </a:schemeClr>
                </a:solidFill>
                <a:effectLst/>
                <a:latin typeface="Arial" panose="020B0604020202020204" pitchFamily="34" charset="0"/>
              </a:rPr>
              <a:t>oles and responsibilities</a:t>
            </a:r>
            <a:endParaRPr lang="en-GB" b="1" dirty="0">
              <a:solidFill>
                <a:schemeClr val="accent1">
                  <a:lumMod val="75000"/>
                </a:schemeClr>
              </a:solidFill>
            </a:endParaRPr>
          </a:p>
        </p:txBody>
      </p:sp>
      <p:sp>
        <p:nvSpPr>
          <p:cNvPr id="3" name="Content Placeholder 2">
            <a:extLst>
              <a:ext uri="{FF2B5EF4-FFF2-40B4-BE49-F238E27FC236}">
                <a16:creationId xmlns:a16="http://schemas.microsoft.com/office/drawing/2014/main" id="{41C59BA9-80B2-79B5-824B-9E3D46145828}"/>
              </a:ext>
            </a:extLst>
          </p:cNvPr>
          <p:cNvSpPr>
            <a:spLocks noGrp="1"/>
          </p:cNvSpPr>
          <p:nvPr>
            <p:ph idx="1"/>
          </p:nvPr>
        </p:nvSpPr>
        <p:spPr>
          <a:xfrm>
            <a:off x="293230" y="1466598"/>
            <a:ext cx="5652357" cy="3640897"/>
          </a:xfrm>
        </p:spPr>
        <p:txBody>
          <a:bodyPr>
            <a:noAutofit/>
          </a:bodyPr>
          <a:lstStyle/>
          <a:p>
            <a:r>
              <a:rPr lang="cy-GB" sz="2400" dirty="0">
                <a:latin typeface="Arial" panose="020B0604020202020204" pitchFamily="34" charset="0"/>
                <a:cs typeface="Arial" panose="020B0604020202020204" pitchFamily="34" charset="0"/>
              </a:rPr>
              <a:t>Ymateb i'r pryderon
Cysylltu ag asiantaethau eraill</a:t>
            </a:r>
          </a:p>
          <a:p>
            <a:r>
              <a:rPr lang="cy-GB" sz="2400" dirty="0">
                <a:latin typeface="Arial" panose="020B0604020202020204" pitchFamily="34" charset="0"/>
                <a:cs typeface="Arial" panose="020B0604020202020204" pitchFamily="34" charset="0"/>
              </a:rPr>
              <a:t>Storio a chadw cofnodion
Gweithio'n agos gydag adroddiad rheolaidd i'r pwyllgor rheoli / bwrdd ymddiriedolwyr</a:t>
            </a:r>
          </a:p>
          <a:p>
            <a:r>
              <a:rPr lang="cy-GB" sz="2400" dirty="0">
                <a:latin typeface="Arial" panose="020B0604020202020204" pitchFamily="34" charset="0"/>
                <a:cs typeface="Arial" panose="020B0604020202020204" pitchFamily="34" charset="0"/>
              </a:rPr>
              <a:t>Sicrhau bod diogelu yn flaenoriaeth i'r lleoliad
Gweithio o fewn polisïau amlasiantaethol</a:t>
            </a:r>
          </a:p>
          <a:p>
            <a:r>
              <a:rPr lang="cy-GB" sz="2400" dirty="0">
                <a:latin typeface="Arial" panose="020B0604020202020204" pitchFamily="34" charset="0"/>
                <a:cs typeface="Arial" panose="020B0604020202020204" pitchFamily="34" charset="0"/>
              </a:rPr>
              <a:t>Byddwch yn gyfredol ac yn gyfoes</a:t>
            </a: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4294967295"/>
          </p:nvPr>
        </p:nvSpPr>
        <p:spPr>
          <a:xfrm>
            <a:off x="6787406" y="1466598"/>
            <a:ext cx="5181600" cy="4351338"/>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Respond to concerns</a:t>
            </a:r>
          </a:p>
          <a:p>
            <a:r>
              <a:rPr lang="en-GB" sz="2400" dirty="0">
                <a:solidFill>
                  <a:schemeClr val="accent1">
                    <a:lumMod val="75000"/>
                  </a:schemeClr>
                </a:solidFill>
                <a:latin typeface="Arial" panose="020B0604020202020204" pitchFamily="34" charset="0"/>
                <a:cs typeface="Arial" panose="020B0604020202020204" pitchFamily="34" charset="0"/>
              </a:rPr>
              <a:t>Liaise with other agencies</a:t>
            </a:r>
          </a:p>
          <a:p>
            <a:r>
              <a:rPr lang="en-GB" sz="2400" dirty="0">
                <a:solidFill>
                  <a:schemeClr val="accent1">
                    <a:lumMod val="75000"/>
                  </a:schemeClr>
                </a:solidFill>
                <a:latin typeface="Arial" panose="020B0604020202020204" pitchFamily="34" charset="0"/>
                <a:cs typeface="Arial" panose="020B0604020202020204" pitchFamily="34" charset="0"/>
              </a:rPr>
              <a:t>Store and retain records</a:t>
            </a:r>
          </a:p>
          <a:p>
            <a:r>
              <a:rPr lang="en-GB" sz="2400" dirty="0">
                <a:solidFill>
                  <a:schemeClr val="accent1">
                    <a:lumMod val="75000"/>
                  </a:schemeClr>
                </a:solidFill>
                <a:latin typeface="Arial" panose="020B0604020202020204" pitchFamily="34" charset="0"/>
                <a:cs typeface="Arial" panose="020B0604020202020204" pitchFamily="34" charset="0"/>
              </a:rPr>
              <a:t>Work closely with and regularly report to management committee/ board of trustees</a:t>
            </a:r>
          </a:p>
          <a:p>
            <a:r>
              <a:rPr lang="en-GB" sz="2400" dirty="0">
                <a:solidFill>
                  <a:schemeClr val="accent1">
                    <a:lumMod val="75000"/>
                  </a:schemeClr>
                </a:solidFill>
                <a:latin typeface="Arial" panose="020B0604020202020204" pitchFamily="34" charset="0"/>
                <a:cs typeface="Arial" panose="020B0604020202020204" pitchFamily="34" charset="0"/>
              </a:rPr>
              <a:t>Ensure safeguarding is a priority for the setting</a:t>
            </a:r>
          </a:p>
          <a:p>
            <a:r>
              <a:rPr lang="en-GB" sz="2400" dirty="0">
                <a:solidFill>
                  <a:schemeClr val="accent1">
                    <a:lumMod val="75000"/>
                  </a:schemeClr>
                </a:solidFill>
                <a:latin typeface="Arial" panose="020B0604020202020204" pitchFamily="34" charset="0"/>
                <a:cs typeface="Arial" panose="020B0604020202020204" pitchFamily="34" charset="0"/>
              </a:rPr>
              <a:t>Work within multiagency policies</a:t>
            </a:r>
          </a:p>
          <a:p>
            <a:r>
              <a:rPr lang="en-GB" sz="2400" dirty="0">
                <a:solidFill>
                  <a:schemeClr val="accent1">
                    <a:lumMod val="75000"/>
                  </a:schemeClr>
                </a:solidFill>
                <a:latin typeface="Arial" panose="020B0604020202020204" pitchFamily="34" charset="0"/>
                <a:cs typeface="Arial" panose="020B0604020202020204" pitchFamily="34" charset="0"/>
              </a:rPr>
              <a:t>Be current and up to date</a:t>
            </a:r>
          </a:p>
          <a:p>
            <a:endParaRPr lang="en-GB" dirty="0"/>
          </a:p>
          <a:p>
            <a:endParaRPr lang="en-GB" dirty="0"/>
          </a:p>
          <a:p>
            <a:endParaRPr lang="en-GB" dirty="0"/>
          </a:p>
          <a:p>
            <a:endParaRPr lang="en-GB" dirty="0"/>
          </a:p>
        </p:txBody>
      </p:sp>
      <p:sp>
        <p:nvSpPr>
          <p:cNvPr id="8" name="Title 1">
            <a:extLst>
              <a:ext uri="{FF2B5EF4-FFF2-40B4-BE49-F238E27FC236}">
                <a16:creationId xmlns:a16="http://schemas.microsoft.com/office/drawing/2014/main" id="{928F1F18-201C-987E-316C-342D53BE59DF}"/>
              </a:ext>
            </a:extLst>
          </p:cNvPr>
          <p:cNvSpPr txBox="1">
            <a:spLocks/>
          </p:cNvSpPr>
          <p:nvPr/>
        </p:nvSpPr>
        <p:spPr>
          <a:xfrm>
            <a:off x="219018" y="212510"/>
            <a:ext cx="5800782"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dirty="0"/>
          </a:p>
        </p:txBody>
      </p:sp>
    </p:spTree>
    <p:extLst>
      <p:ext uri="{BB962C8B-B14F-4D97-AF65-F5344CB8AC3E}">
        <p14:creationId xmlns:p14="http://schemas.microsoft.com/office/powerpoint/2010/main" val="1501309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8E725-18EC-E214-52C4-5C7BC3DDD372}"/>
              </a:ext>
            </a:extLst>
          </p:cNvPr>
          <p:cNvSpPr>
            <a:spLocks noGrp="1"/>
          </p:cNvSpPr>
          <p:nvPr>
            <p:ph type="title"/>
          </p:nvPr>
        </p:nvSpPr>
        <p:spPr>
          <a:xfrm>
            <a:off x="888688" y="65914"/>
            <a:ext cx="10515600" cy="1325563"/>
          </a:xfrm>
        </p:spPr>
        <p:txBody>
          <a:bodyPr/>
          <a:lstStyle/>
          <a:p>
            <a:pPr algn="ctr"/>
            <a:r>
              <a:rPr lang="cy-GB" sz="4400" b="1" dirty="0">
                <a:latin typeface="Arial" panose="020B0604020202020204" pitchFamily="34" charset="0"/>
              </a:rPr>
              <a:t>Rolau a chyfrifoldebau’r</a:t>
            </a:r>
            <a:br>
              <a:rPr lang="cy-GB" sz="4400" b="1" dirty="0">
                <a:latin typeface="Arial" panose="020B0604020202020204" pitchFamily="34" charset="0"/>
              </a:rPr>
            </a:br>
            <a:r>
              <a:rPr lang="en-GB" sz="4400" b="1" dirty="0">
                <a:solidFill>
                  <a:schemeClr val="accent1">
                    <a:lumMod val="75000"/>
                  </a:schemeClr>
                </a:solidFill>
                <a:latin typeface="Arial" panose="020B0604020202020204" pitchFamily="34" charset="0"/>
              </a:rPr>
              <a:t>R</a:t>
            </a:r>
            <a:r>
              <a:rPr lang="en-GB" sz="4400" b="1" i="0" dirty="0">
                <a:solidFill>
                  <a:schemeClr val="accent1">
                    <a:lumMod val="75000"/>
                  </a:schemeClr>
                </a:solidFill>
                <a:effectLst/>
                <a:latin typeface="Arial" panose="020B0604020202020204" pitchFamily="34" charset="0"/>
              </a:rPr>
              <a:t>oles and responsibilities</a:t>
            </a:r>
            <a:endParaRPr lang="en-GB" b="1" dirty="0">
              <a:solidFill>
                <a:schemeClr val="accent1">
                  <a:lumMod val="75000"/>
                </a:schemeClr>
              </a:solidFill>
            </a:endParaRPr>
          </a:p>
        </p:txBody>
      </p:sp>
      <p:sp>
        <p:nvSpPr>
          <p:cNvPr id="3" name="Content Placeholder 2">
            <a:extLst>
              <a:ext uri="{FF2B5EF4-FFF2-40B4-BE49-F238E27FC236}">
                <a16:creationId xmlns:a16="http://schemas.microsoft.com/office/drawing/2014/main" id="{93898EEC-3CB5-AD05-A1A1-DCC8FDE311CD}"/>
              </a:ext>
            </a:extLst>
          </p:cNvPr>
          <p:cNvSpPr>
            <a:spLocks noGrp="1"/>
          </p:cNvSpPr>
          <p:nvPr>
            <p:ph idx="1"/>
          </p:nvPr>
        </p:nvSpPr>
        <p:spPr>
          <a:xfrm>
            <a:off x="838200" y="1825626"/>
            <a:ext cx="5770163" cy="3640897"/>
          </a:xfrm>
        </p:spPr>
        <p:txBody>
          <a:bodyPr>
            <a:normAutofit lnSpcReduction="10000"/>
          </a:bodyPr>
          <a:lstStyle/>
          <a:p>
            <a:pPr marL="0" indent="0">
              <a:buNone/>
            </a:pPr>
            <a:r>
              <a:rPr lang="en-GB" b="1" dirty="0">
                <a:latin typeface="Arial" panose="020B0604020202020204" pitchFamily="34" charset="0"/>
                <a:cs typeface="Arial" panose="020B0604020202020204" pitchFamily="34" charset="0"/>
              </a:rPr>
              <a:t>Hwb </a:t>
            </a:r>
            <a:r>
              <a:rPr lang="en-GB" b="1" dirty="0" err="1">
                <a:latin typeface="Arial" panose="020B0604020202020204" pitchFamily="34" charset="0"/>
                <a:cs typeface="Arial" panose="020B0604020202020204" pitchFamily="34" charset="0"/>
              </a:rPr>
              <a:t>Diolgelu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Amlasiantaethol</a:t>
            </a:r>
            <a:r>
              <a:rPr lang="en-GB" b="1" dirty="0">
                <a:latin typeface="Arial" panose="020B0604020202020204" pitchFamily="34" charset="0"/>
                <a:cs typeface="Arial" panose="020B0604020202020204" pitchFamily="34" charset="0"/>
              </a:rPr>
              <a:t> (MASH)</a:t>
            </a:r>
          </a:p>
          <a:p>
            <a:r>
              <a:rPr lang="en-GB" dirty="0" err="1">
                <a:latin typeface="Arial" panose="020B0604020202020204" pitchFamily="34" charset="0"/>
                <a:cs typeface="Arial" panose="020B0604020202020204" pitchFamily="34" charset="0"/>
              </a:rPr>
              <a:t>Gweithio’n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cydweithredol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Osgoi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achosion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llithro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rhwyd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Rhannu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gwybodaeth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amser</a:t>
            </a:r>
            <a:r>
              <a:rPr lang="en-GB" dirty="0">
                <a:latin typeface="Arial" panose="020B0604020202020204" pitchFamily="34" charset="0"/>
                <a:cs typeface="Arial" panose="020B0604020202020204" pitchFamily="34" charset="0"/>
              </a:rPr>
              <a:t> real</a:t>
            </a:r>
          </a:p>
          <a:p>
            <a:r>
              <a:rPr lang="en-GB" dirty="0" err="1">
                <a:latin typeface="Arial" panose="020B0604020202020204" pitchFamily="34" charset="0"/>
                <a:cs typeface="Arial" panose="020B0604020202020204" pitchFamily="34" charset="0"/>
              </a:rPr>
              <a:t>Gwneud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Penderfyniadau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Cyfathrebu</a:t>
            </a:r>
            <a:endParaRPr lang="en-GB" dirty="0">
              <a:latin typeface="Arial" panose="020B0604020202020204" pitchFamily="34" charset="0"/>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913C8663-0373-54C6-493A-24FDF45F180D}"/>
              </a:ext>
            </a:extLst>
          </p:cNvPr>
          <p:cNvSpPr>
            <a:spLocks noGrp="1"/>
          </p:cNvSpPr>
          <p:nvPr>
            <p:ph sz="half" idx="4294967295"/>
          </p:nvPr>
        </p:nvSpPr>
        <p:spPr>
          <a:xfrm>
            <a:off x="7010400" y="1573213"/>
            <a:ext cx="5181600" cy="4351337"/>
          </a:xfrm>
        </p:spPr>
        <p:txBody>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Multi-Agency Safeguarding Hub (MASH)</a:t>
            </a:r>
          </a:p>
          <a:p>
            <a:r>
              <a:rPr lang="en-GB" dirty="0">
                <a:solidFill>
                  <a:schemeClr val="accent1">
                    <a:lumMod val="75000"/>
                  </a:schemeClr>
                </a:solidFill>
                <a:latin typeface="Arial" panose="020B0604020202020204" pitchFamily="34" charset="0"/>
                <a:cs typeface="Arial" panose="020B0604020202020204" pitchFamily="34" charset="0"/>
              </a:rPr>
              <a:t>Collaborative working</a:t>
            </a:r>
          </a:p>
          <a:p>
            <a:r>
              <a:rPr lang="en-GB" dirty="0">
                <a:solidFill>
                  <a:schemeClr val="accent1">
                    <a:lumMod val="75000"/>
                  </a:schemeClr>
                </a:solidFill>
                <a:latin typeface="Arial" panose="020B0604020202020204" pitchFamily="34" charset="0"/>
                <a:cs typeface="Arial" panose="020B0604020202020204" pitchFamily="34" charset="0"/>
              </a:rPr>
              <a:t>Avoid cases slipping through the net</a:t>
            </a:r>
          </a:p>
          <a:p>
            <a:r>
              <a:rPr lang="en-GB" dirty="0">
                <a:solidFill>
                  <a:schemeClr val="accent1">
                    <a:lumMod val="75000"/>
                  </a:schemeClr>
                </a:solidFill>
                <a:latin typeface="Arial" panose="020B0604020202020204" pitchFamily="34" charset="0"/>
                <a:cs typeface="Arial" panose="020B0604020202020204" pitchFamily="34" charset="0"/>
              </a:rPr>
              <a:t>Real time information sharing</a:t>
            </a:r>
          </a:p>
          <a:p>
            <a:r>
              <a:rPr lang="en-GB" dirty="0">
                <a:solidFill>
                  <a:schemeClr val="accent1">
                    <a:lumMod val="75000"/>
                  </a:schemeClr>
                </a:solidFill>
                <a:latin typeface="Arial" panose="020B0604020202020204" pitchFamily="34" charset="0"/>
                <a:cs typeface="Arial" panose="020B0604020202020204" pitchFamily="34" charset="0"/>
              </a:rPr>
              <a:t>Decision making</a:t>
            </a:r>
          </a:p>
          <a:p>
            <a:r>
              <a:rPr lang="en-GB" dirty="0">
                <a:solidFill>
                  <a:schemeClr val="accent1">
                    <a:lumMod val="75000"/>
                  </a:schemeClr>
                </a:solidFill>
                <a:latin typeface="Arial" panose="020B0604020202020204" pitchFamily="34" charset="0"/>
                <a:cs typeface="Arial" panose="020B0604020202020204" pitchFamily="34" charset="0"/>
              </a:rPr>
              <a:t>Communication</a:t>
            </a:r>
          </a:p>
        </p:txBody>
      </p:sp>
    </p:spTree>
    <p:extLst>
      <p:ext uri="{BB962C8B-B14F-4D97-AF65-F5344CB8AC3E}">
        <p14:creationId xmlns:p14="http://schemas.microsoft.com/office/powerpoint/2010/main" val="7761118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7465E-5978-BC2D-B7A9-32115DC6AA7D}"/>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Cyfrifoldeb</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pawb</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Everyone’s responsibility</a:t>
            </a:r>
          </a:p>
        </p:txBody>
      </p:sp>
      <p:sp>
        <p:nvSpPr>
          <p:cNvPr id="3" name="Content Placeholder 2">
            <a:extLst>
              <a:ext uri="{FF2B5EF4-FFF2-40B4-BE49-F238E27FC236}">
                <a16:creationId xmlns:a16="http://schemas.microsoft.com/office/drawing/2014/main" id="{E0DAAB1C-0E69-E274-FE45-7C3F74E2A85D}"/>
              </a:ext>
            </a:extLst>
          </p:cNvPr>
          <p:cNvSpPr>
            <a:spLocks noGrp="1"/>
          </p:cNvSpPr>
          <p:nvPr>
            <p:ph idx="1"/>
          </p:nvPr>
        </p:nvSpPr>
        <p:spPr>
          <a:xfrm>
            <a:off x="838200" y="1825626"/>
            <a:ext cx="5181600" cy="3640897"/>
          </a:xfrm>
        </p:spPr>
        <p:txBody>
          <a:bodyPr/>
          <a:lstStyle/>
          <a:p>
            <a:pPr marL="0" indent="0">
              <a:buNone/>
            </a:pPr>
            <a:r>
              <a:rPr lang="en-GB" b="1" dirty="0" err="1">
                <a:latin typeface="Arial" panose="020B0604020202020204" pitchFamily="34" charset="0"/>
                <a:cs typeface="Arial" panose="020B0604020202020204" pitchFamily="34" charset="0"/>
              </a:rPr>
              <a:t>Pawb</a:t>
            </a:r>
            <a:endParaRPr lang="en-GB" b="1"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Ymateb</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pryderon</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Peidiwch</a:t>
            </a:r>
            <a:r>
              <a:rPr lang="en-GB" dirty="0">
                <a:latin typeface="Arial" panose="020B0604020202020204" pitchFamily="34" charset="0"/>
                <a:cs typeface="Arial" panose="020B0604020202020204" pitchFamily="34" charset="0"/>
              </a:rPr>
              <a:t> â </a:t>
            </a:r>
            <a:r>
              <a:rPr lang="en-GB" dirty="0" err="1">
                <a:latin typeface="Arial" panose="020B0604020202020204" pitchFamily="34" charset="0"/>
                <a:cs typeface="Arial" panose="020B0604020202020204" pitchFamily="34" charset="0"/>
              </a:rPr>
              <a:t>chymryd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ganiataol</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bydd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rhywun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arall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delio</a:t>
            </a:r>
            <a:r>
              <a:rPr lang="en-GB" dirty="0">
                <a:latin typeface="Arial" panose="020B0604020202020204" pitchFamily="34" charset="0"/>
                <a:cs typeface="Arial" panose="020B0604020202020204" pitchFamily="34" charset="0"/>
              </a:rPr>
              <a:t> ag </a:t>
            </a:r>
            <a:r>
              <a:rPr lang="en-GB" dirty="0" err="1">
                <a:latin typeface="Arial" panose="020B0604020202020204" pitchFamily="34" charset="0"/>
                <a:cs typeface="Arial" panose="020B0604020202020204" pitchFamily="34" charset="0"/>
              </a:rPr>
              <a:t>ef</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Recordio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gwybodaeth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manwl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gywir</a:t>
            </a:r>
            <a:endParaRPr lang="en-GB" dirty="0">
              <a:latin typeface="Arial" panose="020B0604020202020204" pitchFamily="34" charset="0"/>
              <a:cs typeface="Arial" panose="020B0604020202020204" pitchFamily="34" charset="0"/>
            </a:endParaRPr>
          </a:p>
          <a:p>
            <a:pPr marL="0" indent="0">
              <a:buNone/>
            </a:pPr>
            <a:endParaRPr lang="en-GB" b="1" dirty="0"/>
          </a:p>
        </p:txBody>
      </p:sp>
      <p:sp>
        <p:nvSpPr>
          <p:cNvPr id="4" name="Content Placeholder 3">
            <a:extLst>
              <a:ext uri="{FF2B5EF4-FFF2-40B4-BE49-F238E27FC236}">
                <a16:creationId xmlns:a16="http://schemas.microsoft.com/office/drawing/2014/main" id="{398E3E4D-F268-1D2B-8FBA-B73C0C033E79}"/>
              </a:ext>
            </a:extLst>
          </p:cNvPr>
          <p:cNvSpPr>
            <a:spLocks noGrp="1"/>
          </p:cNvSpPr>
          <p:nvPr>
            <p:ph sz="half" idx="4294967295"/>
          </p:nvPr>
        </p:nvSpPr>
        <p:spPr>
          <a:xfrm>
            <a:off x="6522346" y="1825626"/>
            <a:ext cx="5181600" cy="4351338"/>
          </a:xfrm>
        </p:spPr>
        <p:txBody>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Everyone</a:t>
            </a:r>
          </a:p>
          <a:p>
            <a:r>
              <a:rPr lang="en-GB" dirty="0">
                <a:solidFill>
                  <a:schemeClr val="accent1">
                    <a:lumMod val="75000"/>
                  </a:schemeClr>
                </a:solidFill>
                <a:latin typeface="Arial" panose="020B0604020202020204" pitchFamily="34" charset="0"/>
                <a:cs typeface="Arial" panose="020B0604020202020204" pitchFamily="34" charset="0"/>
              </a:rPr>
              <a:t>Respond to concerns</a:t>
            </a:r>
          </a:p>
          <a:p>
            <a:r>
              <a:rPr lang="en-GB" dirty="0">
                <a:solidFill>
                  <a:schemeClr val="accent1">
                    <a:lumMod val="75000"/>
                  </a:schemeClr>
                </a:solidFill>
                <a:latin typeface="Arial" panose="020B0604020202020204" pitchFamily="34" charset="0"/>
                <a:cs typeface="Arial" panose="020B0604020202020204" pitchFamily="34" charset="0"/>
              </a:rPr>
              <a:t>Not to assume someone else will deal with it</a:t>
            </a:r>
          </a:p>
          <a:p>
            <a:r>
              <a:rPr lang="en-GB" dirty="0">
                <a:solidFill>
                  <a:schemeClr val="accent1">
                    <a:lumMod val="75000"/>
                  </a:schemeClr>
                </a:solidFill>
                <a:latin typeface="Arial" panose="020B0604020202020204" pitchFamily="34" charset="0"/>
                <a:cs typeface="Arial" panose="020B0604020202020204" pitchFamily="34" charset="0"/>
              </a:rPr>
              <a:t>Record information accurately</a:t>
            </a:r>
          </a:p>
          <a:p>
            <a:endParaRPr lang="en-GB" dirty="0"/>
          </a:p>
        </p:txBody>
      </p:sp>
    </p:spTree>
    <p:extLst>
      <p:ext uri="{BB962C8B-B14F-4D97-AF65-F5344CB8AC3E}">
        <p14:creationId xmlns:p14="http://schemas.microsoft.com/office/powerpoint/2010/main" val="2779379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F8B8E6-F552-939E-6B0A-EA86A04AA165}"/>
              </a:ext>
            </a:extLst>
          </p:cNvPr>
          <p:cNvSpPr>
            <a:spLocks noGrp="1"/>
          </p:cNvSpPr>
          <p:nvPr>
            <p:ph idx="1"/>
          </p:nvPr>
        </p:nvSpPr>
        <p:spPr>
          <a:xfrm>
            <a:off x="669905" y="2554545"/>
            <a:ext cx="4586492" cy="3640897"/>
          </a:xfrm>
        </p:spPr>
        <p:txBody>
          <a:bodyPr/>
          <a:lstStyle/>
          <a:p>
            <a:r>
              <a:rPr lang="cy-GB" dirty="0">
                <a:latin typeface="Arial" panose="020B0604020202020204" pitchFamily="34" charset="0"/>
                <a:cs typeface="Arial" panose="020B0604020202020204" pitchFamily="34" charset="0"/>
              </a:rPr>
              <a:t>Mae polisi yn llywio ymarfer
Manwl a chynhwysfawr</a:t>
            </a:r>
          </a:p>
          <a:p>
            <a:r>
              <a:rPr lang="cy-GB" dirty="0">
                <a:latin typeface="Arial" panose="020B0604020202020204" pitchFamily="34" charset="0"/>
                <a:cs typeface="Arial" panose="020B0604020202020204" pitchFamily="34" charset="0"/>
              </a:rPr>
              <a:t>Cyfarwyddo a thywysu</a:t>
            </a:r>
          </a:p>
          <a:p>
            <a:r>
              <a:rPr lang="cy-GB" dirty="0">
                <a:latin typeface="Arial" panose="020B0604020202020204" pitchFamily="34" charset="0"/>
                <a:cs typeface="Arial" panose="020B0604020202020204" pitchFamily="34" charset="0"/>
              </a:rPr>
              <a:t>Nodau ac amcanion</a:t>
            </a:r>
          </a:p>
          <a:p>
            <a:r>
              <a:rPr lang="cy-GB" dirty="0">
                <a:latin typeface="Arial" panose="020B0604020202020204" pitchFamily="34" charset="0"/>
                <a:cs typeface="Arial" panose="020B0604020202020204" pitchFamily="34" charset="0"/>
              </a:rPr>
              <a:t>Diffiniadau</a:t>
            </a:r>
          </a:p>
          <a:p>
            <a:r>
              <a:rPr lang="cy-GB" dirty="0">
                <a:latin typeface="Arial" panose="020B0604020202020204" pitchFamily="34" charset="0"/>
                <a:cs typeface="Arial" panose="020B0604020202020204" pitchFamily="34" charset="0"/>
              </a:rPr>
              <a:t>Cyfrifoldebau</a:t>
            </a:r>
          </a:p>
        </p:txBody>
      </p:sp>
      <p:sp>
        <p:nvSpPr>
          <p:cNvPr id="4" name="Content Placeholder 3">
            <a:extLst>
              <a:ext uri="{FF2B5EF4-FFF2-40B4-BE49-F238E27FC236}">
                <a16:creationId xmlns:a16="http://schemas.microsoft.com/office/drawing/2014/main" id="{57C2392D-5596-8788-0A3E-98A2723AFF98}"/>
              </a:ext>
            </a:extLst>
          </p:cNvPr>
          <p:cNvSpPr>
            <a:spLocks noGrp="1"/>
          </p:cNvSpPr>
          <p:nvPr>
            <p:ph sz="half" idx="4294967295"/>
          </p:nvPr>
        </p:nvSpPr>
        <p:spPr>
          <a:xfrm>
            <a:off x="6685031" y="2554545"/>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Policy informs practice</a:t>
            </a:r>
          </a:p>
          <a:p>
            <a:r>
              <a:rPr lang="en-GB" dirty="0">
                <a:solidFill>
                  <a:schemeClr val="accent1">
                    <a:lumMod val="75000"/>
                  </a:schemeClr>
                </a:solidFill>
                <a:latin typeface="Arial" panose="020B0604020202020204" pitchFamily="34" charset="0"/>
                <a:cs typeface="Arial" panose="020B0604020202020204" pitchFamily="34" charset="0"/>
              </a:rPr>
              <a:t>Detailed and comprehensive</a:t>
            </a:r>
          </a:p>
          <a:p>
            <a:r>
              <a:rPr lang="en-GB" dirty="0">
                <a:solidFill>
                  <a:schemeClr val="accent1">
                    <a:lumMod val="75000"/>
                  </a:schemeClr>
                </a:solidFill>
                <a:latin typeface="Arial" panose="020B0604020202020204" pitchFamily="34" charset="0"/>
                <a:cs typeface="Arial" panose="020B0604020202020204" pitchFamily="34" charset="0"/>
              </a:rPr>
              <a:t>Instructing and guiding</a:t>
            </a:r>
          </a:p>
          <a:p>
            <a:r>
              <a:rPr lang="en-GB" dirty="0">
                <a:solidFill>
                  <a:schemeClr val="accent1">
                    <a:lumMod val="75000"/>
                  </a:schemeClr>
                </a:solidFill>
                <a:latin typeface="Arial" panose="020B0604020202020204" pitchFamily="34" charset="0"/>
                <a:cs typeface="Arial" panose="020B0604020202020204" pitchFamily="34" charset="0"/>
              </a:rPr>
              <a:t>Aims and objectives</a:t>
            </a:r>
          </a:p>
          <a:p>
            <a:r>
              <a:rPr lang="en-GB" dirty="0">
                <a:solidFill>
                  <a:schemeClr val="accent1">
                    <a:lumMod val="75000"/>
                  </a:schemeClr>
                </a:solidFill>
                <a:latin typeface="Arial" panose="020B0604020202020204" pitchFamily="34" charset="0"/>
                <a:cs typeface="Arial" panose="020B0604020202020204" pitchFamily="34" charset="0"/>
              </a:rPr>
              <a:t>Definitions</a:t>
            </a:r>
          </a:p>
          <a:p>
            <a:r>
              <a:rPr lang="en-GB" dirty="0">
                <a:solidFill>
                  <a:schemeClr val="accent1">
                    <a:lumMod val="75000"/>
                  </a:schemeClr>
                </a:solidFill>
                <a:latin typeface="Arial" panose="020B0604020202020204" pitchFamily="34" charset="0"/>
                <a:cs typeface="Arial" panose="020B0604020202020204" pitchFamily="34" charset="0"/>
              </a:rPr>
              <a:t>Responsibility</a:t>
            </a:r>
          </a:p>
          <a:p>
            <a:pPr marL="0" indent="0">
              <a:buNone/>
            </a:pPr>
            <a:endParaRPr lang="en-GB" dirty="0">
              <a:solidFill>
                <a:schemeClr val="accent6">
                  <a:lumMod val="75000"/>
                </a:schemeClr>
              </a:solidFill>
            </a:endParaRPr>
          </a:p>
          <a:p>
            <a:endParaRPr lang="en-GB" dirty="0"/>
          </a:p>
          <a:p>
            <a:endParaRPr lang="en-GB" dirty="0"/>
          </a:p>
        </p:txBody>
      </p:sp>
      <p:sp>
        <p:nvSpPr>
          <p:cNvPr id="5" name="Title 1">
            <a:extLst>
              <a:ext uri="{FF2B5EF4-FFF2-40B4-BE49-F238E27FC236}">
                <a16:creationId xmlns:a16="http://schemas.microsoft.com/office/drawing/2014/main" id="{196D1D2C-6D0D-4762-82F0-C9A9B7436CA1}"/>
              </a:ext>
            </a:extLst>
          </p:cNvPr>
          <p:cNvSpPr txBox="1">
            <a:spLocks/>
          </p:cNvSpPr>
          <p:nvPr/>
        </p:nvSpPr>
        <p:spPr>
          <a:xfrm>
            <a:off x="514645" y="500061"/>
            <a:ext cx="52578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dirty="0">
                <a:solidFill>
                  <a:srgbClr val="201F1E"/>
                </a:solidFill>
                <a:latin typeface="Arial" panose="020B0604020202020204" pitchFamily="34" charset="0"/>
              </a:rPr>
            </a:br>
            <a:endParaRPr lang="en-GB" dirty="0"/>
          </a:p>
        </p:txBody>
      </p:sp>
      <p:sp>
        <p:nvSpPr>
          <p:cNvPr id="6" name="TextBox 5">
            <a:extLst>
              <a:ext uri="{FF2B5EF4-FFF2-40B4-BE49-F238E27FC236}">
                <a16:creationId xmlns:a16="http://schemas.microsoft.com/office/drawing/2014/main" id="{5971168C-F2E7-43E9-8205-E6EB550B814B}"/>
              </a:ext>
            </a:extLst>
          </p:cNvPr>
          <p:cNvSpPr txBox="1"/>
          <p:nvPr/>
        </p:nvSpPr>
        <p:spPr>
          <a:xfrm>
            <a:off x="606247" y="0"/>
            <a:ext cx="10686311" cy="2554545"/>
          </a:xfrm>
          <a:prstGeom prst="rect">
            <a:avLst/>
          </a:prstGeom>
          <a:noFill/>
        </p:spPr>
        <p:txBody>
          <a:bodyPr wrap="square" rtlCol="0">
            <a:spAutoFit/>
          </a:bodyPr>
          <a:lstStyle/>
          <a:p>
            <a:pPr algn="ctr"/>
            <a:r>
              <a:rPr lang="cy-GB" sz="4000" b="1" dirty="0">
                <a:latin typeface="Arial" panose="020B0604020202020204" pitchFamily="34" charset="0"/>
              </a:rPr>
              <a:t>Sut mae polisi ac ymarfer yn cefnogi a hyrwyddo diogelu </a:t>
            </a:r>
          </a:p>
          <a:p>
            <a:pPr algn="ctr"/>
            <a:r>
              <a:rPr lang="en-GB" sz="4000" b="1" i="0" dirty="0">
                <a:solidFill>
                  <a:schemeClr val="accent1">
                    <a:lumMod val="75000"/>
                  </a:schemeClr>
                </a:solidFill>
                <a:effectLst/>
                <a:latin typeface="Arial" panose="020B0604020202020204" pitchFamily="34" charset="0"/>
              </a:rPr>
              <a:t>How policy and practice supports and promotes safeguarding</a:t>
            </a:r>
            <a:endParaRPr lang="en-GB" sz="4000" b="1" dirty="0">
              <a:solidFill>
                <a:schemeClr val="accent1">
                  <a:lumMod val="75000"/>
                </a:schemeClr>
              </a:solidFill>
            </a:endParaRPr>
          </a:p>
        </p:txBody>
      </p:sp>
    </p:spTree>
    <p:extLst>
      <p:ext uri="{BB962C8B-B14F-4D97-AF65-F5344CB8AC3E}">
        <p14:creationId xmlns:p14="http://schemas.microsoft.com/office/powerpoint/2010/main" val="26371221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DC0E57-EA39-F83C-3119-18CC706C3124}"/>
              </a:ext>
            </a:extLst>
          </p:cNvPr>
          <p:cNvSpPr>
            <a:spLocks noGrp="1"/>
          </p:cNvSpPr>
          <p:nvPr>
            <p:ph idx="1"/>
          </p:nvPr>
        </p:nvSpPr>
        <p:spPr>
          <a:xfrm>
            <a:off x="428684" y="2223923"/>
            <a:ext cx="5119425" cy="3640897"/>
          </a:xfrm>
        </p:spPr>
        <p:txBody>
          <a:bodyPr>
            <a:normAutofit lnSpcReduction="10000"/>
          </a:bodyPr>
          <a:lstStyle/>
          <a:p>
            <a:r>
              <a:rPr lang="cy-GB" dirty="0">
                <a:latin typeface="Arial" panose="020B0604020202020204" pitchFamily="34" charset="0"/>
                <a:cs typeface="Arial" panose="020B0604020202020204" pitchFamily="34" charset="0"/>
              </a:rPr>
              <a:t>Polisïau a gweithdrefnau clir a chadarn
Sefydlu a chynnal perthnasoedd</a:t>
            </a:r>
          </a:p>
          <a:p>
            <a:r>
              <a:rPr lang="cy-GB" dirty="0">
                <a:latin typeface="Arial" panose="020B0604020202020204" pitchFamily="34" charset="0"/>
                <a:cs typeface="Arial" panose="020B0604020202020204" pitchFamily="34" charset="0"/>
              </a:rPr>
              <a:t>Sefydlu a chynnal cyfathrebu effeithiol
Sefydlu a chynnal gwybodaeth a dealltwriaeth fanwl</a:t>
            </a:r>
          </a:p>
          <a:p>
            <a:endParaRPr lang="en-GB" dirty="0"/>
          </a:p>
        </p:txBody>
      </p:sp>
      <p:sp>
        <p:nvSpPr>
          <p:cNvPr id="4" name="Content Placeholder 3">
            <a:extLst>
              <a:ext uri="{FF2B5EF4-FFF2-40B4-BE49-F238E27FC236}">
                <a16:creationId xmlns:a16="http://schemas.microsoft.com/office/drawing/2014/main" id="{1BC33C58-DC3E-1F05-448D-FC6BBB6074D1}"/>
              </a:ext>
            </a:extLst>
          </p:cNvPr>
          <p:cNvSpPr>
            <a:spLocks noGrp="1"/>
          </p:cNvSpPr>
          <p:nvPr>
            <p:ph sz="half" idx="4294967295"/>
          </p:nvPr>
        </p:nvSpPr>
        <p:spPr>
          <a:xfrm>
            <a:off x="6163317" y="2223923"/>
            <a:ext cx="5925836"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Clear and robust policies and procedures</a:t>
            </a:r>
          </a:p>
          <a:p>
            <a:r>
              <a:rPr lang="en-GB" dirty="0">
                <a:solidFill>
                  <a:schemeClr val="accent1">
                    <a:lumMod val="75000"/>
                  </a:schemeClr>
                </a:solidFill>
                <a:latin typeface="Arial" panose="020B0604020202020204" pitchFamily="34" charset="0"/>
                <a:cs typeface="Arial" panose="020B0604020202020204" pitchFamily="34" charset="0"/>
              </a:rPr>
              <a:t>Establish and maintain relationships</a:t>
            </a:r>
          </a:p>
          <a:p>
            <a:r>
              <a:rPr lang="en-GB" dirty="0">
                <a:solidFill>
                  <a:schemeClr val="accent1">
                    <a:lumMod val="75000"/>
                  </a:schemeClr>
                </a:solidFill>
                <a:latin typeface="Arial" panose="020B0604020202020204" pitchFamily="34" charset="0"/>
                <a:cs typeface="Arial" panose="020B0604020202020204" pitchFamily="34" charset="0"/>
              </a:rPr>
              <a:t>Establish and maintain effective communication</a:t>
            </a:r>
          </a:p>
          <a:p>
            <a:r>
              <a:rPr lang="en-GB" dirty="0">
                <a:solidFill>
                  <a:schemeClr val="accent1">
                    <a:lumMod val="75000"/>
                  </a:schemeClr>
                </a:solidFill>
                <a:latin typeface="Arial" panose="020B0604020202020204" pitchFamily="34" charset="0"/>
                <a:cs typeface="Arial" panose="020B0604020202020204" pitchFamily="34" charset="0"/>
              </a:rPr>
              <a:t>Establish and maintain an in-depth knowledge and understanding</a:t>
            </a:r>
          </a:p>
        </p:txBody>
      </p:sp>
      <p:sp>
        <p:nvSpPr>
          <p:cNvPr id="5" name="TextBox 4">
            <a:extLst>
              <a:ext uri="{FF2B5EF4-FFF2-40B4-BE49-F238E27FC236}">
                <a16:creationId xmlns:a16="http://schemas.microsoft.com/office/drawing/2014/main" id="{14EE77E7-5EB8-E242-89FA-869ED06BAD9F}"/>
              </a:ext>
            </a:extLst>
          </p:cNvPr>
          <p:cNvSpPr txBox="1"/>
          <p:nvPr/>
        </p:nvSpPr>
        <p:spPr>
          <a:xfrm>
            <a:off x="-63305" y="133643"/>
            <a:ext cx="11922456" cy="1938992"/>
          </a:xfrm>
          <a:prstGeom prst="rect">
            <a:avLst/>
          </a:prstGeom>
          <a:noFill/>
        </p:spPr>
        <p:txBody>
          <a:bodyPr wrap="square" rtlCol="0">
            <a:spAutoFit/>
          </a:bodyPr>
          <a:lstStyle/>
          <a:p>
            <a:pPr algn="ctr"/>
            <a:r>
              <a:rPr lang="cy-GB" sz="4000" b="1" dirty="0">
                <a:latin typeface="Arial" panose="020B0604020202020204" pitchFamily="34" charset="0"/>
              </a:rPr>
              <a:t>Sut i arwain amgylchedd sy'n hyrwyddo diogelu</a:t>
            </a:r>
          </a:p>
          <a:p>
            <a:pPr algn="ctr"/>
            <a:r>
              <a:rPr lang="en-GB" sz="4000" b="1" dirty="0">
                <a:solidFill>
                  <a:schemeClr val="accent1">
                    <a:lumMod val="75000"/>
                  </a:schemeClr>
                </a:solidFill>
                <a:latin typeface="Arial" panose="020B0604020202020204" pitchFamily="34" charset="0"/>
              </a:rPr>
              <a:t>How </a:t>
            </a:r>
            <a:r>
              <a:rPr lang="en-GB" sz="4000" b="1" i="0" dirty="0">
                <a:solidFill>
                  <a:schemeClr val="accent1">
                    <a:lumMod val="75000"/>
                  </a:schemeClr>
                </a:solidFill>
                <a:effectLst/>
                <a:latin typeface="Arial" panose="020B0604020202020204" pitchFamily="34" charset="0"/>
              </a:rPr>
              <a:t>to lead an environment that promotes safeguarding</a:t>
            </a:r>
            <a:endParaRPr lang="en-GB" sz="4000" b="1" dirty="0">
              <a:solidFill>
                <a:schemeClr val="accent1">
                  <a:lumMod val="75000"/>
                </a:schemeClr>
              </a:solidFill>
            </a:endParaRPr>
          </a:p>
        </p:txBody>
      </p:sp>
    </p:spTree>
    <p:extLst>
      <p:ext uri="{BB962C8B-B14F-4D97-AF65-F5344CB8AC3E}">
        <p14:creationId xmlns:p14="http://schemas.microsoft.com/office/powerpoint/2010/main" val="2702668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DC0E57-EA39-F83C-3119-18CC706C3124}"/>
              </a:ext>
            </a:extLst>
          </p:cNvPr>
          <p:cNvSpPr>
            <a:spLocks noGrp="1"/>
          </p:cNvSpPr>
          <p:nvPr>
            <p:ph idx="1"/>
          </p:nvPr>
        </p:nvSpPr>
        <p:spPr>
          <a:xfrm>
            <a:off x="316488" y="2207094"/>
            <a:ext cx="4923081" cy="3640897"/>
          </a:xfrm>
        </p:spPr>
        <p:txBody>
          <a:bodyPr>
            <a:normAutofit lnSpcReduction="10000"/>
          </a:bodyPr>
          <a:lstStyle/>
          <a:p>
            <a:r>
              <a:rPr lang="cy-GB" dirty="0">
                <a:latin typeface="Arial" panose="020B0604020202020204" pitchFamily="34" charset="0"/>
                <a:cs typeface="Arial" panose="020B0604020202020204" pitchFamily="34" charset="0"/>
              </a:rPr>
              <a:t>Creu diwylliant lle ‘Mae pawb yn gyfrifol’</a:t>
            </a:r>
          </a:p>
          <a:p>
            <a:r>
              <a:rPr lang="cy-GB" dirty="0">
                <a:latin typeface="Arial" panose="020B0604020202020204" pitchFamily="34" charset="0"/>
                <a:cs typeface="Arial" panose="020B0604020202020204" pitchFamily="34" charset="0"/>
              </a:rPr>
              <a:t>Byddwch yn ymwybodol o ofynion statudol
 Dull o ‘ymarfer myfyriol'</a:t>
            </a:r>
          </a:p>
          <a:p>
            <a:r>
              <a:rPr lang="cy-GB" dirty="0">
                <a:latin typeface="Arial" panose="020B0604020202020204" pitchFamily="34" charset="0"/>
                <a:cs typeface="Arial" panose="020B0604020202020204" pitchFamily="34" charset="0"/>
              </a:rPr>
              <a:t>Ymarfer sy'n canolbwyntio ar y plentyn
Herio arferion gwael</a:t>
            </a:r>
          </a:p>
          <a:p>
            <a:endParaRPr lang="en-GB" dirty="0"/>
          </a:p>
        </p:txBody>
      </p:sp>
      <p:sp>
        <p:nvSpPr>
          <p:cNvPr id="4" name="Content Placeholder 3">
            <a:extLst>
              <a:ext uri="{FF2B5EF4-FFF2-40B4-BE49-F238E27FC236}">
                <a16:creationId xmlns:a16="http://schemas.microsoft.com/office/drawing/2014/main" id="{1BC33C58-DC3E-1F05-448D-FC6BBB6074D1}"/>
              </a:ext>
            </a:extLst>
          </p:cNvPr>
          <p:cNvSpPr>
            <a:spLocks noGrp="1"/>
          </p:cNvSpPr>
          <p:nvPr>
            <p:ph sz="half" idx="4294967295"/>
          </p:nvPr>
        </p:nvSpPr>
        <p:spPr>
          <a:xfrm>
            <a:off x="6952433" y="2207094"/>
            <a:ext cx="5181600" cy="4351337"/>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Create a culture where ‘’Everyone’s responsible’</a:t>
            </a:r>
          </a:p>
          <a:p>
            <a:r>
              <a:rPr lang="en-GB" dirty="0">
                <a:solidFill>
                  <a:schemeClr val="accent1">
                    <a:lumMod val="75000"/>
                  </a:schemeClr>
                </a:solidFill>
                <a:latin typeface="Arial" panose="020B0604020202020204" pitchFamily="34" charset="0"/>
                <a:cs typeface="Arial" panose="020B0604020202020204" pitchFamily="34" charset="0"/>
              </a:rPr>
              <a:t>Be aware of statutory requirements</a:t>
            </a:r>
          </a:p>
          <a:p>
            <a:r>
              <a:rPr lang="en-GB" dirty="0">
                <a:solidFill>
                  <a:schemeClr val="accent1">
                    <a:lumMod val="75000"/>
                  </a:schemeClr>
                </a:solidFill>
                <a:latin typeface="Arial" panose="020B0604020202020204" pitchFamily="34" charset="0"/>
                <a:cs typeface="Arial" panose="020B0604020202020204" pitchFamily="34" charset="0"/>
              </a:rPr>
              <a:t> ‘reflective practice’ approach</a:t>
            </a:r>
          </a:p>
          <a:p>
            <a:r>
              <a:rPr lang="en-GB" dirty="0">
                <a:solidFill>
                  <a:schemeClr val="accent1">
                    <a:lumMod val="75000"/>
                  </a:schemeClr>
                </a:solidFill>
                <a:latin typeface="Arial" panose="020B0604020202020204" pitchFamily="34" charset="0"/>
                <a:cs typeface="Arial" panose="020B0604020202020204" pitchFamily="34" charset="0"/>
              </a:rPr>
              <a:t>Child centred practice</a:t>
            </a:r>
          </a:p>
          <a:p>
            <a:r>
              <a:rPr lang="en-GB" dirty="0">
                <a:solidFill>
                  <a:schemeClr val="accent1">
                    <a:lumMod val="75000"/>
                  </a:schemeClr>
                </a:solidFill>
                <a:latin typeface="Arial" panose="020B0604020202020204" pitchFamily="34" charset="0"/>
                <a:cs typeface="Arial" panose="020B0604020202020204" pitchFamily="34" charset="0"/>
              </a:rPr>
              <a:t>Challenge poor practice</a:t>
            </a:r>
          </a:p>
          <a:p>
            <a:endParaRPr lang="en-GB" dirty="0"/>
          </a:p>
        </p:txBody>
      </p:sp>
      <p:sp>
        <p:nvSpPr>
          <p:cNvPr id="5" name="TextBox 4">
            <a:extLst>
              <a:ext uri="{FF2B5EF4-FFF2-40B4-BE49-F238E27FC236}">
                <a16:creationId xmlns:a16="http://schemas.microsoft.com/office/drawing/2014/main" id="{A8AEBF7D-7D7B-E8FB-3621-6914C350C935}"/>
              </a:ext>
            </a:extLst>
          </p:cNvPr>
          <p:cNvSpPr txBox="1"/>
          <p:nvPr/>
        </p:nvSpPr>
        <p:spPr>
          <a:xfrm>
            <a:off x="-39269" y="0"/>
            <a:ext cx="11988177" cy="1938992"/>
          </a:xfrm>
          <a:prstGeom prst="rect">
            <a:avLst/>
          </a:prstGeom>
          <a:noFill/>
        </p:spPr>
        <p:txBody>
          <a:bodyPr wrap="square" rtlCol="0">
            <a:spAutoFit/>
          </a:bodyPr>
          <a:lstStyle/>
          <a:p>
            <a:pPr algn="ctr"/>
            <a:r>
              <a:rPr lang="cy-GB" sz="4000" b="1" dirty="0">
                <a:latin typeface="Arial" panose="020B0604020202020204" pitchFamily="34" charset="0"/>
              </a:rPr>
              <a:t>Sut i arwain amgylchedd sy'n hyrwyddo diogelu</a:t>
            </a:r>
          </a:p>
          <a:p>
            <a:pPr algn="ctr"/>
            <a:r>
              <a:rPr lang="en-GB" sz="4000" b="1" dirty="0">
                <a:solidFill>
                  <a:schemeClr val="accent1">
                    <a:lumMod val="75000"/>
                  </a:schemeClr>
                </a:solidFill>
                <a:latin typeface="Arial" panose="020B0604020202020204" pitchFamily="34" charset="0"/>
              </a:rPr>
              <a:t>How </a:t>
            </a:r>
            <a:r>
              <a:rPr lang="en-GB" sz="4000" b="1" i="0" dirty="0">
                <a:solidFill>
                  <a:schemeClr val="accent1">
                    <a:lumMod val="75000"/>
                  </a:schemeClr>
                </a:solidFill>
                <a:effectLst/>
                <a:latin typeface="Arial" panose="020B0604020202020204" pitchFamily="34" charset="0"/>
              </a:rPr>
              <a:t>to lead an environment that promotes safeguarding</a:t>
            </a:r>
            <a:endParaRPr lang="en-GB" sz="4000" b="1" dirty="0">
              <a:solidFill>
                <a:schemeClr val="accent1">
                  <a:lumMod val="75000"/>
                </a:schemeClr>
              </a:solidFill>
            </a:endParaRPr>
          </a:p>
        </p:txBody>
      </p:sp>
    </p:spTree>
    <p:extLst>
      <p:ext uri="{BB962C8B-B14F-4D97-AF65-F5344CB8AC3E}">
        <p14:creationId xmlns:p14="http://schemas.microsoft.com/office/powerpoint/2010/main" val="928598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DC0E57-EA39-F83C-3119-18CC706C3124}"/>
              </a:ext>
            </a:extLst>
          </p:cNvPr>
          <p:cNvSpPr>
            <a:spLocks noGrp="1"/>
          </p:cNvSpPr>
          <p:nvPr>
            <p:ph idx="1"/>
          </p:nvPr>
        </p:nvSpPr>
        <p:spPr>
          <a:xfrm>
            <a:off x="350146" y="2117337"/>
            <a:ext cx="5141864" cy="3640897"/>
          </a:xfrm>
        </p:spPr>
        <p:txBody>
          <a:bodyPr vert="horz" lIns="91440" tIns="45720" rIns="91440" bIns="45720" rtlCol="0" anchor="t">
            <a:normAutofit fontScale="92500" lnSpcReduction="20000"/>
          </a:bodyPr>
          <a:lstStyle/>
          <a:p>
            <a:r>
              <a:rPr lang="cy-GB" dirty="0">
                <a:latin typeface="Arial"/>
                <a:cs typeface="Arial"/>
              </a:rPr>
              <a:t>Hyrwyddo diwylliant o hunan-barch, annibyniaeth ac ymreolaeth</a:t>
            </a:r>
            <a:endParaRPr lang="en-US" dirty="0"/>
          </a:p>
          <a:p>
            <a:r>
              <a:rPr lang="cy-GB" dirty="0">
                <a:latin typeface="Arial"/>
                <a:cs typeface="Arial"/>
              </a:rPr>
              <a:t>Mynd ati i herio ymddygiad</a:t>
            </a:r>
            <a:endParaRPr lang="cy-GB" dirty="0"/>
          </a:p>
          <a:p>
            <a:r>
              <a:rPr lang="cy-GB" dirty="0">
                <a:latin typeface="Arial"/>
                <a:cs typeface="Arial"/>
              </a:rPr>
              <a:t>Grymuso unigolion</a:t>
            </a:r>
            <a:endParaRPr lang="cy-GB">
              <a:latin typeface="Arial" panose="020B0604020202020204" pitchFamily="34" charset="0"/>
              <a:cs typeface="Arial" panose="020B0604020202020204" pitchFamily="34" charset="0"/>
            </a:endParaRPr>
          </a:p>
          <a:p>
            <a:r>
              <a:rPr lang="cy-GB" dirty="0">
                <a:latin typeface="Arial"/>
                <a:cs typeface="Arial"/>
              </a:rPr>
              <a:t>Tegwch</a:t>
            </a:r>
            <a:endParaRPr lang="cy-GB" dirty="0">
              <a:latin typeface="Arial" panose="020B0604020202020204" pitchFamily="34" charset="0"/>
              <a:cs typeface="Arial" panose="020B0604020202020204" pitchFamily="34" charset="0"/>
            </a:endParaRPr>
          </a:p>
          <a:p>
            <a:r>
              <a:rPr lang="cy-GB" dirty="0">
                <a:latin typeface="Arial"/>
                <a:cs typeface="Arial"/>
              </a:rPr>
              <a:t>Hawliau plant</a:t>
            </a:r>
            <a:endParaRPr lang="cy-GB" dirty="0">
              <a:latin typeface="Calibri"/>
              <a:ea typeface="Calibri"/>
              <a:cs typeface="Calibri"/>
            </a:endParaRPr>
          </a:p>
          <a:p>
            <a:r>
              <a:rPr lang="cy-GB" dirty="0">
                <a:latin typeface="Arial"/>
                <a:cs typeface="Arial"/>
              </a:rPr>
              <a:t>Adnabod am eu ffiniau a’u cyfyngiadau proffesiynol eu hunain</a:t>
            </a:r>
            <a:endParaRPr lang="cy-GB">
              <a:ea typeface="Calibri"/>
              <a:cs typeface="Calibri"/>
            </a:endParaRPr>
          </a:p>
          <a:p>
            <a:endParaRPr lang="en-GB" dirty="0"/>
          </a:p>
        </p:txBody>
      </p:sp>
      <p:sp>
        <p:nvSpPr>
          <p:cNvPr id="4" name="Content Placeholder 3">
            <a:extLst>
              <a:ext uri="{FF2B5EF4-FFF2-40B4-BE49-F238E27FC236}">
                <a16:creationId xmlns:a16="http://schemas.microsoft.com/office/drawing/2014/main" id="{1BC33C58-DC3E-1F05-448D-FC6BBB6074D1}"/>
              </a:ext>
            </a:extLst>
          </p:cNvPr>
          <p:cNvSpPr>
            <a:spLocks noGrp="1"/>
          </p:cNvSpPr>
          <p:nvPr>
            <p:ph sz="half" idx="4294967295"/>
          </p:nvPr>
        </p:nvSpPr>
        <p:spPr>
          <a:xfrm>
            <a:off x="7010400" y="1905000"/>
            <a:ext cx="5181600" cy="4351338"/>
          </a:xfrm>
        </p:spPr>
        <p:txBody>
          <a:bodyPr>
            <a:normAutofit/>
          </a:bodyPr>
          <a:lstStyle/>
          <a:p>
            <a:r>
              <a:rPr lang="en-GB" sz="2600" dirty="0">
                <a:solidFill>
                  <a:schemeClr val="accent1">
                    <a:lumMod val="75000"/>
                  </a:schemeClr>
                </a:solidFill>
                <a:latin typeface="Arial" panose="020B0604020202020204" pitchFamily="34" charset="0"/>
                <a:cs typeface="Arial" panose="020B0604020202020204" pitchFamily="34" charset="0"/>
              </a:rPr>
              <a:t>Promote a culture of self esteem, independence and autonomy</a:t>
            </a:r>
          </a:p>
          <a:p>
            <a:r>
              <a:rPr lang="en-GB" sz="2600" dirty="0">
                <a:solidFill>
                  <a:schemeClr val="accent1">
                    <a:lumMod val="75000"/>
                  </a:schemeClr>
                </a:solidFill>
                <a:latin typeface="Arial" panose="020B0604020202020204" pitchFamily="34" charset="0"/>
                <a:cs typeface="Arial" panose="020B0604020202020204" pitchFamily="34" charset="0"/>
              </a:rPr>
              <a:t>Actively challenge behaviour</a:t>
            </a:r>
          </a:p>
          <a:p>
            <a:r>
              <a:rPr lang="en-GB" sz="2600" dirty="0">
                <a:solidFill>
                  <a:schemeClr val="accent1">
                    <a:lumMod val="75000"/>
                  </a:schemeClr>
                </a:solidFill>
                <a:latin typeface="Arial" panose="020B0604020202020204" pitchFamily="34" charset="0"/>
                <a:cs typeface="Arial" panose="020B0604020202020204" pitchFamily="34" charset="0"/>
              </a:rPr>
              <a:t>Empower individuals</a:t>
            </a:r>
          </a:p>
          <a:p>
            <a:r>
              <a:rPr lang="en-GB" sz="2600" dirty="0">
                <a:solidFill>
                  <a:schemeClr val="accent1">
                    <a:lumMod val="75000"/>
                  </a:schemeClr>
                </a:solidFill>
                <a:latin typeface="Arial" panose="020B0604020202020204" pitchFamily="34" charset="0"/>
                <a:cs typeface="Arial" panose="020B0604020202020204" pitchFamily="34" charset="0"/>
              </a:rPr>
              <a:t>Fairness</a:t>
            </a:r>
          </a:p>
          <a:p>
            <a:r>
              <a:rPr lang="en-GB" sz="2600" dirty="0">
                <a:solidFill>
                  <a:schemeClr val="accent1">
                    <a:lumMod val="75000"/>
                  </a:schemeClr>
                </a:solidFill>
                <a:latin typeface="Arial" panose="020B0604020202020204" pitchFamily="34" charset="0"/>
                <a:cs typeface="Arial" panose="020B0604020202020204" pitchFamily="34" charset="0"/>
              </a:rPr>
              <a:t>Children’s rights</a:t>
            </a:r>
          </a:p>
          <a:p>
            <a:r>
              <a:rPr lang="en-GB" sz="2600" dirty="0">
                <a:solidFill>
                  <a:schemeClr val="accent1">
                    <a:lumMod val="75000"/>
                  </a:schemeClr>
                </a:solidFill>
                <a:latin typeface="Arial" panose="020B0604020202020204" pitchFamily="34" charset="0"/>
                <a:cs typeface="Arial" panose="020B0604020202020204" pitchFamily="34" charset="0"/>
              </a:rPr>
              <a:t>Knowing own professional boundaries and limitations</a:t>
            </a:r>
          </a:p>
          <a:p>
            <a:endParaRPr lang="en-GB" dirty="0"/>
          </a:p>
        </p:txBody>
      </p:sp>
      <p:sp>
        <p:nvSpPr>
          <p:cNvPr id="5" name="Title 1">
            <a:extLst>
              <a:ext uri="{FF2B5EF4-FFF2-40B4-BE49-F238E27FC236}">
                <a16:creationId xmlns:a16="http://schemas.microsoft.com/office/drawing/2014/main" id="{37CEC5B3-0A92-2896-636D-8F42DDDC2B83}"/>
              </a:ext>
            </a:extLst>
          </p:cNvPr>
          <p:cNvSpPr txBox="1">
            <a:spLocks/>
          </p:cNvSpPr>
          <p:nvPr/>
        </p:nvSpPr>
        <p:spPr>
          <a:xfrm>
            <a:off x="214532" y="419051"/>
            <a:ext cx="6289431"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solidFill>
                  <a:srgbClr val="201F1E"/>
                </a:solidFill>
                <a:latin typeface="Arial" panose="020B0604020202020204" pitchFamily="34" charset="0"/>
              </a:rPr>
            </a:br>
            <a:endParaRPr lang="en-GB" dirty="0"/>
          </a:p>
        </p:txBody>
      </p:sp>
      <p:sp>
        <p:nvSpPr>
          <p:cNvPr id="6" name="TextBox 5">
            <a:extLst>
              <a:ext uri="{FF2B5EF4-FFF2-40B4-BE49-F238E27FC236}">
                <a16:creationId xmlns:a16="http://schemas.microsoft.com/office/drawing/2014/main" id="{A189088B-2890-8775-536F-3F1AC36D2D0D}"/>
              </a:ext>
            </a:extLst>
          </p:cNvPr>
          <p:cNvSpPr txBox="1"/>
          <p:nvPr/>
        </p:nvSpPr>
        <p:spPr>
          <a:xfrm>
            <a:off x="152576" y="0"/>
            <a:ext cx="11886848" cy="1938992"/>
          </a:xfrm>
          <a:prstGeom prst="rect">
            <a:avLst/>
          </a:prstGeom>
          <a:noFill/>
        </p:spPr>
        <p:txBody>
          <a:bodyPr wrap="square" rtlCol="0">
            <a:spAutoFit/>
          </a:bodyPr>
          <a:lstStyle/>
          <a:p>
            <a:pPr algn="ctr"/>
            <a:r>
              <a:rPr lang="cy-GB" sz="4000" b="1" dirty="0">
                <a:latin typeface="Arial" panose="020B0604020202020204" pitchFamily="34" charset="0"/>
              </a:rPr>
              <a:t>Sut i arwain amgylchedd sy'n hyrwyddo diogelu</a:t>
            </a:r>
          </a:p>
          <a:p>
            <a:pPr algn="ctr"/>
            <a:r>
              <a:rPr lang="en-GB" sz="4000" b="1" dirty="0">
                <a:solidFill>
                  <a:schemeClr val="accent1">
                    <a:lumMod val="75000"/>
                  </a:schemeClr>
                </a:solidFill>
                <a:latin typeface="Arial" panose="020B0604020202020204" pitchFamily="34" charset="0"/>
              </a:rPr>
              <a:t>How </a:t>
            </a:r>
            <a:r>
              <a:rPr lang="en-GB" sz="4000" b="1" i="0" dirty="0">
                <a:solidFill>
                  <a:schemeClr val="accent1">
                    <a:lumMod val="75000"/>
                  </a:schemeClr>
                </a:solidFill>
                <a:effectLst/>
                <a:latin typeface="Arial" panose="020B0604020202020204" pitchFamily="34" charset="0"/>
              </a:rPr>
              <a:t>to lead an environment that promotes safeguarding</a:t>
            </a:r>
            <a:endParaRPr lang="en-GB" sz="4000" b="1" dirty="0">
              <a:solidFill>
                <a:schemeClr val="accent1">
                  <a:lumMod val="75000"/>
                </a:schemeClr>
              </a:solidFill>
            </a:endParaRPr>
          </a:p>
        </p:txBody>
      </p:sp>
    </p:spTree>
    <p:extLst>
      <p:ext uri="{BB962C8B-B14F-4D97-AF65-F5344CB8AC3E}">
        <p14:creationId xmlns:p14="http://schemas.microsoft.com/office/powerpoint/2010/main" val="2942871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A8729-3F15-3EAF-7EC5-36A00B199C20}"/>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Rhannu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Gwybodaeth</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Sharing Information</a:t>
            </a:r>
          </a:p>
        </p:txBody>
      </p:sp>
      <p:sp>
        <p:nvSpPr>
          <p:cNvPr id="3" name="Content Placeholder 2">
            <a:extLst>
              <a:ext uri="{FF2B5EF4-FFF2-40B4-BE49-F238E27FC236}">
                <a16:creationId xmlns:a16="http://schemas.microsoft.com/office/drawing/2014/main" id="{4DF4BD1F-CDD1-8309-C917-588CBAC7648A}"/>
              </a:ext>
            </a:extLst>
          </p:cNvPr>
          <p:cNvSpPr>
            <a:spLocks noGrp="1"/>
          </p:cNvSpPr>
          <p:nvPr>
            <p:ph idx="1"/>
          </p:nvPr>
        </p:nvSpPr>
        <p:spPr>
          <a:xfrm>
            <a:off x="838200" y="1825626"/>
            <a:ext cx="4973569" cy="4115169"/>
          </a:xfrm>
        </p:spPr>
        <p:txBody>
          <a:bodyPr>
            <a:normAutofit fontScale="85000" lnSpcReduction="20000"/>
          </a:bodyPr>
          <a:lstStyle/>
          <a:p>
            <a:r>
              <a:rPr lang="en-GB" sz="3100" dirty="0" err="1">
                <a:latin typeface="Arial" panose="020B0604020202020204" pitchFamily="34" charset="0"/>
                <a:cs typeface="Arial" panose="020B0604020202020204" pitchFamily="34" charset="0"/>
              </a:rPr>
              <a:t>Amserol</a:t>
            </a:r>
            <a:r>
              <a:rPr lang="en-GB" sz="3100" dirty="0">
                <a:latin typeface="Arial" panose="020B0604020202020204" pitchFamily="34" charset="0"/>
                <a:cs typeface="Arial" panose="020B0604020202020204" pitchFamily="34" charset="0"/>
              </a:rPr>
              <a:t> ac </a:t>
            </a:r>
            <a:r>
              <a:rPr lang="en-GB" sz="3100" dirty="0" err="1">
                <a:latin typeface="Arial" panose="020B0604020202020204" pitchFamily="34" charset="0"/>
                <a:cs typeface="Arial" panose="020B0604020202020204" pitchFamily="34" charset="0"/>
              </a:rPr>
              <a:t>effeithiol</a:t>
            </a:r>
            <a:endParaRPr lang="en-GB" sz="3100" dirty="0">
              <a:latin typeface="Arial" panose="020B0604020202020204" pitchFamily="34" charset="0"/>
              <a:cs typeface="Arial" panose="020B0604020202020204" pitchFamily="34" charset="0"/>
            </a:endParaRPr>
          </a:p>
          <a:p>
            <a:r>
              <a:rPr lang="en-GB" sz="3100" dirty="0" err="1">
                <a:latin typeface="Arial" panose="020B0604020202020204" pitchFamily="34" charset="0"/>
                <a:cs typeface="Arial" panose="020B0604020202020204" pitchFamily="34" charset="0"/>
              </a:rPr>
              <a:t>Peidiwch</a:t>
            </a:r>
            <a:r>
              <a:rPr lang="en-GB" sz="3100" dirty="0">
                <a:latin typeface="Arial" panose="020B0604020202020204" pitchFamily="34" charset="0"/>
                <a:cs typeface="Arial" panose="020B0604020202020204" pitchFamily="34" charset="0"/>
              </a:rPr>
              <a:t> â </a:t>
            </a:r>
            <a:r>
              <a:rPr lang="en-GB" sz="3100" dirty="0" err="1">
                <a:latin typeface="Arial" panose="020B0604020202020204" pitchFamily="34" charset="0"/>
                <a:cs typeface="Arial" panose="020B0604020202020204" pitchFamily="34" charset="0"/>
              </a:rPr>
              <a:t>cymryd</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yn</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ganiataol</a:t>
            </a:r>
            <a:r>
              <a:rPr lang="en-GB" sz="3100" dirty="0">
                <a:latin typeface="Arial" panose="020B0604020202020204" pitchFamily="34" charset="0"/>
                <a:cs typeface="Arial" panose="020B0604020202020204" pitchFamily="34" charset="0"/>
              </a:rPr>
              <a:t> y </a:t>
            </a:r>
            <a:r>
              <a:rPr lang="en-GB" sz="3100" dirty="0" err="1">
                <a:latin typeface="Arial" panose="020B0604020202020204" pitchFamily="34" charset="0"/>
                <a:cs typeface="Arial" panose="020B0604020202020204" pitchFamily="34" charset="0"/>
              </a:rPr>
              <a:t>bydd</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rhywun</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arall</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yn</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trosglwyddo</a:t>
            </a:r>
            <a:endParaRPr lang="en-GB" sz="3100" dirty="0">
              <a:latin typeface="Arial" panose="020B0604020202020204" pitchFamily="34" charset="0"/>
              <a:cs typeface="Arial" panose="020B0604020202020204" pitchFamily="34" charset="0"/>
            </a:endParaRPr>
          </a:p>
          <a:p>
            <a:r>
              <a:rPr lang="en-GB" sz="3100" dirty="0">
                <a:latin typeface="Arial" panose="020B0604020202020204" pitchFamily="34" charset="0"/>
                <a:cs typeface="Arial" panose="020B0604020202020204" pitchFamily="34" charset="0"/>
              </a:rPr>
              <a:t>Dim </a:t>
            </a:r>
            <a:r>
              <a:rPr lang="en-GB" sz="3100" dirty="0" err="1">
                <a:latin typeface="Arial" panose="020B0604020202020204" pitchFamily="34" charset="0"/>
                <a:cs typeface="Arial" panose="020B0604020202020204" pitchFamily="34" charset="0"/>
              </a:rPr>
              <a:t>ond</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gyda</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bobl</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berthnasol</a:t>
            </a:r>
            <a:endParaRPr lang="en-GB" sz="3100" dirty="0">
              <a:latin typeface="Arial" panose="020B0604020202020204" pitchFamily="34" charset="0"/>
              <a:cs typeface="Arial" panose="020B0604020202020204" pitchFamily="34" charset="0"/>
            </a:endParaRPr>
          </a:p>
          <a:p>
            <a:r>
              <a:rPr lang="en-GB" sz="3100" dirty="0" err="1">
                <a:latin typeface="Arial" panose="020B0604020202020204" pitchFamily="34" charset="0"/>
                <a:cs typeface="Arial" panose="020B0604020202020204" pitchFamily="34" charset="0"/>
              </a:rPr>
              <a:t>Rheoliadau</a:t>
            </a:r>
            <a:r>
              <a:rPr lang="en-GB" sz="3100" dirty="0">
                <a:latin typeface="Arial" panose="020B0604020202020204" pitchFamily="34" charset="0"/>
                <a:cs typeface="Arial" panose="020B0604020202020204" pitchFamily="34" charset="0"/>
              </a:rPr>
              <a:t> Diogelu Data </a:t>
            </a:r>
            <a:r>
              <a:rPr lang="en-GB" sz="3100" dirty="0" err="1">
                <a:latin typeface="Arial" panose="020B0604020202020204" pitchFamily="34" charset="0"/>
                <a:cs typeface="Arial" panose="020B0604020202020204" pitchFamily="34" charset="0"/>
              </a:rPr>
              <a:t>Cyfredinol</a:t>
            </a:r>
            <a:endParaRPr lang="en-GB" sz="3100" dirty="0">
              <a:latin typeface="Arial" panose="020B0604020202020204" pitchFamily="34" charset="0"/>
              <a:cs typeface="Arial" panose="020B0604020202020204" pitchFamily="34" charset="0"/>
            </a:endParaRPr>
          </a:p>
          <a:p>
            <a:r>
              <a:rPr lang="en-GB" sz="3100" dirty="0" err="1">
                <a:latin typeface="Arial" panose="020B0604020202020204" pitchFamily="34" charset="0"/>
                <a:cs typeface="Arial" panose="020B0604020202020204" pitchFamily="34" charset="0"/>
              </a:rPr>
              <a:t>Agored</a:t>
            </a:r>
            <a:r>
              <a:rPr lang="en-GB" sz="3100" dirty="0">
                <a:latin typeface="Arial" panose="020B0604020202020204" pitchFamily="34" charset="0"/>
                <a:cs typeface="Arial" panose="020B0604020202020204" pitchFamily="34" charset="0"/>
              </a:rPr>
              <a:t> a </a:t>
            </a:r>
            <a:r>
              <a:rPr lang="en-GB" sz="3100" dirty="0" err="1">
                <a:latin typeface="Arial" panose="020B0604020202020204" pitchFamily="34" charset="0"/>
                <a:cs typeface="Arial" panose="020B0604020202020204" pitchFamily="34" charset="0"/>
              </a:rPr>
              <a:t>gonest</a:t>
            </a:r>
            <a:endParaRPr lang="en-GB" sz="3100" dirty="0">
              <a:latin typeface="Arial" panose="020B0604020202020204" pitchFamily="34" charset="0"/>
              <a:cs typeface="Arial" panose="020B0604020202020204" pitchFamily="34" charset="0"/>
            </a:endParaRPr>
          </a:p>
          <a:p>
            <a:r>
              <a:rPr lang="en-GB" sz="3100" dirty="0" err="1">
                <a:latin typeface="Arial" panose="020B0604020202020204" pitchFamily="34" charset="0"/>
                <a:cs typeface="Arial" panose="020B0604020202020204" pitchFamily="34" charset="0"/>
              </a:rPr>
              <a:t>Ceisiwch</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gyngor</a:t>
            </a:r>
            <a:endParaRPr lang="en-GB" sz="3100" dirty="0">
              <a:latin typeface="Arial" panose="020B0604020202020204" pitchFamily="34" charset="0"/>
              <a:cs typeface="Arial" panose="020B0604020202020204" pitchFamily="34" charset="0"/>
            </a:endParaRPr>
          </a:p>
          <a:p>
            <a:r>
              <a:rPr lang="en-GB" sz="3100" dirty="0" err="1">
                <a:latin typeface="Arial" panose="020B0604020202020204" pitchFamily="34" charset="0"/>
                <a:cs typeface="Arial" panose="020B0604020202020204" pitchFamily="34" charset="0"/>
              </a:rPr>
              <a:t>Ystyriwch</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diogelwch</a:t>
            </a:r>
            <a:r>
              <a:rPr lang="en-GB" sz="3100" dirty="0">
                <a:latin typeface="Arial" panose="020B0604020202020204" pitchFamily="34" charset="0"/>
                <a:cs typeface="Arial" panose="020B0604020202020204" pitchFamily="34" charset="0"/>
              </a:rPr>
              <a:t> a </a:t>
            </a:r>
            <a:r>
              <a:rPr lang="en-GB" sz="3100" dirty="0" err="1">
                <a:latin typeface="Arial" panose="020B0604020202020204" pitchFamily="34" charset="0"/>
                <a:cs typeface="Arial" panose="020B0604020202020204" pitchFamily="34" charset="0"/>
              </a:rPr>
              <a:t>lles</a:t>
            </a:r>
            <a:endParaRPr lang="en-GB" sz="3100" dirty="0">
              <a:latin typeface="Arial" panose="020B0604020202020204" pitchFamily="34" charset="0"/>
              <a:cs typeface="Arial" panose="020B0604020202020204" pitchFamily="34" charset="0"/>
            </a:endParaRPr>
          </a:p>
          <a:p>
            <a:r>
              <a:rPr lang="en-GB" sz="3100" dirty="0" err="1">
                <a:latin typeface="Arial" panose="020B0604020202020204" pitchFamily="34" charset="0"/>
                <a:cs typeface="Arial" panose="020B0604020202020204" pitchFamily="34" charset="0"/>
              </a:rPr>
              <a:t>Cadw</a:t>
            </a:r>
            <a:r>
              <a:rPr lang="en-GB" sz="3100" dirty="0">
                <a:latin typeface="Arial" panose="020B0604020202020204" pitchFamily="34" charset="0"/>
                <a:cs typeface="Arial" panose="020B0604020202020204" pitchFamily="34" charset="0"/>
              </a:rPr>
              <a:t> </a:t>
            </a:r>
            <a:r>
              <a:rPr lang="en-GB" sz="3100" dirty="0" err="1">
                <a:latin typeface="Arial" panose="020B0604020202020204" pitchFamily="34" charset="0"/>
                <a:cs typeface="Arial" panose="020B0604020202020204" pitchFamily="34" charset="0"/>
              </a:rPr>
              <a:t>cofnodion</a:t>
            </a:r>
            <a:endParaRPr lang="en-GB" sz="3100" dirty="0">
              <a:latin typeface="Arial" panose="020B0604020202020204" pitchFamily="34" charset="0"/>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3489F81F-8574-AC17-E1DA-A790E94EAB9D}"/>
              </a:ext>
            </a:extLst>
          </p:cNvPr>
          <p:cNvSpPr>
            <a:spLocks noGrp="1"/>
          </p:cNvSpPr>
          <p:nvPr>
            <p:ph sz="half" idx="4294967295"/>
          </p:nvPr>
        </p:nvSpPr>
        <p:spPr>
          <a:xfrm>
            <a:off x="6380233" y="1825626"/>
            <a:ext cx="5181600" cy="4351338"/>
          </a:xfrm>
        </p:spPr>
        <p:txBody>
          <a:bodyPr>
            <a:normAutofit fontScale="92500" lnSpcReduction="10000"/>
          </a:bodyPr>
          <a:lstStyle/>
          <a:p>
            <a:r>
              <a:rPr lang="en-GB" dirty="0">
                <a:solidFill>
                  <a:schemeClr val="accent1">
                    <a:lumMod val="75000"/>
                  </a:schemeClr>
                </a:solidFill>
                <a:latin typeface="Arial" panose="020B0604020202020204" pitchFamily="34" charset="0"/>
                <a:cs typeface="Arial" panose="020B0604020202020204" pitchFamily="34" charset="0"/>
              </a:rPr>
              <a:t>Timely and effective</a:t>
            </a:r>
          </a:p>
          <a:p>
            <a:r>
              <a:rPr lang="en-GB" dirty="0">
                <a:solidFill>
                  <a:schemeClr val="accent1">
                    <a:lumMod val="75000"/>
                  </a:schemeClr>
                </a:solidFill>
                <a:latin typeface="Arial" panose="020B0604020202020204" pitchFamily="34" charset="0"/>
                <a:cs typeface="Arial" panose="020B0604020202020204" pitchFamily="34" charset="0"/>
              </a:rPr>
              <a:t>Don’t assume someone else will pass on</a:t>
            </a:r>
          </a:p>
          <a:p>
            <a:r>
              <a:rPr lang="en-GB" dirty="0">
                <a:solidFill>
                  <a:schemeClr val="accent1">
                    <a:lumMod val="75000"/>
                  </a:schemeClr>
                </a:solidFill>
                <a:latin typeface="Arial" panose="020B0604020202020204" pitchFamily="34" charset="0"/>
                <a:cs typeface="Arial" panose="020B0604020202020204" pitchFamily="34" charset="0"/>
              </a:rPr>
              <a:t>Only with the relevant people </a:t>
            </a:r>
          </a:p>
          <a:p>
            <a:r>
              <a:rPr lang="en-GB" dirty="0">
                <a:solidFill>
                  <a:schemeClr val="accent1">
                    <a:lumMod val="75000"/>
                  </a:schemeClr>
                </a:solidFill>
                <a:latin typeface="Arial" panose="020B0604020202020204" pitchFamily="34" charset="0"/>
                <a:cs typeface="Arial" panose="020B0604020202020204" pitchFamily="34" charset="0"/>
              </a:rPr>
              <a:t>General Data Protection Regulations</a:t>
            </a:r>
          </a:p>
          <a:p>
            <a:r>
              <a:rPr lang="en-GB" dirty="0">
                <a:solidFill>
                  <a:schemeClr val="accent1">
                    <a:lumMod val="75000"/>
                  </a:schemeClr>
                </a:solidFill>
                <a:latin typeface="Arial" panose="020B0604020202020204" pitchFamily="34" charset="0"/>
                <a:cs typeface="Arial" panose="020B0604020202020204" pitchFamily="34" charset="0"/>
              </a:rPr>
              <a:t>Open and honest</a:t>
            </a:r>
          </a:p>
          <a:p>
            <a:r>
              <a:rPr lang="en-GB" dirty="0">
                <a:solidFill>
                  <a:schemeClr val="accent1">
                    <a:lumMod val="75000"/>
                  </a:schemeClr>
                </a:solidFill>
                <a:latin typeface="Arial" panose="020B0604020202020204" pitchFamily="34" charset="0"/>
                <a:cs typeface="Arial" panose="020B0604020202020204" pitchFamily="34" charset="0"/>
              </a:rPr>
              <a:t>Seek advice</a:t>
            </a:r>
          </a:p>
          <a:p>
            <a:r>
              <a:rPr lang="en-GB" dirty="0">
                <a:solidFill>
                  <a:schemeClr val="accent1">
                    <a:lumMod val="75000"/>
                  </a:schemeClr>
                </a:solidFill>
                <a:latin typeface="Arial" panose="020B0604020202020204" pitchFamily="34" charset="0"/>
                <a:cs typeface="Arial" panose="020B0604020202020204" pitchFamily="34" charset="0"/>
              </a:rPr>
              <a:t>Consider, safety and well-being</a:t>
            </a:r>
          </a:p>
          <a:p>
            <a:r>
              <a:rPr lang="en-GB" dirty="0">
                <a:solidFill>
                  <a:schemeClr val="accent1">
                    <a:lumMod val="75000"/>
                  </a:schemeClr>
                </a:solidFill>
                <a:latin typeface="Arial" panose="020B0604020202020204" pitchFamily="34" charset="0"/>
                <a:cs typeface="Arial" panose="020B0604020202020204" pitchFamily="34" charset="0"/>
              </a:rPr>
              <a:t>Keep records</a:t>
            </a:r>
          </a:p>
        </p:txBody>
      </p:sp>
    </p:spTree>
    <p:extLst>
      <p:ext uri="{BB962C8B-B14F-4D97-AF65-F5344CB8AC3E}">
        <p14:creationId xmlns:p14="http://schemas.microsoft.com/office/powerpoint/2010/main" val="3106918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035B4-2261-B6FD-A39E-789C5491C29C}"/>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Ffaeleddau</a:t>
            </a:r>
            <a:r>
              <a:rPr lang="en-GB" b="1" dirty="0">
                <a:latin typeface="Arial" panose="020B0604020202020204" pitchFamily="34" charset="0"/>
                <a:cs typeface="Arial" panose="020B0604020202020204" pitchFamily="34" charset="0"/>
              </a:rPr>
              <a:t> Diogelu </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Safeguarding Failings</a:t>
            </a:r>
          </a:p>
        </p:txBody>
      </p:sp>
      <p:sp>
        <p:nvSpPr>
          <p:cNvPr id="3" name="Content Placeholder 2">
            <a:extLst>
              <a:ext uri="{FF2B5EF4-FFF2-40B4-BE49-F238E27FC236}">
                <a16:creationId xmlns:a16="http://schemas.microsoft.com/office/drawing/2014/main" id="{0528F209-D755-80E7-9F9B-F38FE18D1A72}"/>
              </a:ext>
            </a:extLst>
          </p:cNvPr>
          <p:cNvSpPr>
            <a:spLocks noGrp="1"/>
          </p:cNvSpPr>
          <p:nvPr>
            <p:ph idx="1"/>
          </p:nvPr>
        </p:nvSpPr>
        <p:spPr>
          <a:xfrm>
            <a:off x="838200" y="1825626"/>
            <a:ext cx="5652357" cy="3640897"/>
          </a:xfrm>
        </p:spPr>
        <p:txBody>
          <a:bodyPr>
            <a:normAutofit lnSpcReduction="10000"/>
          </a:bodyPr>
          <a:lstStyle/>
          <a:p>
            <a:r>
              <a:rPr lang="en-GB" dirty="0" err="1">
                <a:latin typeface="Arial" panose="020B0604020202020204" pitchFamily="34" charset="0"/>
                <a:cs typeface="Arial" panose="020B0604020202020204" pitchFamily="34" charset="0"/>
              </a:rPr>
              <a:t>Cyfathrebiad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gwael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Methiant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rhannu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Diffyg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cyfeiriad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gweithdrefnol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amlasiantaethol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gwael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Diffyg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ymwybyddiaeth</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arwyddion</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symptomau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Methiant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ddefnyddio</a:t>
            </a:r>
            <a:r>
              <a:rPr lang="en-GB" dirty="0">
                <a:latin typeface="Arial" panose="020B0604020202020204" pitchFamily="34" charset="0"/>
                <a:cs typeface="Arial" panose="020B0604020202020204" pitchFamily="34" charset="0"/>
              </a:rPr>
              <a:t> dull </a:t>
            </a:r>
            <a:r>
              <a:rPr lang="en-GB" dirty="0" err="1">
                <a:latin typeface="Arial" panose="020B0604020202020204" pitchFamily="34" charset="0"/>
                <a:cs typeface="Arial" panose="020B0604020202020204" pitchFamily="34" charset="0"/>
              </a:rPr>
              <a:t>sydd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canolwyntio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plentyn</a:t>
            </a:r>
            <a:r>
              <a:rPr lang="en-GB" dirty="0">
                <a:latin typeface="Arial" panose="020B0604020202020204" pitchFamily="34" charset="0"/>
                <a:cs typeface="Arial" panose="020B0604020202020204" pitchFamily="34" charset="0"/>
              </a:rPr>
              <a:t> </a:t>
            </a:r>
          </a:p>
          <a:p>
            <a:endParaRPr lang="en-GB" dirty="0"/>
          </a:p>
        </p:txBody>
      </p:sp>
      <p:sp>
        <p:nvSpPr>
          <p:cNvPr id="4" name="Content Placeholder 3">
            <a:extLst>
              <a:ext uri="{FF2B5EF4-FFF2-40B4-BE49-F238E27FC236}">
                <a16:creationId xmlns:a16="http://schemas.microsoft.com/office/drawing/2014/main" id="{3F514E3C-7663-659D-5206-5D0D790ACD32}"/>
              </a:ext>
            </a:extLst>
          </p:cNvPr>
          <p:cNvSpPr>
            <a:spLocks noGrp="1"/>
          </p:cNvSpPr>
          <p:nvPr>
            <p:ph sz="half" idx="4294967295"/>
          </p:nvPr>
        </p:nvSpPr>
        <p:spPr>
          <a:xfrm>
            <a:off x="6875929" y="1828334"/>
            <a:ext cx="5181600" cy="4351337"/>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Poor communication</a:t>
            </a:r>
          </a:p>
          <a:p>
            <a:r>
              <a:rPr lang="en-GB" dirty="0">
                <a:solidFill>
                  <a:schemeClr val="accent1">
                    <a:lumMod val="75000"/>
                  </a:schemeClr>
                </a:solidFill>
                <a:latin typeface="Arial" panose="020B0604020202020204" pitchFamily="34" charset="0"/>
                <a:cs typeface="Arial" panose="020B0604020202020204" pitchFamily="34" charset="0"/>
              </a:rPr>
              <a:t>Failure to share</a:t>
            </a:r>
          </a:p>
          <a:p>
            <a:r>
              <a:rPr lang="en-GB" dirty="0">
                <a:solidFill>
                  <a:schemeClr val="accent1">
                    <a:lumMod val="75000"/>
                  </a:schemeClr>
                </a:solidFill>
                <a:latin typeface="Arial" panose="020B0604020202020204" pitchFamily="34" charset="0"/>
                <a:cs typeface="Arial" panose="020B0604020202020204" pitchFamily="34" charset="0"/>
              </a:rPr>
              <a:t>Lack of procedural direction</a:t>
            </a:r>
          </a:p>
          <a:p>
            <a:r>
              <a:rPr lang="en-GB" dirty="0">
                <a:solidFill>
                  <a:schemeClr val="accent1">
                    <a:lumMod val="75000"/>
                  </a:schemeClr>
                </a:solidFill>
                <a:latin typeface="Arial" panose="020B0604020202020204" pitchFamily="34" charset="0"/>
                <a:cs typeface="Arial" panose="020B0604020202020204" pitchFamily="34" charset="0"/>
              </a:rPr>
              <a:t>Poor inter-agency working</a:t>
            </a:r>
          </a:p>
          <a:p>
            <a:r>
              <a:rPr lang="en-GB" dirty="0">
                <a:solidFill>
                  <a:schemeClr val="accent1">
                    <a:lumMod val="75000"/>
                  </a:schemeClr>
                </a:solidFill>
                <a:latin typeface="Arial" panose="020B0604020202020204" pitchFamily="34" charset="0"/>
                <a:cs typeface="Arial" panose="020B0604020202020204" pitchFamily="34" charset="0"/>
              </a:rPr>
              <a:t>Lack of awareness of signs and symptoms</a:t>
            </a:r>
          </a:p>
          <a:p>
            <a:r>
              <a:rPr lang="en-GB" dirty="0">
                <a:solidFill>
                  <a:schemeClr val="accent1">
                    <a:lumMod val="75000"/>
                  </a:schemeClr>
                </a:solidFill>
                <a:latin typeface="Arial" panose="020B0604020202020204" pitchFamily="34" charset="0"/>
                <a:cs typeface="Arial" panose="020B0604020202020204" pitchFamily="34" charset="0"/>
              </a:rPr>
              <a:t>Failure to use child centred approach</a:t>
            </a:r>
          </a:p>
        </p:txBody>
      </p:sp>
    </p:spTree>
    <p:extLst>
      <p:ext uri="{BB962C8B-B14F-4D97-AF65-F5344CB8AC3E}">
        <p14:creationId xmlns:p14="http://schemas.microsoft.com/office/powerpoint/2010/main" val="24078410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E382E-FD47-79B8-1271-C04978CC0E98}"/>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Honiadau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yn</a:t>
            </a:r>
            <a:r>
              <a:rPr lang="en-GB" b="1" dirty="0">
                <a:latin typeface="Arial" panose="020B0604020202020204" pitchFamily="34" charset="0"/>
                <a:cs typeface="Arial" panose="020B0604020202020204" pitchFamily="34" charset="0"/>
              </a:rPr>
              <a:t> y </a:t>
            </a:r>
            <a:r>
              <a:rPr lang="en-GB" b="1" dirty="0" err="1">
                <a:latin typeface="Arial" panose="020B0604020202020204" pitchFamily="34" charset="0"/>
                <a:cs typeface="Arial" panose="020B0604020202020204" pitchFamily="34" charset="0"/>
              </a:rPr>
              <a:t>gweithle</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Allegations in the workplace</a:t>
            </a:r>
          </a:p>
        </p:txBody>
      </p:sp>
      <p:sp>
        <p:nvSpPr>
          <p:cNvPr id="3" name="Content Placeholder 2">
            <a:extLst>
              <a:ext uri="{FF2B5EF4-FFF2-40B4-BE49-F238E27FC236}">
                <a16:creationId xmlns:a16="http://schemas.microsoft.com/office/drawing/2014/main" id="{50B50780-F821-83A6-BEDB-323E75015D8B}"/>
              </a:ext>
            </a:extLst>
          </p:cNvPr>
          <p:cNvSpPr>
            <a:spLocks noGrp="1"/>
          </p:cNvSpPr>
          <p:nvPr>
            <p:ph idx="1"/>
          </p:nvPr>
        </p:nvSpPr>
        <p:spPr>
          <a:xfrm>
            <a:off x="838200" y="1825626"/>
            <a:ext cx="5775773" cy="3640897"/>
          </a:xfrm>
        </p:spPr>
        <p:txBody>
          <a:bodyPr>
            <a:normAutofit lnSpcReduction="10000"/>
          </a:bodyPr>
          <a:lstStyle/>
          <a:p>
            <a:r>
              <a:rPr lang="en-GB" dirty="0" err="1">
                <a:latin typeface="Arial" panose="020B0604020202020204" pitchFamily="34" charset="0"/>
                <a:cs typeface="Arial" panose="020B0604020202020204" pitchFamily="34" charset="0"/>
              </a:rPr>
              <a:t>Adrodd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SDP </a:t>
            </a:r>
            <a:r>
              <a:rPr lang="en-GB" dirty="0" err="1">
                <a:latin typeface="Arial" panose="020B0604020202020204" pitchFamily="34" charset="0"/>
                <a:cs typeface="Arial" panose="020B0604020202020204" pitchFamily="34" charset="0"/>
              </a:rPr>
              <a:t>neu’r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rheolwr</a:t>
            </a:r>
            <a:r>
              <a:rPr lang="en-GB" dirty="0">
                <a:latin typeface="Arial" panose="020B0604020202020204" pitchFamily="34" charset="0"/>
                <a:cs typeface="Arial" panose="020B0604020202020204" pitchFamily="34" charset="0"/>
              </a:rPr>
              <a:t> </a:t>
            </a:r>
          </a:p>
          <a:p>
            <a:r>
              <a:rPr lang="en-GB" dirty="0" err="1">
                <a:latin typeface="Arial" panose="020B0604020202020204" pitchFamily="34" charset="0"/>
                <a:cs typeface="Arial" panose="020B0604020202020204" pitchFamily="34" charset="0"/>
              </a:rPr>
              <a:t>Os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yw’r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honiad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ymwneud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â’r</a:t>
            </a:r>
            <a:r>
              <a:rPr lang="en-GB" dirty="0">
                <a:latin typeface="Arial" panose="020B0604020202020204" pitchFamily="34" charset="0"/>
                <a:cs typeface="Arial" panose="020B0604020202020204" pitchFamily="34" charset="0"/>
              </a:rPr>
              <a:t> SDP </a:t>
            </a:r>
            <a:r>
              <a:rPr lang="en-GB" dirty="0" err="1">
                <a:latin typeface="Arial" panose="020B0604020202020204" pitchFamily="34" charset="0"/>
                <a:cs typeface="Arial" panose="020B0604020202020204" pitchFamily="34" charset="0"/>
              </a:rPr>
              <a:t>neu’r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rheolwr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gwyddoch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ble</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dylech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adrodd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Peidiwch</a:t>
            </a:r>
            <a:r>
              <a:rPr lang="en-GB" dirty="0">
                <a:latin typeface="Arial" panose="020B0604020202020204" pitchFamily="34" charset="0"/>
                <a:cs typeface="Arial" panose="020B0604020202020204" pitchFamily="34" charset="0"/>
              </a:rPr>
              <a:t> â </a:t>
            </a:r>
            <a:r>
              <a:rPr lang="en-GB" dirty="0" err="1">
                <a:latin typeface="Arial" panose="020B0604020202020204" pitchFamily="34" charset="0"/>
                <a:cs typeface="Arial" panose="020B0604020202020204" pitchFamily="34" charset="0"/>
              </a:rPr>
              <a:t>trafod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aelod</a:t>
            </a:r>
            <a:r>
              <a:rPr lang="en-GB" dirty="0">
                <a:latin typeface="Arial" panose="020B0604020202020204" pitchFamily="34" charset="0"/>
                <a:cs typeface="Arial" panose="020B0604020202020204" pitchFamily="34" charset="0"/>
              </a:rPr>
              <a:t> o staff dan </a:t>
            </a:r>
            <a:r>
              <a:rPr lang="en-GB" dirty="0" err="1">
                <a:latin typeface="Arial" panose="020B0604020202020204" pitchFamily="34" charset="0"/>
                <a:cs typeface="Arial" panose="020B0604020202020204" pitchFamily="34" charset="0"/>
              </a:rPr>
              <a:t>sylw</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Dilyn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holl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bolisïau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gweithdrefnau</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D7ECA450-413F-0BE4-C6F0-5E72B44316BA}"/>
              </a:ext>
            </a:extLst>
          </p:cNvPr>
          <p:cNvSpPr>
            <a:spLocks noGrp="1"/>
          </p:cNvSpPr>
          <p:nvPr>
            <p:ph sz="half" idx="4294967295"/>
          </p:nvPr>
        </p:nvSpPr>
        <p:spPr>
          <a:xfrm>
            <a:off x="6613973" y="1825626"/>
            <a:ext cx="54864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Report immediately to DSO or the manager</a:t>
            </a:r>
          </a:p>
          <a:p>
            <a:r>
              <a:rPr lang="en-GB" dirty="0">
                <a:solidFill>
                  <a:schemeClr val="accent1">
                    <a:lumMod val="75000"/>
                  </a:schemeClr>
                </a:solidFill>
                <a:latin typeface="Arial" panose="020B0604020202020204" pitchFamily="34" charset="0"/>
                <a:cs typeface="Arial" panose="020B0604020202020204" pitchFamily="34" charset="0"/>
              </a:rPr>
              <a:t>If the allegation is about the DSO or the manager, know where you should report</a:t>
            </a:r>
          </a:p>
          <a:p>
            <a:r>
              <a:rPr lang="en-GB" dirty="0">
                <a:solidFill>
                  <a:schemeClr val="accent1">
                    <a:lumMod val="75000"/>
                  </a:schemeClr>
                </a:solidFill>
                <a:latin typeface="Arial" panose="020B0604020202020204" pitchFamily="34" charset="0"/>
                <a:cs typeface="Arial" panose="020B0604020202020204" pitchFamily="34" charset="0"/>
              </a:rPr>
              <a:t>Not discuss the allegations with the member of staff in question</a:t>
            </a:r>
          </a:p>
          <a:p>
            <a:r>
              <a:rPr lang="en-GB" dirty="0">
                <a:solidFill>
                  <a:schemeClr val="accent1">
                    <a:lumMod val="75000"/>
                  </a:schemeClr>
                </a:solidFill>
                <a:latin typeface="Arial" panose="020B0604020202020204" pitchFamily="34" charset="0"/>
                <a:cs typeface="Arial" panose="020B0604020202020204" pitchFamily="34" charset="0"/>
              </a:rPr>
              <a:t>Follow all policies and procedures</a:t>
            </a:r>
          </a:p>
        </p:txBody>
      </p:sp>
    </p:spTree>
    <p:extLst>
      <p:ext uri="{BB962C8B-B14F-4D97-AF65-F5344CB8AC3E}">
        <p14:creationId xmlns:p14="http://schemas.microsoft.com/office/powerpoint/2010/main" val="6611066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0460B-A040-55EC-6EC4-8132EEDCE55F}"/>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Honiadau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ym</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mhywyd</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cyhoeddus</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Allegations in public life</a:t>
            </a:r>
          </a:p>
        </p:txBody>
      </p:sp>
      <p:sp>
        <p:nvSpPr>
          <p:cNvPr id="3" name="Content Placeholder 2">
            <a:extLst>
              <a:ext uri="{FF2B5EF4-FFF2-40B4-BE49-F238E27FC236}">
                <a16:creationId xmlns:a16="http://schemas.microsoft.com/office/drawing/2014/main" id="{3B035154-00CC-7479-A3D3-46D547990A4B}"/>
              </a:ext>
            </a:extLst>
          </p:cNvPr>
          <p:cNvSpPr>
            <a:spLocks noGrp="1"/>
          </p:cNvSpPr>
          <p:nvPr>
            <p:ph idx="1"/>
          </p:nvPr>
        </p:nvSpPr>
        <p:spPr>
          <a:xfrm>
            <a:off x="838200" y="1825626"/>
            <a:ext cx="5669187" cy="3640897"/>
          </a:xfrm>
        </p:spPr>
        <p:txBody>
          <a:bodyPr>
            <a:normAutofit lnSpcReduction="10000"/>
          </a:bodyPr>
          <a:lstStyle/>
          <a:p>
            <a:r>
              <a:rPr lang="en-GB" dirty="0" err="1">
                <a:latin typeface="Arial" panose="020B0604020202020204" pitchFamily="34" charset="0"/>
                <a:cs typeface="Arial" panose="020B0604020202020204" pitchFamily="34" charset="0"/>
              </a:rPr>
              <a:t>Adrodd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Brwdd</a:t>
            </a:r>
            <a:r>
              <a:rPr lang="en-GB" dirty="0">
                <a:latin typeface="Arial" panose="020B0604020202020204" pitchFamily="34" charset="0"/>
                <a:cs typeface="Arial" panose="020B0604020202020204" pitchFamily="34" charset="0"/>
              </a:rPr>
              <a:t> Diogelu </a:t>
            </a:r>
            <a:r>
              <a:rPr lang="en-GB" dirty="0" err="1">
                <a:latin typeface="Arial" panose="020B0604020202020204" pitchFamily="34" charset="0"/>
                <a:cs typeface="Arial" panose="020B0604020202020204" pitchFamily="34" charset="0"/>
              </a:rPr>
              <a:t>Rhanbarthol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gofynnwch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awdurdod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lleol</a:t>
            </a:r>
            <a:r>
              <a:rPr lang="en-GB" dirty="0">
                <a:latin typeface="Arial" panose="020B0604020202020204" pitchFamily="34" charset="0"/>
                <a:cs typeface="Arial" panose="020B0604020202020204" pitchFamily="34" charset="0"/>
              </a:rPr>
              <a:t> neu </a:t>
            </a:r>
            <a:r>
              <a:rPr lang="en-GB" dirty="0" err="1">
                <a:latin typeface="Arial" panose="020B0604020202020204" pitchFamily="34" charset="0"/>
                <a:cs typeface="Arial" panose="020B0604020202020204" pitchFamily="34" charset="0"/>
              </a:rPr>
              <a:t>defnyddiwch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ap) </a:t>
            </a:r>
          </a:p>
          <a:p>
            <a:r>
              <a:rPr lang="en-GB" dirty="0" err="1">
                <a:latin typeface="Arial" panose="020B0604020202020204" pitchFamily="34" charset="0"/>
                <a:cs typeface="Arial" panose="020B0604020202020204" pitchFamily="34" charset="0"/>
              </a:rPr>
              <a:t>Adrodd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heddlu’n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unigolyn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perygl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uniongyrchol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Rhowch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wybod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101 </a:t>
            </a:r>
            <a:r>
              <a:rPr lang="en-GB" dirty="0" err="1">
                <a:latin typeface="Arial" panose="020B0604020202020204" pitchFamily="34" charset="0"/>
                <a:cs typeface="Arial" panose="020B0604020202020204" pitchFamily="34" charset="0"/>
              </a:rPr>
              <a:t>os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trosedd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wedi’I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cyflawni</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12E9C88A-BB61-D1F9-0F4E-A4D83671F64F}"/>
              </a:ext>
            </a:extLst>
          </p:cNvPr>
          <p:cNvSpPr>
            <a:spLocks noGrp="1"/>
          </p:cNvSpPr>
          <p:nvPr>
            <p:ph sz="half" idx="4294967295"/>
          </p:nvPr>
        </p:nvSpPr>
        <p:spPr>
          <a:xfrm>
            <a:off x="7010400" y="1825625"/>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Report to Regional Safeguarding Board (ask local authority or use the ap)</a:t>
            </a:r>
          </a:p>
          <a:p>
            <a:r>
              <a:rPr lang="en-GB" dirty="0">
                <a:solidFill>
                  <a:schemeClr val="accent1">
                    <a:lumMod val="75000"/>
                  </a:schemeClr>
                </a:solidFill>
                <a:latin typeface="Arial" panose="020B0604020202020204" pitchFamily="34" charset="0"/>
                <a:cs typeface="Arial" panose="020B0604020202020204" pitchFamily="34" charset="0"/>
              </a:rPr>
              <a:t>Report to police immediately if an individual is in immediate danger</a:t>
            </a:r>
          </a:p>
          <a:p>
            <a:r>
              <a:rPr lang="en-GB" dirty="0">
                <a:solidFill>
                  <a:schemeClr val="accent1">
                    <a:lumMod val="75000"/>
                  </a:schemeClr>
                </a:solidFill>
                <a:latin typeface="Arial" panose="020B0604020202020204" pitchFamily="34" charset="0"/>
                <a:cs typeface="Arial" panose="020B0604020202020204" pitchFamily="34" charset="0"/>
              </a:rPr>
              <a:t>Report to 101 if a crime has been committed</a:t>
            </a:r>
          </a:p>
        </p:txBody>
      </p:sp>
    </p:spTree>
    <p:extLst>
      <p:ext uri="{BB962C8B-B14F-4D97-AF65-F5344CB8AC3E}">
        <p14:creationId xmlns:p14="http://schemas.microsoft.com/office/powerpoint/2010/main" val="27870407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DC102-0782-910F-1B5B-EA269B277618}"/>
              </a:ext>
            </a:extLst>
          </p:cNvPr>
          <p:cNvSpPr>
            <a:spLocks noGrp="1"/>
          </p:cNvSpPr>
          <p:nvPr>
            <p:ph type="title"/>
          </p:nvPr>
        </p:nvSpPr>
        <p:spPr>
          <a:xfrm>
            <a:off x="838200" y="0"/>
            <a:ext cx="10515600" cy="1325563"/>
          </a:xfrm>
        </p:spPr>
        <p:txBody>
          <a:bodyPr/>
          <a:lstStyle/>
          <a:p>
            <a:pPr algn="ctr"/>
            <a:r>
              <a:rPr lang="en-GB" b="1" dirty="0">
                <a:latin typeface="Arial" panose="020B0604020202020204" pitchFamily="34" charset="0"/>
                <a:cs typeface="Arial" panose="020B0604020202020204" pitchFamily="34" charset="0"/>
              </a:rPr>
              <a:t>Diogelu </a:t>
            </a:r>
            <a:r>
              <a:rPr lang="en-GB" b="1" dirty="0" err="1">
                <a:latin typeface="Arial" panose="020B0604020202020204" pitchFamily="34" charset="0"/>
                <a:cs typeface="Arial" panose="020B0604020202020204" pitchFamily="34" charset="0"/>
              </a:rPr>
              <a:t>eich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hunan</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Safeguard yourself</a:t>
            </a:r>
          </a:p>
        </p:txBody>
      </p:sp>
      <p:sp>
        <p:nvSpPr>
          <p:cNvPr id="3" name="Content Placeholder 2">
            <a:extLst>
              <a:ext uri="{FF2B5EF4-FFF2-40B4-BE49-F238E27FC236}">
                <a16:creationId xmlns:a16="http://schemas.microsoft.com/office/drawing/2014/main" id="{D02107B4-50DD-863D-38EE-151CE11C0186}"/>
              </a:ext>
            </a:extLst>
          </p:cNvPr>
          <p:cNvSpPr>
            <a:spLocks noGrp="1"/>
          </p:cNvSpPr>
          <p:nvPr>
            <p:ph idx="1"/>
          </p:nvPr>
        </p:nvSpPr>
        <p:spPr>
          <a:xfrm>
            <a:off x="793321" y="1471613"/>
            <a:ext cx="5686016" cy="3640897"/>
          </a:xfrm>
        </p:spPr>
        <p:txBody>
          <a:bodyPr>
            <a:noAutofit/>
          </a:bodyPr>
          <a:lstStyle/>
          <a:p>
            <a:r>
              <a:rPr lang="en-GB" dirty="0" err="1">
                <a:latin typeface="Arial" panose="020B0604020202020204" pitchFamily="34" charset="0"/>
                <a:cs typeface="Arial" panose="020B0604020202020204" pitchFamily="34" charset="0"/>
              </a:rPr>
              <a:t>Dyletswydd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gofal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adrodd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Gweithredu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‘best interest’</a:t>
            </a:r>
          </a:p>
          <a:p>
            <a:r>
              <a:rPr lang="en-GB" dirty="0" err="1">
                <a:latin typeface="Arial" panose="020B0604020202020204" pitchFamily="34" charset="0"/>
                <a:cs typeface="Arial" panose="020B0604020202020204" pitchFamily="34" charset="0"/>
              </a:rPr>
              <a:t>Osgoi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unrhyw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ymddygiad</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gellid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cwestiynu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Byddwch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atebol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Agored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chefnogol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Cofnodi’n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effeithiol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Osgoi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rhoi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hunan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sefyllfa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fregus</a:t>
            </a:r>
            <a:r>
              <a:rPr lang="en-GB" dirty="0">
                <a:latin typeface="Arial" panose="020B0604020202020204" pitchFamily="34" charset="0"/>
                <a:cs typeface="Arial" panose="020B0604020202020204" pitchFamily="34" charset="0"/>
              </a:rPr>
              <a:t> </a:t>
            </a:r>
          </a:p>
        </p:txBody>
      </p:sp>
      <p:sp>
        <p:nvSpPr>
          <p:cNvPr id="4" name="Content Placeholder 3">
            <a:extLst>
              <a:ext uri="{FF2B5EF4-FFF2-40B4-BE49-F238E27FC236}">
                <a16:creationId xmlns:a16="http://schemas.microsoft.com/office/drawing/2014/main" id="{004F8D56-FCCA-CD08-61F0-F40F2A56EB5F}"/>
              </a:ext>
            </a:extLst>
          </p:cNvPr>
          <p:cNvSpPr>
            <a:spLocks noGrp="1"/>
          </p:cNvSpPr>
          <p:nvPr>
            <p:ph sz="half" idx="4294967295"/>
          </p:nvPr>
        </p:nvSpPr>
        <p:spPr>
          <a:xfrm>
            <a:off x="7010400" y="1471613"/>
            <a:ext cx="5181600" cy="4351337"/>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Duty of care to report</a:t>
            </a:r>
          </a:p>
          <a:p>
            <a:r>
              <a:rPr lang="en-GB" dirty="0">
                <a:solidFill>
                  <a:schemeClr val="accent1">
                    <a:lumMod val="75000"/>
                  </a:schemeClr>
                </a:solidFill>
                <a:latin typeface="Arial" panose="020B0604020202020204" pitchFamily="34" charset="0"/>
                <a:cs typeface="Arial" panose="020B0604020202020204" pitchFamily="34" charset="0"/>
              </a:rPr>
              <a:t>Act in best interests</a:t>
            </a:r>
          </a:p>
          <a:p>
            <a:r>
              <a:rPr lang="en-GB" dirty="0">
                <a:solidFill>
                  <a:schemeClr val="accent1">
                    <a:lumMod val="75000"/>
                  </a:schemeClr>
                </a:solidFill>
                <a:latin typeface="Arial" panose="020B0604020202020204" pitchFamily="34" charset="0"/>
                <a:cs typeface="Arial" panose="020B0604020202020204" pitchFamily="34" charset="0"/>
              </a:rPr>
              <a:t>Avoid any conduct that could be questioned</a:t>
            </a:r>
          </a:p>
          <a:p>
            <a:r>
              <a:rPr lang="en-GB" dirty="0">
                <a:solidFill>
                  <a:schemeClr val="accent1">
                    <a:lumMod val="75000"/>
                  </a:schemeClr>
                </a:solidFill>
                <a:latin typeface="Arial" panose="020B0604020202020204" pitchFamily="34" charset="0"/>
                <a:cs typeface="Arial" panose="020B0604020202020204" pitchFamily="34" charset="0"/>
              </a:rPr>
              <a:t>Be accountable</a:t>
            </a:r>
          </a:p>
          <a:p>
            <a:r>
              <a:rPr lang="en-GB" dirty="0">
                <a:solidFill>
                  <a:schemeClr val="accent1">
                    <a:lumMod val="75000"/>
                  </a:schemeClr>
                </a:solidFill>
                <a:latin typeface="Arial" panose="020B0604020202020204" pitchFamily="34" charset="0"/>
                <a:cs typeface="Arial" panose="020B0604020202020204" pitchFamily="34" charset="0"/>
              </a:rPr>
              <a:t>Open and supportive</a:t>
            </a:r>
          </a:p>
          <a:p>
            <a:r>
              <a:rPr lang="en-GB" dirty="0">
                <a:solidFill>
                  <a:schemeClr val="accent1">
                    <a:lumMod val="75000"/>
                  </a:schemeClr>
                </a:solidFill>
                <a:latin typeface="Arial" panose="020B0604020202020204" pitchFamily="34" charset="0"/>
                <a:cs typeface="Arial" panose="020B0604020202020204" pitchFamily="34" charset="0"/>
              </a:rPr>
              <a:t>Record effectively</a:t>
            </a:r>
          </a:p>
          <a:p>
            <a:r>
              <a:rPr lang="en-GB" dirty="0">
                <a:solidFill>
                  <a:schemeClr val="accent1">
                    <a:lumMod val="75000"/>
                  </a:schemeClr>
                </a:solidFill>
                <a:latin typeface="Arial" panose="020B0604020202020204" pitchFamily="34" charset="0"/>
                <a:cs typeface="Arial" panose="020B0604020202020204" pitchFamily="34" charset="0"/>
              </a:rPr>
              <a:t>Avoid putting yourself in a vulnerable situation</a:t>
            </a:r>
          </a:p>
          <a:p>
            <a:endParaRPr lang="en-GB" dirty="0"/>
          </a:p>
        </p:txBody>
      </p:sp>
    </p:spTree>
    <p:extLst>
      <p:ext uri="{BB962C8B-B14F-4D97-AF65-F5344CB8AC3E}">
        <p14:creationId xmlns:p14="http://schemas.microsoft.com/office/powerpoint/2010/main" val="19069012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DC102-0782-910F-1B5B-EA269B277618}"/>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Diogelu </a:t>
            </a:r>
            <a:r>
              <a:rPr lang="en-GB" b="1" dirty="0" err="1">
                <a:latin typeface="Arial" panose="020B0604020202020204" pitchFamily="34" charset="0"/>
                <a:cs typeface="Arial" panose="020B0604020202020204" pitchFamily="34" charset="0"/>
              </a:rPr>
              <a:t>eich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hunan</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Safeguard yourself</a:t>
            </a:r>
          </a:p>
        </p:txBody>
      </p:sp>
      <p:sp>
        <p:nvSpPr>
          <p:cNvPr id="3" name="Content Placeholder 2">
            <a:extLst>
              <a:ext uri="{FF2B5EF4-FFF2-40B4-BE49-F238E27FC236}">
                <a16:creationId xmlns:a16="http://schemas.microsoft.com/office/drawing/2014/main" id="{D02107B4-50DD-863D-38EE-151CE11C0186}"/>
              </a:ext>
            </a:extLst>
          </p:cNvPr>
          <p:cNvSpPr>
            <a:spLocks noGrp="1"/>
          </p:cNvSpPr>
          <p:nvPr>
            <p:ph idx="1"/>
          </p:nvPr>
        </p:nvSpPr>
        <p:spPr>
          <a:xfrm>
            <a:off x="838200" y="1825626"/>
            <a:ext cx="5478453" cy="4036632"/>
          </a:xfrm>
        </p:spPr>
        <p:txBody>
          <a:bodyPr>
            <a:normAutofit lnSpcReduction="10000"/>
          </a:bodyPr>
          <a:lstStyle/>
          <a:p>
            <a:r>
              <a:rPr lang="en-GB" dirty="0" err="1">
                <a:latin typeface="Arial" panose="020B0604020202020204" pitchFamily="34" charset="0"/>
                <a:cs typeface="Arial" panose="020B0604020202020204" pitchFamily="34" charset="0"/>
              </a:rPr>
              <a:t>Cyfathrebiad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effeithiol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Ystyriwch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gyfrinachedd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Gwisgwch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briodol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Byddwch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ymwybodol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unrhyw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cyswllt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corfforol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Gweithiwch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pen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hyn</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Cymorth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cyntaf</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gofal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personol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Ffotograffiaeth</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fideos</a:t>
            </a:r>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004F8D56-FCCA-CD08-61F0-F40F2A56EB5F}"/>
              </a:ext>
            </a:extLst>
          </p:cNvPr>
          <p:cNvSpPr>
            <a:spLocks noGrp="1"/>
          </p:cNvSpPr>
          <p:nvPr>
            <p:ph sz="half" idx="4294967295"/>
          </p:nvPr>
        </p:nvSpPr>
        <p:spPr>
          <a:xfrm>
            <a:off x="7010400" y="1825625"/>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Effective communication</a:t>
            </a:r>
          </a:p>
          <a:p>
            <a:r>
              <a:rPr lang="en-GB" dirty="0">
                <a:solidFill>
                  <a:schemeClr val="accent1">
                    <a:lumMod val="75000"/>
                  </a:schemeClr>
                </a:solidFill>
                <a:latin typeface="Arial" panose="020B0604020202020204" pitchFamily="34" charset="0"/>
                <a:cs typeface="Arial" panose="020B0604020202020204" pitchFamily="34" charset="0"/>
              </a:rPr>
              <a:t>Consider confidentiality</a:t>
            </a:r>
          </a:p>
          <a:p>
            <a:r>
              <a:rPr lang="en-GB" dirty="0">
                <a:solidFill>
                  <a:schemeClr val="accent1">
                    <a:lumMod val="75000"/>
                  </a:schemeClr>
                </a:solidFill>
                <a:latin typeface="Arial" panose="020B0604020202020204" pitchFamily="34" charset="0"/>
                <a:cs typeface="Arial" panose="020B0604020202020204" pitchFamily="34" charset="0"/>
              </a:rPr>
              <a:t>Dress appropriately</a:t>
            </a:r>
          </a:p>
          <a:p>
            <a:r>
              <a:rPr lang="en-GB" dirty="0">
                <a:solidFill>
                  <a:schemeClr val="accent1">
                    <a:lumMod val="75000"/>
                  </a:schemeClr>
                </a:solidFill>
                <a:latin typeface="Arial" panose="020B0604020202020204" pitchFamily="34" charset="0"/>
                <a:cs typeface="Arial" panose="020B0604020202020204" pitchFamily="34" charset="0"/>
              </a:rPr>
              <a:t>Be mindful of any physical contact</a:t>
            </a:r>
          </a:p>
          <a:p>
            <a:r>
              <a:rPr lang="en-GB" dirty="0">
                <a:solidFill>
                  <a:schemeClr val="accent1">
                    <a:lumMod val="75000"/>
                  </a:schemeClr>
                </a:solidFill>
                <a:latin typeface="Arial" panose="020B0604020202020204" pitchFamily="34" charset="0"/>
                <a:cs typeface="Arial" panose="020B0604020202020204" pitchFamily="34" charset="0"/>
              </a:rPr>
              <a:t>Lone working</a:t>
            </a:r>
          </a:p>
          <a:p>
            <a:r>
              <a:rPr lang="en-GB" dirty="0">
                <a:solidFill>
                  <a:schemeClr val="accent1">
                    <a:lumMod val="75000"/>
                  </a:schemeClr>
                </a:solidFill>
                <a:latin typeface="Arial" panose="020B0604020202020204" pitchFamily="34" charset="0"/>
                <a:cs typeface="Arial" panose="020B0604020202020204" pitchFamily="34" charset="0"/>
              </a:rPr>
              <a:t>First aid and personal care</a:t>
            </a:r>
          </a:p>
          <a:p>
            <a:r>
              <a:rPr lang="en-GB" dirty="0">
                <a:solidFill>
                  <a:schemeClr val="accent1">
                    <a:lumMod val="75000"/>
                  </a:schemeClr>
                </a:solidFill>
                <a:latin typeface="Arial" panose="020B0604020202020204" pitchFamily="34" charset="0"/>
                <a:cs typeface="Arial" panose="020B0604020202020204" pitchFamily="34" charset="0"/>
              </a:rPr>
              <a:t>Photography and videos</a:t>
            </a:r>
          </a:p>
          <a:p>
            <a:endParaRPr lang="en-GB" dirty="0">
              <a:solidFill>
                <a:schemeClr val="accent6">
                  <a:lumMod val="75000"/>
                </a:schemeClr>
              </a:solidFill>
            </a:endParaRPr>
          </a:p>
          <a:p>
            <a:endParaRPr lang="en-GB" dirty="0"/>
          </a:p>
          <a:p>
            <a:endParaRPr lang="en-GB" dirty="0"/>
          </a:p>
        </p:txBody>
      </p:sp>
    </p:spTree>
    <p:extLst>
      <p:ext uri="{BB962C8B-B14F-4D97-AF65-F5344CB8AC3E}">
        <p14:creationId xmlns:p14="http://schemas.microsoft.com/office/powerpoint/2010/main" val="42417629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60040-045A-595F-1DD0-0CF2DCF28983}"/>
              </a:ext>
            </a:extLst>
          </p:cNvPr>
          <p:cNvSpPr>
            <a:spLocks noGrp="1"/>
          </p:cNvSpPr>
          <p:nvPr>
            <p:ph type="title"/>
          </p:nvPr>
        </p:nvSpPr>
        <p:spPr/>
        <p:txBody>
          <a:bodyPr/>
          <a:lstStyle/>
          <a:p>
            <a:pPr algn="ctr"/>
            <a:r>
              <a:rPr lang="en-GB" b="1" err="1">
                <a:latin typeface="Arial"/>
                <a:ea typeface="Calibri Light"/>
                <a:cs typeface="Calibri Light"/>
              </a:rPr>
              <a:t>Tasg</a:t>
            </a:r>
            <a:r>
              <a:rPr lang="en-GB" b="1" dirty="0">
                <a:latin typeface="Arial"/>
                <a:ea typeface="Calibri Light"/>
                <a:cs typeface="Calibri Light"/>
              </a:rPr>
              <a:t>/ </a:t>
            </a:r>
            <a:r>
              <a:rPr lang="en-GB" b="1" dirty="0">
                <a:solidFill>
                  <a:schemeClr val="accent1">
                    <a:lumMod val="76000"/>
                  </a:schemeClr>
                </a:solidFill>
                <a:latin typeface="Arial"/>
                <a:ea typeface="Calibri Light"/>
                <a:cs typeface="Calibri Light"/>
              </a:rPr>
              <a:t>Task</a:t>
            </a:r>
            <a:endParaRPr lang="en-GB" b="1" dirty="0">
              <a:solidFill>
                <a:schemeClr val="accent1">
                  <a:lumMod val="76000"/>
                </a:schemeClr>
              </a:solidFill>
              <a:latin typeface="Arial"/>
              <a:cs typeface="Arial"/>
            </a:endParaRPr>
          </a:p>
        </p:txBody>
      </p:sp>
      <p:sp>
        <p:nvSpPr>
          <p:cNvPr id="3" name="Content Placeholder 2">
            <a:extLst>
              <a:ext uri="{FF2B5EF4-FFF2-40B4-BE49-F238E27FC236}">
                <a16:creationId xmlns:a16="http://schemas.microsoft.com/office/drawing/2014/main" id="{A0B59E10-F724-21CA-1DB3-F203194F8E78}"/>
              </a:ext>
            </a:extLst>
          </p:cNvPr>
          <p:cNvSpPr>
            <a:spLocks noGrp="1"/>
          </p:cNvSpPr>
          <p:nvPr>
            <p:ph idx="1"/>
          </p:nvPr>
        </p:nvSpPr>
        <p:spPr/>
        <p:txBody>
          <a:bodyPr vert="horz" lIns="91440" tIns="45720" rIns="91440" bIns="45720" rtlCol="0" anchor="t">
            <a:normAutofit/>
          </a:bodyPr>
          <a:lstStyle/>
          <a:p>
            <a:pPr marL="0" indent="0" algn="ctr">
              <a:buNone/>
            </a:pPr>
            <a:endParaRPr lang="en-GB" dirty="0">
              <a:latin typeface="Arial"/>
              <a:ea typeface="Calibri" panose="020F0502020204030204"/>
              <a:cs typeface="Calibri" panose="020F0502020204030204"/>
            </a:endParaRPr>
          </a:p>
          <a:p>
            <a:pPr marL="0" indent="0" algn="ctr">
              <a:buNone/>
            </a:pPr>
            <a:r>
              <a:rPr lang="en-GB" dirty="0">
                <a:latin typeface="Arial"/>
                <a:ea typeface="Calibri" panose="020F0502020204030204"/>
                <a:cs typeface="Calibri" panose="020F0502020204030204"/>
                <a:hlinkClick r:id="rId2"/>
              </a:rPr>
              <a:t>Achosion Achos/ </a:t>
            </a:r>
            <a:r>
              <a:rPr lang="en-GB" dirty="0">
                <a:solidFill>
                  <a:schemeClr val="accent1">
                    <a:lumMod val="76000"/>
                  </a:schemeClr>
                </a:solidFill>
                <a:latin typeface="Arial"/>
                <a:ea typeface="Calibri" panose="020F0502020204030204"/>
                <a:cs typeface="Calibri" panose="020F0502020204030204"/>
                <a:hlinkClick r:id="rId2">
                  <a:extLst>
                    <a:ext uri="{A12FA001-AC4F-418D-AE19-62706E023703}">
                      <ahyp:hlinkClr xmlns:ahyp="http://schemas.microsoft.com/office/drawing/2018/hyperlinkcolor" val="tx"/>
                    </a:ext>
                  </a:extLst>
                </a:hlinkClick>
              </a:rPr>
              <a:t>Case Studies</a:t>
            </a:r>
            <a:endParaRPr lang="en-US">
              <a:solidFill>
                <a:schemeClr val="accent1">
                  <a:lumMod val="76000"/>
                </a:schemeClr>
              </a:solidFill>
              <a:ea typeface="Calibri"/>
              <a:cs typeface="Calibri"/>
            </a:endParaRPr>
          </a:p>
        </p:txBody>
      </p:sp>
    </p:spTree>
    <p:extLst>
      <p:ext uri="{BB962C8B-B14F-4D97-AF65-F5344CB8AC3E}">
        <p14:creationId xmlns:p14="http://schemas.microsoft.com/office/powerpoint/2010/main" val="21812757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23267-B7B1-F753-D16A-55077593DF1C}"/>
              </a:ext>
            </a:extLst>
          </p:cNvPr>
          <p:cNvSpPr>
            <a:spLocks noGrp="1"/>
          </p:cNvSpPr>
          <p:nvPr>
            <p:ph type="title"/>
          </p:nvPr>
        </p:nvSpPr>
        <p:spPr/>
        <p:txBody>
          <a:bodyPr>
            <a:normAutofit/>
          </a:bodyPr>
          <a:lstStyle/>
          <a:p>
            <a:pPr algn="ctr"/>
            <a:r>
              <a:rPr lang="en-GB" sz="4800" b="1" dirty="0" err="1">
                <a:latin typeface="Arial" panose="020B0604020202020204" pitchFamily="34" charset="0"/>
                <a:cs typeface="Arial" panose="020B0604020202020204" pitchFamily="34" charset="0"/>
              </a:rPr>
              <a:t>Cyfeirnodau</a:t>
            </a:r>
            <a:r>
              <a:rPr lang="en-GB" sz="4800" b="1" dirty="0">
                <a:latin typeface="Arial" panose="020B0604020202020204" pitchFamily="34" charset="0"/>
                <a:cs typeface="Arial" panose="020B0604020202020204" pitchFamily="34" charset="0"/>
              </a:rPr>
              <a:t>/</a:t>
            </a:r>
            <a:r>
              <a:rPr lang="en-GB" sz="4800" b="1" dirty="0">
                <a:solidFill>
                  <a:schemeClr val="accent1">
                    <a:lumMod val="75000"/>
                  </a:schemeClr>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6A27E83B-CD63-70A0-D231-EC2D0CE9363E}"/>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NSPCC (2022) Keeping children safe. Available at: </a:t>
            </a:r>
            <a:r>
              <a:rPr lang="en-GB" dirty="0">
                <a:latin typeface="Arial" panose="020B0604020202020204" pitchFamily="34" charset="0"/>
                <a:cs typeface="Arial" panose="020B0604020202020204" pitchFamily="34" charset="0"/>
                <a:hlinkClick r:id="rId2"/>
              </a:rPr>
              <a:t>https://www.nspcc.org.uk/keeping-children-safe/</a:t>
            </a:r>
            <a:r>
              <a:rPr lang="en-GB" dirty="0">
                <a:latin typeface="Arial" panose="020B0604020202020204" pitchFamily="34" charset="0"/>
                <a:cs typeface="Arial" panose="020B0604020202020204" pitchFamily="34" charset="0"/>
              </a:rPr>
              <a:t>  (Accessed: 18 October 2022).</a:t>
            </a:r>
          </a:p>
          <a:p>
            <a:r>
              <a:rPr lang="en-GB" dirty="0">
                <a:latin typeface="Arial" panose="020B0604020202020204" pitchFamily="34" charset="0"/>
                <a:cs typeface="Arial" panose="020B0604020202020204" pitchFamily="34" charset="0"/>
              </a:rPr>
              <a:t>NUCO Training Limited(2022) Safeguarding. Available at: </a:t>
            </a:r>
            <a:r>
              <a:rPr lang="en-GB" dirty="0">
                <a:latin typeface="Arial" panose="020B0604020202020204" pitchFamily="34" charset="0"/>
                <a:cs typeface="Arial" panose="020B0604020202020204" pitchFamily="34" charset="0"/>
                <a:hlinkClick r:id="rId3"/>
              </a:rPr>
              <a:t>https://nucotrainingltd.sharepoint.com/:p:/r/_layouts/15/Doc.aspx?sourcedoc=%7B3ECE70B5-FCDD-430B-B598-9A9A4876E7A1%7D&amp;file=Level%203%20Safeguarding%20-%20Presentation.pptx&amp;action=edit&amp;mobileredirect=true</a:t>
            </a:r>
            <a:r>
              <a:rPr lang="en-GB" dirty="0">
                <a:latin typeface="Arial" panose="020B0604020202020204" pitchFamily="34" charset="0"/>
                <a:cs typeface="Arial" panose="020B0604020202020204" pitchFamily="34" charset="0"/>
              </a:rPr>
              <a:t>  (Accessed: 10 June 2023).</a:t>
            </a:r>
          </a:p>
        </p:txBody>
      </p:sp>
    </p:spTree>
    <p:extLst>
      <p:ext uri="{BB962C8B-B14F-4D97-AF65-F5344CB8AC3E}">
        <p14:creationId xmlns:p14="http://schemas.microsoft.com/office/powerpoint/2010/main" val="3993411016"/>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3.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16bfc89a-06a0-41d6-ae50-6ff65b36cb8b">
      <UserInfo>
        <DisplayName>Natalie MacDonald</DisplayName>
        <AccountId>9</AccountId>
        <AccountType/>
      </UserInfo>
      <UserInfo>
        <DisplayName>Natasha Young</DisplayName>
        <AccountId>13</AccountId>
        <AccountType/>
      </UserInfo>
    </SharedWithUsers>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6" ma:contentTypeDescription="Create a new document." ma:contentTypeScope="" ma:versionID="a4dcb34dc5fdf258bf392aab553054d2">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b534d4374fdab73f758f5458f38e133c"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9B91AC-7416-4CAC-A8C4-9C208661FF37}">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customXml/itemProps2.xml><?xml version="1.0" encoding="utf-8"?>
<ds:datastoreItem xmlns:ds="http://schemas.openxmlformats.org/officeDocument/2006/customXml" ds:itemID="{1F5D78E7-F611-4BF9-8041-4BC4FA730B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825A99-BE4C-46A8-9168-43D079051B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UWTSD_Powerpoint Template Standard_2023 Accessible</Template>
  <TotalTime>0</TotalTime>
  <Words>3044</Words>
  <Application>Microsoft Office PowerPoint</Application>
  <PresentationFormat>Widescreen</PresentationFormat>
  <Paragraphs>368</Paragraphs>
  <Slides>35</Slides>
  <Notes>14</Notes>
  <HiddenSlides>0</HiddenSlides>
  <MMClips>0</MMClips>
  <ScaleCrop>false</ScaleCrop>
  <HeadingPairs>
    <vt:vector size="4" baseType="variant">
      <vt:variant>
        <vt:lpstr>Theme</vt:lpstr>
      </vt:variant>
      <vt:variant>
        <vt:i4>3</vt:i4>
      </vt:variant>
      <vt:variant>
        <vt:lpstr>Slide Titles</vt:lpstr>
      </vt:variant>
      <vt:variant>
        <vt:i4>35</vt:i4>
      </vt:variant>
    </vt:vector>
  </HeadingPairs>
  <TitlesOfParts>
    <vt:vector size="38" baseType="lpstr">
      <vt:lpstr>Holding PAge</vt:lpstr>
      <vt:lpstr>Title Slide 2</vt:lpstr>
      <vt:lpstr>Accessible 2</vt:lpstr>
      <vt:lpstr>PowerPoint Presentation</vt:lpstr>
      <vt:lpstr>PowerPoint Presentation</vt:lpstr>
      <vt:lpstr>Adnabod camdriniaeth Identifying abuse</vt:lpstr>
      <vt:lpstr>Adnabod Camdriniaeth Recognising Abuse</vt:lpstr>
      <vt:lpstr>Recordio Recording</vt:lpstr>
      <vt:lpstr>Recordio Recording</vt:lpstr>
      <vt:lpstr>Adrodd Reporting</vt:lpstr>
      <vt:lpstr>Atgyfeirio Referral</vt:lpstr>
      <vt:lpstr>Rhwystrau i ymateb i pryderon diogelu  Barriers to responding to a safeguarding concern</vt:lpstr>
      <vt:lpstr>Rhwystrau i ymateb i pryderon diogelu  Barriers to responding to a safeguarding concern</vt:lpstr>
      <vt:lpstr>Rhwystrau diwylliannol i ymateb i pryderon diogelu  Cultural barriers to responding to a safeguarding concern</vt:lpstr>
      <vt:lpstr>Rhwystrau diwylliannol i ymateb i pryderon diogelu  Cultural barriers to responding to a safeguarding concern</vt:lpstr>
      <vt:lpstr>Sut i ymateb/ How to respond</vt:lpstr>
      <vt:lpstr>Sut i ymateb/ How to respond</vt:lpstr>
      <vt:lpstr>Sut i ymateb/ How to respond</vt:lpstr>
      <vt:lpstr>Sut i ymateb/ How to respond</vt:lpstr>
      <vt:lpstr>Rolau a chyfrifoldebau Roles and Responsibilities</vt:lpstr>
      <vt:lpstr>Rolau a chyfrifoldebau Roles and Responsibilities</vt:lpstr>
      <vt:lpstr>Person gyfrifol mewn lleoliad Responsible person in a setting</vt:lpstr>
      <vt:lpstr> Rolau a chyfrifoldebau’r Roles and responsibilities </vt:lpstr>
      <vt:lpstr>Rolau a chyfrifoldebau’r Roles and responsibilities</vt:lpstr>
      <vt:lpstr>Rolau a chyfrifoldebau’r Roles and responsibilities</vt:lpstr>
      <vt:lpstr>Cyfrifoldeb pawb Everyone’s responsibility</vt:lpstr>
      <vt:lpstr>PowerPoint Presentation</vt:lpstr>
      <vt:lpstr>PowerPoint Presentation</vt:lpstr>
      <vt:lpstr>PowerPoint Presentation</vt:lpstr>
      <vt:lpstr>PowerPoint Presentation</vt:lpstr>
      <vt:lpstr>Rhannu Gwybodaeth Sharing Information</vt:lpstr>
      <vt:lpstr>Ffaeleddau Diogelu  Safeguarding Failings</vt:lpstr>
      <vt:lpstr>Honiadau yn y gweithle Allegations in the workplace</vt:lpstr>
      <vt:lpstr>Honiadau ym mhywyd cyhoeddus Allegations in public life</vt:lpstr>
      <vt:lpstr>Diogelu eich hunan Safeguard yourself</vt:lpstr>
      <vt:lpstr>Diogelu eich hunan Safeguard yourself</vt:lpstr>
      <vt:lpstr>Tasg/ Task</vt:lpstr>
      <vt:lpstr>Cyfeirnodau/References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Natasha Young</cp:lastModifiedBy>
  <cp:revision>276</cp:revision>
  <dcterms:created xsi:type="dcterms:W3CDTF">2023-06-10T16:12:53Z</dcterms:created>
  <dcterms:modified xsi:type="dcterms:W3CDTF">2025-10-23T11:40:23Z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204500.000000000</vt:lpwstr>
  </property>
  <property fmtid="{D5CDD505-2E9C-101B-9397-08002B2CF9AE}" pid="3" name="ContentTypeId">
    <vt:lpwstr>0x010100B144F219396AFE458016C97602F34B7A</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activity">
    <vt:lpwstr>{"FileActivityType":"9","FileActivityTimeStamp":"2024-01-05T08:53:08.473Z","FileActivityUsersOnPage":[{"DisplayName":"Natasha Young","Id":"n.young@uwtsd.ac.uk"},{"DisplayName":"Natalie MacDonald","Id":"natalie.macdonald@uwtsd.ac.uk"},{"DisplayName":"Natasha Young","Id":"n.young@uwtsd.ac.uk"}],"FileActivityNavigationId":null}</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