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322" r:id="rId24"/>
    <p:sldId id="522" r:id="rId25"/>
    <p:sldId id="523" r:id="rId26"/>
    <p:sldId id="524" r:id="rId27"/>
    <p:sldId id="525" r:id="rId28"/>
    <p:sldId id="316" r:id="rId29"/>
    <p:sldId id="317" r:id="rId30"/>
    <p:sldId id="320" r:id="rId31"/>
    <p:sldId id="526" r:id="rId32"/>
    <p:sldId id="319" r:id="rId33"/>
    <p:sldId id="318" r:id="rId34"/>
    <p:sldId id="324" r:id="rId35"/>
    <p:sldId id="528" r:id="rId36"/>
    <p:sldId id="531" r:id="rId37"/>
    <p:sldId id="532" r:id="rId38"/>
    <p:sldId id="529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86"/>
    <p:restoredTop sz="78003"/>
  </p:normalViewPr>
  <p:slideViewPr>
    <p:cSldViewPr snapToGrid="0">
      <p:cViewPr varScale="1">
        <p:scale>
          <a:sx n="82" d="100"/>
          <a:sy n="82" d="100"/>
        </p:scale>
        <p:origin x="1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E-portfolio to prepare for work placement and/or future career opportunities. You are to base your e-portfolio on a related/expected future position of employment.   </a:t>
            </a:r>
            <a:r>
              <a:rPr lang="en-GB" sz="2000" b="1" dirty="0"/>
              <a:t>1</a:t>
            </a:r>
            <a:r>
              <a:rPr lang="en-GB" sz="2000" b="1" baseline="30000" dirty="0"/>
              <a:t>st</a:t>
            </a:r>
            <a:r>
              <a:rPr lang="en-GB" sz="2000" b="1" dirty="0"/>
              <a:t>  November 3pm  </a:t>
            </a:r>
            <a:r>
              <a:rPr lang="en-GB" dirty="0"/>
              <a:t>All on one word document.      Assessment 1 (</a:t>
            </a:r>
            <a:r>
              <a:rPr lang="en-GB" dirty="0" err="1"/>
              <a:t>equiv</a:t>
            </a:r>
            <a:r>
              <a:rPr lang="en-GB" dirty="0"/>
              <a:t> 1,200)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highlight>
                  <a:srgbClr val="FFFF00"/>
                </a:highlight>
              </a:rPr>
              <a:t> Work Placement experience / : CPD logbook activities</a:t>
            </a:r>
          </a:p>
          <a:p>
            <a:pPr>
              <a:lnSpc>
                <a:spcPct val="115000"/>
              </a:lnSpc>
            </a:pPr>
            <a:endParaRPr lang="en-GB" sz="1200" dirty="0">
              <a:highlight>
                <a:srgbClr val="FFFF00"/>
              </a:highlight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CV with Personal Statement/ </a:t>
            </a: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Covering letter; </a:t>
            </a: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Key focus statement / rational of placement / or of CPD logbook activities </a:t>
            </a:r>
          </a:p>
          <a:p>
            <a:pPr>
              <a:lnSpc>
                <a:spcPct val="115000"/>
              </a:lnSpc>
            </a:pPr>
            <a:endParaRPr lang="en-GB" sz="1200" dirty="0">
              <a:highlight>
                <a:srgbClr val="00FF00"/>
              </a:highlight>
            </a:endParaRPr>
          </a:p>
          <a:p>
            <a:pPr>
              <a:lnSpc>
                <a:spcPct val="115000"/>
              </a:lnSpc>
            </a:pPr>
            <a:r>
              <a:rPr lang="en-GB" sz="1200" dirty="0"/>
              <a:t>ALL Work placement documents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55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Do your research – look at company web pages / prospectus / </a:t>
            </a:r>
            <a:r>
              <a:rPr lang="en-US" dirty="0" err="1"/>
              <a:t>estyn</a:t>
            </a:r>
            <a:r>
              <a:rPr lang="en-US" dirty="0"/>
              <a:t> inspections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688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3. - 5 paragraphs.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Personal Statement/ Covering letter 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reflect on your past experiences, interests and future goals, for your suitability to your chosen job/career. </a:t>
            </a:r>
            <a:r>
              <a:rPr lang="en-US" dirty="0"/>
              <a:t>show that you are aware of the requirements of the post</a:t>
            </a: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rhinwedau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? What are your </a:t>
            </a:r>
            <a:r>
              <a:rPr lang="en-US" dirty="0" err="1"/>
              <a:t>personol</a:t>
            </a:r>
            <a:r>
              <a:rPr lang="en-US" dirty="0"/>
              <a:t> traits? </a:t>
            </a:r>
          </a:p>
          <a:p>
            <a:r>
              <a:rPr lang="en-US" dirty="0"/>
              <a:t>How would you describe yourself?</a:t>
            </a:r>
          </a:p>
          <a:p>
            <a:r>
              <a:rPr lang="en-US" dirty="0"/>
              <a:t>What makes you special?</a:t>
            </a:r>
          </a:p>
          <a:p>
            <a:r>
              <a:rPr lang="en-US" dirty="0"/>
              <a:t>Why do you deserve post before of the next person? </a:t>
            </a:r>
          </a:p>
          <a:p>
            <a:endParaRPr lang="en-US" dirty="0"/>
          </a:p>
          <a:p>
            <a:r>
              <a:rPr lang="en-US" dirty="0"/>
              <a:t>Presented ? Attended conferences? Course rep? </a:t>
            </a:r>
            <a:r>
              <a:rPr lang="en-US" dirty="0" err="1"/>
              <a:t>llysgennad</a:t>
            </a:r>
            <a:r>
              <a:rPr lang="en-US" dirty="0"/>
              <a:t>? Ambassador ? Open days / school </a:t>
            </a:r>
            <a:r>
              <a:rPr lang="en-US" dirty="0" err="1"/>
              <a:t>visitis</a:t>
            </a:r>
            <a:r>
              <a:rPr lang="en-US" dirty="0"/>
              <a:t> ?  …. Help to improve your communication skills / confidence speaking in public / making your self approachable – which are important skills to be an effective National Park Warden …</a:t>
            </a:r>
          </a:p>
          <a:p>
            <a:endParaRPr lang="en-US" dirty="0"/>
          </a:p>
          <a:p>
            <a:r>
              <a:rPr lang="en-US" dirty="0"/>
              <a:t>If your going to speak about interests – how do your interests display / reflect the skills that you need in the job? Strong applicant are those who can link their extra-curricular activities to their proposed job. </a:t>
            </a:r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558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support you in terms of the job – you don’t need to go find ourselves – we’ve got collection on </a:t>
            </a:r>
            <a:r>
              <a:rPr lang="en-US" dirty="0" err="1"/>
              <a:t>moddle</a:t>
            </a:r>
            <a:r>
              <a:rPr lang="en-US" dirty="0"/>
              <a:t> page for you to choose from and then your letter of application will be for one of these. Here there will be lists of spec – some essential and others desired. Try to address as many of the essential as possible )obvs)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54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Policies important to your field? </a:t>
            </a:r>
          </a:p>
          <a:p>
            <a:r>
              <a:rPr lang="en-US" dirty="0"/>
              <a:t>Any health safety docs? </a:t>
            </a:r>
          </a:p>
          <a:p>
            <a:r>
              <a:rPr lang="en-US" dirty="0"/>
              <a:t>Any national statutory docs? </a:t>
            </a:r>
          </a:p>
          <a:p>
            <a:r>
              <a:rPr lang="en-US" dirty="0"/>
              <a:t>Take with you placement docs / </a:t>
            </a:r>
            <a:r>
              <a:rPr lang="en-US" dirty="0" err="1"/>
              <a:t>cpd</a:t>
            </a:r>
            <a:r>
              <a:rPr lang="en-US" dirty="0"/>
              <a:t> thoughts – log book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993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Take these docs with you to your meeting with your mentors this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81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Following on from meeting </a:t>
            </a:r>
            <a:r>
              <a:rPr lang="en-US" dirty="0" err="1"/>
              <a:t>iwht</a:t>
            </a:r>
            <a:r>
              <a:rPr lang="en-US" dirty="0"/>
              <a:t> you </a:t>
            </a:r>
            <a:r>
              <a:rPr lang="en-US" dirty="0" err="1"/>
              <a:t>menotr</a:t>
            </a:r>
            <a:r>
              <a:rPr lang="en-US" dirty="0"/>
              <a:t> you may in a better position to consider this section of </a:t>
            </a:r>
            <a:r>
              <a:rPr lang="en-US"/>
              <a:t>the assessment ….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69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yf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6.png"/><Relationship Id="rId5" Type="http://schemas.openxmlformats.org/officeDocument/2006/relationships/hyperlink" Target="https://www.actif.wales/" TargetMode="Externa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mailto:t.moore@uwtsd.ac.u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hyperlink" Target="mailto:d.blain@uwtsd.ac.uk" TargetMode="External"/><Relationship Id="rId4" Type="http://schemas.openxmlformats.org/officeDocument/2006/relationships/hyperlink" Target="mailto:d.gardner@uwtsd.ac.uk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err="1"/>
              <a:t>Amlinelliad</a:t>
            </a:r>
            <a:r>
              <a:rPr lang="en-GB"/>
              <a:t> </a:t>
            </a:r>
            <a:r>
              <a:rPr lang="en-GB" err="1"/>
              <a:t>Darlith</a:t>
            </a:r>
            <a:r>
              <a:rPr lang="en-GB"/>
              <a:t>                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400" y="1487988"/>
            <a:ext cx="5389438" cy="40815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Reminder Assessment 1 requirements</a:t>
            </a:r>
          </a:p>
          <a:p>
            <a:r>
              <a:rPr lang="en-GB" dirty="0"/>
              <a:t>Recap what should have been completed by now</a:t>
            </a:r>
          </a:p>
          <a:p>
            <a:r>
              <a:rPr lang="en-GB" dirty="0"/>
              <a:t>Resources and additional support</a:t>
            </a:r>
          </a:p>
          <a:p>
            <a:r>
              <a:rPr lang="en-GB" dirty="0"/>
              <a:t>Personal Statement / Covering letter </a:t>
            </a:r>
          </a:p>
          <a:p>
            <a:r>
              <a:rPr lang="en-GB" dirty="0"/>
              <a:t>Tutorials – Workplace documents/ CPD logbooks</a:t>
            </a:r>
          </a:p>
          <a:p>
            <a:r>
              <a:rPr lang="en-GB" dirty="0"/>
              <a:t>28</a:t>
            </a:r>
            <a:r>
              <a:rPr lang="en-GB" baseline="30000" dirty="0"/>
              <a:t>th</a:t>
            </a:r>
            <a:r>
              <a:rPr lang="en-GB" dirty="0"/>
              <a:t> Oct write focus statements (200 words for Placement / 500 words for CPD)prep for submission 1</a:t>
            </a:r>
            <a:r>
              <a:rPr lang="en-GB" baseline="30000" dirty="0"/>
              <a:t>st</a:t>
            </a:r>
            <a:r>
              <a:rPr lang="en-GB" dirty="0"/>
              <a:t> Nov.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7D7585-8FF0-034B-984C-58AC57482D3B}"/>
              </a:ext>
            </a:extLst>
          </p:cNvPr>
          <p:cNvSpPr txBox="1">
            <a:spLocks/>
          </p:cNvSpPr>
          <p:nvPr/>
        </p:nvSpPr>
        <p:spPr>
          <a:xfrm>
            <a:off x="168038" y="1487988"/>
            <a:ext cx="5612829" cy="408153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1 </a:t>
            </a:r>
          </a:p>
          <a:p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dylen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hyn</a:t>
            </a:r>
            <a:endParaRPr lang="en-GB" dirty="0"/>
          </a:p>
          <a:p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deunydd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endParaRPr lang="en-GB" dirty="0"/>
          </a:p>
          <a:p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Llythyr</a:t>
            </a:r>
            <a:r>
              <a:rPr lang="en-GB" dirty="0"/>
              <a:t> /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Tiwtorialau</a:t>
            </a:r>
            <a:r>
              <a:rPr lang="en-GB" dirty="0"/>
              <a:t> – </a:t>
            </a:r>
            <a:r>
              <a:rPr lang="en-GB" dirty="0" err="1"/>
              <a:t>Dogfenau</a:t>
            </a:r>
            <a:r>
              <a:rPr lang="en-GB" dirty="0"/>
              <a:t> </a:t>
            </a:r>
            <a:r>
              <a:rPr lang="en-GB" dirty="0" err="1"/>
              <a:t>gweithle</a:t>
            </a:r>
            <a:r>
              <a:rPr lang="en-GB" dirty="0"/>
              <a:t> / </a:t>
            </a:r>
            <a:r>
              <a:rPr lang="en-GB" dirty="0" err="1"/>
              <a:t>Llyfrau</a:t>
            </a:r>
            <a:r>
              <a:rPr lang="en-GB" dirty="0"/>
              <a:t> log CPD </a:t>
            </a:r>
          </a:p>
          <a:p>
            <a:r>
              <a:rPr lang="en-GB" dirty="0"/>
              <a:t>28ain Hydref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(200 gair </a:t>
            </a:r>
            <a:r>
              <a:rPr lang="en-GB" dirty="0" err="1"/>
              <a:t>Profiad</a:t>
            </a:r>
            <a:r>
              <a:rPr lang="en-GB" dirty="0"/>
              <a:t> Gwaith / 500 DPP)</a:t>
            </a:r>
            <a:r>
              <a:rPr lang="en-GB" dirty="0" err="1"/>
              <a:t>paratoi</a:t>
            </a:r>
            <a:r>
              <a:rPr lang="en-GB" dirty="0"/>
              <a:t> at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Tachwedd</a:t>
            </a:r>
            <a:r>
              <a:rPr lang="en-GB" dirty="0"/>
              <a:t> 1af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AD847-C329-F148-9007-5140815F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72900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Assessment 1 (</a:t>
            </a:r>
            <a:r>
              <a:rPr lang="en-GB" sz="4000" b="1" dirty="0" err="1"/>
              <a:t>equiv</a:t>
            </a:r>
            <a:r>
              <a:rPr lang="en-GB" sz="4000" b="1" dirty="0"/>
              <a:t> 1,200) 30%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7EB47-B9EB-5A4C-ACA3-E8A64A9F6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77802"/>
            <a:ext cx="11196471" cy="5064682"/>
          </a:xfrm>
        </p:spPr>
        <p:txBody>
          <a:bodyPr>
            <a:normAutofit/>
          </a:bodyPr>
          <a:lstStyle/>
          <a:p>
            <a:pPr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An e-portfolio to prepare for work placement and/or future career opportunities. You are to base your e-portfolio on a related/expected future position of employment. For example: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PGCE application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Strength and Conditioning coach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Outdoor instructor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Coaching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The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 role you will be in for your voluntary work placement for this module. </a:t>
            </a:r>
          </a:p>
          <a:p>
            <a:pPr algn="l" rtl="0"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The e-portfolio assessment has same elements for both </a:t>
            </a:r>
            <a:r>
              <a:rPr lang="en-GB" sz="2200" b="1" i="0" dirty="0">
                <a:solidFill>
                  <a:srgbClr val="000000"/>
                </a:solidFill>
                <a:effectLst/>
              </a:rPr>
              <a:t>Work placement and CPD pathways – </a:t>
            </a:r>
          </a:p>
          <a:p>
            <a:pPr marL="0" indent="0" algn="l" rtl="0" fontAlgn="base">
              <a:buNone/>
            </a:pPr>
            <a:r>
              <a:rPr lang="en-GB" sz="2200" b="1" dirty="0">
                <a:solidFill>
                  <a:srgbClr val="000000"/>
                </a:solidFill>
              </a:rPr>
              <a:t>(</a:t>
            </a:r>
            <a:r>
              <a:rPr lang="en-GB" sz="2200" b="1" dirty="0" err="1">
                <a:solidFill>
                  <a:srgbClr val="000000"/>
                </a:solidFill>
              </a:rPr>
              <a:t>i</a:t>
            </a:r>
            <a:r>
              <a:rPr lang="en-GB" sz="2200" b="1" dirty="0">
                <a:solidFill>
                  <a:srgbClr val="000000"/>
                </a:solidFill>
              </a:rPr>
              <a:t>)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CV</a:t>
            </a:r>
            <a:r>
              <a:rPr lang="en-GB" sz="2200" dirty="0">
                <a:solidFill>
                  <a:srgbClr val="000000"/>
                </a:solidFill>
              </a:rPr>
              <a:t> with brief 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Personal Statement (ii)Covering Letter (iii) Focus Statement</a:t>
            </a:r>
          </a:p>
          <a:p>
            <a:pPr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Additionally Work Placement need to complete the placement forms prior to starting placement. (Completed before December 9</a:t>
            </a:r>
            <a:r>
              <a:rPr lang="en-GB" sz="2200" b="0" i="0" baseline="30000" dirty="0">
                <a:solidFill>
                  <a:srgbClr val="000000"/>
                </a:solidFill>
                <a:effectLst/>
              </a:rPr>
              <a:t>th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 and met with Heddwen for sign off)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FB96B-32B2-F04A-9B44-D1680FF31384}"/>
              </a:ext>
            </a:extLst>
          </p:cNvPr>
          <p:cNvSpPr txBox="1"/>
          <p:nvPr/>
        </p:nvSpPr>
        <p:spPr>
          <a:xfrm>
            <a:off x="7500938" y="244464"/>
            <a:ext cx="3900487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1</a:t>
            </a:r>
            <a:r>
              <a:rPr lang="en-GB" sz="3200" b="1" baseline="30000" dirty="0"/>
              <a:t>st</a:t>
            </a:r>
            <a:r>
              <a:rPr lang="en-GB" sz="3200" b="1" dirty="0"/>
              <a:t> November 3pm </a:t>
            </a:r>
          </a:p>
          <a:p>
            <a:r>
              <a:rPr lang="en-GB" dirty="0"/>
              <a:t>All on one word document</a:t>
            </a:r>
          </a:p>
        </p:txBody>
      </p:sp>
    </p:spTree>
    <p:extLst>
      <p:ext uri="{BB962C8B-B14F-4D97-AF65-F5344CB8AC3E}">
        <p14:creationId xmlns:p14="http://schemas.microsoft.com/office/powerpoint/2010/main" val="1227822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309CF-B02C-4440-BB4D-82E0EAE89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409" y="879528"/>
            <a:ext cx="11005182" cy="509894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CV: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Summarise your personal interests, qualifications, and experiences to present yourself as the best candidate. 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Personal Statement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– aspirations brief. </a:t>
            </a:r>
          </a:p>
          <a:p>
            <a:pPr marL="0" indent="0" algn="l" rtl="0" fontAlgn="base">
              <a:buNone/>
            </a:pPr>
            <a:endParaRPr lang="en-GB" sz="280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+mj-lt"/>
              <a:buAutoNum type="arabicPeriod" startAt="2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Covering letter 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reflect on your past experiences, interests and future goals, for your suitability to your chosen job/career. Based either on a current advert or an old advert within chosen field. </a:t>
            </a:r>
          </a:p>
        </p:txBody>
      </p:sp>
    </p:spTree>
    <p:extLst>
      <p:ext uri="{BB962C8B-B14F-4D97-AF65-F5344CB8AC3E}">
        <p14:creationId xmlns:p14="http://schemas.microsoft.com/office/powerpoint/2010/main" val="420708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8BE0-13B4-C54B-B6A8-0668932D7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36311"/>
          </a:xfrm>
        </p:spPr>
        <p:txBody>
          <a:bodyPr/>
          <a:lstStyle/>
          <a:p>
            <a:pPr algn="ctr"/>
            <a:r>
              <a:rPr lang="en-US" dirty="0" err="1"/>
              <a:t>Adnoddau</a:t>
            </a:r>
            <a:r>
              <a:rPr lang="en-US" dirty="0"/>
              <a:t> /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E109A-961F-764A-A803-45289E27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 fontScale="92500" lnSpcReduction="10000"/>
          </a:bodyPr>
          <a:lstStyle/>
          <a:p>
            <a:r>
              <a:rPr lang="en-US" sz="4400" dirty="0" err="1"/>
              <a:t>Swydd</a:t>
            </a:r>
            <a:r>
              <a:rPr lang="en-US" sz="4400" dirty="0"/>
              <a:t> </a:t>
            </a:r>
            <a:r>
              <a:rPr lang="en-US" sz="4400" dirty="0" err="1"/>
              <a:t>Ddisgrifiadau</a:t>
            </a:r>
            <a:r>
              <a:rPr lang="en-US" sz="4400" dirty="0"/>
              <a:t> – </a:t>
            </a:r>
            <a:r>
              <a:rPr lang="en-US" sz="4400" dirty="0" err="1"/>
              <a:t>amrywiaeth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</a:t>
            </a:r>
            <a:r>
              <a:rPr lang="en-US" sz="4400" dirty="0" err="1"/>
              <a:t>moodle</a:t>
            </a:r>
            <a:r>
              <a:rPr lang="en-US" sz="4400" dirty="0"/>
              <a:t> </a:t>
            </a:r>
          </a:p>
          <a:p>
            <a:endParaRPr lang="en-US" sz="4400" dirty="0"/>
          </a:p>
          <a:p>
            <a:r>
              <a:rPr lang="en-US" sz="4400" dirty="0"/>
              <a:t>Job descriptions – variety on </a:t>
            </a:r>
            <a:r>
              <a:rPr lang="en-US" sz="4400" dirty="0" err="1"/>
              <a:t>moodle</a:t>
            </a:r>
            <a:r>
              <a:rPr lang="en-US" sz="4400" dirty="0"/>
              <a:t> page</a:t>
            </a:r>
          </a:p>
          <a:p>
            <a:endParaRPr lang="en-US" sz="4400" dirty="0"/>
          </a:p>
          <a:p>
            <a:r>
              <a:rPr lang="en-US" sz="4400" dirty="0"/>
              <a:t>Reminder / </a:t>
            </a:r>
            <a:r>
              <a:rPr lang="en-US" sz="4400" dirty="0" err="1"/>
              <a:t>Atgoffa</a:t>
            </a:r>
            <a:r>
              <a:rPr lang="en-US" sz="4400" dirty="0"/>
              <a:t> : CV360 … https://</a:t>
            </a:r>
            <a:r>
              <a:rPr lang="en-US" sz="4400" dirty="0" err="1"/>
              <a:t>www.uwtsd.ac.uk</a:t>
            </a:r>
            <a:r>
              <a:rPr lang="en-US" sz="4400" dirty="0"/>
              <a:t>/careers/</a:t>
            </a:r>
          </a:p>
        </p:txBody>
      </p:sp>
    </p:spTree>
    <p:extLst>
      <p:ext uri="{BB962C8B-B14F-4D97-AF65-F5344CB8AC3E}">
        <p14:creationId xmlns:p14="http://schemas.microsoft.com/office/powerpoint/2010/main" val="1316822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327" y="219058"/>
            <a:ext cx="11833781" cy="1325563"/>
          </a:xfrm>
        </p:spPr>
        <p:txBody>
          <a:bodyPr/>
          <a:lstStyle/>
          <a:p>
            <a:r>
              <a:rPr lang="en-GB"/>
              <a:t>Personal/Supporting Statement and Covering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327" y="1278022"/>
            <a:ext cx="11481847" cy="20132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Covering letter with CV</a:t>
            </a:r>
            <a:endParaRPr lang="en-GB" dirty="0">
              <a:cs typeface="Calibri"/>
            </a:endParaRPr>
          </a:p>
          <a:p>
            <a:r>
              <a:rPr lang="en-GB" dirty="0"/>
              <a:t>Supporting statement with application form</a:t>
            </a:r>
            <a:endParaRPr lang="en-GB" dirty="0">
              <a:cs typeface="Calibri"/>
            </a:endParaRPr>
          </a:p>
          <a:p>
            <a:r>
              <a:rPr lang="en-GB" dirty="0"/>
              <a:t>General vs specific information</a:t>
            </a:r>
            <a:endParaRPr lang="en-GB" dirty="0">
              <a:cs typeface="Calibri"/>
            </a:endParaRPr>
          </a:p>
          <a:p>
            <a:r>
              <a:rPr lang="en-GB" dirty="0"/>
              <a:t>Personal specification</a:t>
            </a:r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676E6-C6F4-710C-E378-41B6FE42CE9F}"/>
              </a:ext>
            </a:extLst>
          </p:cNvPr>
          <p:cNvSpPr txBox="1"/>
          <p:nvPr/>
        </p:nvSpPr>
        <p:spPr>
          <a:xfrm>
            <a:off x="7527439" y="1552743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/>
              <a:t>ALWAYS RE-DRAFT FOR EACH JOB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69FE519-FEB4-E863-99F0-54B73E123608}"/>
              </a:ext>
            </a:extLst>
          </p:cNvPr>
          <p:cNvSpPr txBox="1">
            <a:spLocks/>
          </p:cNvSpPr>
          <p:nvPr/>
        </p:nvSpPr>
        <p:spPr>
          <a:xfrm>
            <a:off x="4999841" y="3454617"/>
            <a:ext cx="7192159" cy="20132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Llythyr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CV </a:t>
            </a:r>
          </a:p>
          <a:p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gais</a:t>
            </a:r>
            <a:endParaRPr lang="en-GB" dirty="0"/>
          </a:p>
          <a:p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v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Manyleb</a:t>
            </a:r>
            <a:r>
              <a:rPr lang="en-GB" dirty="0"/>
              <a:t> personal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E1FD04-30E0-3960-881B-E4BC3D9A98AA}"/>
              </a:ext>
            </a:extLst>
          </p:cNvPr>
          <p:cNvSpPr txBox="1"/>
          <p:nvPr/>
        </p:nvSpPr>
        <p:spPr>
          <a:xfrm>
            <a:off x="1517227" y="4433784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AIL DDRAFFTIWCH CYN POB SWYDD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83B92-9DC4-7EFB-59E8-024C2FE3C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212725"/>
            <a:ext cx="1072246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Direct your statements / letter to the job</a:t>
            </a:r>
            <a:br>
              <a:rPr lang="en-GB" sz="4000" dirty="0"/>
            </a:br>
            <a:r>
              <a:rPr lang="en-GB" sz="4000" dirty="0" err="1"/>
              <a:t>Cyfeiriwch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datganiadau</a:t>
            </a:r>
            <a:r>
              <a:rPr lang="en-GB" sz="4000" dirty="0"/>
              <a:t> / </a:t>
            </a:r>
            <a:r>
              <a:rPr lang="en-GB" sz="4000" dirty="0" err="1"/>
              <a:t>llythyr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swydd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5AD82-C976-E11A-71B3-84BA184AE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67990"/>
            <a:ext cx="4137579" cy="3823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cs typeface="Calibri"/>
              </a:rPr>
              <a:t>Y </a:t>
            </a:r>
            <a:r>
              <a:rPr lang="en-GB" sz="3200" dirty="0" err="1">
                <a:cs typeface="Calibri"/>
              </a:rPr>
              <a:t>diwydiant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 err="1"/>
              <a:t>Cwmni</a:t>
            </a:r>
            <a:r>
              <a:rPr lang="en-GB" sz="3200" dirty="0"/>
              <a:t> : </a:t>
            </a:r>
            <a:r>
              <a:rPr lang="en-GB" sz="3200" dirty="0" err="1"/>
              <a:t>amcanion</a:t>
            </a:r>
            <a:r>
              <a:rPr lang="en-GB" sz="3200" dirty="0"/>
              <a:t> / </a:t>
            </a:r>
            <a:r>
              <a:rPr lang="en-GB" sz="3200" dirty="0" err="1"/>
              <a:t>ffocws</a:t>
            </a:r>
            <a:r>
              <a:rPr lang="en-GB" sz="3200" dirty="0"/>
              <a:t> / </a:t>
            </a:r>
            <a:r>
              <a:rPr lang="en-GB" sz="3200" dirty="0" err="1"/>
              <a:t>prosiectau</a:t>
            </a:r>
            <a:endParaRPr lang="en-GB" sz="3200" dirty="0">
              <a:cs typeface="Calibri" panose="020F0502020204030204"/>
            </a:endParaRPr>
          </a:p>
          <a:p>
            <a:pPr marL="0" indent="0">
              <a:buNone/>
            </a:pP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Person: </a:t>
            </a:r>
            <a:r>
              <a:rPr lang="en-GB" sz="3200" dirty="0" err="1"/>
              <a:t>tasgiau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r>
              <a:rPr lang="en-GB" sz="3200" dirty="0"/>
              <a:t> / </a:t>
            </a:r>
            <a:r>
              <a:rPr lang="en-GB" sz="3200" dirty="0" err="1"/>
              <a:t>prosiectau</a:t>
            </a:r>
            <a:endParaRPr lang="en-GB" sz="3200" dirty="0">
              <a:cs typeface="Calibri" panose="020F0502020204030204"/>
            </a:endParaRP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8FCF50EE-FE75-323B-C611-E2D12C17DE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857" t="10571" r="37750" b="80017"/>
          <a:stretch/>
        </p:blipFill>
        <p:spPr>
          <a:xfrm>
            <a:off x="3946254" y="1696469"/>
            <a:ext cx="2338252" cy="1408945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7F03D69C-073D-CA7B-FA61-4C2ED5B646E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000" t="10210" r="44500" b="82317"/>
          <a:stretch/>
        </p:blipFill>
        <p:spPr>
          <a:xfrm>
            <a:off x="4581708" y="3634616"/>
            <a:ext cx="2734491" cy="1045029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B25BEF4-DD59-FB9C-BDA6-BB0938628423}"/>
              </a:ext>
            </a:extLst>
          </p:cNvPr>
          <p:cNvSpPr txBox="1">
            <a:spLocks/>
          </p:cNvSpPr>
          <p:nvPr/>
        </p:nvSpPr>
        <p:spPr>
          <a:xfrm>
            <a:off x="7696202" y="1867989"/>
            <a:ext cx="4137579" cy="382345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Industry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/>
              <a:t>Company/ organisation: aims/focus/projects</a:t>
            </a:r>
            <a:endParaRPr lang="en-GB" sz="3200" dirty="0">
              <a:cs typeface="Calibri" panose="020F050202020403020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Team/person: specific tasks/ projects</a:t>
            </a:r>
            <a:endParaRPr lang="en-GB" sz="3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90242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0D5D-11E9-476E-D858-93615391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-6148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Generic Guidance &amp; optional order …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4AC6B0E-0A63-CDEC-5162-B9B3311A88B4}"/>
              </a:ext>
            </a:extLst>
          </p:cNvPr>
          <p:cNvSpPr txBox="1">
            <a:spLocks/>
          </p:cNvSpPr>
          <p:nvPr/>
        </p:nvSpPr>
        <p:spPr>
          <a:xfrm>
            <a:off x="351934" y="1080655"/>
            <a:ext cx="11357466" cy="451326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Talk about the company. Why are you interested in working for them? – demonstrates your awareness of the requirements of the job /career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Why they should want you as an employee?</a:t>
            </a:r>
          </a:p>
          <a:p>
            <a:r>
              <a:rPr lang="en-GB" sz="3200" dirty="0"/>
              <a:t>Explain hard skills/ experiences / including soft skills.</a:t>
            </a:r>
          </a:p>
          <a:p>
            <a:r>
              <a:rPr lang="en-GB" sz="3200" dirty="0">
                <a:cs typeface="Calibri"/>
              </a:rPr>
              <a:t>Work experience/s in previous post/s especially if in a similar field</a:t>
            </a:r>
          </a:p>
          <a:p>
            <a:r>
              <a:rPr lang="en-GB" sz="3200" dirty="0">
                <a:cs typeface="Calibri"/>
              </a:rPr>
              <a:t>Suitability to your chosen job/career</a:t>
            </a:r>
          </a:p>
          <a:p>
            <a:r>
              <a:rPr lang="en-GB" sz="3200" dirty="0"/>
              <a:t>What are your success stories? / future goals?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Short sentence statement to close</a:t>
            </a:r>
          </a:p>
        </p:txBody>
      </p:sp>
    </p:spTree>
    <p:extLst>
      <p:ext uri="{BB962C8B-B14F-4D97-AF65-F5344CB8AC3E}">
        <p14:creationId xmlns:p14="http://schemas.microsoft.com/office/powerpoint/2010/main" val="509829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7F138-33BA-0442-A9D2-C5928F637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46350"/>
            <a:ext cx="11481847" cy="5700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     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a </a:t>
            </a:r>
            <a:r>
              <a:rPr lang="en-GB" dirty="0" err="1"/>
              <a:t>threfn</a:t>
            </a:r>
            <a:r>
              <a:rPr lang="en-GB" dirty="0"/>
              <a:t> </a:t>
            </a:r>
            <a:r>
              <a:rPr lang="en-GB" dirty="0" err="1"/>
              <a:t>posib</a:t>
            </a:r>
            <a:r>
              <a:rPr lang="en-GB" dirty="0"/>
              <a:t> …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52EE533-974B-134B-BCA2-C5BA48221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41663"/>
            <a:ext cx="11481847" cy="51746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 err="1"/>
              <a:t>Siaradwch</a:t>
            </a:r>
            <a:r>
              <a:rPr lang="en-GB" sz="3200" dirty="0"/>
              <a:t> am y </a:t>
            </a:r>
            <a:r>
              <a:rPr lang="en-GB" sz="3200" dirty="0" err="1"/>
              <a:t>cwmni</a:t>
            </a:r>
            <a:r>
              <a:rPr lang="en-GB" sz="3200" dirty="0"/>
              <a:t>. Pam </a:t>
            </a:r>
            <a:r>
              <a:rPr lang="en-GB" sz="3200" dirty="0" err="1"/>
              <a:t>fod</a:t>
            </a:r>
            <a:r>
              <a:rPr lang="en-GB" sz="3200" dirty="0"/>
              <a:t> </a:t>
            </a:r>
            <a:r>
              <a:rPr lang="en-GB" sz="3200" dirty="0" err="1"/>
              <a:t>gennych</a:t>
            </a:r>
            <a:r>
              <a:rPr lang="en-GB" sz="3200" dirty="0"/>
              <a:t> </a:t>
            </a:r>
            <a:r>
              <a:rPr lang="en-GB" sz="3200" dirty="0" err="1"/>
              <a:t>diddordeb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weithio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? </a:t>
            </a:r>
            <a:r>
              <a:rPr lang="en-GB" sz="3200" dirty="0" err="1"/>
              <a:t>Dangos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dealltwriaeth</a:t>
            </a:r>
            <a:r>
              <a:rPr lang="en-GB" sz="3200" dirty="0"/>
              <a:t> o </a:t>
            </a:r>
            <a:r>
              <a:rPr lang="en-GB" sz="3200" dirty="0" err="1"/>
              <a:t>anghenion</a:t>
            </a:r>
            <a:r>
              <a:rPr lang="en-GB" sz="3200" dirty="0"/>
              <a:t> y </a:t>
            </a:r>
            <a:r>
              <a:rPr lang="en-GB" sz="3200" dirty="0" err="1"/>
              <a:t>swydd</a:t>
            </a: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Pam </a:t>
            </a:r>
            <a:r>
              <a:rPr lang="en-GB" sz="3200" dirty="0" err="1"/>
              <a:t>ddylai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r>
              <a:rPr lang="en-GB" sz="3200" dirty="0"/>
              <a:t> </a:t>
            </a:r>
            <a:r>
              <a:rPr lang="en-GB" sz="3200" dirty="0" err="1"/>
              <a:t>cyflogi</a:t>
            </a:r>
            <a:r>
              <a:rPr lang="en-GB" sz="3200" dirty="0"/>
              <a:t> chi?</a:t>
            </a:r>
          </a:p>
          <a:p>
            <a:pPr>
              <a:lnSpc>
                <a:spcPct val="120000"/>
              </a:lnSpc>
            </a:pP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egluro</a:t>
            </a:r>
            <a:r>
              <a:rPr lang="en-GB" sz="3200" dirty="0"/>
              <a:t> / </a:t>
            </a:r>
            <a:r>
              <a:rPr lang="en-GB" sz="3200" dirty="0" err="1"/>
              <a:t>siarad</a:t>
            </a:r>
            <a:r>
              <a:rPr lang="en-GB" sz="3200" dirty="0"/>
              <a:t> am </a:t>
            </a:r>
            <a:r>
              <a:rPr lang="en-GB" sz="3200" dirty="0" err="1"/>
              <a:t>sgiliau</a:t>
            </a:r>
            <a:r>
              <a:rPr lang="en-GB" sz="3200" dirty="0"/>
              <a:t> / </a:t>
            </a:r>
            <a:r>
              <a:rPr lang="en-GB" sz="3200" dirty="0" err="1"/>
              <a:t>profiadau</a:t>
            </a:r>
            <a:r>
              <a:rPr lang="en-GB" sz="3200" dirty="0"/>
              <a:t> </a:t>
            </a:r>
            <a:r>
              <a:rPr lang="en-GB" sz="3200" dirty="0" err="1"/>
              <a:t>cadarn</a:t>
            </a:r>
            <a:r>
              <a:rPr lang="en-GB" sz="3200" dirty="0"/>
              <a:t> </a:t>
            </a:r>
            <a:r>
              <a:rPr lang="en-GB" sz="3200" dirty="0" err="1"/>
              <a:t>siaradwch</a:t>
            </a:r>
            <a:r>
              <a:rPr lang="en-GB" sz="3200" dirty="0"/>
              <a:t> am y </a:t>
            </a:r>
            <a:r>
              <a:rPr lang="en-GB" sz="3200" dirty="0" err="1"/>
              <a:t>sgiliau</a:t>
            </a:r>
            <a:r>
              <a:rPr lang="en-GB" sz="3200" dirty="0"/>
              <a:t> </a:t>
            </a:r>
            <a:r>
              <a:rPr lang="en-GB" sz="3200" dirty="0" err="1"/>
              <a:t>mwy</a:t>
            </a:r>
            <a:r>
              <a:rPr lang="en-GB" sz="3200" dirty="0"/>
              <a:t> </a:t>
            </a:r>
            <a:r>
              <a:rPr lang="en-GB" sz="3200" dirty="0" err="1"/>
              <a:t>addfwyn</a:t>
            </a:r>
            <a:r>
              <a:rPr lang="en-GB" sz="3200" dirty="0"/>
              <a:t>/</a:t>
            </a:r>
            <a:r>
              <a:rPr lang="en-GB" sz="3200" dirty="0" err="1"/>
              <a:t>llai</a:t>
            </a:r>
            <a:r>
              <a:rPr lang="en-GB" sz="3200" dirty="0"/>
              <a:t> </a:t>
            </a:r>
            <a:r>
              <a:rPr lang="en-GB" sz="3200" dirty="0" err="1"/>
              <a:t>amlwg</a:t>
            </a:r>
            <a:r>
              <a:rPr lang="en-GB" sz="3200" dirty="0"/>
              <a:t> a </a:t>
            </a:r>
            <a:r>
              <a:rPr lang="en-GB" sz="3200" dirty="0" err="1"/>
              <a:t>defnyddiwyd</a:t>
            </a:r>
            <a:r>
              <a:rPr lang="en-GB" sz="3200" dirty="0"/>
              <a:t>. </a:t>
            </a: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Profiad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blaenorol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mewn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swydd</a:t>
            </a:r>
            <a:r>
              <a:rPr lang="en-GB" sz="3200" dirty="0">
                <a:cs typeface="Calibri"/>
              </a:rPr>
              <a:t>/</a:t>
            </a:r>
            <a:r>
              <a:rPr lang="en-GB" sz="3200" dirty="0" err="1">
                <a:cs typeface="Calibri"/>
              </a:rPr>
              <a:t>i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tebyg</a:t>
            </a:r>
            <a:r>
              <a:rPr lang="en-GB" sz="3200" dirty="0">
                <a:cs typeface="Calibri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Addasrwydd</a:t>
            </a:r>
            <a:r>
              <a:rPr lang="en-GB" sz="3200" dirty="0">
                <a:cs typeface="Calibri"/>
              </a:rPr>
              <a:t> chi </a:t>
            </a:r>
            <a:r>
              <a:rPr lang="en-GB" sz="3200" dirty="0" err="1">
                <a:cs typeface="Calibri"/>
              </a:rPr>
              <a:t>i’r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swydd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yma</a:t>
            </a:r>
            <a:endParaRPr lang="en-GB" sz="3200" dirty="0"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GB" sz="3200" dirty="0"/>
              <a:t>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llwyddiannau</a:t>
            </a:r>
            <a:r>
              <a:rPr lang="en-GB" sz="3200" dirty="0"/>
              <a:t>? </a:t>
            </a:r>
            <a:r>
              <a:rPr lang="en-GB" sz="3200" dirty="0" err="1"/>
              <a:t>Targedau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dyfodol</a:t>
            </a:r>
            <a:r>
              <a:rPr lang="en-GB" sz="3200" dirty="0"/>
              <a:t>? </a:t>
            </a:r>
            <a:endParaRPr lang="en-GB" sz="3200" dirty="0"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Brawddeg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byr</a:t>
            </a:r>
            <a:r>
              <a:rPr lang="en-GB" sz="3200" dirty="0">
                <a:cs typeface="Calibri"/>
              </a:rPr>
              <a:t> a </a:t>
            </a:r>
            <a:r>
              <a:rPr lang="en-GB" sz="3200" dirty="0" err="1">
                <a:cs typeface="Calibri"/>
              </a:rPr>
              <a:t>chadarn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i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gloi</a:t>
            </a:r>
            <a:r>
              <a:rPr lang="en-GB" sz="3200" dirty="0">
                <a:cs typeface="Calibri"/>
              </a:rPr>
              <a:t>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3356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522D-81B5-BFAD-4B5B-24B56F6FF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843" y="-239142"/>
            <a:ext cx="10054829" cy="1339417"/>
          </a:xfrm>
        </p:spPr>
        <p:txBody>
          <a:bodyPr/>
          <a:lstStyle/>
          <a:p>
            <a:r>
              <a:rPr lang="en-GB" dirty="0"/>
              <a:t>Structure / </a:t>
            </a:r>
            <a:r>
              <a:rPr lang="en-GB" dirty="0" err="1"/>
              <a:t>Strwythur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2333D-D354-B270-4BED-9EEB8608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46" y="743919"/>
            <a:ext cx="6826720" cy="492087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>
              <a:cs typeface="Calibri"/>
            </a:endParaRPr>
          </a:p>
          <a:p>
            <a:r>
              <a:rPr lang="en-GB" sz="3200" dirty="0"/>
              <a:t>Specifications and/or Responsibilities</a:t>
            </a:r>
          </a:p>
          <a:p>
            <a:r>
              <a:rPr lang="en-GB" sz="3200" i="1" dirty="0" err="1">
                <a:cs typeface="Calibri"/>
              </a:rPr>
              <a:t>Cyfrifoldebau’r</a:t>
            </a:r>
            <a:r>
              <a:rPr lang="en-GB" sz="3200" i="1" dirty="0">
                <a:cs typeface="Calibri"/>
              </a:rPr>
              <a:t> </a:t>
            </a:r>
            <a:r>
              <a:rPr lang="en-GB" sz="3200" i="1" dirty="0" err="1">
                <a:cs typeface="Calibri"/>
              </a:rPr>
              <a:t>swydd</a:t>
            </a:r>
            <a:endParaRPr lang="en-GB" sz="3200" i="1" dirty="0">
              <a:cs typeface="Calibri"/>
            </a:endParaRPr>
          </a:p>
          <a:p>
            <a:r>
              <a:rPr lang="en-GB" sz="3200" dirty="0"/>
              <a:t>What will I be doing? / </a:t>
            </a:r>
            <a:r>
              <a:rPr lang="en-GB" sz="3200" i="1" dirty="0"/>
              <a:t>Beth </a:t>
            </a:r>
            <a:r>
              <a:rPr lang="en-GB" sz="3200" i="1" dirty="0" err="1"/>
              <a:t>byddai’n</a:t>
            </a:r>
            <a:r>
              <a:rPr lang="en-GB" sz="3200" i="1" dirty="0"/>
              <a:t> </a:t>
            </a:r>
            <a:r>
              <a:rPr lang="en-GB" sz="3200" i="1" dirty="0" err="1"/>
              <a:t>gwneud</a:t>
            </a:r>
            <a:r>
              <a:rPr lang="en-GB" sz="3200" i="1" dirty="0"/>
              <a:t> </a:t>
            </a:r>
            <a:r>
              <a:rPr lang="en-GB" sz="3200" i="1" dirty="0" err="1"/>
              <a:t>yn</a:t>
            </a:r>
            <a:r>
              <a:rPr lang="en-GB" sz="3200" i="1" dirty="0"/>
              <a:t> y </a:t>
            </a:r>
            <a:r>
              <a:rPr lang="en-GB" sz="3200" i="1" dirty="0" err="1"/>
              <a:t>swydd</a:t>
            </a:r>
            <a:r>
              <a:rPr lang="en-GB" sz="3200" i="1" dirty="0"/>
              <a:t>?</a:t>
            </a:r>
            <a:r>
              <a:rPr lang="en-GB" sz="3200" dirty="0"/>
              <a:t> 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What skills will I be using? </a:t>
            </a:r>
            <a:r>
              <a:rPr lang="en-GB" sz="3200" i="1" dirty="0"/>
              <a:t>Pa </a:t>
            </a:r>
            <a:r>
              <a:rPr lang="en-GB" sz="3200" i="1" dirty="0" err="1"/>
              <a:t>sgiliau</a:t>
            </a:r>
            <a:r>
              <a:rPr lang="en-GB" sz="3200" i="1" dirty="0"/>
              <a:t> </a:t>
            </a:r>
            <a:r>
              <a:rPr lang="en-GB" sz="3200" i="1" dirty="0" err="1"/>
              <a:t>byddai’n</a:t>
            </a:r>
            <a:r>
              <a:rPr lang="en-GB" sz="3200" i="1" dirty="0"/>
              <a:t> </a:t>
            </a:r>
            <a:r>
              <a:rPr lang="en-GB" sz="3200" i="1" dirty="0" err="1"/>
              <a:t>defnyddio</a:t>
            </a:r>
            <a:r>
              <a:rPr lang="en-GB" sz="3200" i="1" dirty="0"/>
              <a:t> </a:t>
            </a:r>
            <a:r>
              <a:rPr lang="en-GB" sz="3200" i="1" dirty="0" err="1"/>
              <a:t>yn</a:t>
            </a:r>
            <a:r>
              <a:rPr lang="en-GB" sz="3200" i="1" dirty="0"/>
              <a:t> y </a:t>
            </a:r>
            <a:r>
              <a:rPr lang="en-GB" sz="3200" i="1" dirty="0" err="1"/>
              <a:t>swydd</a:t>
            </a:r>
            <a:r>
              <a:rPr lang="en-GB" sz="3200" i="1" dirty="0"/>
              <a:t>? </a:t>
            </a:r>
            <a:endParaRPr lang="en-GB" sz="3200" i="1" dirty="0">
              <a:cs typeface="Calibri" panose="020F0502020204030204"/>
            </a:endParaRPr>
          </a:p>
          <a:p>
            <a:r>
              <a:rPr lang="en-GB" sz="3200" dirty="0"/>
              <a:t>When have I used these skills before? / </a:t>
            </a:r>
            <a:r>
              <a:rPr lang="en-GB" sz="3200" i="1" dirty="0" err="1"/>
              <a:t>Pryd</a:t>
            </a:r>
            <a:r>
              <a:rPr lang="en-GB" sz="3200" i="1" dirty="0"/>
              <a:t> </a:t>
            </a:r>
            <a:r>
              <a:rPr lang="en-GB" sz="3200" i="1" dirty="0" err="1"/>
              <a:t>rwyf</a:t>
            </a:r>
            <a:r>
              <a:rPr lang="en-GB" sz="3200" i="1" dirty="0"/>
              <a:t> </a:t>
            </a:r>
            <a:r>
              <a:rPr lang="en-GB" sz="3200" i="1" dirty="0" err="1"/>
              <a:t>wedi</a:t>
            </a:r>
            <a:r>
              <a:rPr lang="en-GB" sz="3200" i="1" dirty="0"/>
              <a:t> </a:t>
            </a:r>
            <a:r>
              <a:rPr lang="en-GB" sz="3200" i="1" dirty="0" err="1"/>
              <a:t>defnyddio’r</a:t>
            </a:r>
            <a:r>
              <a:rPr lang="en-GB" sz="3200" i="1" dirty="0"/>
              <a:t> </a:t>
            </a:r>
            <a:r>
              <a:rPr lang="en-GB" sz="3200" i="1" dirty="0" err="1"/>
              <a:t>sgiliau</a:t>
            </a:r>
            <a:r>
              <a:rPr lang="en-GB" sz="3200" i="1" dirty="0"/>
              <a:t> </a:t>
            </a:r>
            <a:r>
              <a:rPr lang="en-GB" sz="3200" i="1" dirty="0" err="1"/>
              <a:t>yma</a:t>
            </a:r>
            <a:r>
              <a:rPr lang="en-GB" sz="3200" i="1" dirty="0"/>
              <a:t> </a:t>
            </a:r>
            <a:r>
              <a:rPr lang="en-GB" sz="3200" i="1" dirty="0" err="1"/>
              <a:t>o’r</a:t>
            </a:r>
            <a:r>
              <a:rPr lang="en-GB" sz="3200" i="1" dirty="0"/>
              <a:t> </a:t>
            </a:r>
            <a:r>
              <a:rPr lang="en-GB" sz="3200" i="1" dirty="0" err="1"/>
              <a:t>blaen</a:t>
            </a:r>
            <a:r>
              <a:rPr lang="en-GB" sz="3200" i="1" dirty="0"/>
              <a:t>?</a:t>
            </a:r>
            <a:endParaRPr lang="en-GB" sz="3200" i="1" dirty="0">
              <a:cs typeface="Calibri"/>
            </a:endParaRPr>
          </a:p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D6DB5FC-511C-4F12-2A72-053AF36AAD9E}"/>
              </a:ext>
            </a:extLst>
          </p:cNvPr>
          <p:cNvGrpSpPr/>
          <p:nvPr/>
        </p:nvGrpSpPr>
        <p:grpSpPr>
          <a:xfrm>
            <a:off x="6790441" y="124029"/>
            <a:ext cx="5401559" cy="5401559"/>
            <a:chOff x="6938555" y="110966"/>
            <a:chExt cx="5401559" cy="540155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0BFD743-2016-1820-7FBC-638F5F67F9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38555" y="110966"/>
              <a:ext cx="5401559" cy="540155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851110-1CEF-EA75-74E5-51E94C5C23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412" t="71463" r="57535" b="17896"/>
            <a:stretch/>
          </p:blipFill>
          <p:spPr>
            <a:xfrm>
              <a:off x="7589520" y="3402874"/>
              <a:ext cx="1515292" cy="574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67694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r>
              <a:rPr lang="en-GB" sz="3200" dirty="0"/>
              <a:t>Personal Details header [Right]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Left Justification 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Simple font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Address the contact in the description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Include any references / codes in full</a:t>
            </a:r>
            <a:endParaRPr lang="en-GB" sz="3200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31672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 dirty="0" err="1"/>
              <a:t>Fformat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>
              <a:cs typeface="Calibri"/>
            </a:endParaRPr>
          </a:p>
          <a:p>
            <a:r>
              <a:rPr lang="en-GB" sz="3200" dirty="0" err="1"/>
              <a:t>Manylion</a:t>
            </a:r>
            <a:r>
              <a:rPr lang="en-GB" sz="3200" dirty="0"/>
              <a:t> </a:t>
            </a:r>
            <a:r>
              <a:rPr lang="en-GB" sz="3200" dirty="0" err="1"/>
              <a:t>Personol</a:t>
            </a:r>
            <a:r>
              <a:rPr lang="en-GB" sz="3200" dirty="0"/>
              <a:t> [cornel </a:t>
            </a:r>
            <a:r>
              <a:rPr lang="en-GB" sz="3200" dirty="0" err="1"/>
              <a:t>dde</a:t>
            </a:r>
            <a:r>
              <a:rPr lang="en-GB" sz="3200" dirty="0"/>
              <a:t>] </a:t>
            </a:r>
          </a:p>
          <a:p>
            <a:r>
              <a:rPr lang="en-GB" sz="3200" dirty="0" err="1"/>
              <a:t>Yna’r</a:t>
            </a:r>
            <a:r>
              <a:rPr lang="en-GB" sz="3200" dirty="0"/>
              <a:t> </a:t>
            </a:r>
            <a:r>
              <a:rPr lang="en-GB" sz="3200" dirty="0" err="1"/>
              <a:t>gweddill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ochr</a:t>
            </a:r>
            <a:r>
              <a:rPr lang="en-GB" sz="3200" dirty="0"/>
              <a:t> </a:t>
            </a:r>
            <a:r>
              <a:rPr lang="en-GB" sz="3200" dirty="0" err="1"/>
              <a:t>chwith</a:t>
            </a:r>
            <a:r>
              <a:rPr lang="en-GB" sz="3200" dirty="0"/>
              <a:t> y </a:t>
            </a:r>
            <a:r>
              <a:rPr lang="en-GB" sz="3200" dirty="0" err="1"/>
              <a:t>dudalen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 err="1"/>
              <a:t>Ffont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r>
              <a:rPr lang="en-GB" sz="3200" dirty="0"/>
              <a:t> </a:t>
            </a:r>
            <a:r>
              <a:rPr lang="en-GB" sz="3200" dirty="0" err="1"/>
              <a:t>e.e.</a:t>
            </a:r>
            <a:r>
              <a:rPr lang="en-GB" sz="3200" dirty="0"/>
              <a:t> comic sans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 err="1"/>
              <a:t>Cynnwys</a:t>
            </a:r>
            <a:r>
              <a:rPr lang="en-GB" sz="3200" dirty="0"/>
              <a:t> y </a:t>
            </a:r>
            <a:r>
              <a:rPr lang="en-GB" sz="3200" dirty="0" err="1"/>
              <a:t>cyflogwyr</a:t>
            </a:r>
            <a:r>
              <a:rPr lang="en-GB" sz="3200" dirty="0"/>
              <a:t>/</a:t>
            </a:r>
            <a:r>
              <a:rPr lang="en-GB" sz="3200" dirty="0" err="1"/>
              <a:t>busnes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rhan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llythyr</a:t>
            </a:r>
            <a:r>
              <a:rPr lang="en-GB" sz="3200" dirty="0"/>
              <a:t>. </a:t>
            </a:r>
          </a:p>
          <a:p>
            <a:r>
              <a:rPr lang="en-GB" sz="3200" dirty="0" err="1"/>
              <a:t>Cynnwys</a:t>
            </a:r>
            <a:r>
              <a:rPr lang="en-GB" sz="3200" dirty="0"/>
              <a:t> </a:t>
            </a:r>
            <a:r>
              <a:rPr lang="en-GB" sz="3200" dirty="0" err="1"/>
              <a:t>unrhyw</a:t>
            </a:r>
            <a:r>
              <a:rPr lang="en-GB" sz="3200" dirty="0"/>
              <a:t> </a:t>
            </a:r>
            <a:r>
              <a:rPr lang="en-GB" sz="3200" dirty="0" err="1"/>
              <a:t>cyfeirnodi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llawn</a:t>
            </a:r>
            <a:r>
              <a:rPr lang="en-GB" sz="3200" dirty="0"/>
              <a:t>.</a:t>
            </a:r>
            <a:endParaRPr lang="en-GB" sz="3200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650251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AA10-B8B4-7246-92F0-973CB00EF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 /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EA8A-A960-BB4B-B701-418CAA326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4712545" cy="3575934"/>
          </a:xfrm>
        </p:spPr>
        <p:txBody>
          <a:bodyPr/>
          <a:lstStyle/>
          <a:p>
            <a:r>
              <a:rPr lang="en-US" dirty="0" err="1"/>
              <a:t>Dewis</a:t>
            </a:r>
            <a:r>
              <a:rPr lang="en-US" dirty="0"/>
              <a:t> </a:t>
            </a:r>
            <a:r>
              <a:rPr lang="en-US" dirty="0" err="1"/>
              <a:t>geiriau’n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– dim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wast</a:t>
            </a:r>
            <a:r>
              <a:rPr lang="en-US" dirty="0"/>
              <a:t>!</a:t>
            </a:r>
          </a:p>
          <a:p>
            <a:r>
              <a:rPr lang="en-US" dirty="0" err="1"/>
              <a:t>Gwirio’ch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i </a:t>
            </a:r>
            <a:r>
              <a:rPr lang="en-US" dirty="0" err="1"/>
              <a:t>ddileu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neu </a:t>
            </a:r>
            <a:r>
              <a:rPr lang="en-US" dirty="0" err="1"/>
              <a:t>gamgymeriadau</a:t>
            </a:r>
            <a:r>
              <a:rPr lang="en-US" dirty="0"/>
              <a:t> di-</a:t>
            </a:r>
            <a:r>
              <a:rPr lang="en-US" dirty="0" err="1"/>
              <a:t>angen</a:t>
            </a:r>
            <a:endParaRPr lang="en-US" dirty="0"/>
          </a:p>
          <a:p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amdanoch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(ac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6FEC72-35E1-F845-8EBC-5E6F2984E21F}"/>
              </a:ext>
            </a:extLst>
          </p:cNvPr>
          <p:cNvSpPr txBox="1">
            <a:spLocks/>
          </p:cNvSpPr>
          <p:nvPr/>
        </p:nvSpPr>
        <p:spPr>
          <a:xfrm>
            <a:off x="6308747" y="1641033"/>
            <a:ext cx="471254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Choose vocabulary carefully – no talking rubbish!</a:t>
            </a:r>
          </a:p>
          <a:p>
            <a:r>
              <a:rPr lang="en-US" dirty="0"/>
              <a:t>Check your work to remove any mistakes or to make sure language makes sense. </a:t>
            </a:r>
          </a:p>
          <a:p>
            <a:r>
              <a:rPr lang="en-US" dirty="0"/>
              <a:t>Ensure that every statement about you is true ( and has happened) </a:t>
            </a:r>
          </a:p>
        </p:txBody>
      </p:sp>
    </p:spTree>
    <p:extLst>
      <p:ext uri="{BB962C8B-B14F-4D97-AF65-F5344CB8AC3E}">
        <p14:creationId xmlns:p14="http://schemas.microsoft.com/office/powerpoint/2010/main" val="1688845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2B4-C381-284C-91EA-8DCA533A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2364349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/>
              <a:t>Wythnos</a:t>
            </a:r>
            <a:r>
              <a:rPr lang="en-US" sz="4000" b="1" dirty="0"/>
              <a:t> 4 : </a:t>
            </a:r>
            <a:r>
              <a:rPr lang="en-US" sz="4000" b="1" dirty="0" err="1"/>
              <a:t>Cwrddwch</a:t>
            </a:r>
            <a:r>
              <a:rPr lang="en-US" sz="4000" b="1" dirty="0"/>
              <a:t> </a:t>
            </a:r>
            <a:r>
              <a:rPr lang="en-US" sz="4000" b="1" dirty="0" err="1"/>
              <a:t>gyda’ch</a:t>
            </a:r>
            <a:r>
              <a:rPr lang="en-US" sz="4000" b="1" dirty="0"/>
              <a:t> </a:t>
            </a:r>
            <a:r>
              <a:rPr lang="en-US" sz="4000" b="1" dirty="0" err="1"/>
              <a:t>Mentorwyr</a:t>
            </a:r>
            <a:r>
              <a:rPr lang="en-US" sz="4000" b="1" dirty="0"/>
              <a:t> </a:t>
            </a:r>
            <a:r>
              <a:rPr lang="en-US" sz="4000" b="1" dirty="0" err="1"/>
              <a:t>Lleoliad</a:t>
            </a:r>
            <a:r>
              <a:rPr lang="en-US" sz="4000" b="1" dirty="0"/>
              <a:t> / DPP </a:t>
            </a:r>
            <a:r>
              <a:rPr lang="en-US" sz="4000" b="1" dirty="0" err="1"/>
              <a:t>yr</a:t>
            </a:r>
            <a:r>
              <a:rPr lang="en-US" sz="4000" b="1" dirty="0"/>
              <a:t> </a:t>
            </a:r>
            <a:r>
              <a:rPr lang="en-US" sz="4000" b="1" dirty="0" err="1"/>
              <a:t>wythnos</a:t>
            </a:r>
            <a:r>
              <a:rPr lang="en-US" sz="4000" b="1" dirty="0"/>
              <a:t> </a:t>
            </a:r>
            <a:r>
              <a:rPr lang="en-US" sz="4000" b="1" dirty="0" err="1"/>
              <a:t>yma</a:t>
            </a:r>
            <a:r>
              <a:rPr lang="en-US" sz="4000" b="1" dirty="0"/>
              <a:t> </a:t>
            </a:r>
            <a:r>
              <a:rPr lang="en-US" sz="2000" b="1" dirty="0"/>
              <a:t>(</a:t>
            </a:r>
            <a:r>
              <a:rPr lang="en-US" sz="2000" b="1" dirty="0" err="1"/>
              <a:t>cyn</a:t>
            </a:r>
            <a:r>
              <a:rPr lang="en-US" sz="2000" b="1" dirty="0"/>
              <a:t> 28ain Hydref)</a:t>
            </a:r>
            <a:br>
              <a:rPr lang="en-US" sz="4000" b="1" dirty="0"/>
            </a:br>
            <a:r>
              <a:rPr lang="en-US" sz="4000" b="1" dirty="0"/>
              <a:t>Week 4 : This week meet with your Placement / CPD Mentors </a:t>
            </a:r>
            <a:r>
              <a:rPr lang="en-US" sz="2000" b="1" dirty="0"/>
              <a:t>(before 28</a:t>
            </a:r>
            <a:r>
              <a:rPr lang="en-US" sz="2000" b="1" baseline="30000" dirty="0"/>
              <a:t>th</a:t>
            </a:r>
            <a:r>
              <a:rPr lang="en-US" sz="2000" b="1" dirty="0"/>
              <a:t> Oct)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1C6E-04D0-F94D-BA30-90633D604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520" y="2638920"/>
            <a:ext cx="11718986" cy="4219080"/>
          </a:xfrm>
        </p:spPr>
        <p:txBody>
          <a:bodyPr>
            <a:normAutofit/>
          </a:bodyPr>
          <a:lstStyle/>
          <a:p>
            <a:r>
              <a:rPr lang="en-US" sz="4200" dirty="0"/>
              <a:t>Tom 	-	OAE-	 </a:t>
            </a:r>
            <a:r>
              <a:rPr lang="en-US" sz="4200" dirty="0">
                <a:hlinkClick r:id="rId3"/>
              </a:rPr>
              <a:t>t.moore@uwtsd.ac.uk</a:t>
            </a:r>
            <a:endParaRPr lang="en-US" sz="4200" dirty="0"/>
          </a:p>
          <a:p>
            <a:pPr marL="0" indent="0">
              <a:buNone/>
            </a:pPr>
            <a:r>
              <a:rPr lang="en-US" sz="1800" dirty="0"/>
              <a:t>  </a:t>
            </a:r>
          </a:p>
          <a:p>
            <a:r>
              <a:rPr lang="en-US" sz="4200" dirty="0"/>
              <a:t>David	-	SES	-	 </a:t>
            </a:r>
            <a:r>
              <a:rPr lang="en-US" sz="4200" dirty="0">
                <a:hlinkClick r:id="rId4"/>
              </a:rPr>
              <a:t>d.gardner@uwtsd.ac.uk</a:t>
            </a:r>
            <a:endParaRPr lang="en-US" sz="4200" dirty="0"/>
          </a:p>
          <a:p>
            <a:pPr marL="0" indent="0">
              <a:buNone/>
            </a:pPr>
            <a:r>
              <a:rPr lang="en-US" sz="2400" dirty="0"/>
              <a:t>   </a:t>
            </a:r>
          </a:p>
          <a:p>
            <a:r>
              <a:rPr lang="en-US" sz="4200" dirty="0"/>
              <a:t>Dylan	-	PE	-	 </a:t>
            </a:r>
            <a:r>
              <a:rPr lang="en-US" sz="4200" dirty="0">
                <a:hlinkClick r:id="rId5"/>
              </a:rPr>
              <a:t>d.blain@uwtsd.ac.uk</a:t>
            </a:r>
            <a:endParaRPr lang="en-US" sz="4200" dirty="0"/>
          </a:p>
          <a:p>
            <a:pPr marL="0" indent="0">
              <a:buNone/>
            </a:pP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986935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B227-4221-FC4D-9707-BF536B74B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0"/>
            <a:ext cx="11481847" cy="1325563"/>
          </a:xfrm>
        </p:spPr>
        <p:txBody>
          <a:bodyPr/>
          <a:lstStyle/>
          <a:p>
            <a:r>
              <a:rPr lang="en-US" dirty="0"/>
              <a:t>Assessment 1 – 3</a:t>
            </a:r>
            <a:r>
              <a:rPr lang="en-US" baseline="30000" dirty="0"/>
              <a:t>rd</a:t>
            </a:r>
            <a:r>
              <a:rPr lang="en-US" dirty="0"/>
              <a:t> part to the portfolio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4D25F-EDC7-484C-9B94-46444A5C1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518372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3.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Focus Statement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about your proposed placement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: will be complied as a result of completing a SWOT analysis (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inc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skills) and your current Training Needs.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Both of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which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will provide a critical review of your current skills and qualifications for your chosen profession.  </a:t>
            </a:r>
          </a:p>
          <a:p>
            <a:pPr marL="0" indent="0" fontAlgn="base">
              <a:buNone/>
            </a:pP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purpose of the Focus Statement will be to provide a focus and a purpose for your 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work experience and / or for your training opportunities CPD.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Consideration of industry code of practice or other qualifications could be included. Conclude the focus statement by creating an action plan of your training needs / work placement needs - in relation to your profession (500 words). 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660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7D33-23A1-2048-9F34-6B257D0748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US" b="1" dirty="0" err="1"/>
              <a:t>Wythnos</a:t>
            </a:r>
            <a:r>
              <a:rPr lang="en-US" b="1" dirty="0"/>
              <a:t> 5: </a:t>
            </a:r>
            <a:r>
              <a:rPr lang="en-US" b="1" dirty="0" err="1"/>
              <a:t>Datganiad</a:t>
            </a:r>
            <a:r>
              <a:rPr lang="en-US" b="1" dirty="0"/>
              <a:t> </a:t>
            </a:r>
            <a:r>
              <a:rPr lang="en-US" b="1" dirty="0" err="1"/>
              <a:t>Ffocws</a:t>
            </a:r>
            <a:r>
              <a:rPr lang="en-US" b="1" dirty="0"/>
              <a:t> 28/10/2024</a:t>
            </a:r>
            <a:br>
              <a:rPr lang="en-US" b="1" dirty="0"/>
            </a:br>
            <a:r>
              <a:rPr lang="en-US" b="1" dirty="0"/>
              <a:t>Week 5 :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3CD9D-8BF9-4143-B484-47CAD3233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291" y="1825625"/>
            <a:ext cx="4628775" cy="3575934"/>
          </a:xfrm>
        </p:spPr>
        <p:txBody>
          <a:bodyPr/>
          <a:lstStyle/>
          <a:p>
            <a:pPr marL="0" indent="0">
              <a:buNone/>
            </a:pPr>
            <a:r>
              <a:rPr lang="en-GB" sz="4800" dirty="0"/>
              <a:t>Writing focus statements for Placement / for CPD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560B7C-9379-B540-8D10-E36759132838}"/>
              </a:ext>
            </a:extLst>
          </p:cNvPr>
          <p:cNvSpPr txBox="1"/>
          <p:nvPr/>
        </p:nvSpPr>
        <p:spPr>
          <a:xfrm>
            <a:off x="520995" y="1825625"/>
            <a:ext cx="534108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 err="1"/>
              <a:t>Ysgrifennu</a:t>
            </a:r>
            <a:r>
              <a:rPr lang="en-GB" sz="4800" dirty="0"/>
              <a:t> </a:t>
            </a:r>
            <a:r>
              <a:rPr lang="en-GB" sz="4800" dirty="0" err="1"/>
              <a:t>datganiad</a:t>
            </a:r>
            <a:r>
              <a:rPr lang="en-GB" sz="4800" dirty="0"/>
              <a:t> </a:t>
            </a:r>
            <a:r>
              <a:rPr lang="en-GB" sz="4800" dirty="0" err="1"/>
              <a:t>ffocws</a:t>
            </a:r>
            <a:r>
              <a:rPr lang="en-GB" sz="4800" dirty="0"/>
              <a:t> </a:t>
            </a:r>
            <a:r>
              <a:rPr lang="en-GB" sz="4800" dirty="0" err="1"/>
              <a:t>Profiad</a:t>
            </a:r>
            <a:r>
              <a:rPr lang="en-GB" sz="4800" dirty="0"/>
              <a:t> Gwaith /  DPP</a:t>
            </a:r>
          </a:p>
        </p:txBody>
      </p:sp>
    </p:spTree>
    <p:extLst>
      <p:ext uri="{BB962C8B-B14F-4D97-AF65-F5344CB8AC3E}">
        <p14:creationId xmlns:p14="http://schemas.microsoft.com/office/powerpoint/2010/main" val="272318639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1464</Words>
  <Application>Microsoft Macintosh PowerPoint</Application>
  <PresentationFormat>Widescreen</PresentationFormat>
  <Paragraphs>159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Segoe UI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Amlinelliad Darlith                Lecture outline</vt:lpstr>
      <vt:lpstr>Assessment 1 (equiv 1,200) 30%</vt:lpstr>
      <vt:lpstr>PowerPoint Presentation</vt:lpstr>
      <vt:lpstr>Adnoddau / Resources </vt:lpstr>
      <vt:lpstr>Personal/Supporting Statement and Covering letter</vt:lpstr>
      <vt:lpstr>Direct your statements / letter to the job Cyfeiriwch eich datganiadau / llythyr i’r swydd</vt:lpstr>
      <vt:lpstr>Generic Guidance &amp; optional order …</vt:lpstr>
      <vt:lpstr>      Arweiniad Cyffredinol a threfn posib …</vt:lpstr>
      <vt:lpstr>Structure / Strwythur</vt:lpstr>
      <vt:lpstr>Format</vt:lpstr>
      <vt:lpstr>Fformat</vt:lpstr>
      <vt:lpstr>Camau Cofio / Reminder</vt:lpstr>
      <vt:lpstr>Wythnos 4 : Cwrddwch gyda’ch Mentorwyr Lleoliad / DPP yr wythnos yma (cyn 28ain Hydref) Week 4 : This week meet with your Placement / CPD Mentors (before 28th Oct)</vt:lpstr>
      <vt:lpstr>Assessment 1 – 3rd part to the portfolio …</vt:lpstr>
      <vt:lpstr>Wythnos 5: Datganiad Ffocws 28/10/2024 Week 5 : Focus statement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4</cp:revision>
  <dcterms:created xsi:type="dcterms:W3CDTF">2021-03-09T15:35:42Z</dcterms:created>
  <dcterms:modified xsi:type="dcterms:W3CDTF">2024-10-09T22:08:08Z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