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7" r:id="rId4"/>
  </p:sldMasterIdLst>
  <p:notesMasterIdLst>
    <p:notesMasterId r:id="rId12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E0A0D5-8F98-4CC1-A28E-021F0B6B475C}" type="datetimeFigureOut">
              <a:rPr lang="en-US" smtClean="0"/>
              <a:t>9/8/2020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03C52C-5E29-41AF-BAA3-8217E886DA0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961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3A750590-9F9A-443B-9295-A3931D8194B1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8343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5B4BE-627A-4EC1-99E1-6F1AA97AB802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6860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8BFACF8-E63D-4673-A128-83547867BB7A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9732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ED6AC-4FBA-40BD-BE75-20DB64DA4BAD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384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33C87-D201-458A-93C0-8EDD9AC92D93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29191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6829-5A25-485A-91B1-5D6D58BB9F23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0701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F5CD-23D0-4DD1-85B1-71F1825FB3EC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2765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A5035-C284-496A-B076-BA73A8FA5D8B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4500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EB420-1875-490A-8C4B-7AAB939FBE08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4594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5805F-452B-497C-9BD6-2CDB6902F369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8435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D3F7C6B-C82D-4D42-9929-D6E7E11D9A64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74118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0CF4779-62E8-4B21-A5D7-0AFB9DBD4358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096071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F9D3375-5CD0-4576-BF96-ADFF24726FF8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95084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CD1F8-971E-4F8C-8737-750C12E93E08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62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D1621-FA30-4D98-85E5-1409E6BEECDC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22497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6F347-1B2F-4097-AEB5-4A26FB45D67A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4132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CC1DEE0-34E5-4E0F-BEC1-4B8835F82CD1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7590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359126-4846-4E88-BDD9-5585CC877E47}" type="datetime1">
              <a:rPr lang="en-US" smtClean="0"/>
              <a:t>9/8/2020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8870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  <p:sldLayoutId id="2147483702" r:id="rId15"/>
    <p:sldLayoutId id="2147483703" r:id="rId16"/>
    <p:sldLayoutId id="2147483704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5CD8D-E704-46A1-BC3E-9A644A9FFD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2483" y="821265"/>
            <a:ext cx="10550431" cy="5222117"/>
          </a:xfrm>
        </p:spPr>
        <p:txBody>
          <a:bodyPr anchor="ctr">
            <a:normAutofit/>
          </a:bodyPr>
          <a:lstStyle/>
          <a:p>
            <a:pPr algn="ctr"/>
            <a:r>
              <a:rPr lang="en-US" sz="5400" b="1" dirty="0" smtClean="0"/>
              <a:t>SPSS: T-test</a:t>
            </a:r>
            <a:r>
              <a:rPr lang="en-US" sz="5400" dirty="0" smtClean="0"/>
              <a:t/>
            </a:r>
            <a:br>
              <a:rPr lang="en-US" sz="5400" dirty="0" smtClean="0"/>
            </a:br>
            <a:r>
              <a:rPr lang="en-US" sz="5400" dirty="0"/>
              <a:t/>
            </a:r>
            <a:br>
              <a:rPr lang="en-US" sz="5400" dirty="0"/>
            </a:br>
            <a:r>
              <a:rPr lang="en-US" sz="5400" dirty="0" smtClean="0"/>
              <a:t>Paired Samples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37546649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T-test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Within-subjects design = Paired samples t-test</a:t>
            </a:r>
          </a:p>
          <a:p>
            <a:endParaRPr lang="en-GB" sz="2400" dirty="0"/>
          </a:p>
          <a:p>
            <a:r>
              <a:rPr lang="en-GB" sz="2400" dirty="0" smtClean="0"/>
              <a:t>Compares the mean scores on some continuous variable for </a:t>
            </a:r>
            <a:r>
              <a:rPr lang="en-GB" sz="2400" b="1" i="1" dirty="0" smtClean="0"/>
              <a:t>the same groups of participants on two occasions / across two conditions</a:t>
            </a:r>
          </a:p>
          <a:p>
            <a:pPr lvl="1"/>
            <a:endParaRPr lang="en-GB" sz="2200" i="1" dirty="0" smtClean="0"/>
          </a:p>
          <a:p>
            <a:pPr lvl="1"/>
            <a:r>
              <a:rPr lang="en-GB" sz="2200" i="1" dirty="0" smtClean="0"/>
              <a:t>One group of participants; two levels/conditions</a:t>
            </a:r>
            <a:endParaRPr lang="en-GB" sz="2200" dirty="0" smtClean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77917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Things to remember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T-tests are used when you have only </a:t>
            </a:r>
            <a:r>
              <a:rPr lang="en-GB" b="1" dirty="0" smtClean="0"/>
              <a:t>two levels</a:t>
            </a:r>
            <a:r>
              <a:rPr lang="en-GB" dirty="0" smtClean="0"/>
              <a:t> to an independent variable.</a:t>
            </a:r>
          </a:p>
          <a:p>
            <a:endParaRPr lang="en-GB" dirty="0"/>
          </a:p>
          <a:p>
            <a:r>
              <a:rPr lang="en-GB" dirty="0" smtClean="0"/>
              <a:t>Parametric test – relies on a number of assumptions relating to data</a:t>
            </a:r>
          </a:p>
          <a:p>
            <a:endParaRPr lang="en-GB" dirty="0"/>
          </a:p>
          <a:p>
            <a:r>
              <a:rPr lang="en-GB" dirty="0" smtClean="0"/>
              <a:t>The t-test tests the probability that the two sets of scores (for your two conditions) came from the same population.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A significant finding (</a:t>
            </a:r>
            <a:r>
              <a:rPr lang="en-GB" i="1" dirty="0" smtClean="0"/>
              <a:t>p </a:t>
            </a:r>
            <a:r>
              <a:rPr lang="en-GB" dirty="0" smtClean="0"/>
              <a:t>&lt; .05) allows us to determine that they did not come from the same population, and are significantly different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1140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Assumptions and requirements for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The DV should be measured on a continuous scale – interval or ratio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Random sampling should be employed where possible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Independence of observations:</a:t>
            </a:r>
          </a:p>
          <a:p>
            <a:pPr marL="914400" lvl="1" indent="-457200">
              <a:buFont typeface="+mj-lt"/>
              <a:buAutoNum type="alphaLcParenR"/>
            </a:pPr>
            <a:r>
              <a:rPr lang="en-GB" dirty="0" smtClean="0"/>
              <a:t>Each measurement should not be influenced by any other measurement</a:t>
            </a:r>
          </a:p>
          <a:p>
            <a:pPr marL="914400" lvl="1" indent="-457200">
              <a:buFont typeface="+mj-lt"/>
              <a:buAutoNum type="alphaLcParenR"/>
            </a:pPr>
            <a:r>
              <a:rPr lang="en-GB" dirty="0" smtClean="0"/>
              <a:t>Situations that involve group data collection, or where participants interact with one another, may require more specialist techniques.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Normal distribution of scores on the DV </a:t>
            </a:r>
          </a:p>
        </p:txBody>
      </p:sp>
    </p:spTree>
    <p:extLst>
      <p:ext uri="{BB962C8B-B14F-4D97-AF65-F5344CB8AC3E}">
        <p14:creationId xmlns:p14="http://schemas.microsoft.com/office/powerpoint/2010/main" val="1384119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Study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 smtClean="0"/>
              <a:t>Exploring differences in reaction times to circular warnings and triangular warnings in vehicles</a:t>
            </a:r>
          </a:p>
          <a:p>
            <a:endParaRPr lang="en-GB" sz="2400" dirty="0"/>
          </a:p>
          <a:p>
            <a:r>
              <a:rPr lang="en-GB" sz="2400" dirty="0" smtClean="0"/>
              <a:t>NOTE: we need…</a:t>
            </a:r>
          </a:p>
          <a:p>
            <a:endParaRPr lang="en-GB" sz="2400" dirty="0" smtClean="0"/>
          </a:p>
          <a:p>
            <a:pPr lvl="1"/>
            <a:r>
              <a:rPr lang="en-GB" sz="2400" dirty="0" smtClean="0"/>
              <a:t>One set of participants that provides </a:t>
            </a:r>
            <a:r>
              <a:rPr lang="en-GB" sz="2400" i="1" dirty="0" smtClean="0"/>
              <a:t>two</a:t>
            </a:r>
            <a:r>
              <a:rPr lang="en-GB" sz="2400" dirty="0" smtClean="0"/>
              <a:t> sets of scores</a:t>
            </a:r>
          </a:p>
          <a:p>
            <a:pPr lvl="2"/>
            <a:r>
              <a:rPr lang="en-GB" sz="2200" dirty="0" smtClean="0"/>
              <a:t>One for circular warnings, one for triangular warnings</a:t>
            </a:r>
          </a:p>
          <a:p>
            <a:pPr lvl="1"/>
            <a:endParaRPr lang="en-GB" sz="2400" dirty="0" smtClean="0"/>
          </a:p>
          <a:p>
            <a:pPr lvl="1"/>
            <a:r>
              <a:rPr lang="en-GB" sz="2400" dirty="0" smtClean="0"/>
              <a:t>You still have </a:t>
            </a:r>
            <a:r>
              <a:rPr lang="en-GB" sz="2400" b="1" dirty="0" smtClean="0"/>
              <a:t>one categorical IV </a:t>
            </a:r>
            <a:r>
              <a:rPr lang="en-GB" sz="2400" dirty="0" smtClean="0"/>
              <a:t>(shape of warning: circle / triangle) and </a:t>
            </a:r>
            <a:r>
              <a:rPr lang="en-GB" sz="2400" b="1" dirty="0" smtClean="0"/>
              <a:t>one continuous DV </a:t>
            </a:r>
            <a:r>
              <a:rPr lang="en-GB" sz="2400" dirty="0" smtClean="0"/>
              <a:t>(reaction time measured for both conditions)</a:t>
            </a:r>
            <a:endParaRPr lang="en-GB" sz="2400" dirty="0"/>
          </a:p>
        </p:txBody>
      </p:sp>
      <p:sp>
        <p:nvSpPr>
          <p:cNvPr id="4" name="5-Point Star 3"/>
          <p:cNvSpPr/>
          <p:nvPr/>
        </p:nvSpPr>
        <p:spPr>
          <a:xfrm>
            <a:off x="10412186" y="3249386"/>
            <a:ext cx="1491343" cy="1338943"/>
          </a:xfrm>
          <a:prstGeom prst="star5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607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3200" i="1" dirty="0" smtClean="0"/>
              <a:t>t </a:t>
            </a:r>
            <a:r>
              <a:rPr lang="en-GB" sz="3200" dirty="0" smtClean="0"/>
              <a:t>(</a:t>
            </a:r>
            <a:r>
              <a:rPr lang="en-GB" sz="3200" dirty="0" err="1" smtClean="0"/>
              <a:t>df</a:t>
            </a:r>
            <a:r>
              <a:rPr lang="en-GB" sz="3200" dirty="0" smtClean="0"/>
              <a:t>) = t-value, </a:t>
            </a:r>
            <a:r>
              <a:rPr lang="en-GB" sz="3200" i="1" dirty="0" smtClean="0"/>
              <a:t>p</a:t>
            </a:r>
            <a:r>
              <a:rPr lang="en-GB" sz="3200" dirty="0" smtClean="0"/>
              <a:t> &lt; / &gt; .05</a:t>
            </a:r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endParaRPr lang="en-GB" sz="3200" dirty="0" smtClean="0"/>
          </a:p>
          <a:p>
            <a:pPr marL="0" indent="0" algn="ctr">
              <a:buNone/>
            </a:pPr>
            <a:r>
              <a:rPr lang="en-GB" sz="3200" i="1" dirty="0" smtClean="0"/>
              <a:t>t </a:t>
            </a:r>
            <a:r>
              <a:rPr lang="en-GB" sz="3200" dirty="0" smtClean="0"/>
              <a:t>(19) = 3.19, </a:t>
            </a:r>
            <a:r>
              <a:rPr lang="en-GB" sz="3200" i="1" dirty="0" smtClean="0"/>
              <a:t>p</a:t>
            </a:r>
            <a:r>
              <a:rPr lang="en-GB" sz="3200" dirty="0" smtClean="0"/>
              <a:t> &lt; .05</a:t>
            </a:r>
          </a:p>
          <a:p>
            <a:pPr marL="0" indent="0" algn="ctr">
              <a:buNone/>
            </a:pPr>
            <a:endParaRPr lang="en-GB" sz="3200" i="1" dirty="0"/>
          </a:p>
          <a:p>
            <a:pPr marL="0" indent="0" algn="ctr">
              <a:buNone/>
            </a:pPr>
            <a:r>
              <a:rPr lang="en-GB" sz="3200" i="1" dirty="0"/>
              <a:t>t </a:t>
            </a:r>
            <a:r>
              <a:rPr lang="en-GB" sz="3200" dirty="0"/>
              <a:t>(19) = </a:t>
            </a:r>
            <a:r>
              <a:rPr lang="en-GB" sz="3200" dirty="0" smtClean="0"/>
              <a:t>3.19, </a:t>
            </a:r>
            <a:r>
              <a:rPr lang="en-GB" sz="3200" i="1" dirty="0"/>
              <a:t>p</a:t>
            </a:r>
            <a:r>
              <a:rPr lang="en-GB" sz="3200" dirty="0"/>
              <a:t> </a:t>
            </a:r>
            <a:r>
              <a:rPr lang="en-GB" sz="3200" dirty="0" smtClean="0"/>
              <a:t>= </a:t>
            </a:r>
            <a:r>
              <a:rPr lang="en-GB" sz="3200" dirty="0"/>
              <a:t>.</a:t>
            </a:r>
            <a:r>
              <a:rPr lang="en-GB" sz="3200" dirty="0" smtClean="0"/>
              <a:t>005</a:t>
            </a:r>
            <a:endParaRPr lang="en-GB" sz="3200" i="1" dirty="0"/>
          </a:p>
          <a:p>
            <a:pPr marL="0" indent="0" algn="ctr">
              <a:buNone/>
            </a:pPr>
            <a:endParaRPr lang="en-GB" sz="3200" i="1" dirty="0"/>
          </a:p>
          <a:p>
            <a:pPr marL="0" indent="0">
              <a:buNone/>
            </a:pPr>
            <a:endParaRPr lang="en-GB" i="1" dirty="0" smtClean="0"/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989469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Interpreting 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2800" dirty="0" smtClean="0"/>
              <a:t>A paired </a:t>
            </a:r>
            <a:r>
              <a:rPr lang="en-GB" sz="2800" dirty="0"/>
              <a:t>samples t-test was conducted in order to assess </a:t>
            </a:r>
            <a:r>
              <a:rPr lang="en-GB" sz="2800" dirty="0" smtClean="0"/>
              <a:t>differences in reaction times (in milliseconds) to visual warnings presented in cars; circular and triangular. Results show that participants responded significantly quicker to circular warnings (</a:t>
            </a:r>
            <a:r>
              <a:rPr lang="en-GB" sz="2800" i="1" dirty="0" smtClean="0"/>
              <a:t>M</a:t>
            </a:r>
            <a:r>
              <a:rPr lang="en-GB" sz="2800" dirty="0" smtClean="0"/>
              <a:t> </a:t>
            </a:r>
            <a:r>
              <a:rPr lang="en-GB" sz="2800" dirty="0"/>
              <a:t>= </a:t>
            </a:r>
            <a:r>
              <a:rPr lang="en-GB" sz="2800" dirty="0" smtClean="0"/>
              <a:t>21.36ms, </a:t>
            </a:r>
            <a:r>
              <a:rPr lang="en-GB" sz="2800" i="1" dirty="0"/>
              <a:t>SD</a:t>
            </a:r>
            <a:r>
              <a:rPr lang="en-GB" sz="2800" dirty="0"/>
              <a:t> = </a:t>
            </a:r>
            <a:r>
              <a:rPr lang="en-GB" sz="2800" dirty="0" smtClean="0"/>
              <a:t>3.07) </a:t>
            </a:r>
            <a:r>
              <a:rPr lang="en-GB" sz="2800" dirty="0"/>
              <a:t>than </a:t>
            </a:r>
            <a:r>
              <a:rPr lang="en-GB" sz="2800" dirty="0" smtClean="0"/>
              <a:t>triangular warnings </a:t>
            </a:r>
            <a:r>
              <a:rPr lang="en-GB" sz="2800" dirty="0"/>
              <a:t>(</a:t>
            </a:r>
            <a:r>
              <a:rPr lang="en-GB" sz="2800" i="1" dirty="0"/>
              <a:t>M</a:t>
            </a:r>
            <a:r>
              <a:rPr lang="en-GB" sz="2800" dirty="0"/>
              <a:t> = </a:t>
            </a:r>
            <a:r>
              <a:rPr lang="en-GB" sz="2800" dirty="0" smtClean="0"/>
              <a:t>23.69ms, </a:t>
            </a:r>
            <a:r>
              <a:rPr lang="en-GB" sz="2800" i="1" dirty="0"/>
              <a:t>SD</a:t>
            </a:r>
            <a:r>
              <a:rPr lang="en-GB" sz="2800" dirty="0"/>
              <a:t> = </a:t>
            </a:r>
            <a:r>
              <a:rPr lang="en-GB" sz="2800" dirty="0" smtClean="0"/>
              <a:t>.84); </a:t>
            </a:r>
            <a:r>
              <a:rPr lang="en-GB" sz="2800" i="1" dirty="0"/>
              <a:t>t</a:t>
            </a:r>
            <a:r>
              <a:rPr lang="en-GB" sz="2800" dirty="0"/>
              <a:t> (18) </a:t>
            </a:r>
            <a:r>
              <a:rPr lang="en-GB" sz="2800" dirty="0" smtClean="0"/>
              <a:t>= 3.19, </a:t>
            </a:r>
            <a:r>
              <a:rPr lang="en-GB" sz="2800" i="1" dirty="0"/>
              <a:t>p</a:t>
            </a:r>
            <a:r>
              <a:rPr lang="en-GB" sz="2800" dirty="0"/>
              <a:t> &lt; .</a:t>
            </a:r>
            <a:r>
              <a:rPr lang="en-GB" sz="2800" dirty="0" smtClean="0"/>
              <a:t>05</a:t>
            </a:r>
            <a:r>
              <a:rPr lang="en-GB" sz="2800" dirty="0"/>
              <a:t> </a:t>
            </a:r>
            <a:r>
              <a:rPr lang="en-GB" sz="2800" dirty="0" smtClean="0"/>
              <a:t>(or </a:t>
            </a:r>
            <a:r>
              <a:rPr lang="en-GB" sz="2800" i="1" dirty="0" smtClean="0"/>
              <a:t>p</a:t>
            </a:r>
            <a:r>
              <a:rPr lang="en-GB" sz="2800" dirty="0" smtClean="0"/>
              <a:t> = .005).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18202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3" ma:contentTypeDescription="Create a new document." ma:contentTypeScope="" ma:versionID="0d7cc2406b929ff067a295dbdb7de7b8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46fec2344946735f8a21248d27222a24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696490a5-0429-499a-a254-a60426c02ef0" xsi:nil="true"/>
  </documentManagement>
</p:properties>
</file>

<file path=customXml/itemProps1.xml><?xml version="1.0" encoding="utf-8"?>
<ds:datastoreItem xmlns:ds="http://schemas.openxmlformats.org/officeDocument/2006/customXml" ds:itemID="{2DEB6BB1-8C65-47BE-BD14-6A6417F67E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0BEB954-4024-4CCF-A9D6-4C00FDC028D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710EE66-8707-456F-8F2E-091D581CB030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d2d6d51c-be45-489c-bfaa-c0c3d4c0c982"/>
    <ds:schemaRef ds:uri="696490a5-0429-499a-a254-a60426c02ef0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0</TotalTime>
  <Words>372</Words>
  <Application>Microsoft Office PowerPoint</Application>
  <PresentationFormat>Widescreen</PresentationFormat>
  <Paragraphs>41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Century Gothic</vt:lpstr>
      <vt:lpstr>Vapor Trail</vt:lpstr>
      <vt:lpstr>SPSS: T-test  Paired Samples</vt:lpstr>
      <vt:lpstr>T-test Analysis</vt:lpstr>
      <vt:lpstr>Things to remember</vt:lpstr>
      <vt:lpstr>Assumptions and requirements for data</vt:lpstr>
      <vt:lpstr>Study example</vt:lpstr>
      <vt:lpstr>Results</vt:lpstr>
      <vt:lpstr>Interpreting results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2020-03-18T11:33:08Z</dcterms:created>
  <dcterms:modified xsi:type="dcterms:W3CDTF">2020-09-08T08:11:38Z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