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634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952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793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958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328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414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181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366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660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495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222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940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1656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8085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7170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4292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400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6535ACB-4856-4648-8DB5-B26E08F9386E}" type="datetimeFigureOut">
              <a:rPr lang="en-GB" smtClean="0"/>
              <a:t>25/11/2016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3E36B12-FC09-4FF8-B12D-A9E426936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210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Interest Rate Risk.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2446" y="2348128"/>
            <a:ext cx="8825659" cy="34163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Forward Rate Agreements</a:t>
            </a:r>
          </a:p>
          <a:p>
            <a:r>
              <a:rPr lang="en-GB" sz="3200" dirty="0" smtClean="0"/>
              <a:t>Interest Rate Guarantees</a:t>
            </a:r>
          </a:p>
          <a:p>
            <a:r>
              <a:rPr lang="en-GB" sz="3200" dirty="0" smtClean="0"/>
              <a:t>Interest Rate Futures</a:t>
            </a:r>
          </a:p>
          <a:p>
            <a:r>
              <a:rPr lang="en-GB" sz="3200" dirty="0" smtClean="0"/>
              <a:t>Interest Rate Options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58253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Forward rate Agreements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 forward rate agreement (FRA) is the fixing of an interest rate now to apply to a loan starting at a fixed future date.</a:t>
            </a:r>
          </a:p>
          <a:p>
            <a:endParaRPr lang="en-GB" sz="2800" dirty="0"/>
          </a:p>
          <a:p>
            <a:r>
              <a:rPr lang="en-GB" sz="2800" dirty="0" smtClean="0"/>
              <a:t>FRA 3-9 on $100,000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76824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Interest Rate Guarantees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An interest rate agreement (IRG) is an agreement with the bank whereby the bank fix a maximum interest rate to be applied to a loan of a specified amount, for a specified period, starting on a specified date.</a:t>
            </a:r>
          </a:p>
          <a:p>
            <a:endParaRPr lang="en-GB" sz="2800" dirty="0"/>
          </a:p>
          <a:p>
            <a:r>
              <a:rPr lang="en-GB" sz="2800" dirty="0" smtClean="0"/>
              <a:t>It is an OTC instrument and cannot be traded.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97987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Interest Rate Futures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Interest rate futures operate in the same way as currency futures, and an investor can buy and sell or sell and buy and either make a profit or loss on the transaction.</a:t>
            </a:r>
          </a:p>
          <a:p>
            <a:endParaRPr lang="en-GB" sz="2000" dirty="0"/>
          </a:p>
          <a:p>
            <a:r>
              <a:rPr lang="en-GB" sz="2000" dirty="0" smtClean="0"/>
              <a:t>Interest Rate Futures are quoted at 100 minus the interest rate.</a:t>
            </a:r>
          </a:p>
          <a:p>
            <a:endParaRPr lang="en-GB" sz="2000" dirty="0"/>
          </a:p>
          <a:p>
            <a:r>
              <a:rPr lang="en-GB" sz="2000" dirty="0" smtClean="0"/>
              <a:t>Example 92.00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88296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Interest Rate Options.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right to deal at an interest rate but not the obligation.</a:t>
            </a:r>
          </a:p>
          <a:p>
            <a:r>
              <a:rPr lang="en-GB" sz="3200" dirty="0" smtClean="0"/>
              <a:t>The effect is to limit the maximum amount of interest payable. (Borrowers).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719672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87</TotalTime>
  <Words>190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 Boardroom</vt:lpstr>
      <vt:lpstr>Interest Rate Risk.</vt:lpstr>
      <vt:lpstr>Forward rate Agreements</vt:lpstr>
      <vt:lpstr>Interest Rate Guarantees</vt:lpstr>
      <vt:lpstr>Interest Rate Futures</vt:lpstr>
      <vt:lpstr>Interest Rate Options.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INTEREST RATE RISK.</dc:title>
  <dc:creator>Ian Jackson</dc:creator>
  <cp:lastModifiedBy>Ian Jackson</cp:lastModifiedBy>
  <cp:revision>5</cp:revision>
  <dcterms:created xsi:type="dcterms:W3CDTF">2016-11-25T09:43:46Z</dcterms:created>
  <dcterms:modified xsi:type="dcterms:W3CDTF">2016-11-25T11:11:29Z</dcterms:modified>
</cp:coreProperties>
</file>