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63" r:id="rId3"/>
    <p:sldId id="264" r:id="rId4"/>
    <p:sldId id="261" r:id="rId5"/>
    <p:sldId id="267" r:id="rId6"/>
    <p:sldId id="266" r:id="rId7"/>
    <p:sldId id="262" r:id="rId8"/>
    <p:sldId id="258" r:id="rId9"/>
    <p:sldId id="259" r:id="rId10"/>
    <p:sldId id="265" r:id="rId11"/>
    <p:sldId id="26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9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6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2274CA-EC40-4BCF-8F98-AABE5E408D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E6460E3-B392-4395-9619-B3190E2450BB}">
      <dgm:prSet/>
      <dgm:spPr/>
      <dgm:t>
        <a:bodyPr/>
        <a:lstStyle/>
        <a:p>
          <a:r>
            <a:rPr lang="en-GB" dirty="0"/>
            <a:t>Definition of business role- helping employee's to ensure it achieves it objectives </a:t>
          </a:r>
          <a:endParaRPr lang="en-US" dirty="0"/>
        </a:p>
      </dgm:t>
    </dgm:pt>
    <dgm:pt modelId="{C9A90449-9228-4B25-A3BC-CE28D546E125}" type="parTrans" cxnId="{A0C4F6A9-4615-447C-A628-0B043DAB9BE3}">
      <dgm:prSet/>
      <dgm:spPr/>
      <dgm:t>
        <a:bodyPr/>
        <a:lstStyle/>
        <a:p>
          <a:endParaRPr lang="en-US"/>
        </a:p>
      </dgm:t>
    </dgm:pt>
    <dgm:pt modelId="{5F76B492-58E1-404A-8981-E74437F65041}" type="sibTrans" cxnId="{A0C4F6A9-4615-447C-A628-0B043DAB9BE3}">
      <dgm:prSet/>
      <dgm:spPr/>
      <dgm:t>
        <a:bodyPr/>
        <a:lstStyle/>
        <a:p>
          <a:endParaRPr lang="en-US"/>
        </a:p>
      </dgm:t>
    </dgm:pt>
    <dgm:pt modelId="{B3DF12C3-F757-45F7-8D67-F9E38E2DFCE7}">
      <dgm:prSet/>
      <dgm:spPr/>
      <dgm:t>
        <a:bodyPr/>
        <a:lstStyle/>
        <a:p>
          <a:r>
            <a:rPr lang="en-GB" dirty="0"/>
            <a:t>Planning performance- improving an employee's performance to achieve its overall business goals.</a:t>
          </a:r>
          <a:endParaRPr lang="en-US" dirty="0"/>
        </a:p>
      </dgm:t>
    </dgm:pt>
    <dgm:pt modelId="{19F43A78-E2C6-4479-B374-80364E87B8AF}" type="parTrans" cxnId="{4A01D8FF-4494-451D-A49C-617A9D64383A}">
      <dgm:prSet/>
      <dgm:spPr/>
      <dgm:t>
        <a:bodyPr/>
        <a:lstStyle/>
        <a:p>
          <a:endParaRPr lang="en-US"/>
        </a:p>
      </dgm:t>
    </dgm:pt>
    <dgm:pt modelId="{4F7E4A22-75A6-4C60-A619-B669963CFE8A}" type="sibTrans" cxnId="{4A01D8FF-4494-451D-A49C-617A9D64383A}">
      <dgm:prSet/>
      <dgm:spPr/>
      <dgm:t>
        <a:bodyPr/>
        <a:lstStyle/>
        <a:p>
          <a:endParaRPr lang="en-US"/>
        </a:p>
      </dgm:t>
    </dgm:pt>
    <dgm:pt modelId="{D9819A45-D14C-4AC6-9549-50042C305EE3}">
      <dgm:prSet/>
      <dgm:spPr/>
      <dgm:t>
        <a:bodyPr/>
        <a:lstStyle/>
        <a:p>
          <a:r>
            <a:rPr lang="en-GB" dirty="0"/>
            <a:t>Delivery and monitoring- measuring the employees' performance and providing going feedback</a:t>
          </a:r>
          <a:endParaRPr lang="en-US" dirty="0"/>
        </a:p>
      </dgm:t>
    </dgm:pt>
    <dgm:pt modelId="{DBB58C5A-BB30-455A-92C3-4C6AEEACCE15}" type="parTrans" cxnId="{D9E6B33D-2234-4980-BEFF-920363E48914}">
      <dgm:prSet/>
      <dgm:spPr/>
      <dgm:t>
        <a:bodyPr/>
        <a:lstStyle/>
        <a:p>
          <a:endParaRPr lang="en-US"/>
        </a:p>
      </dgm:t>
    </dgm:pt>
    <dgm:pt modelId="{61081856-B6E2-42BC-939F-66240F740CFD}" type="sibTrans" cxnId="{D9E6B33D-2234-4980-BEFF-920363E48914}">
      <dgm:prSet/>
      <dgm:spPr/>
      <dgm:t>
        <a:bodyPr/>
        <a:lstStyle/>
        <a:p>
          <a:endParaRPr lang="en-US"/>
        </a:p>
      </dgm:t>
    </dgm:pt>
    <dgm:pt modelId="{4AB94086-AF58-4851-8818-F4162672678C}">
      <dgm:prSet/>
      <dgm:spPr/>
      <dgm:t>
        <a:bodyPr/>
        <a:lstStyle/>
        <a:p>
          <a:r>
            <a:rPr lang="en-GB" dirty="0"/>
            <a:t>Assessment and rewards- recognizing an employee's performance and rewarding them. </a:t>
          </a:r>
          <a:r>
            <a:rPr lang="en-GB" dirty="0" err="1"/>
            <a:t>i.e</a:t>
          </a:r>
          <a:r>
            <a:rPr lang="en-GB" dirty="0"/>
            <a:t> pay rise, job promotion</a:t>
          </a:r>
          <a:endParaRPr lang="en-US" dirty="0"/>
        </a:p>
      </dgm:t>
    </dgm:pt>
    <dgm:pt modelId="{FFAEB0FB-9C1F-4C57-9746-5CEC9FFC8619}" type="parTrans" cxnId="{1D7948DE-A5C6-4FE6-ABAA-15842E6BE551}">
      <dgm:prSet/>
      <dgm:spPr/>
      <dgm:t>
        <a:bodyPr/>
        <a:lstStyle/>
        <a:p>
          <a:endParaRPr lang="en-US"/>
        </a:p>
      </dgm:t>
    </dgm:pt>
    <dgm:pt modelId="{B9532B6C-5D08-4225-A144-2EC8FB72CBC6}" type="sibTrans" cxnId="{1D7948DE-A5C6-4FE6-ABAA-15842E6BE551}">
      <dgm:prSet/>
      <dgm:spPr/>
      <dgm:t>
        <a:bodyPr/>
        <a:lstStyle/>
        <a:p>
          <a:endParaRPr lang="en-US"/>
        </a:p>
      </dgm:t>
    </dgm:pt>
    <dgm:pt modelId="{CB7FB40C-2E34-4380-B4B7-76F33905FE51}" type="pres">
      <dgm:prSet presAssocID="{502274CA-EC40-4BCF-8F98-AABE5E408D90}" presName="root" presStyleCnt="0">
        <dgm:presLayoutVars>
          <dgm:dir/>
          <dgm:resizeHandles val="exact"/>
        </dgm:presLayoutVars>
      </dgm:prSet>
      <dgm:spPr/>
    </dgm:pt>
    <dgm:pt modelId="{0AF6F269-93EB-45E4-9EB6-7F58611B4C81}" type="pres">
      <dgm:prSet presAssocID="{4E6460E3-B392-4395-9619-B3190E2450BB}" presName="compNode" presStyleCnt="0"/>
      <dgm:spPr/>
    </dgm:pt>
    <dgm:pt modelId="{C6DBF086-4A23-41FC-9427-ECFC0925F09B}" type="pres">
      <dgm:prSet presAssocID="{4E6460E3-B392-4395-9619-B3190E2450BB}" presName="bgRect" presStyleLbl="bgShp" presStyleIdx="0" presStyleCnt="4"/>
      <dgm:spPr/>
    </dgm:pt>
    <dgm:pt modelId="{3AF91E53-E52B-4494-B9FF-01EA52FC9333}" type="pres">
      <dgm:prSet presAssocID="{4E6460E3-B392-4395-9619-B3190E2450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A8682F5-6CDF-4211-94F9-065157C4B0F6}" type="pres">
      <dgm:prSet presAssocID="{4E6460E3-B392-4395-9619-B3190E2450BB}" presName="spaceRect" presStyleCnt="0"/>
      <dgm:spPr/>
    </dgm:pt>
    <dgm:pt modelId="{A72D49FC-B322-499E-ADA9-14803F7FEF69}" type="pres">
      <dgm:prSet presAssocID="{4E6460E3-B392-4395-9619-B3190E2450BB}" presName="parTx" presStyleLbl="revTx" presStyleIdx="0" presStyleCnt="4">
        <dgm:presLayoutVars>
          <dgm:chMax val="0"/>
          <dgm:chPref val="0"/>
        </dgm:presLayoutVars>
      </dgm:prSet>
      <dgm:spPr/>
    </dgm:pt>
    <dgm:pt modelId="{CDFD1B01-522C-4796-9390-049612C4297F}" type="pres">
      <dgm:prSet presAssocID="{5F76B492-58E1-404A-8981-E74437F65041}" presName="sibTrans" presStyleCnt="0"/>
      <dgm:spPr/>
    </dgm:pt>
    <dgm:pt modelId="{60B5F556-BA1B-49B3-85CA-82BCF7DA1D4A}" type="pres">
      <dgm:prSet presAssocID="{B3DF12C3-F757-45F7-8D67-F9E38E2DFCE7}" presName="compNode" presStyleCnt="0"/>
      <dgm:spPr/>
    </dgm:pt>
    <dgm:pt modelId="{5B935E93-CB94-4E76-92DC-ED15035B0406}" type="pres">
      <dgm:prSet presAssocID="{B3DF12C3-F757-45F7-8D67-F9E38E2DFCE7}" presName="bgRect" presStyleLbl="bgShp" presStyleIdx="1" presStyleCnt="4"/>
      <dgm:spPr/>
    </dgm:pt>
    <dgm:pt modelId="{9D0FEBC0-CB4A-4B4F-9E34-6249D527451B}" type="pres">
      <dgm:prSet presAssocID="{B3DF12C3-F757-45F7-8D67-F9E38E2DFCE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BEA223E-3458-4CE1-B171-F1FE120E3812}" type="pres">
      <dgm:prSet presAssocID="{B3DF12C3-F757-45F7-8D67-F9E38E2DFCE7}" presName="spaceRect" presStyleCnt="0"/>
      <dgm:spPr/>
    </dgm:pt>
    <dgm:pt modelId="{95B5DF7E-4047-4949-B115-BD907E761B19}" type="pres">
      <dgm:prSet presAssocID="{B3DF12C3-F757-45F7-8D67-F9E38E2DFCE7}" presName="parTx" presStyleLbl="revTx" presStyleIdx="1" presStyleCnt="4">
        <dgm:presLayoutVars>
          <dgm:chMax val="0"/>
          <dgm:chPref val="0"/>
        </dgm:presLayoutVars>
      </dgm:prSet>
      <dgm:spPr/>
    </dgm:pt>
    <dgm:pt modelId="{F0B114D6-AE0D-4EE4-BC81-0035C3B7A5AC}" type="pres">
      <dgm:prSet presAssocID="{4F7E4A22-75A6-4C60-A619-B669963CFE8A}" presName="sibTrans" presStyleCnt="0"/>
      <dgm:spPr/>
    </dgm:pt>
    <dgm:pt modelId="{93E43A66-1C37-4861-99C8-E04097C0FC10}" type="pres">
      <dgm:prSet presAssocID="{D9819A45-D14C-4AC6-9549-50042C305EE3}" presName="compNode" presStyleCnt="0"/>
      <dgm:spPr/>
    </dgm:pt>
    <dgm:pt modelId="{2E058BE3-2F87-4916-8711-CEF159FA9EEC}" type="pres">
      <dgm:prSet presAssocID="{D9819A45-D14C-4AC6-9549-50042C305EE3}" presName="bgRect" presStyleLbl="bgShp" presStyleIdx="2" presStyleCnt="4"/>
      <dgm:spPr/>
    </dgm:pt>
    <dgm:pt modelId="{F53A3E35-A534-4204-B1BB-4E25136492C8}" type="pres">
      <dgm:prSet presAssocID="{D9819A45-D14C-4AC6-9549-50042C305EE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B8BFD005-2AE6-4AA8-844A-60B505E16245}" type="pres">
      <dgm:prSet presAssocID="{D9819A45-D14C-4AC6-9549-50042C305EE3}" presName="spaceRect" presStyleCnt="0"/>
      <dgm:spPr/>
    </dgm:pt>
    <dgm:pt modelId="{C0F70661-DE79-4C63-ABC4-7D1AFB9E78DF}" type="pres">
      <dgm:prSet presAssocID="{D9819A45-D14C-4AC6-9549-50042C305EE3}" presName="parTx" presStyleLbl="revTx" presStyleIdx="2" presStyleCnt="4">
        <dgm:presLayoutVars>
          <dgm:chMax val="0"/>
          <dgm:chPref val="0"/>
        </dgm:presLayoutVars>
      </dgm:prSet>
      <dgm:spPr/>
    </dgm:pt>
    <dgm:pt modelId="{1907A43E-A36C-4E2D-9373-4CF0BE5B797F}" type="pres">
      <dgm:prSet presAssocID="{61081856-B6E2-42BC-939F-66240F740CFD}" presName="sibTrans" presStyleCnt="0"/>
      <dgm:spPr/>
    </dgm:pt>
    <dgm:pt modelId="{D92E382D-7074-454D-823A-2AC3CEC3AD89}" type="pres">
      <dgm:prSet presAssocID="{4AB94086-AF58-4851-8818-F4162672678C}" presName="compNode" presStyleCnt="0"/>
      <dgm:spPr/>
    </dgm:pt>
    <dgm:pt modelId="{0383995B-18DD-47A7-B19B-7855C7A5F71E}" type="pres">
      <dgm:prSet presAssocID="{4AB94086-AF58-4851-8818-F4162672678C}" presName="bgRect" presStyleLbl="bgShp" presStyleIdx="3" presStyleCnt="4"/>
      <dgm:spPr/>
    </dgm:pt>
    <dgm:pt modelId="{A9985957-28AC-44E4-95A8-328395C903B8}" type="pres">
      <dgm:prSet presAssocID="{4AB94086-AF58-4851-8818-F4162672678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78792E37-9062-421F-9E59-4F6258EC9B11}" type="pres">
      <dgm:prSet presAssocID="{4AB94086-AF58-4851-8818-F4162672678C}" presName="spaceRect" presStyleCnt="0"/>
      <dgm:spPr/>
    </dgm:pt>
    <dgm:pt modelId="{1A489936-2117-4CB0-B3BF-FCDA93B16F28}" type="pres">
      <dgm:prSet presAssocID="{4AB94086-AF58-4851-8818-F4162672678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9BD6A03-66B0-46A1-AA81-409C5F5CA91C}" type="presOf" srcId="{4AB94086-AF58-4851-8818-F4162672678C}" destId="{1A489936-2117-4CB0-B3BF-FCDA93B16F28}" srcOrd="0" destOrd="0" presId="urn:microsoft.com/office/officeart/2018/2/layout/IconVerticalSolidList"/>
    <dgm:cxn modelId="{69497C3A-DF64-4DBD-A38B-1E9D68FB116E}" type="presOf" srcId="{4E6460E3-B392-4395-9619-B3190E2450BB}" destId="{A72D49FC-B322-499E-ADA9-14803F7FEF69}" srcOrd="0" destOrd="0" presId="urn:microsoft.com/office/officeart/2018/2/layout/IconVerticalSolidList"/>
    <dgm:cxn modelId="{D9E6B33D-2234-4980-BEFF-920363E48914}" srcId="{502274CA-EC40-4BCF-8F98-AABE5E408D90}" destId="{D9819A45-D14C-4AC6-9549-50042C305EE3}" srcOrd="2" destOrd="0" parTransId="{DBB58C5A-BB30-455A-92C3-4C6AEEACCE15}" sibTransId="{61081856-B6E2-42BC-939F-66240F740CFD}"/>
    <dgm:cxn modelId="{A0C4F6A9-4615-447C-A628-0B043DAB9BE3}" srcId="{502274CA-EC40-4BCF-8F98-AABE5E408D90}" destId="{4E6460E3-B392-4395-9619-B3190E2450BB}" srcOrd="0" destOrd="0" parTransId="{C9A90449-9228-4B25-A3BC-CE28D546E125}" sibTransId="{5F76B492-58E1-404A-8981-E74437F65041}"/>
    <dgm:cxn modelId="{41D4F5B8-73DC-4968-96AE-C32BB4DBFF56}" type="presOf" srcId="{B3DF12C3-F757-45F7-8D67-F9E38E2DFCE7}" destId="{95B5DF7E-4047-4949-B115-BD907E761B19}" srcOrd="0" destOrd="0" presId="urn:microsoft.com/office/officeart/2018/2/layout/IconVerticalSolidList"/>
    <dgm:cxn modelId="{0760ACC7-8217-422A-8446-8B7C9AED9A84}" type="presOf" srcId="{502274CA-EC40-4BCF-8F98-AABE5E408D90}" destId="{CB7FB40C-2E34-4380-B4B7-76F33905FE51}" srcOrd="0" destOrd="0" presId="urn:microsoft.com/office/officeart/2018/2/layout/IconVerticalSolidList"/>
    <dgm:cxn modelId="{1D7948DE-A5C6-4FE6-ABAA-15842E6BE551}" srcId="{502274CA-EC40-4BCF-8F98-AABE5E408D90}" destId="{4AB94086-AF58-4851-8818-F4162672678C}" srcOrd="3" destOrd="0" parTransId="{FFAEB0FB-9C1F-4C57-9746-5CEC9FFC8619}" sibTransId="{B9532B6C-5D08-4225-A144-2EC8FB72CBC6}"/>
    <dgm:cxn modelId="{37A9B2E7-626C-4075-AC01-3E47ABD6B3B8}" type="presOf" srcId="{D9819A45-D14C-4AC6-9549-50042C305EE3}" destId="{C0F70661-DE79-4C63-ABC4-7D1AFB9E78DF}" srcOrd="0" destOrd="0" presId="urn:microsoft.com/office/officeart/2018/2/layout/IconVerticalSolidList"/>
    <dgm:cxn modelId="{4A01D8FF-4494-451D-A49C-617A9D64383A}" srcId="{502274CA-EC40-4BCF-8F98-AABE5E408D90}" destId="{B3DF12C3-F757-45F7-8D67-F9E38E2DFCE7}" srcOrd="1" destOrd="0" parTransId="{19F43A78-E2C6-4479-B374-80364E87B8AF}" sibTransId="{4F7E4A22-75A6-4C60-A619-B669963CFE8A}"/>
    <dgm:cxn modelId="{27DB67D4-F824-4063-B0C0-9414540F7346}" type="presParOf" srcId="{CB7FB40C-2E34-4380-B4B7-76F33905FE51}" destId="{0AF6F269-93EB-45E4-9EB6-7F58611B4C81}" srcOrd="0" destOrd="0" presId="urn:microsoft.com/office/officeart/2018/2/layout/IconVerticalSolidList"/>
    <dgm:cxn modelId="{D941C057-77D8-47B6-B1D6-5C11433CDBDC}" type="presParOf" srcId="{0AF6F269-93EB-45E4-9EB6-7F58611B4C81}" destId="{C6DBF086-4A23-41FC-9427-ECFC0925F09B}" srcOrd="0" destOrd="0" presId="urn:microsoft.com/office/officeart/2018/2/layout/IconVerticalSolidList"/>
    <dgm:cxn modelId="{067E4D67-B35C-48BB-826E-EB8CAE9D78A0}" type="presParOf" srcId="{0AF6F269-93EB-45E4-9EB6-7F58611B4C81}" destId="{3AF91E53-E52B-4494-B9FF-01EA52FC9333}" srcOrd="1" destOrd="0" presId="urn:microsoft.com/office/officeart/2018/2/layout/IconVerticalSolidList"/>
    <dgm:cxn modelId="{D6FF9F25-7449-46D2-B026-0E36E49D5A00}" type="presParOf" srcId="{0AF6F269-93EB-45E4-9EB6-7F58611B4C81}" destId="{1A8682F5-6CDF-4211-94F9-065157C4B0F6}" srcOrd="2" destOrd="0" presId="urn:microsoft.com/office/officeart/2018/2/layout/IconVerticalSolidList"/>
    <dgm:cxn modelId="{F5125748-FB17-44D4-A7A1-3A80EA530D9D}" type="presParOf" srcId="{0AF6F269-93EB-45E4-9EB6-7F58611B4C81}" destId="{A72D49FC-B322-499E-ADA9-14803F7FEF69}" srcOrd="3" destOrd="0" presId="urn:microsoft.com/office/officeart/2018/2/layout/IconVerticalSolidList"/>
    <dgm:cxn modelId="{AEE36549-1F63-4A55-8A46-3A9954049667}" type="presParOf" srcId="{CB7FB40C-2E34-4380-B4B7-76F33905FE51}" destId="{CDFD1B01-522C-4796-9390-049612C4297F}" srcOrd="1" destOrd="0" presId="urn:microsoft.com/office/officeart/2018/2/layout/IconVerticalSolidList"/>
    <dgm:cxn modelId="{D2BD4BF2-37F7-4B41-8218-76EBA818F7CA}" type="presParOf" srcId="{CB7FB40C-2E34-4380-B4B7-76F33905FE51}" destId="{60B5F556-BA1B-49B3-85CA-82BCF7DA1D4A}" srcOrd="2" destOrd="0" presId="urn:microsoft.com/office/officeart/2018/2/layout/IconVerticalSolidList"/>
    <dgm:cxn modelId="{6A381734-0EB3-4C5A-80B3-FC40F63F1C45}" type="presParOf" srcId="{60B5F556-BA1B-49B3-85CA-82BCF7DA1D4A}" destId="{5B935E93-CB94-4E76-92DC-ED15035B0406}" srcOrd="0" destOrd="0" presId="urn:microsoft.com/office/officeart/2018/2/layout/IconVerticalSolidList"/>
    <dgm:cxn modelId="{30DF0F80-3452-45F3-A09E-70A638279BE6}" type="presParOf" srcId="{60B5F556-BA1B-49B3-85CA-82BCF7DA1D4A}" destId="{9D0FEBC0-CB4A-4B4F-9E34-6249D527451B}" srcOrd="1" destOrd="0" presId="urn:microsoft.com/office/officeart/2018/2/layout/IconVerticalSolidList"/>
    <dgm:cxn modelId="{2BE3EEBF-7FE3-46D0-8696-EED2813C3B8E}" type="presParOf" srcId="{60B5F556-BA1B-49B3-85CA-82BCF7DA1D4A}" destId="{ABEA223E-3458-4CE1-B171-F1FE120E3812}" srcOrd="2" destOrd="0" presId="urn:microsoft.com/office/officeart/2018/2/layout/IconVerticalSolidList"/>
    <dgm:cxn modelId="{5BDABB22-CCC5-4903-ABA8-3847B853AE64}" type="presParOf" srcId="{60B5F556-BA1B-49B3-85CA-82BCF7DA1D4A}" destId="{95B5DF7E-4047-4949-B115-BD907E761B19}" srcOrd="3" destOrd="0" presId="urn:microsoft.com/office/officeart/2018/2/layout/IconVerticalSolidList"/>
    <dgm:cxn modelId="{8E321D3F-CA45-43EF-8468-F33AEC091D81}" type="presParOf" srcId="{CB7FB40C-2E34-4380-B4B7-76F33905FE51}" destId="{F0B114D6-AE0D-4EE4-BC81-0035C3B7A5AC}" srcOrd="3" destOrd="0" presId="urn:microsoft.com/office/officeart/2018/2/layout/IconVerticalSolidList"/>
    <dgm:cxn modelId="{CBD73876-8DD9-4771-ACFC-CB97BEB8217D}" type="presParOf" srcId="{CB7FB40C-2E34-4380-B4B7-76F33905FE51}" destId="{93E43A66-1C37-4861-99C8-E04097C0FC10}" srcOrd="4" destOrd="0" presId="urn:microsoft.com/office/officeart/2018/2/layout/IconVerticalSolidList"/>
    <dgm:cxn modelId="{92A6C4CD-E85D-40C4-9154-73339E1E2E06}" type="presParOf" srcId="{93E43A66-1C37-4861-99C8-E04097C0FC10}" destId="{2E058BE3-2F87-4916-8711-CEF159FA9EEC}" srcOrd="0" destOrd="0" presId="urn:microsoft.com/office/officeart/2018/2/layout/IconVerticalSolidList"/>
    <dgm:cxn modelId="{7223A12D-7696-48AB-B9EA-B8E79EC0C86A}" type="presParOf" srcId="{93E43A66-1C37-4861-99C8-E04097C0FC10}" destId="{F53A3E35-A534-4204-B1BB-4E25136492C8}" srcOrd="1" destOrd="0" presId="urn:microsoft.com/office/officeart/2018/2/layout/IconVerticalSolidList"/>
    <dgm:cxn modelId="{F8C884EA-9C82-4991-AC90-42CC66FE381A}" type="presParOf" srcId="{93E43A66-1C37-4861-99C8-E04097C0FC10}" destId="{B8BFD005-2AE6-4AA8-844A-60B505E16245}" srcOrd="2" destOrd="0" presId="urn:microsoft.com/office/officeart/2018/2/layout/IconVerticalSolidList"/>
    <dgm:cxn modelId="{FB3167CB-3E33-4FFE-A962-683C450500DB}" type="presParOf" srcId="{93E43A66-1C37-4861-99C8-E04097C0FC10}" destId="{C0F70661-DE79-4C63-ABC4-7D1AFB9E78DF}" srcOrd="3" destOrd="0" presId="urn:microsoft.com/office/officeart/2018/2/layout/IconVerticalSolidList"/>
    <dgm:cxn modelId="{CA711C54-E283-457E-AE8E-C363D7C10D2A}" type="presParOf" srcId="{CB7FB40C-2E34-4380-B4B7-76F33905FE51}" destId="{1907A43E-A36C-4E2D-9373-4CF0BE5B797F}" srcOrd="5" destOrd="0" presId="urn:microsoft.com/office/officeart/2018/2/layout/IconVerticalSolidList"/>
    <dgm:cxn modelId="{E7DF6EE0-9D52-47B7-9D0D-7939BE3D339E}" type="presParOf" srcId="{CB7FB40C-2E34-4380-B4B7-76F33905FE51}" destId="{D92E382D-7074-454D-823A-2AC3CEC3AD89}" srcOrd="6" destOrd="0" presId="urn:microsoft.com/office/officeart/2018/2/layout/IconVerticalSolidList"/>
    <dgm:cxn modelId="{857249E3-D769-4BA6-9F04-6CBA81DDE490}" type="presParOf" srcId="{D92E382D-7074-454D-823A-2AC3CEC3AD89}" destId="{0383995B-18DD-47A7-B19B-7855C7A5F71E}" srcOrd="0" destOrd="0" presId="urn:microsoft.com/office/officeart/2018/2/layout/IconVerticalSolidList"/>
    <dgm:cxn modelId="{FF06F773-0FA4-4320-A5BD-497306AC5372}" type="presParOf" srcId="{D92E382D-7074-454D-823A-2AC3CEC3AD89}" destId="{A9985957-28AC-44E4-95A8-328395C903B8}" srcOrd="1" destOrd="0" presId="urn:microsoft.com/office/officeart/2018/2/layout/IconVerticalSolidList"/>
    <dgm:cxn modelId="{C0F12148-FB74-4A44-9C19-C375148EB474}" type="presParOf" srcId="{D92E382D-7074-454D-823A-2AC3CEC3AD89}" destId="{78792E37-9062-421F-9E59-4F6258EC9B11}" srcOrd="2" destOrd="0" presId="urn:microsoft.com/office/officeart/2018/2/layout/IconVerticalSolidList"/>
    <dgm:cxn modelId="{32F43AD8-4482-4C64-8A07-84655403497C}" type="presParOf" srcId="{D92E382D-7074-454D-823A-2AC3CEC3AD89}" destId="{1A489936-2117-4CB0-B3BF-FCDA93B16F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DBF086-4A23-41FC-9427-ECFC0925F09B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F91E53-E52B-4494-B9FF-01EA52FC9333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D49FC-B322-499E-ADA9-14803F7FEF69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Definition of business role- helping employee's to ensure it achieves it objectives </a:t>
          </a:r>
          <a:endParaRPr lang="en-US" sz="2200" kern="1200" dirty="0"/>
        </a:p>
      </dsp:txBody>
      <dsp:txXfrm>
        <a:off x="1057183" y="1805"/>
        <a:ext cx="9458416" cy="915310"/>
      </dsp:txXfrm>
    </dsp:sp>
    <dsp:sp modelId="{5B935E93-CB94-4E76-92DC-ED15035B0406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FEBC0-CB4A-4B4F-9E34-6249D527451B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5DF7E-4047-4949-B115-BD907E761B19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Planning performance- improving an employee's performance to achieve its overall business goals.</a:t>
          </a:r>
          <a:endParaRPr lang="en-US" sz="2200" kern="1200" dirty="0"/>
        </a:p>
      </dsp:txBody>
      <dsp:txXfrm>
        <a:off x="1057183" y="1145944"/>
        <a:ext cx="9458416" cy="915310"/>
      </dsp:txXfrm>
    </dsp:sp>
    <dsp:sp modelId="{2E058BE3-2F87-4916-8711-CEF159FA9EEC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A3E35-A534-4204-B1BB-4E25136492C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70661-DE79-4C63-ABC4-7D1AFB9E78DF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Delivery and monitoring- measuring the employees' performance and providing going feedback</a:t>
          </a:r>
          <a:endParaRPr lang="en-US" sz="2200" kern="1200" dirty="0"/>
        </a:p>
      </dsp:txBody>
      <dsp:txXfrm>
        <a:off x="1057183" y="2290082"/>
        <a:ext cx="9458416" cy="915310"/>
      </dsp:txXfrm>
    </dsp:sp>
    <dsp:sp modelId="{0383995B-18DD-47A7-B19B-7855C7A5F71E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985957-28AC-44E4-95A8-328395C903B8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489936-2117-4CB0-B3BF-FCDA93B16F28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Assessment and rewards- recognizing an employee's performance and rewarding them. </a:t>
          </a:r>
          <a:r>
            <a:rPr lang="en-GB" sz="2200" kern="1200" dirty="0" err="1"/>
            <a:t>i.e</a:t>
          </a:r>
          <a:r>
            <a:rPr lang="en-GB" sz="2200" kern="1200" dirty="0"/>
            <a:t> pay rise, job promotion</a:t>
          </a:r>
          <a:endParaRPr lang="en-US" sz="2200" kern="1200" dirty="0"/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5277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0547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24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6517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6839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5637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1243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2879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9083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216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7925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09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kessays.com/essays/management/effectiveness-of-leadership-at-mcdonalds-management-essay.php?vref=1" TargetMode="External"/><Relationship Id="rId3" Type="http://schemas.openxmlformats.org/officeDocument/2006/relationships/hyperlink" Target="https://journalissues.org/ibme/wp-content/uploads/sites/4/2020/04/Abdulwahab.pdf" TargetMode="External"/><Relationship Id="rId7" Type="http://schemas.openxmlformats.org/officeDocument/2006/relationships/hyperlink" Target="https://blog.walkme.com/how-to-improve-employee-performance/#:~:text=Employee%20performance%20is%20determined%20by%20both%20physical%2C%20emotional%2C,grow%2C%20and%20succeed.%204.8%20%2F%205%20%2868%20votes%29" TargetMode="External"/><Relationship Id="rId2" Type="http://schemas.openxmlformats.org/officeDocument/2006/relationships/hyperlink" Target="https://www.sciencedirect.com/science/article/abs/pii/S105348221000040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ublication/333405972_Ability_Motivation_and_Opportunity_theory_a_formula_for_employee_performance" TargetMode="External"/><Relationship Id="rId11" Type="http://schemas.openxmlformats.org/officeDocument/2006/relationships/hyperlink" Target="https://www.personneltoday.com/hr/supermarket-sweep-sainsburys/" TargetMode="External"/><Relationship Id="rId5" Type="http://schemas.openxmlformats.org/officeDocument/2006/relationships/hyperlink" Target="https://www.techfunnel.com/hr-tech/benefits-of-performance-management-for-organization-and-employees/" TargetMode="External"/><Relationship Id="rId10" Type="http://schemas.openxmlformats.org/officeDocument/2006/relationships/hyperlink" Target="https://www.investopedia.com/terms/p/performance-management.asp" TargetMode="External"/><Relationship Id="rId4" Type="http://schemas.openxmlformats.org/officeDocument/2006/relationships/hyperlink" Target="https://www.ukessays.com/essays/management/performance-management-systems-of-j-sainsbury-plc-management-essay.php#citethis" TargetMode="External"/><Relationship Id="rId9" Type="http://schemas.openxmlformats.org/officeDocument/2006/relationships/hyperlink" Target="https://www.projectguru.in/control-theory-performance-management-syste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3F672E71-4896-412C-9C70-888CBA0C2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90536-DDD9-4117-AEA4-563C6B0255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873" y="3736429"/>
            <a:ext cx="6347918" cy="2397488"/>
          </a:xfrm>
        </p:spPr>
        <p:txBody>
          <a:bodyPr anchor="ctr">
            <a:normAutofit/>
          </a:bodyPr>
          <a:lstStyle/>
          <a:p>
            <a:r>
              <a:rPr lang="en-GB" sz="6100" b="1" dirty="0">
                <a:solidFill>
                  <a:schemeClr val="bg1"/>
                </a:solidFill>
              </a:rPr>
              <a:t>Performance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AB26ED-D5BC-42AC-8C4D-70F5C7161C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49798" y="3736429"/>
            <a:ext cx="3633923" cy="2397488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By Stacey Evans</a:t>
            </a:r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02F71BF5-6C94-4B65-948E-C721BBCE4E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4000"/>
          </a:blip>
          <a:srcRect t="32121" b="35427"/>
          <a:stretch/>
        </p:blipFill>
        <p:spPr>
          <a:xfrm>
            <a:off x="20" y="808139"/>
            <a:ext cx="12191979" cy="2542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40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0">
            <a:extLst>
              <a:ext uri="{FF2B5EF4-FFF2-40B4-BE49-F238E27FC236}">
                <a16:creationId xmlns:a16="http://schemas.microsoft.com/office/drawing/2014/main" id="{CDBF2F9D-983F-4E90-827D-5A23216D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E471A-5677-403C-AE29-2C0606BF1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350" y="381935"/>
            <a:ext cx="5366040" cy="2344840"/>
          </a:xfrm>
        </p:spPr>
        <p:txBody>
          <a:bodyPr anchor="b">
            <a:normAutofit/>
          </a:bodyPr>
          <a:lstStyle/>
          <a:p>
            <a:r>
              <a:rPr lang="en-GB" sz="5100"/>
              <a:t>What is performance management?</a:t>
            </a:r>
          </a:p>
        </p:txBody>
      </p:sp>
      <p:sp>
        <p:nvSpPr>
          <p:cNvPr id="5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60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4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6116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4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2748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4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FEFA36E-35D3-4E97-80B7-37287E575B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77" r="3" b="9575"/>
          <a:stretch/>
        </p:blipFill>
        <p:spPr>
          <a:xfrm>
            <a:off x="233489" y="486285"/>
            <a:ext cx="4589239" cy="437076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E2642-84B9-4225-BAA6-A547E6304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350" y="3175552"/>
            <a:ext cx="5366041" cy="2809114"/>
          </a:xfrm>
        </p:spPr>
        <p:txBody>
          <a:bodyPr anchor="t">
            <a:normAutofit lnSpcReduction="10000"/>
          </a:bodyPr>
          <a:lstStyle/>
          <a:p>
            <a:r>
              <a:rPr lang="en-GB" sz="1300" dirty="0"/>
              <a:t>PM is a ongoing process of communication between a supervisor and an employee.</a:t>
            </a:r>
          </a:p>
          <a:p>
            <a:r>
              <a:rPr lang="en-GB" sz="1300" dirty="0"/>
              <a:t>It is set out so employees are able to reach the best of there abilities</a:t>
            </a:r>
          </a:p>
          <a:p>
            <a:r>
              <a:rPr lang="en-GB" sz="1300" dirty="0"/>
              <a:t>Set of activities and outputs meets an organizations goal in an effective and efficient manner.</a:t>
            </a:r>
          </a:p>
          <a:p>
            <a:r>
              <a:rPr lang="en-GB" sz="1300" dirty="0"/>
              <a:t>It is to enable to improve peoples skills and knowledge. </a:t>
            </a:r>
          </a:p>
          <a:p>
            <a:pPr marL="0" indent="0">
              <a:buNone/>
            </a:pPr>
            <a:r>
              <a:rPr lang="en-GB" sz="16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‘Many organizations are placing a greater emphasis on their performance management systems as a means of generating higher levels of job performance</a:t>
            </a:r>
            <a:r>
              <a:rPr lang="en-GB" sz="1600" dirty="0"/>
              <a:t>’</a:t>
            </a:r>
          </a:p>
          <a:p>
            <a:pPr marL="0" indent="0">
              <a:buNone/>
            </a:pPr>
            <a:r>
              <a:rPr lang="en-GB" sz="1600" dirty="0">
                <a:latin typeface="Calibri Light" panose="020F0302020204030204" pitchFamily="34" charset="0"/>
                <a:cs typeface="Calibri Light" panose="020F0302020204030204" pitchFamily="34" charset="0"/>
              </a:rPr>
              <a:t>Jamie A, Alan M (2011)</a:t>
            </a:r>
          </a:p>
          <a:p>
            <a:pPr marL="0" indent="0">
              <a:buNone/>
            </a:pPr>
            <a:endParaRPr lang="en-GB" sz="1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300" dirty="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68377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3893BD43-DEBC-4F95-A983-817EDBFEBC74}"/>
              </a:ext>
            </a:extLst>
          </p:cNvPr>
          <p:cNvSpPr txBox="1"/>
          <p:nvPr/>
        </p:nvSpPr>
        <p:spPr>
          <a:xfrm>
            <a:off x="506447" y="5442028"/>
            <a:ext cx="4316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‘</a:t>
            </a:r>
            <a:r>
              <a:rPr lang="en-GB" sz="1600" dirty="0">
                <a:latin typeface="Calibri Light" panose="020F0302020204030204" pitchFamily="34" charset="0"/>
                <a:cs typeface="Calibri Light" panose="020F0302020204030204" pitchFamily="34" charset="0"/>
              </a:rPr>
              <a:t>Performance management is a tool that helps managers monitor and evaluate employees work</a:t>
            </a:r>
          </a:p>
          <a:p>
            <a:r>
              <a:rPr lang="en-GB" sz="16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6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Tardi</a:t>
            </a:r>
            <a:r>
              <a:rPr lang="en-GB" sz="1600" dirty="0">
                <a:latin typeface="Calibri Light" panose="020F0302020204030204" pitchFamily="34" charset="0"/>
                <a:cs typeface="Calibri Light" panose="020F0302020204030204" pitchFamily="34" charset="0"/>
              </a:rPr>
              <a:t> C (2019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528379167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3D2D6-1CBF-42C8-88BD-D07FFF1E4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2225532"/>
          </a:xfrm>
        </p:spPr>
        <p:txBody>
          <a:bodyPr anchor="t">
            <a:normAutofit/>
          </a:bodyPr>
          <a:lstStyle/>
          <a:p>
            <a:r>
              <a:rPr lang="en-GB" sz="3800"/>
              <a:t>Ways of determination the level of performance of an employee</a:t>
            </a:r>
          </a:p>
        </p:txBody>
      </p:sp>
      <p:cxnSp>
        <p:nvCxnSpPr>
          <p:cNvPr id="28" name="Straight Connector 1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48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4728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408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32" name="Graphic 7" descr="Gauge">
            <a:extLst>
              <a:ext uri="{FF2B5EF4-FFF2-40B4-BE49-F238E27FC236}">
                <a16:creationId xmlns:a16="http://schemas.microsoft.com/office/drawing/2014/main" id="{7A7C2DE9-CBA0-45CF-A55B-060D6BE1D8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78026" y="2183674"/>
            <a:ext cx="2994972" cy="2994972"/>
          </a:xfrm>
          <a:prstGeom prst="rect">
            <a:avLst/>
          </a:prstGeom>
        </p:spPr>
      </p:pic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FBC78338-C10B-49AC-A522-817BCA961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991" y="464195"/>
            <a:ext cx="4880907" cy="5822305"/>
          </a:xfrm>
        </p:spPr>
        <p:txBody>
          <a:bodyPr anchor="ctr">
            <a:normAutofit/>
          </a:bodyPr>
          <a:lstStyle/>
          <a:p>
            <a:r>
              <a:rPr lang="en-GB" sz="1600" dirty="0"/>
              <a:t>Graphic rating scales- rating an employee performance in specific areas. This can be marked 1-10.</a:t>
            </a:r>
          </a:p>
          <a:p>
            <a:r>
              <a:rPr lang="en-GB" sz="1600" dirty="0"/>
              <a:t>Self evaluation- some employees may be more critical of their performance than another person.</a:t>
            </a:r>
          </a:p>
          <a:p>
            <a:r>
              <a:rPr lang="en-GB" sz="1600" dirty="0"/>
              <a:t>Checklists- identify employees that have deficiencies in varies performance areas. Identify the people who may require extra training.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Don’t Delay </a:t>
            </a:r>
          </a:p>
          <a:p>
            <a:pPr marL="0" indent="0">
              <a:buNone/>
            </a:pPr>
            <a:r>
              <a:rPr lang="en-GB" sz="1600" dirty="0"/>
              <a:t>In some cases mangers wait too long  to raise performance concerns with an employee. This can result in the employee having a false impression.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According to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Abdulwahab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S </a:t>
            </a:r>
            <a:r>
              <a:rPr lang="en-GB" sz="1600" dirty="0"/>
              <a:t>‘</a:t>
            </a:r>
            <a:r>
              <a:rPr lang="en-GB" sz="16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When an employee is engaged they serve customers better and therefore contribute more to the organizations ongoing profitability’ Issues in Business Management and Economics</a:t>
            </a:r>
            <a:r>
              <a:rPr lang="en-GB" sz="13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’</a:t>
            </a:r>
          </a:p>
          <a:p>
            <a:pPr marL="0" indent="0">
              <a:buNone/>
            </a:pPr>
            <a:endParaRPr lang="en-GB" sz="1300" i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300" dirty="0"/>
          </a:p>
        </p:txBody>
      </p:sp>
      <p:sp>
        <p:nvSpPr>
          <p:cNvPr id="4" name="&quot;Not Allowed&quot; Symbol 3">
            <a:extLst>
              <a:ext uri="{FF2B5EF4-FFF2-40B4-BE49-F238E27FC236}">
                <a16:creationId xmlns:a16="http://schemas.microsoft.com/office/drawing/2014/main" id="{36AE8E9B-47B9-4EFF-B4BB-7399C7888D57}"/>
              </a:ext>
            </a:extLst>
          </p:cNvPr>
          <p:cNvSpPr/>
          <p:nvPr/>
        </p:nvSpPr>
        <p:spPr>
          <a:xfrm>
            <a:off x="8233804" y="3063240"/>
            <a:ext cx="379828" cy="365760"/>
          </a:xfrm>
          <a:prstGeom prst="noSmok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03CFA8-4681-471E-AD13-727806A9398D}"/>
              </a:ext>
            </a:extLst>
          </p:cNvPr>
          <p:cNvSpPr txBox="1"/>
          <p:nvPr/>
        </p:nvSpPr>
        <p:spPr>
          <a:xfrm>
            <a:off x="939748" y="4674326"/>
            <a:ext cx="26087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Every individual employee contributes to the success of your business. The goal is to continuously improve the quality of your workforce’</a:t>
            </a:r>
          </a:p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Ciner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L (2019)</a:t>
            </a:r>
          </a:p>
        </p:txBody>
      </p:sp>
    </p:spTree>
    <p:extLst>
      <p:ext uri="{BB962C8B-B14F-4D97-AF65-F5344CB8AC3E}">
        <p14:creationId xmlns:p14="http://schemas.microsoft.com/office/powerpoint/2010/main" val="864661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E4C0F-7EC4-426C-9C2F-28EB9F70E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2225532"/>
          </a:xfrm>
        </p:spPr>
        <p:txBody>
          <a:bodyPr anchor="t">
            <a:normAutofit/>
          </a:bodyPr>
          <a:lstStyle/>
          <a:p>
            <a:r>
              <a:rPr lang="en-GB" sz="6000"/>
              <a:t>AMO Theory Bailey (1993)</a:t>
            </a:r>
          </a:p>
        </p:txBody>
      </p:sp>
      <p:cxnSp>
        <p:nvCxnSpPr>
          <p:cNvPr id="30" name="Straight Connector 1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48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4728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408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467A53-997F-43DF-8AFA-4695D039E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025835"/>
            <a:ext cx="5243391" cy="29494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58DF7-38EB-49A0-ADA6-CF2F754E6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879355"/>
            <a:ext cx="4124758" cy="512075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AMO stands for Ability, Motivation and opportunity</a:t>
            </a:r>
          </a:p>
          <a:p>
            <a:r>
              <a:rPr lang="en-GB" sz="2000" dirty="0"/>
              <a:t>It can shape employee characteristics and contribute to the success of the organization.</a:t>
            </a:r>
          </a:p>
          <a:p>
            <a:r>
              <a:rPr lang="en-GB" sz="2000" dirty="0"/>
              <a:t>Performance is likely to be enhanced if all three are present.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‘</a:t>
            </a:r>
            <a:r>
              <a:rPr lang="en-GB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AMO theory has been adapted extensively to potentially explain the complex relationships between how people are managed and the performance outcomes’ 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Kellner A, Cafferkey K, Townsend K (2019)</a:t>
            </a:r>
          </a:p>
        </p:txBody>
      </p:sp>
    </p:spTree>
    <p:extLst>
      <p:ext uri="{BB962C8B-B14F-4D97-AF65-F5344CB8AC3E}">
        <p14:creationId xmlns:p14="http://schemas.microsoft.com/office/powerpoint/2010/main" val="2630253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0A744-DA5B-4A9C-B97E-34E9638C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503" y="485636"/>
            <a:ext cx="5737659" cy="2225532"/>
          </a:xfrm>
        </p:spPr>
        <p:txBody>
          <a:bodyPr anchor="t">
            <a:normAutofit/>
          </a:bodyPr>
          <a:lstStyle/>
          <a:p>
            <a:pPr algn="ctr"/>
            <a:r>
              <a:rPr lang="en-GB" sz="6000" dirty="0"/>
              <a:t>Control theory</a:t>
            </a:r>
            <a:br>
              <a:rPr lang="en-GB" sz="6000" dirty="0"/>
            </a:br>
            <a:r>
              <a:rPr lang="en-GB" sz="3100" dirty="0"/>
              <a:t>(</a:t>
            </a:r>
            <a:r>
              <a:rPr lang="en-GB" sz="3100" dirty="0" err="1"/>
              <a:t>Krausert</a:t>
            </a:r>
            <a:r>
              <a:rPr lang="en-GB" sz="3100" dirty="0"/>
              <a:t> 2009)</a:t>
            </a:r>
          </a:p>
        </p:txBody>
      </p:sp>
      <p:cxnSp>
        <p:nvCxnSpPr>
          <p:cNvPr id="26" name="Straight Connector 1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48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4728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408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18A1AE-B42D-4980-A445-6DC21050AD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038622"/>
            <a:ext cx="5675142" cy="23358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47360-9061-4EAC-9501-7EF927D1B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879355"/>
            <a:ext cx="4124758" cy="5120755"/>
          </a:xfrm>
        </p:spPr>
        <p:txBody>
          <a:bodyPr anchor="ctr">
            <a:normAutofit/>
          </a:bodyPr>
          <a:lstStyle/>
          <a:p>
            <a:r>
              <a:rPr lang="en-GB" sz="1800" dirty="0"/>
              <a:t>Input control- what you put into the organisation </a:t>
            </a:r>
          </a:p>
          <a:p>
            <a:r>
              <a:rPr lang="en-GB" sz="1800" dirty="0"/>
              <a:t>Process- is when the management reports back to their employee on how well or not so well they are progressing.</a:t>
            </a:r>
          </a:p>
          <a:p>
            <a:r>
              <a:rPr lang="en-GB" sz="1800" dirty="0"/>
              <a:t>Output control- is what you have out of the organisations. </a:t>
            </a:r>
            <a:r>
              <a:rPr lang="en-GB" sz="1800" dirty="0" err="1"/>
              <a:t>i.e</a:t>
            </a:r>
            <a:r>
              <a:rPr lang="en-GB" sz="1800" dirty="0"/>
              <a:t> rewards.</a:t>
            </a:r>
          </a:p>
          <a:p>
            <a:r>
              <a:rPr lang="en-GB" sz="1800" dirty="0"/>
              <a:t>In the meantime of this process there should be continuously feedback from the manager to the employee</a:t>
            </a:r>
          </a:p>
          <a:p>
            <a:pPr marL="0" indent="0">
              <a:buNone/>
            </a:pPr>
            <a:r>
              <a:rPr lang="en-GB" sz="1800" dirty="0"/>
              <a:t>‘Control theory helps in sustaining the performance management system by defining forms of control between the organization and the systems within’ Chetty P (2016)</a:t>
            </a:r>
          </a:p>
        </p:txBody>
      </p:sp>
    </p:spTree>
    <p:extLst>
      <p:ext uri="{BB962C8B-B14F-4D97-AF65-F5344CB8AC3E}">
        <p14:creationId xmlns:p14="http://schemas.microsoft.com/office/powerpoint/2010/main" val="1961984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CCA03-8754-49FE-BE4E-C232BCF63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3000"/>
              <a:t>Benefits of performance management to the employee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B5A8E-EC7B-414E-BE7E-D5376ADF9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1800"/>
              <a:t>Helps with identify the right employees for promotion (Salary increase, greater opportunities) </a:t>
            </a:r>
          </a:p>
          <a:p>
            <a:r>
              <a:rPr lang="en-GB" sz="1800"/>
              <a:t>Training needs- discussing their roles regularly can help to identify training needs</a:t>
            </a:r>
          </a:p>
          <a:p>
            <a:r>
              <a:rPr lang="en-GB" sz="1800"/>
              <a:t>Delivers greater employee performance- how employees go about their responsibilities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‘If you want a high growth business, you need high performing employees’ </a:t>
            </a:r>
          </a:p>
          <a:p>
            <a:pPr marL="0" indent="0">
              <a:buNone/>
            </a:pPr>
            <a:r>
              <a:rPr lang="en-GB" sz="1800">
                <a:latin typeface="Calibri" panose="020F0502020204030204" pitchFamily="34" charset="0"/>
                <a:cs typeface="Calibri" panose="020F0502020204030204" pitchFamily="34" charset="0"/>
              </a:rPr>
              <a:t>chrisos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M (2020)</a:t>
            </a: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FD447D98-8D00-46A9-8EF0-4C86A8B397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653" y="1980885"/>
            <a:ext cx="3548404" cy="3548404"/>
          </a:xfrm>
          <a:prstGeom prst="rect">
            <a:avLst/>
          </a:prstGeom>
        </p:spPr>
      </p:pic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49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EA2394-DDF8-41B8-8670-E28A36DC6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GB"/>
              <a:t>Performance management cycle 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337411-62CD-471E-B9C8-06939AB4D2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95614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080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519752-7C77-407D-8065-22D9CA40B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3700" dirty="0"/>
              <a:t>How Mc Donald's use performance management</a:t>
            </a:r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9B151C-6F1E-4CAA-9CF6-C474CEB331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29" r="14320" b="-2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70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2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4A8BC-5663-42AE-B147-B89695D2A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1800" dirty="0"/>
              <a:t>Revied twice a year (setting objectives, measuring performance)</a:t>
            </a:r>
          </a:p>
          <a:p>
            <a:r>
              <a:rPr lang="en-GB" sz="1800" dirty="0"/>
              <a:t>Extra training will be given if needed </a:t>
            </a:r>
          </a:p>
          <a:p>
            <a:r>
              <a:rPr lang="en-GB" sz="1800" dirty="0"/>
              <a:t>Rating an employee performance through both written and scale rating of 1-4.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Ukessays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(2018</a:t>
            </a:r>
            <a:r>
              <a:rPr lang="en-GB" sz="1800" dirty="0"/>
              <a:t>) </a:t>
            </a:r>
            <a:r>
              <a:rPr lang="en-GB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‘The management style adopted by team leaders at McDonalds is to create outlets which are fun places to work. This is called ‘Team building’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7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4522838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368EA8-5B81-4BE2-BF99-02CD29D21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2225532"/>
          </a:xfrm>
        </p:spPr>
        <p:txBody>
          <a:bodyPr anchor="t">
            <a:normAutofit/>
          </a:bodyPr>
          <a:lstStyle/>
          <a:p>
            <a:r>
              <a:rPr lang="en-GB" sz="4700" dirty="0"/>
              <a:t>How Sainsbury’s use performance management </a:t>
            </a:r>
          </a:p>
        </p:txBody>
      </p:sp>
      <p:cxnSp>
        <p:nvCxnSpPr>
          <p:cNvPr id="33" name="Straight Connector 1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48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4728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408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AD897D-9606-42B4-843D-341F372C37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025835"/>
            <a:ext cx="5243391" cy="29494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F01CD-03A7-434F-B0A2-C815C506E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615473"/>
            <a:ext cx="4124758" cy="5627054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800" dirty="0"/>
              <a:t>Sainsburys' use scale rating to manage performance. The form covers all aspects regarding employees to achieving quality standards. </a:t>
            </a:r>
          </a:p>
          <a:p>
            <a:r>
              <a:rPr lang="en-GB" sz="1800" dirty="0"/>
              <a:t>The scale rating is done by the manager and the employee. This identifies what the most important areas for the organisation in relation to its employees.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‘</a:t>
            </a:r>
            <a:r>
              <a:rPr lang="en-GB" sz="18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If the employee has any problems that the manager thinks would lead to a disciplinary action, it is important for the manager to record this</a:t>
            </a:r>
            <a:r>
              <a:rPr lang="en-GB" sz="1800" dirty="0"/>
              <a:t>’</a:t>
            </a:r>
            <a:r>
              <a:rPr lang="en-GB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                                                                                                                UKEASSAYS (2018)</a:t>
            </a:r>
          </a:p>
          <a:p>
            <a:pPr marL="0" indent="0">
              <a:buNone/>
            </a:pPr>
            <a:endParaRPr lang="en-GB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‘Performance management is embedded within the organisation rather than seen as something t be carried out in isolation. We had a big drive to put a very simple, straightforward pm process in store so that employees know where they stand’ Paton N (2020)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28103296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601D6-F096-460F-A507-2B03D53B7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CA840-92FC-4E84-A61D-380CD1FB15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Based on my slides I found that both Mc Donald's and Sainsbury’s both use scale rating to manage performance. I think the Mc Donald's use a better strategy to performance management than Sainsburys. They use a scale rating and also they give the opportunity for the employee to rate themselves as well as add a comment if they have any queries, problems or questions. </a:t>
            </a:r>
          </a:p>
        </p:txBody>
      </p:sp>
    </p:spTree>
    <p:extLst>
      <p:ext uri="{BB962C8B-B14F-4D97-AF65-F5344CB8AC3E}">
        <p14:creationId xmlns:p14="http://schemas.microsoft.com/office/powerpoint/2010/main" val="879265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55E5B-07DB-4000-A6A1-37EC9D4F9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47D3A-2B3D-49A4-AFBD-F1F819874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837"/>
            <a:ext cx="10515600" cy="5072038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200" dirty="0"/>
              <a:t>Jamie A, Alan M. Performance management and employee engagement. Vol.21, </a:t>
            </a:r>
            <a:r>
              <a:rPr lang="en-GB" sz="1200" dirty="0" err="1"/>
              <a:t>iss</a:t>
            </a:r>
            <a:r>
              <a:rPr lang="en-GB" sz="1200" dirty="0"/>
              <a:t> 2, June 2011, pages 123-136. Available online at </a:t>
            </a:r>
            <a:r>
              <a:rPr lang="en-GB" sz="1200" dirty="0">
                <a:hlinkClick r:id="rId2"/>
              </a:rPr>
              <a:t>https://www.sciencedirect.com/science/article/abs/pii/S1053482210000409</a:t>
            </a:r>
            <a:endParaRPr lang="en-GB" sz="1200" dirty="0"/>
          </a:p>
          <a:p>
            <a:pPr marL="457200" indent="-457200">
              <a:buFont typeface="+mj-lt"/>
              <a:buAutoNum type="arabicPeriod"/>
            </a:pPr>
            <a:r>
              <a:rPr lang="en-GB" sz="1200" dirty="0" err="1"/>
              <a:t>Abdulwahab</a:t>
            </a:r>
            <a:r>
              <a:rPr lang="en-GB" sz="1200" dirty="0"/>
              <a:t> S. Issues in Business Management and Economics Vol.4 (1), pp. 1-8, January 2016 Available online at </a:t>
            </a:r>
            <a:r>
              <a:rPr lang="en-GB" sz="1200" dirty="0">
                <a:hlinkClick r:id="rId3"/>
              </a:rPr>
              <a:t>https://journalissues.org/ibme/wp-content/uploads/sites/4/2020/04/Abdulwahab.pdf</a:t>
            </a:r>
            <a:endParaRPr lang="en-GB" sz="1200" dirty="0"/>
          </a:p>
          <a:p>
            <a:pPr marL="457200" indent="-457200">
              <a:buFont typeface="+mj-lt"/>
              <a:buAutoNum type="arabicPeriod"/>
            </a:pPr>
            <a:r>
              <a:rPr lang="en-GB" sz="1200" dirty="0" err="1"/>
              <a:t>UKEssays</a:t>
            </a:r>
            <a:r>
              <a:rPr lang="en-GB" sz="1200" dirty="0"/>
              <a:t>. November 2018. Performance Management Systems Of J Sainsbury Plc Management Essay. [online]. Available from: </a:t>
            </a:r>
            <a:r>
              <a:rPr lang="en-GB" sz="1200" dirty="0">
                <a:hlinkClick r:id="rId4"/>
              </a:rPr>
              <a:t>https://www.ukessays.com/essays/management/performance-management-systems-of-j-sainsbury-plc-management-essay.php#citethis</a:t>
            </a:r>
            <a:r>
              <a:rPr lang="en-GB" sz="1200" dirty="0"/>
              <a:t> [Accessed on 24/10/2020 at 13.40]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 err="1"/>
              <a:t>Chrisos</a:t>
            </a:r>
            <a:r>
              <a:rPr lang="en-GB" sz="1200" dirty="0"/>
              <a:t> M (2020) ‘Benefits of performance management for organization and employees’ Available at: </a:t>
            </a:r>
            <a:r>
              <a:rPr lang="en-GB" sz="1200" dirty="0">
                <a:hlinkClick r:id="rId5"/>
              </a:rPr>
              <a:t>https://www.techfunnel.com/hr-tech/benefits-of-performance-management-for-organization-and-employees/</a:t>
            </a:r>
            <a:r>
              <a:rPr lang="en-GB" sz="1200" dirty="0"/>
              <a:t> [Accessed on 28/10/2020 at 11.45]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Kellner A, Cafferkey K, Townsend K (2019) ‘Ability, Motivation and Opportunity theory: A formula for employee performance’ Available at: </a:t>
            </a:r>
            <a:r>
              <a:rPr lang="en-GB" sz="1200" dirty="0">
                <a:hlinkClick r:id="rId6"/>
              </a:rPr>
              <a:t>https://www.researchgate.net/publication/333405972_Ability_Motivation_and_Opportunity_theory_a_formula_for_employee_performance</a:t>
            </a:r>
            <a:r>
              <a:rPr lang="en-GB" sz="1200" dirty="0"/>
              <a:t> [Accessed on 28/10/2020 at 11.15]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 err="1"/>
              <a:t>Ciner</a:t>
            </a:r>
            <a:r>
              <a:rPr lang="en-GB" sz="1200" dirty="0"/>
              <a:t> L (2019) ‘Setup for success: how to improve employee performance’ Available at: </a:t>
            </a:r>
            <a:r>
              <a:rPr lang="en-GB" sz="1200" dirty="0">
                <a:hlinkClick r:id="rId7"/>
              </a:rPr>
              <a:t>https://blog.walkme.com/how-to-improve-employee-performance/#:~:text=Employee%20performance%20is%20determined%20by%20both%20physical%2C%20emotional%2C,grow%2C%20and%20succeed.%204.8%20%2F%205%20%2868%20votes%29</a:t>
            </a:r>
            <a:r>
              <a:rPr lang="en-GB" sz="1200" dirty="0"/>
              <a:t> [Accessed on 28/10/2020 at 12.22]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 err="1"/>
              <a:t>UKEssays</a:t>
            </a:r>
            <a:r>
              <a:rPr lang="en-GB" sz="1200" dirty="0"/>
              <a:t>. November 2018. Effectiveness Of Leadership At </a:t>
            </a:r>
            <a:r>
              <a:rPr lang="en-GB" sz="1200" dirty="0" err="1"/>
              <a:t>Mcdonalds</a:t>
            </a:r>
            <a:r>
              <a:rPr lang="en-GB" sz="1200" dirty="0"/>
              <a:t> Management Essay. [online]. Available from: </a:t>
            </a:r>
            <a:r>
              <a:rPr lang="en-GB" sz="1200" dirty="0">
                <a:hlinkClick r:id="rId8"/>
              </a:rPr>
              <a:t>https://www.ukessays.com/essays/management/effectiveness-of-leadership-at-mcdonalds-management-essay.php?vref=1</a:t>
            </a:r>
            <a:r>
              <a:rPr lang="en-GB" sz="1200" dirty="0"/>
              <a:t> [Accessed 28 October 2020].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Chetty P (2016) ‘Control theory of performance management system’ Available at: </a:t>
            </a:r>
            <a:r>
              <a:rPr lang="en-GB" sz="1200" dirty="0">
                <a:hlinkClick r:id="rId9"/>
              </a:rPr>
              <a:t>https://www.projectguru.in/control-theory-performance-management-system/</a:t>
            </a:r>
            <a:r>
              <a:rPr lang="en-GB" sz="1200" dirty="0"/>
              <a:t> [Accessed on 28/10/2020 at 13.19]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 err="1"/>
              <a:t>Tardi</a:t>
            </a:r>
            <a:r>
              <a:rPr lang="en-GB" sz="1200" dirty="0"/>
              <a:t> C (2019) ‘Performance Management’ Available at: </a:t>
            </a:r>
            <a:r>
              <a:rPr lang="en-GB" sz="1200" dirty="0">
                <a:hlinkClick r:id="rId10"/>
              </a:rPr>
              <a:t>https://www.investopedia.com/terms/p/performance-management.asp</a:t>
            </a:r>
            <a:r>
              <a:rPr lang="en-GB" sz="1200" dirty="0"/>
              <a:t> [Accessed on 01/11/2020 at 12.56]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/>
              <a:t>Paton N (2020) ‘Supermarket sweep: Sainsburys’ Available at: </a:t>
            </a:r>
            <a:r>
              <a:rPr lang="en-GB" sz="1200" dirty="0">
                <a:hlinkClick r:id="rId11"/>
              </a:rPr>
              <a:t>https://www.personneltoday.com/hr/supermarket-sweep-sainsburys/</a:t>
            </a:r>
            <a:r>
              <a:rPr lang="en-GB" sz="1200" dirty="0"/>
              <a:t> [Accessed on: 01/11/2020 at 13.12]</a:t>
            </a:r>
          </a:p>
        </p:txBody>
      </p:sp>
    </p:spTree>
    <p:extLst>
      <p:ext uri="{BB962C8B-B14F-4D97-AF65-F5344CB8AC3E}">
        <p14:creationId xmlns:p14="http://schemas.microsoft.com/office/powerpoint/2010/main" val="387719731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1289</Words>
  <Application>Microsoft Office PowerPoint</Application>
  <PresentationFormat>Widescreen</PresentationFormat>
  <Paragraphs>73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Univers</vt:lpstr>
      <vt:lpstr>GradientVTI</vt:lpstr>
      <vt:lpstr>Performance Management </vt:lpstr>
      <vt:lpstr>What is performance management?</vt:lpstr>
      <vt:lpstr>Ways of determination the level of performance of an employee</vt:lpstr>
      <vt:lpstr>AMO Theory Bailey (1993)</vt:lpstr>
      <vt:lpstr>Control theory (Krausert 2009)</vt:lpstr>
      <vt:lpstr>Benefits of performance management to the employee</vt:lpstr>
      <vt:lpstr>Performance management cycle </vt:lpstr>
      <vt:lpstr>How Mc Donald's use performance management</vt:lpstr>
      <vt:lpstr>How Sainsbury’s use performance management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Performance Management </dc:title>
  <dc:creator>staceyleanneevans@gmail.com</dc:creator>
  <cp:lastModifiedBy>staceyleanneevans@gmail.com</cp:lastModifiedBy>
  <cp:revision>6</cp:revision>
  <dcterms:created xsi:type="dcterms:W3CDTF">2020-10-28T13:11:22Z</dcterms:created>
  <dcterms:modified xsi:type="dcterms:W3CDTF">2020-11-01T13:19:36Z</dcterms:modified>
</cp:coreProperties>
</file>