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77" r:id="rId2"/>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54C783-8C86-4FB0-894A-4A0A63076746}" v="32" dt="2026-07-06T22:14:54.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51494" autoAdjust="0"/>
  </p:normalViewPr>
  <p:slideViewPr>
    <p:cSldViewPr snapToGrid="0" snapToObjects="1">
      <p:cViewPr varScale="1">
        <p:scale>
          <a:sx n="32" d="100"/>
          <a:sy n="32" d="100"/>
        </p:scale>
        <p:origin x="195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bia Noreen (2319984)" userId="3e928595-9d92-4f0e-915d-f224fb8ee0da" providerId="ADAL" clId="{5001057A-8081-467A-BB1D-4675AF43C79F}"/>
    <pc:docChg chg="custSel addSld delSld modSld sldOrd">
      <pc:chgData name="Sobia Noreen (2319984)" userId="3e928595-9d92-4f0e-915d-f224fb8ee0da" providerId="ADAL" clId="{5001057A-8081-467A-BB1D-4675AF43C79F}" dt="2026-07-06T22:15:44.228" v="382" actId="20577"/>
      <pc:docMkLst>
        <pc:docMk/>
      </pc:docMkLst>
      <pc:sldChg chg="addSp delSp modSp mod ord modTransition modAnim modNotesTx">
        <pc:chgData name="Sobia Noreen (2319984)" userId="3e928595-9d92-4f0e-915d-f224fb8ee0da" providerId="ADAL" clId="{5001057A-8081-467A-BB1D-4675AF43C79F}" dt="2026-07-06T21:51:17.666" v="367"/>
        <pc:sldMkLst>
          <pc:docMk/>
          <pc:sldMk cId="0" sldId="256"/>
        </pc:sldMkLst>
        <pc:spChg chg="del">
          <ac:chgData name="Sobia Noreen (2319984)" userId="3e928595-9d92-4f0e-915d-f224fb8ee0da" providerId="ADAL" clId="{5001057A-8081-467A-BB1D-4675AF43C79F}" dt="2026-07-06T17:45:51.778" v="10" actId="478"/>
          <ac:spMkLst>
            <pc:docMk/>
            <pc:sldMk cId="0" sldId="256"/>
            <ac:spMk id="12" creationId="{00000000-0000-0000-0000-000000000000}"/>
          </ac:spMkLst>
        </pc:spChg>
        <pc:picChg chg="add del mod ord">
          <ac:chgData name="Sobia Noreen (2319984)" userId="3e928595-9d92-4f0e-915d-f224fb8ee0da" providerId="ADAL" clId="{5001057A-8081-467A-BB1D-4675AF43C79F}" dt="2026-07-06T21:51:17.666" v="367"/>
          <ac:picMkLst>
            <pc:docMk/>
            <pc:sldMk cId="0" sldId="256"/>
            <ac:picMk id="13" creationId="{8FE15405-A5C5-098D-1984-68F3C3333921}"/>
          </ac:picMkLst>
        </pc:picChg>
        <pc:picChg chg="add mod">
          <ac:chgData name="Sobia Noreen (2319984)" userId="3e928595-9d92-4f0e-915d-f224fb8ee0da" providerId="ADAL" clId="{5001057A-8081-467A-BB1D-4675AF43C79F}" dt="2026-07-06T21:51:17.666" v="367"/>
          <ac:picMkLst>
            <pc:docMk/>
            <pc:sldMk cId="0" sldId="256"/>
            <ac:picMk id="16" creationId="{B32F581F-D9F9-5718-FBD9-DE664810B66C}"/>
          </ac:picMkLst>
        </pc:picChg>
        <pc:picChg chg="add del mod">
          <ac:chgData name="Sobia Noreen (2319984)" userId="3e928595-9d92-4f0e-915d-f224fb8ee0da" providerId="ADAL" clId="{5001057A-8081-467A-BB1D-4675AF43C79F}" dt="2026-07-06T21:45:46.602" v="365"/>
          <ac:picMkLst>
            <pc:docMk/>
            <pc:sldMk cId="0" sldId="256"/>
            <ac:picMk id="20" creationId="{FCBF7FF8-EDD3-5439-8827-BA2DAC5379D3}"/>
          </ac:picMkLst>
        </pc:picChg>
      </pc:sldChg>
      <pc:sldChg chg="addSp delSp modSp mod modTransition modAnim modNotesTx">
        <pc:chgData name="Sobia Noreen (2319984)" userId="3e928595-9d92-4f0e-915d-f224fb8ee0da" providerId="ADAL" clId="{5001057A-8081-467A-BB1D-4675AF43C79F}" dt="2026-07-06T21:51:17.666" v="367"/>
        <pc:sldMkLst>
          <pc:docMk/>
          <pc:sldMk cId="0" sldId="257"/>
        </pc:sldMkLst>
        <pc:picChg chg="add del mod ord">
          <ac:chgData name="Sobia Noreen (2319984)" userId="3e928595-9d92-4f0e-915d-f224fb8ee0da" providerId="ADAL" clId="{5001057A-8081-467A-BB1D-4675AF43C79F}" dt="2026-07-06T21:51:17.666" v="367"/>
          <ac:picMkLst>
            <pc:docMk/>
            <pc:sldMk cId="0" sldId="257"/>
            <ac:picMk id="17" creationId="{25A78828-DD12-784C-EC54-5E71F7668E96}"/>
          </ac:picMkLst>
        </pc:picChg>
        <pc:picChg chg="add mod">
          <ac:chgData name="Sobia Noreen (2319984)" userId="3e928595-9d92-4f0e-915d-f224fb8ee0da" providerId="ADAL" clId="{5001057A-8081-467A-BB1D-4675AF43C79F}" dt="2026-07-06T21:51:17.666" v="367"/>
          <ac:picMkLst>
            <pc:docMk/>
            <pc:sldMk cId="0" sldId="257"/>
            <ac:picMk id="18" creationId="{DAF0B31E-3210-4D86-E440-8B26680475C4}"/>
          </ac:picMkLst>
        </pc:picChg>
        <pc:picChg chg="add del mod">
          <ac:chgData name="Sobia Noreen (2319984)" userId="3e928595-9d92-4f0e-915d-f224fb8ee0da" providerId="ADAL" clId="{5001057A-8081-467A-BB1D-4675AF43C79F}" dt="2026-07-06T21:45:46.602" v="365"/>
          <ac:picMkLst>
            <pc:docMk/>
            <pc:sldMk cId="0" sldId="257"/>
            <ac:picMk id="20" creationId="{58B06EA2-A45C-77AE-B54D-5A7DAFACC60A}"/>
          </ac:picMkLst>
        </pc:picChg>
      </pc:sldChg>
      <pc:sldChg chg="addSp modSp del">
        <pc:chgData name="Sobia Noreen (2319984)" userId="3e928595-9d92-4f0e-915d-f224fb8ee0da" providerId="ADAL" clId="{5001057A-8081-467A-BB1D-4675AF43C79F}" dt="2026-07-06T19:01:37.211" v="195" actId="47"/>
        <pc:sldMkLst>
          <pc:docMk/>
          <pc:sldMk cId="0" sldId="258"/>
        </pc:sldMkLst>
        <pc:picChg chg="add mod">
          <ac:chgData name="Sobia Noreen (2319984)" userId="3e928595-9d92-4f0e-915d-f224fb8ee0da" providerId="ADAL" clId="{5001057A-8081-467A-BB1D-4675AF43C79F}" dt="2026-07-06T19:01:23.181" v="194"/>
          <ac:picMkLst>
            <pc:docMk/>
            <pc:sldMk cId="0" sldId="258"/>
            <ac:picMk id="21" creationId="{157A1A11-439E-3DE5-60F0-E10B246ACC60}"/>
          </ac:picMkLst>
        </pc:picChg>
      </pc:sldChg>
      <pc:sldChg chg="addSp delSp modSp mod modTransition modAnim modNotesTx">
        <pc:chgData name="Sobia Noreen (2319984)" userId="3e928595-9d92-4f0e-915d-f224fb8ee0da" providerId="ADAL" clId="{5001057A-8081-467A-BB1D-4675AF43C79F}" dt="2026-07-06T21:53:21.514" v="370"/>
        <pc:sldMkLst>
          <pc:docMk/>
          <pc:sldMk cId="0" sldId="259"/>
        </pc:sldMkLst>
        <pc:picChg chg="add del mod ord">
          <ac:chgData name="Sobia Noreen (2319984)" userId="3e928595-9d92-4f0e-915d-f224fb8ee0da" providerId="ADAL" clId="{5001057A-8081-467A-BB1D-4675AF43C79F}" dt="2026-07-06T21:51:17.666" v="367"/>
          <ac:picMkLst>
            <pc:docMk/>
            <pc:sldMk cId="0" sldId="259"/>
            <ac:picMk id="15" creationId="{14577538-1F49-B14E-A54D-9FD87E6AD386}"/>
          </ac:picMkLst>
        </pc:picChg>
        <pc:picChg chg="add del mod">
          <ac:chgData name="Sobia Noreen (2319984)" userId="3e928595-9d92-4f0e-915d-f224fb8ee0da" providerId="ADAL" clId="{5001057A-8081-467A-BB1D-4675AF43C79F}" dt="2026-07-06T21:51:32.429" v="369"/>
          <ac:picMkLst>
            <pc:docMk/>
            <pc:sldMk cId="0" sldId="259"/>
            <ac:picMk id="16" creationId="{0EF49AB9-5E90-C575-6212-B3C9FA282A7A}"/>
          </ac:picMkLst>
        </pc:picChg>
        <pc:picChg chg="add del mod">
          <ac:chgData name="Sobia Noreen (2319984)" userId="3e928595-9d92-4f0e-915d-f224fb8ee0da" providerId="ADAL" clId="{5001057A-8081-467A-BB1D-4675AF43C79F}" dt="2026-07-06T21:45:46.602" v="365"/>
          <ac:picMkLst>
            <pc:docMk/>
            <pc:sldMk cId="0" sldId="259"/>
            <ac:picMk id="17" creationId="{037DEEA4-C5E9-5500-8B72-A7663DF84D73}"/>
          </ac:picMkLst>
        </pc:picChg>
        <pc:picChg chg="add del mod ord">
          <ac:chgData name="Sobia Noreen (2319984)" userId="3e928595-9d92-4f0e-915d-f224fb8ee0da" providerId="ADAL" clId="{5001057A-8081-467A-BB1D-4675AF43C79F}" dt="2026-07-06T21:53:21.514" v="370"/>
          <ac:picMkLst>
            <pc:docMk/>
            <pc:sldMk cId="0" sldId="259"/>
            <ac:picMk id="19" creationId="{9D54781B-2E7A-3B02-8FCD-EDC4A19A2043}"/>
          </ac:picMkLst>
        </pc:picChg>
        <pc:picChg chg="add mod">
          <ac:chgData name="Sobia Noreen (2319984)" userId="3e928595-9d92-4f0e-915d-f224fb8ee0da" providerId="ADAL" clId="{5001057A-8081-467A-BB1D-4675AF43C79F}" dt="2026-07-06T21:53:21.514" v="370"/>
          <ac:picMkLst>
            <pc:docMk/>
            <pc:sldMk cId="0" sldId="259"/>
            <ac:picMk id="20" creationId="{BFACAD6D-7A62-D77D-702B-EC885D4F06C1}"/>
          </ac:picMkLst>
        </pc:picChg>
      </pc:sldChg>
      <pc:sldChg chg="addSp delSp modSp mod modTransition modAnim modNotesTx">
        <pc:chgData name="Sobia Noreen (2319984)" userId="3e928595-9d92-4f0e-915d-f224fb8ee0da" providerId="ADAL" clId="{5001057A-8081-467A-BB1D-4675AF43C79F}" dt="2026-07-06T21:54:53.231" v="373"/>
        <pc:sldMkLst>
          <pc:docMk/>
          <pc:sldMk cId="0" sldId="260"/>
        </pc:sldMkLst>
        <pc:picChg chg="add del mod ord">
          <ac:chgData name="Sobia Noreen (2319984)" userId="3e928595-9d92-4f0e-915d-f224fb8ee0da" providerId="ADAL" clId="{5001057A-8081-467A-BB1D-4675AF43C79F}" dt="2026-07-06T21:51:17.666" v="367"/>
          <ac:picMkLst>
            <pc:docMk/>
            <pc:sldMk cId="0" sldId="260"/>
            <ac:picMk id="19" creationId="{DA807792-E8A1-4936-BCD5-3FF3018ECD00}"/>
          </ac:picMkLst>
        </pc:picChg>
        <pc:picChg chg="add del mod">
          <ac:chgData name="Sobia Noreen (2319984)" userId="3e928595-9d92-4f0e-915d-f224fb8ee0da" providerId="ADAL" clId="{5001057A-8081-467A-BB1D-4675AF43C79F}" dt="2026-07-06T21:45:46.602" v="365"/>
          <ac:picMkLst>
            <pc:docMk/>
            <pc:sldMk cId="0" sldId="260"/>
            <ac:picMk id="20" creationId="{7446E1D8-7DFC-80D5-AB4B-D289D78261AD}"/>
          </ac:picMkLst>
        </pc:picChg>
        <pc:picChg chg="add del mod">
          <ac:chgData name="Sobia Noreen (2319984)" userId="3e928595-9d92-4f0e-915d-f224fb8ee0da" providerId="ADAL" clId="{5001057A-8081-467A-BB1D-4675AF43C79F}" dt="2026-07-06T21:53:34.226" v="372"/>
          <ac:picMkLst>
            <pc:docMk/>
            <pc:sldMk cId="0" sldId="260"/>
            <ac:picMk id="21" creationId="{16067B66-5083-0892-AA39-758DC4B5FA84}"/>
          </ac:picMkLst>
        </pc:picChg>
        <pc:picChg chg="add del mod ord">
          <ac:chgData name="Sobia Noreen (2319984)" userId="3e928595-9d92-4f0e-915d-f224fb8ee0da" providerId="ADAL" clId="{5001057A-8081-467A-BB1D-4675AF43C79F}" dt="2026-07-06T21:54:53.231" v="373"/>
          <ac:picMkLst>
            <pc:docMk/>
            <pc:sldMk cId="0" sldId="260"/>
            <ac:picMk id="25" creationId="{5C0C3FE9-0451-6153-C389-A055F4CCF8EB}"/>
          </ac:picMkLst>
        </pc:picChg>
        <pc:picChg chg="add mod">
          <ac:chgData name="Sobia Noreen (2319984)" userId="3e928595-9d92-4f0e-915d-f224fb8ee0da" providerId="ADAL" clId="{5001057A-8081-467A-BB1D-4675AF43C79F}" dt="2026-07-06T21:54:53.231" v="373"/>
          <ac:picMkLst>
            <pc:docMk/>
            <pc:sldMk cId="0" sldId="260"/>
            <ac:picMk id="26" creationId="{6DC0EF7C-476A-3165-91E1-97FE2DAF3728}"/>
          </ac:picMkLst>
        </pc:picChg>
      </pc:sldChg>
      <pc:sldChg chg="addSp delSp modSp mod modTransition modAnim modNotesTx">
        <pc:chgData name="Sobia Noreen (2319984)" userId="3e928595-9d92-4f0e-915d-f224fb8ee0da" providerId="ADAL" clId="{5001057A-8081-467A-BB1D-4675AF43C79F}" dt="2026-07-06T21:56:20.511" v="374"/>
        <pc:sldMkLst>
          <pc:docMk/>
          <pc:sldMk cId="0" sldId="261"/>
        </pc:sldMkLst>
        <pc:picChg chg="add del mod ord">
          <ac:chgData name="Sobia Noreen (2319984)" userId="3e928595-9d92-4f0e-915d-f224fb8ee0da" providerId="ADAL" clId="{5001057A-8081-467A-BB1D-4675AF43C79F}" dt="2026-07-06T21:56:20.511" v="374"/>
          <ac:picMkLst>
            <pc:docMk/>
            <pc:sldMk cId="0" sldId="261"/>
            <ac:picMk id="15" creationId="{D174DB1D-1834-1FC3-1ECE-67B286D92B9B}"/>
          </ac:picMkLst>
        </pc:picChg>
        <pc:picChg chg="add del mod">
          <ac:chgData name="Sobia Noreen (2319984)" userId="3e928595-9d92-4f0e-915d-f224fb8ee0da" providerId="ADAL" clId="{5001057A-8081-467A-BB1D-4675AF43C79F}" dt="2026-07-06T21:45:46.602" v="365"/>
          <ac:picMkLst>
            <pc:docMk/>
            <pc:sldMk cId="0" sldId="261"/>
            <ac:picMk id="16" creationId="{D658BAFA-630B-9736-454B-EF5846D41DC3}"/>
          </ac:picMkLst>
        </pc:picChg>
        <pc:picChg chg="add mod">
          <ac:chgData name="Sobia Noreen (2319984)" userId="3e928595-9d92-4f0e-915d-f224fb8ee0da" providerId="ADAL" clId="{5001057A-8081-467A-BB1D-4675AF43C79F}" dt="2026-07-06T21:56:20.511" v="374"/>
          <ac:picMkLst>
            <pc:docMk/>
            <pc:sldMk cId="0" sldId="261"/>
            <ac:picMk id="17" creationId="{19622F14-4D64-2980-4C46-BD8339E1B871}"/>
          </ac:picMkLst>
        </pc:picChg>
      </pc:sldChg>
      <pc:sldChg chg="addSp delSp modSp mod modTransition modAnim modNotesTx">
        <pc:chgData name="Sobia Noreen (2319984)" userId="3e928595-9d92-4f0e-915d-f224fb8ee0da" providerId="ADAL" clId="{5001057A-8081-467A-BB1D-4675AF43C79F}" dt="2026-07-06T21:59:34.134" v="375"/>
        <pc:sldMkLst>
          <pc:docMk/>
          <pc:sldMk cId="0" sldId="262"/>
        </pc:sldMkLst>
        <pc:picChg chg="add del mod ord">
          <ac:chgData name="Sobia Noreen (2319984)" userId="3e928595-9d92-4f0e-915d-f224fb8ee0da" providerId="ADAL" clId="{5001057A-8081-467A-BB1D-4675AF43C79F}" dt="2026-07-06T21:59:34.134" v="375"/>
          <ac:picMkLst>
            <pc:docMk/>
            <pc:sldMk cId="0" sldId="262"/>
            <ac:picMk id="17" creationId="{039A7C35-912B-8B43-3960-D0547091E0BF}"/>
          </ac:picMkLst>
        </pc:picChg>
        <pc:picChg chg="add del mod">
          <ac:chgData name="Sobia Noreen (2319984)" userId="3e928595-9d92-4f0e-915d-f224fb8ee0da" providerId="ADAL" clId="{5001057A-8081-467A-BB1D-4675AF43C79F}" dt="2026-07-06T21:45:46.602" v="365"/>
          <ac:picMkLst>
            <pc:docMk/>
            <pc:sldMk cId="0" sldId="262"/>
            <ac:picMk id="18" creationId="{175CB43D-BD13-5257-A044-19B8894964A7}"/>
          </ac:picMkLst>
        </pc:picChg>
        <pc:picChg chg="add mod">
          <ac:chgData name="Sobia Noreen (2319984)" userId="3e928595-9d92-4f0e-915d-f224fb8ee0da" providerId="ADAL" clId="{5001057A-8081-467A-BB1D-4675AF43C79F}" dt="2026-07-06T21:59:34.134" v="375"/>
          <ac:picMkLst>
            <pc:docMk/>
            <pc:sldMk cId="0" sldId="262"/>
            <ac:picMk id="19" creationId="{AC55007E-084D-15C3-A6F2-D2F28A8AEC07}"/>
          </ac:picMkLst>
        </pc:picChg>
      </pc:sldChg>
      <pc:sldChg chg="addSp delSp modSp mod modTransition modAnim modNotesTx">
        <pc:chgData name="Sobia Noreen (2319984)" userId="3e928595-9d92-4f0e-915d-f224fb8ee0da" providerId="ADAL" clId="{5001057A-8081-467A-BB1D-4675AF43C79F}" dt="2026-07-06T21:59:34.134" v="375"/>
        <pc:sldMkLst>
          <pc:docMk/>
          <pc:sldMk cId="0" sldId="263"/>
        </pc:sldMkLst>
        <pc:picChg chg="add del mod ord">
          <ac:chgData name="Sobia Noreen (2319984)" userId="3e928595-9d92-4f0e-915d-f224fb8ee0da" providerId="ADAL" clId="{5001057A-8081-467A-BB1D-4675AF43C79F}" dt="2026-07-06T21:59:34.134" v="375"/>
          <ac:picMkLst>
            <pc:docMk/>
            <pc:sldMk cId="0" sldId="263"/>
            <ac:picMk id="6" creationId="{A30F6664-DEB3-8D0F-49AC-F7A76A7D72B5}"/>
          </ac:picMkLst>
        </pc:picChg>
        <pc:picChg chg="add del mod">
          <ac:chgData name="Sobia Noreen (2319984)" userId="3e928595-9d92-4f0e-915d-f224fb8ee0da" providerId="ADAL" clId="{5001057A-8081-467A-BB1D-4675AF43C79F}" dt="2026-07-06T21:45:46.602" v="365"/>
          <ac:picMkLst>
            <pc:docMk/>
            <pc:sldMk cId="0" sldId="263"/>
            <ac:picMk id="10" creationId="{B5C31399-FCC8-0EEA-2EFC-6994DC77C74A}"/>
          </ac:picMkLst>
        </pc:picChg>
        <pc:picChg chg="add mod">
          <ac:chgData name="Sobia Noreen (2319984)" userId="3e928595-9d92-4f0e-915d-f224fb8ee0da" providerId="ADAL" clId="{5001057A-8081-467A-BB1D-4675AF43C79F}" dt="2026-07-06T21:59:34.134" v="375"/>
          <ac:picMkLst>
            <pc:docMk/>
            <pc:sldMk cId="0" sldId="263"/>
            <ac:picMk id="11" creationId="{0466353D-1250-874B-4543-E5F4112E0059}"/>
          </ac:picMkLst>
        </pc:picChg>
      </pc:sldChg>
      <pc:sldChg chg="addSp delSp modSp mod modTransition modAnim modNotesTx">
        <pc:chgData name="Sobia Noreen (2319984)" userId="3e928595-9d92-4f0e-915d-f224fb8ee0da" providerId="ADAL" clId="{5001057A-8081-467A-BB1D-4675AF43C79F}" dt="2026-07-06T22:01:28.001" v="376"/>
        <pc:sldMkLst>
          <pc:docMk/>
          <pc:sldMk cId="0" sldId="264"/>
        </pc:sldMkLst>
        <pc:picChg chg="add del mod ord">
          <ac:chgData name="Sobia Noreen (2319984)" userId="3e928595-9d92-4f0e-915d-f224fb8ee0da" providerId="ADAL" clId="{5001057A-8081-467A-BB1D-4675AF43C79F}" dt="2026-07-06T22:01:28.001" v="376"/>
          <ac:picMkLst>
            <pc:docMk/>
            <pc:sldMk cId="0" sldId="264"/>
            <ac:picMk id="21" creationId="{9BC4E195-B727-785B-1F52-C06E807D9278}"/>
          </ac:picMkLst>
        </pc:picChg>
        <pc:picChg chg="add del mod">
          <ac:chgData name="Sobia Noreen (2319984)" userId="3e928595-9d92-4f0e-915d-f224fb8ee0da" providerId="ADAL" clId="{5001057A-8081-467A-BB1D-4675AF43C79F}" dt="2026-07-06T21:45:46.602" v="365"/>
          <ac:picMkLst>
            <pc:docMk/>
            <pc:sldMk cId="0" sldId="264"/>
            <ac:picMk id="22" creationId="{53DC34CA-8A46-8D7A-ADF5-D20BD98DE6A3}"/>
          </ac:picMkLst>
        </pc:picChg>
        <pc:picChg chg="add mod">
          <ac:chgData name="Sobia Noreen (2319984)" userId="3e928595-9d92-4f0e-915d-f224fb8ee0da" providerId="ADAL" clId="{5001057A-8081-467A-BB1D-4675AF43C79F}" dt="2026-07-06T22:01:28.001" v="376"/>
          <ac:picMkLst>
            <pc:docMk/>
            <pc:sldMk cId="0" sldId="264"/>
            <ac:picMk id="23" creationId="{0A7A4218-C5BD-5C84-D02E-F8C612E3159C}"/>
          </ac:picMkLst>
        </pc:picChg>
      </pc:sldChg>
      <pc:sldChg chg="addSp delSp modSp mod modTransition modAnim modNotesTx">
        <pc:chgData name="Sobia Noreen (2319984)" userId="3e928595-9d92-4f0e-915d-f224fb8ee0da" providerId="ADAL" clId="{5001057A-8081-467A-BB1D-4675AF43C79F}" dt="2026-07-06T22:02:53.568" v="377"/>
        <pc:sldMkLst>
          <pc:docMk/>
          <pc:sldMk cId="0" sldId="265"/>
        </pc:sldMkLst>
        <pc:picChg chg="add del mod ord">
          <ac:chgData name="Sobia Noreen (2319984)" userId="3e928595-9d92-4f0e-915d-f224fb8ee0da" providerId="ADAL" clId="{5001057A-8081-467A-BB1D-4675AF43C79F}" dt="2026-07-06T22:02:53.568" v="377"/>
          <ac:picMkLst>
            <pc:docMk/>
            <pc:sldMk cId="0" sldId="265"/>
            <ac:picMk id="15" creationId="{3CB1FB10-524B-49E9-D40A-BBA6CD17CDFA}"/>
          </ac:picMkLst>
        </pc:picChg>
        <pc:picChg chg="add del mod">
          <ac:chgData name="Sobia Noreen (2319984)" userId="3e928595-9d92-4f0e-915d-f224fb8ee0da" providerId="ADAL" clId="{5001057A-8081-467A-BB1D-4675AF43C79F}" dt="2026-07-06T21:45:46.602" v="365"/>
          <ac:picMkLst>
            <pc:docMk/>
            <pc:sldMk cId="0" sldId="265"/>
            <ac:picMk id="16" creationId="{9F8D8749-2D46-A057-3312-34F0F9C1FFE4}"/>
          </ac:picMkLst>
        </pc:picChg>
        <pc:picChg chg="add mod">
          <ac:chgData name="Sobia Noreen (2319984)" userId="3e928595-9d92-4f0e-915d-f224fb8ee0da" providerId="ADAL" clId="{5001057A-8081-467A-BB1D-4675AF43C79F}" dt="2026-07-06T22:02:53.568" v="377"/>
          <ac:picMkLst>
            <pc:docMk/>
            <pc:sldMk cId="0" sldId="265"/>
            <ac:picMk id="17" creationId="{ADA3FC1B-0EC0-26CA-A605-2EB65B293317}"/>
          </ac:picMkLst>
        </pc:picChg>
      </pc:sldChg>
      <pc:sldChg chg="addSp delSp modSp mod modTransition modAnim modNotesTx">
        <pc:chgData name="Sobia Noreen (2319984)" userId="3e928595-9d92-4f0e-915d-f224fb8ee0da" providerId="ADAL" clId="{5001057A-8081-467A-BB1D-4675AF43C79F}" dt="2026-07-06T22:08:12.430" v="378"/>
        <pc:sldMkLst>
          <pc:docMk/>
          <pc:sldMk cId="0" sldId="266"/>
        </pc:sldMkLst>
        <pc:picChg chg="add del mod ord">
          <ac:chgData name="Sobia Noreen (2319984)" userId="3e928595-9d92-4f0e-915d-f224fb8ee0da" providerId="ADAL" clId="{5001057A-8081-467A-BB1D-4675AF43C79F}" dt="2026-07-06T22:08:12.430" v="378"/>
          <ac:picMkLst>
            <pc:docMk/>
            <pc:sldMk cId="0" sldId="266"/>
            <ac:picMk id="21" creationId="{713BF423-27EE-76ED-ED91-20D5B9EA9F03}"/>
          </ac:picMkLst>
        </pc:picChg>
        <pc:picChg chg="add del mod">
          <ac:chgData name="Sobia Noreen (2319984)" userId="3e928595-9d92-4f0e-915d-f224fb8ee0da" providerId="ADAL" clId="{5001057A-8081-467A-BB1D-4675AF43C79F}" dt="2026-07-06T21:45:46.602" v="365"/>
          <ac:picMkLst>
            <pc:docMk/>
            <pc:sldMk cId="0" sldId="266"/>
            <ac:picMk id="22" creationId="{0058DC06-6B6A-08CF-F73F-F8BB271CD845}"/>
          </ac:picMkLst>
        </pc:picChg>
        <pc:picChg chg="add mod">
          <ac:chgData name="Sobia Noreen (2319984)" userId="3e928595-9d92-4f0e-915d-f224fb8ee0da" providerId="ADAL" clId="{5001057A-8081-467A-BB1D-4675AF43C79F}" dt="2026-07-06T22:08:12.430" v="378"/>
          <ac:picMkLst>
            <pc:docMk/>
            <pc:sldMk cId="0" sldId="266"/>
            <ac:picMk id="23" creationId="{D759DE5B-2BE9-0289-A7E8-946B32478DF3}"/>
          </ac:picMkLst>
        </pc:picChg>
      </pc:sldChg>
      <pc:sldChg chg="addSp delSp modSp mod modTransition modAnim modNotesTx">
        <pc:chgData name="Sobia Noreen (2319984)" userId="3e928595-9d92-4f0e-915d-f224fb8ee0da" providerId="ADAL" clId="{5001057A-8081-467A-BB1D-4675AF43C79F}" dt="2026-07-06T22:08:12.430" v="378"/>
        <pc:sldMkLst>
          <pc:docMk/>
          <pc:sldMk cId="0" sldId="267"/>
        </pc:sldMkLst>
        <pc:picChg chg="add del mod ord">
          <ac:chgData name="Sobia Noreen (2319984)" userId="3e928595-9d92-4f0e-915d-f224fb8ee0da" providerId="ADAL" clId="{5001057A-8081-467A-BB1D-4675AF43C79F}" dt="2026-07-06T22:08:12.430" v="378"/>
          <ac:picMkLst>
            <pc:docMk/>
            <pc:sldMk cId="0" sldId="267"/>
            <ac:picMk id="21" creationId="{B1B5B757-E923-6EA0-71EC-AD38DC8C6668}"/>
          </ac:picMkLst>
        </pc:picChg>
        <pc:picChg chg="add del mod">
          <ac:chgData name="Sobia Noreen (2319984)" userId="3e928595-9d92-4f0e-915d-f224fb8ee0da" providerId="ADAL" clId="{5001057A-8081-467A-BB1D-4675AF43C79F}" dt="2026-07-06T21:45:46.602" v="365"/>
          <ac:picMkLst>
            <pc:docMk/>
            <pc:sldMk cId="0" sldId="267"/>
            <ac:picMk id="22" creationId="{B4ABD443-1114-E4B0-5B09-A25F2D3DB7F5}"/>
          </ac:picMkLst>
        </pc:picChg>
        <pc:picChg chg="add mod">
          <ac:chgData name="Sobia Noreen (2319984)" userId="3e928595-9d92-4f0e-915d-f224fb8ee0da" providerId="ADAL" clId="{5001057A-8081-467A-BB1D-4675AF43C79F}" dt="2026-07-06T22:08:12.430" v="378"/>
          <ac:picMkLst>
            <pc:docMk/>
            <pc:sldMk cId="0" sldId="267"/>
            <ac:picMk id="23" creationId="{3B0C4203-D322-A234-5DD0-F096D998B57D}"/>
          </ac:picMkLst>
        </pc:picChg>
      </pc:sldChg>
      <pc:sldChg chg="addSp delSp modSp mod modTransition modAnim modNotesTx">
        <pc:chgData name="Sobia Noreen (2319984)" userId="3e928595-9d92-4f0e-915d-f224fb8ee0da" providerId="ADAL" clId="{5001057A-8081-467A-BB1D-4675AF43C79F}" dt="2026-07-06T22:08:12.430" v="378"/>
        <pc:sldMkLst>
          <pc:docMk/>
          <pc:sldMk cId="0" sldId="268"/>
        </pc:sldMkLst>
        <pc:picChg chg="add del mod ord">
          <ac:chgData name="Sobia Noreen (2319984)" userId="3e928595-9d92-4f0e-915d-f224fb8ee0da" providerId="ADAL" clId="{5001057A-8081-467A-BB1D-4675AF43C79F}" dt="2026-07-06T22:08:12.430" v="378"/>
          <ac:picMkLst>
            <pc:docMk/>
            <pc:sldMk cId="0" sldId="268"/>
            <ac:picMk id="12" creationId="{8AE2BD38-9DA4-4591-B3F9-D4F81AF936AE}"/>
          </ac:picMkLst>
        </pc:picChg>
        <pc:picChg chg="add del mod">
          <ac:chgData name="Sobia Noreen (2319984)" userId="3e928595-9d92-4f0e-915d-f224fb8ee0da" providerId="ADAL" clId="{5001057A-8081-467A-BB1D-4675AF43C79F}" dt="2026-07-06T21:45:46.602" v="365"/>
          <ac:picMkLst>
            <pc:docMk/>
            <pc:sldMk cId="0" sldId="268"/>
            <ac:picMk id="15" creationId="{D0368B65-6546-2455-9A57-580CC8B13196}"/>
          </ac:picMkLst>
        </pc:picChg>
        <pc:picChg chg="add mod">
          <ac:chgData name="Sobia Noreen (2319984)" userId="3e928595-9d92-4f0e-915d-f224fb8ee0da" providerId="ADAL" clId="{5001057A-8081-467A-BB1D-4675AF43C79F}" dt="2026-07-06T22:08:12.430" v="378"/>
          <ac:picMkLst>
            <pc:docMk/>
            <pc:sldMk cId="0" sldId="268"/>
            <ac:picMk id="16" creationId="{D02780BE-FBA0-2599-ED92-8B27DC885ED0}"/>
          </ac:picMkLst>
        </pc:picChg>
      </pc:sldChg>
      <pc:sldChg chg="addSp delSp modSp mod modTransition modAnim modNotesTx">
        <pc:chgData name="Sobia Noreen (2319984)" userId="3e928595-9d92-4f0e-915d-f224fb8ee0da" providerId="ADAL" clId="{5001057A-8081-467A-BB1D-4675AF43C79F}" dt="2026-07-06T22:08:12.430" v="378"/>
        <pc:sldMkLst>
          <pc:docMk/>
          <pc:sldMk cId="0" sldId="269"/>
        </pc:sldMkLst>
        <pc:picChg chg="add del mod ord">
          <ac:chgData name="Sobia Noreen (2319984)" userId="3e928595-9d92-4f0e-915d-f224fb8ee0da" providerId="ADAL" clId="{5001057A-8081-467A-BB1D-4675AF43C79F}" dt="2026-07-06T22:08:12.430" v="378"/>
          <ac:picMkLst>
            <pc:docMk/>
            <pc:sldMk cId="0" sldId="269"/>
            <ac:picMk id="19" creationId="{D2999C7D-EB17-735F-F034-2D83A5074763}"/>
          </ac:picMkLst>
        </pc:picChg>
        <pc:picChg chg="add del mod">
          <ac:chgData name="Sobia Noreen (2319984)" userId="3e928595-9d92-4f0e-915d-f224fb8ee0da" providerId="ADAL" clId="{5001057A-8081-467A-BB1D-4675AF43C79F}" dt="2026-07-06T21:45:46.602" v="365"/>
          <ac:picMkLst>
            <pc:docMk/>
            <pc:sldMk cId="0" sldId="269"/>
            <ac:picMk id="22" creationId="{783AB525-0E6A-61C2-2BEB-DDBD8E609EA9}"/>
          </ac:picMkLst>
        </pc:picChg>
        <pc:picChg chg="add mod">
          <ac:chgData name="Sobia Noreen (2319984)" userId="3e928595-9d92-4f0e-915d-f224fb8ee0da" providerId="ADAL" clId="{5001057A-8081-467A-BB1D-4675AF43C79F}" dt="2026-07-06T22:08:12.430" v="378"/>
          <ac:picMkLst>
            <pc:docMk/>
            <pc:sldMk cId="0" sldId="269"/>
            <ac:picMk id="23" creationId="{6CC9855B-9C03-BD7C-4C31-6F32418213EA}"/>
          </ac:picMkLst>
        </pc:picChg>
      </pc:sldChg>
      <pc:sldChg chg="addSp delSp modSp mod modTransition modAnim modNotesTx">
        <pc:chgData name="Sobia Noreen (2319984)" userId="3e928595-9d92-4f0e-915d-f224fb8ee0da" providerId="ADAL" clId="{5001057A-8081-467A-BB1D-4675AF43C79F}" dt="2026-07-06T22:10:55.863" v="379"/>
        <pc:sldMkLst>
          <pc:docMk/>
          <pc:sldMk cId="0" sldId="270"/>
        </pc:sldMkLst>
        <pc:picChg chg="add del mod ord">
          <ac:chgData name="Sobia Noreen (2319984)" userId="3e928595-9d92-4f0e-915d-f224fb8ee0da" providerId="ADAL" clId="{5001057A-8081-467A-BB1D-4675AF43C79F}" dt="2026-07-06T22:10:55.863" v="379"/>
          <ac:picMkLst>
            <pc:docMk/>
            <pc:sldMk cId="0" sldId="270"/>
            <ac:picMk id="12" creationId="{940BAB6C-4029-DB9A-A067-F7CE51661AA9}"/>
          </ac:picMkLst>
        </pc:picChg>
        <pc:picChg chg="add del mod">
          <ac:chgData name="Sobia Noreen (2319984)" userId="3e928595-9d92-4f0e-915d-f224fb8ee0da" providerId="ADAL" clId="{5001057A-8081-467A-BB1D-4675AF43C79F}" dt="2026-07-06T21:45:46.602" v="365"/>
          <ac:picMkLst>
            <pc:docMk/>
            <pc:sldMk cId="0" sldId="270"/>
            <ac:picMk id="15" creationId="{CF938F2A-E39B-1E3F-1340-146BE0302C86}"/>
          </ac:picMkLst>
        </pc:picChg>
        <pc:picChg chg="add mod">
          <ac:chgData name="Sobia Noreen (2319984)" userId="3e928595-9d92-4f0e-915d-f224fb8ee0da" providerId="ADAL" clId="{5001057A-8081-467A-BB1D-4675AF43C79F}" dt="2026-07-06T22:10:55.863" v="379"/>
          <ac:picMkLst>
            <pc:docMk/>
            <pc:sldMk cId="0" sldId="270"/>
            <ac:picMk id="16" creationId="{4ABA161B-34D1-7566-B46A-4FE05169235B}"/>
          </ac:picMkLst>
        </pc:picChg>
      </pc:sldChg>
      <pc:sldChg chg="addSp delSp modSp mod modTransition modAnim modNotesTx">
        <pc:chgData name="Sobia Noreen (2319984)" userId="3e928595-9d92-4f0e-915d-f224fb8ee0da" providerId="ADAL" clId="{5001057A-8081-467A-BB1D-4675AF43C79F}" dt="2026-07-06T22:10:55.863" v="379"/>
        <pc:sldMkLst>
          <pc:docMk/>
          <pc:sldMk cId="0" sldId="271"/>
        </pc:sldMkLst>
        <pc:picChg chg="add del mod ord">
          <ac:chgData name="Sobia Noreen (2319984)" userId="3e928595-9d92-4f0e-915d-f224fb8ee0da" providerId="ADAL" clId="{5001057A-8081-467A-BB1D-4675AF43C79F}" dt="2026-07-06T22:10:55.863" v="379"/>
          <ac:picMkLst>
            <pc:docMk/>
            <pc:sldMk cId="0" sldId="271"/>
            <ac:picMk id="19" creationId="{581BB955-24BC-480B-BEBE-945CC62F6CBF}"/>
          </ac:picMkLst>
        </pc:picChg>
        <pc:picChg chg="add del mod">
          <ac:chgData name="Sobia Noreen (2319984)" userId="3e928595-9d92-4f0e-915d-f224fb8ee0da" providerId="ADAL" clId="{5001057A-8081-467A-BB1D-4675AF43C79F}" dt="2026-07-06T21:45:46.602" v="365"/>
          <ac:picMkLst>
            <pc:docMk/>
            <pc:sldMk cId="0" sldId="271"/>
            <ac:picMk id="22" creationId="{944F6706-CA84-2281-80C8-34FB60841E66}"/>
          </ac:picMkLst>
        </pc:picChg>
        <pc:picChg chg="add mod">
          <ac:chgData name="Sobia Noreen (2319984)" userId="3e928595-9d92-4f0e-915d-f224fb8ee0da" providerId="ADAL" clId="{5001057A-8081-467A-BB1D-4675AF43C79F}" dt="2026-07-06T22:10:55.863" v="379"/>
          <ac:picMkLst>
            <pc:docMk/>
            <pc:sldMk cId="0" sldId="271"/>
            <ac:picMk id="23" creationId="{60C762B5-F1E6-3C05-5A49-7F4B837C0C0E}"/>
          </ac:picMkLst>
        </pc:picChg>
      </pc:sldChg>
      <pc:sldChg chg="addSp delSp modSp mod modTransition modAnim modNotesTx">
        <pc:chgData name="Sobia Noreen (2319984)" userId="3e928595-9d92-4f0e-915d-f224fb8ee0da" providerId="ADAL" clId="{5001057A-8081-467A-BB1D-4675AF43C79F}" dt="2026-07-06T22:14:54.825" v="380"/>
        <pc:sldMkLst>
          <pc:docMk/>
          <pc:sldMk cId="0" sldId="272"/>
        </pc:sldMkLst>
        <pc:picChg chg="add del mod ord">
          <ac:chgData name="Sobia Noreen (2319984)" userId="3e928595-9d92-4f0e-915d-f224fb8ee0da" providerId="ADAL" clId="{5001057A-8081-467A-BB1D-4675AF43C79F}" dt="2026-07-06T22:14:54.825" v="380"/>
          <ac:picMkLst>
            <pc:docMk/>
            <pc:sldMk cId="0" sldId="272"/>
            <ac:picMk id="53" creationId="{3E0F54BA-00D5-89DE-722C-586999D89655}"/>
          </ac:picMkLst>
        </pc:picChg>
        <pc:picChg chg="add del mod">
          <ac:chgData name="Sobia Noreen (2319984)" userId="3e928595-9d92-4f0e-915d-f224fb8ee0da" providerId="ADAL" clId="{5001057A-8081-467A-BB1D-4675AF43C79F}" dt="2026-07-06T21:45:46.602" v="365"/>
          <ac:picMkLst>
            <pc:docMk/>
            <pc:sldMk cId="0" sldId="272"/>
            <ac:picMk id="56" creationId="{F43DE73E-569F-7F35-56CF-FF1DC8564077}"/>
          </ac:picMkLst>
        </pc:picChg>
        <pc:picChg chg="add mod">
          <ac:chgData name="Sobia Noreen (2319984)" userId="3e928595-9d92-4f0e-915d-f224fb8ee0da" providerId="ADAL" clId="{5001057A-8081-467A-BB1D-4675AF43C79F}" dt="2026-07-06T22:14:54.825" v="380"/>
          <ac:picMkLst>
            <pc:docMk/>
            <pc:sldMk cId="0" sldId="272"/>
            <ac:picMk id="57" creationId="{F27CA823-8A41-FAE2-5C0A-C8B22BAD9794}"/>
          </ac:picMkLst>
        </pc:picChg>
      </pc:sldChg>
      <pc:sldChg chg="addSp delSp modSp mod modTransition modAnim modNotesTx">
        <pc:chgData name="Sobia Noreen (2319984)" userId="3e928595-9d92-4f0e-915d-f224fb8ee0da" providerId="ADAL" clId="{5001057A-8081-467A-BB1D-4675AF43C79F}" dt="2026-07-06T22:14:54.825" v="380"/>
        <pc:sldMkLst>
          <pc:docMk/>
          <pc:sldMk cId="0" sldId="273"/>
        </pc:sldMkLst>
        <pc:picChg chg="add del mod ord">
          <ac:chgData name="Sobia Noreen (2319984)" userId="3e928595-9d92-4f0e-915d-f224fb8ee0da" providerId="ADAL" clId="{5001057A-8081-467A-BB1D-4675AF43C79F}" dt="2026-07-06T22:14:54.825" v="380"/>
          <ac:picMkLst>
            <pc:docMk/>
            <pc:sldMk cId="0" sldId="273"/>
            <ac:picMk id="7" creationId="{7800E23A-AF76-65A3-6301-3E776F87CE35}"/>
          </ac:picMkLst>
        </pc:picChg>
        <pc:picChg chg="add del mod">
          <ac:chgData name="Sobia Noreen (2319984)" userId="3e928595-9d92-4f0e-915d-f224fb8ee0da" providerId="ADAL" clId="{5001057A-8081-467A-BB1D-4675AF43C79F}" dt="2026-07-06T21:45:46.602" v="365"/>
          <ac:picMkLst>
            <pc:docMk/>
            <pc:sldMk cId="0" sldId="273"/>
            <ac:picMk id="10" creationId="{B467CDF1-C4D7-EE13-6BFE-FA7087BC6A3F}"/>
          </ac:picMkLst>
        </pc:picChg>
        <pc:picChg chg="add mod">
          <ac:chgData name="Sobia Noreen (2319984)" userId="3e928595-9d92-4f0e-915d-f224fb8ee0da" providerId="ADAL" clId="{5001057A-8081-467A-BB1D-4675AF43C79F}" dt="2026-07-06T22:14:54.825" v="380"/>
          <ac:picMkLst>
            <pc:docMk/>
            <pc:sldMk cId="0" sldId="273"/>
            <ac:picMk id="11" creationId="{5976CB06-0164-DBCB-450C-D46F7D7B06B7}"/>
          </ac:picMkLst>
        </pc:picChg>
      </pc:sldChg>
      <pc:sldChg chg="addSp delSp modSp mod modTransition modAnim modNotesTx">
        <pc:chgData name="Sobia Noreen (2319984)" userId="3e928595-9d92-4f0e-915d-f224fb8ee0da" providerId="ADAL" clId="{5001057A-8081-467A-BB1D-4675AF43C79F}" dt="2026-07-06T22:15:44.228" v="382" actId="20577"/>
        <pc:sldMkLst>
          <pc:docMk/>
          <pc:sldMk cId="0" sldId="274"/>
        </pc:sldMkLst>
        <pc:picChg chg="add del mod ord">
          <ac:chgData name="Sobia Noreen (2319984)" userId="3e928595-9d92-4f0e-915d-f224fb8ee0da" providerId="ADAL" clId="{5001057A-8081-467A-BB1D-4675AF43C79F}" dt="2026-07-06T22:14:54.825" v="380"/>
          <ac:picMkLst>
            <pc:docMk/>
            <pc:sldMk cId="0" sldId="274"/>
            <ac:picMk id="7" creationId="{D80D025A-3B2A-F444-7185-B0B1ABB31679}"/>
          </ac:picMkLst>
        </pc:picChg>
        <pc:picChg chg="add del mod">
          <ac:chgData name="Sobia Noreen (2319984)" userId="3e928595-9d92-4f0e-915d-f224fb8ee0da" providerId="ADAL" clId="{5001057A-8081-467A-BB1D-4675AF43C79F}" dt="2026-07-06T21:45:46.602" v="365"/>
          <ac:picMkLst>
            <pc:docMk/>
            <pc:sldMk cId="0" sldId="274"/>
            <ac:picMk id="10" creationId="{66ED740B-1C6C-7554-5353-33260D3184AA}"/>
          </ac:picMkLst>
        </pc:picChg>
        <pc:picChg chg="add mod">
          <ac:chgData name="Sobia Noreen (2319984)" userId="3e928595-9d92-4f0e-915d-f224fb8ee0da" providerId="ADAL" clId="{5001057A-8081-467A-BB1D-4675AF43C79F}" dt="2026-07-06T22:14:54.825" v="380"/>
          <ac:picMkLst>
            <pc:docMk/>
            <pc:sldMk cId="0" sldId="274"/>
            <ac:picMk id="11" creationId="{D485D37B-1B7E-8A62-F2C9-19F55D202887}"/>
          </ac:picMkLst>
        </pc:picChg>
      </pc:sldChg>
      <pc:sldChg chg="modTransition modNotesTx">
        <pc:chgData name="Sobia Noreen (2319984)" userId="3e928595-9d92-4f0e-915d-f224fb8ee0da" providerId="ADAL" clId="{5001057A-8081-467A-BB1D-4675AF43C79F}" dt="2026-07-06T22:15:32.029" v="381" actId="20577"/>
        <pc:sldMkLst>
          <pc:docMk/>
          <pc:sldMk cId="0" sldId="275"/>
        </pc:sldMkLst>
      </pc:sldChg>
      <pc:sldChg chg="modSp mod modTransition">
        <pc:chgData name="Sobia Noreen (2319984)" userId="3e928595-9d92-4f0e-915d-f224fb8ee0da" providerId="ADAL" clId="{5001057A-8081-467A-BB1D-4675AF43C79F}" dt="2026-07-06T21:45:46.602" v="365"/>
        <pc:sldMkLst>
          <pc:docMk/>
          <pc:sldMk cId="0" sldId="276"/>
        </pc:sldMkLst>
        <pc:spChg chg="mod">
          <ac:chgData name="Sobia Noreen (2319984)" userId="3e928595-9d92-4f0e-915d-f224fb8ee0da" providerId="ADAL" clId="{5001057A-8081-467A-BB1D-4675AF43C79F}" dt="2026-07-06T11:11:44.465" v="9" actId="20577"/>
          <ac:spMkLst>
            <pc:docMk/>
            <pc:sldMk cId="0" sldId="276"/>
            <ac:spMk id="4" creationId="{00000000-0000-0000-0000-000000000000}"/>
          </ac:spMkLst>
        </pc:spChg>
      </pc:sldChg>
      <pc:sldChg chg="del">
        <pc:chgData name="Sobia Noreen (2319984)" userId="3e928595-9d92-4f0e-915d-f224fb8ee0da" providerId="ADAL" clId="{5001057A-8081-467A-BB1D-4675AF43C79F}" dt="2026-07-06T17:47:07.724" v="11" actId="47"/>
        <pc:sldMkLst>
          <pc:docMk/>
          <pc:sldMk cId="0" sldId="277"/>
        </pc:sldMkLst>
      </pc:sldChg>
      <pc:sldChg chg="addSp delSp modSp new mod modTransition">
        <pc:chgData name="Sobia Noreen (2319984)" userId="3e928595-9d92-4f0e-915d-f224fb8ee0da" providerId="ADAL" clId="{5001057A-8081-467A-BB1D-4675AF43C79F}" dt="2026-07-06T21:45:53.241" v="366"/>
        <pc:sldMkLst>
          <pc:docMk/>
          <pc:sldMk cId="782026577" sldId="277"/>
        </pc:sldMkLst>
        <pc:spChg chg="add del mod">
          <ac:chgData name="Sobia Noreen (2319984)" userId="3e928595-9d92-4f0e-915d-f224fb8ee0da" providerId="ADAL" clId="{5001057A-8081-467A-BB1D-4675AF43C79F}" dt="2026-07-06T18:34:35.087" v="193" actId="26606"/>
          <ac:spMkLst>
            <pc:docMk/>
            <pc:sldMk cId="782026577" sldId="277"/>
            <ac:spMk id="3" creationId="{94385214-A878-16F9-0896-C8581DDF3354}"/>
          </ac:spMkLst>
        </pc:spChg>
        <pc:graphicFrameChg chg="add">
          <ac:chgData name="Sobia Noreen (2319984)" userId="3e928595-9d92-4f0e-915d-f224fb8ee0da" providerId="ADAL" clId="{5001057A-8081-467A-BB1D-4675AF43C79F}" dt="2026-07-06T18:34:35.087" v="193" actId="26606"/>
          <ac:graphicFrameMkLst>
            <pc:docMk/>
            <pc:sldMk cId="782026577" sldId="277"/>
            <ac:graphicFrameMk id="5" creationId="{57DC0C6E-2FB9-3E68-539F-9BB521935913}"/>
          </ac:graphicFrameMkLst>
        </pc:graphicFrameChg>
        <pc:picChg chg="add mod">
          <ac:chgData name="Sobia Noreen (2319984)" userId="3e928595-9d92-4f0e-915d-f224fb8ee0da" providerId="ADAL" clId="{5001057A-8081-467A-BB1D-4675AF43C79F}" dt="2026-07-06T21:45:53.241" v="366"/>
          <ac:picMkLst>
            <pc:docMk/>
            <pc:sldMk cId="782026577" sldId="277"/>
            <ac:picMk id="4" creationId="{0E67A12B-1C62-D830-F3E7-26BD79C4BC8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48FCF5-AA99-4772-9401-CBF830FA0AA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D93392E-265F-4387-B46F-BB88888FE8A8}">
      <dgm:prSet/>
      <dgm:spPr/>
      <dgm:t>
        <a:bodyPr/>
        <a:lstStyle/>
        <a:p>
          <a:r>
            <a:rPr lang="en-GB" b="1"/>
            <a:t>BSc (HONS) Health and Social Care</a:t>
          </a:r>
          <a:endParaRPr lang="en-US"/>
        </a:p>
      </dgm:t>
    </dgm:pt>
    <dgm:pt modelId="{E6240D24-47B7-42AB-8953-ED223FFD7C4F}" type="parTrans" cxnId="{65D8A56A-7943-4D27-8290-B21D67F8EA58}">
      <dgm:prSet/>
      <dgm:spPr/>
      <dgm:t>
        <a:bodyPr/>
        <a:lstStyle/>
        <a:p>
          <a:endParaRPr lang="en-US"/>
        </a:p>
      </dgm:t>
    </dgm:pt>
    <dgm:pt modelId="{E4432E89-1095-42BD-B018-21E8D69484C3}" type="sibTrans" cxnId="{65D8A56A-7943-4D27-8290-B21D67F8EA58}">
      <dgm:prSet/>
      <dgm:spPr/>
      <dgm:t>
        <a:bodyPr/>
        <a:lstStyle/>
        <a:p>
          <a:endParaRPr lang="en-US"/>
        </a:p>
      </dgm:t>
    </dgm:pt>
    <dgm:pt modelId="{4A25A74F-8340-41BA-A3CC-4DDA93373AF7}">
      <dgm:prSet/>
      <dgm:spPr/>
      <dgm:t>
        <a:bodyPr/>
        <a:lstStyle/>
        <a:p>
          <a:r>
            <a:rPr lang="en-GB" b="1"/>
            <a:t>Module: </a:t>
          </a:r>
          <a:r>
            <a:rPr lang="en-GB"/>
            <a:t>Empowerment for the older person</a:t>
          </a:r>
          <a:endParaRPr lang="en-US"/>
        </a:p>
      </dgm:t>
    </dgm:pt>
    <dgm:pt modelId="{7561BA00-2EA2-47AF-AD8B-4454B2541C0E}" type="parTrans" cxnId="{EA97C4C0-152F-40BA-A08D-F64DE99B854F}">
      <dgm:prSet/>
      <dgm:spPr/>
      <dgm:t>
        <a:bodyPr/>
        <a:lstStyle/>
        <a:p>
          <a:endParaRPr lang="en-US"/>
        </a:p>
      </dgm:t>
    </dgm:pt>
    <dgm:pt modelId="{457E305B-C8A7-459D-845F-5397696EEE4E}" type="sibTrans" cxnId="{EA97C4C0-152F-40BA-A08D-F64DE99B854F}">
      <dgm:prSet/>
      <dgm:spPr/>
      <dgm:t>
        <a:bodyPr/>
        <a:lstStyle/>
        <a:p>
          <a:endParaRPr lang="en-US"/>
        </a:p>
      </dgm:t>
    </dgm:pt>
    <dgm:pt modelId="{487F21B4-5318-4767-A6BC-38AAB5B0898D}">
      <dgm:prSet/>
      <dgm:spPr/>
      <dgm:t>
        <a:bodyPr/>
        <a:lstStyle/>
        <a:p>
          <a:r>
            <a:rPr lang="en-GB" b="1"/>
            <a:t>Module number: </a:t>
          </a:r>
          <a:r>
            <a:rPr lang="en-GB"/>
            <a:t>BMHP6027</a:t>
          </a:r>
          <a:endParaRPr lang="en-US"/>
        </a:p>
      </dgm:t>
    </dgm:pt>
    <dgm:pt modelId="{33934186-8762-434F-8579-825E568FE5A0}" type="parTrans" cxnId="{8C28D2CA-111D-4034-AC1A-EDB2639595F3}">
      <dgm:prSet/>
      <dgm:spPr/>
      <dgm:t>
        <a:bodyPr/>
        <a:lstStyle/>
        <a:p>
          <a:endParaRPr lang="en-US"/>
        </a:p>
      </dgm:t>
    </dgm:pt>
    <dgm:pt modelId="{8DBB2F11-E80D-4658-B21B-C447FF075ED1}" type="sibTrans" cxnId="{8C28D2CA-111D-4034-AC1A-EDB2639595F3}">
      <dgm:prSet/>
      <dgm:spPr/>
      <dgm:t>
        <a:bodyPr/>
        <a:lstStyle/>
        <a:p>
          <a:endParaRPr lang="en-US"/>
        </a:p>
      </dgm:t>
    </dgm:pt>
    <dgm:pt modelId="{D23C1B56-49C3-46DE-A7F1-7EE337F6C68F}">
      <dgm:prSet/>
      <dgm:spPr/>
      <dgm:t>
        <a:bodyPr/>
        <a:lstStyle/>
        <a:p>
          <a:r>
            <a:rPr lang="en-GB" b="1"/>
            <a:t>Lecturer: </a:t>
          </a:r>
          <a:r>
            <a:rPr lang="en-GB"/>
            <a:t>Parese Ahmed</a:t>
          </a:r>
          <a:endParaRPr lang="en-US"/>
        </a:p>
      </dgm:t>
    </dgm:pt>
    <dgm:pt modelId="{8BECF047-BB3D-4E02-ADFA-C164E58E216A}" type="parTrans" cxnId="{B30DD5D1-EB52-4699-B06C-F73CBE001BF8}">
      <dgm:prSet/>
      <dgm:spPr/>
      <dgm:t>
        <a:bodyPr/>
        <a:lstStyle/>
        <a:p>
          <a:endParaRPr lang="en-US"/>
        </a:p>
      </dgm:t>
    </dgm:pt>
    <dgm:pt modelId="{781E1FE5-ECF7-44E5-861D-745BF3D58147}" type="sibTrans" cxnId="{B30DD5D1-EB52-4699-B06C-F73CBE001BF8}">
      <dgm:prSet/>
      <dgm:spPr/>
      <dgm:t>
        <a:bodyPr/>
        <a:lstStyle/>
        <a:p>
          <a:endParaRPr lang="en-US"/>
        </a:p>
      </dgm:t>
    </dgm:pt>
    <dgm:pt modelId="{12A45AA1-A1FF-4304-A183-4F805FA0AE4C}">
      <dgm:prSet/>
      <dgm:spPr/>
      <dgm:t>
        <a:bodyPr/>
        <a:lstStyle/>
        <a:p>
          <a:r>
            <a:rPr lang="en-GB" b="1"/>
            <a:t>Assignment title: </a:t>
          </a:r>
          <a:r>
            <a:rPr lang="en-GB"/>
            <a:t>COMPONENT 1</a:t>
          </a:r>
          <a:endParaRPr lang="en-US"/>
        </a:p>
      </dgm:t>
    </dgm:pt>
    <dgm:pt modelId="{BE92BFFE-59ED-4EC1-96CC-3A757DA0459D}" type="parTrans" cxnId="{5249B068-04FF-4354-AE29-AB97F273F7C3}">
      <dgm:prSet/>
      <dgm:spPr/>
      <dgm:t>
        <a:bodyPr/>
        <a:lstStyle/>
        <a:p>
          <a:endParaRPr lang="en-US"/>
        </a:p>
      </dgm:t>
    </dgm:pt>
    <dgm:pt modelId="{C2DFF136-5F52-4497-88C4-11419BAF5E16}" type="sibTrans" cxnId="{5249B068-04FF-4354-AE29-AB97F273F7C3}">
      <dgm:prSet/>
      <dgm:spPr/>
      <dgm:t>
        <a:bodyPr/>
        <a:lstStyle/>
        <a:p>
          <a:endParaRPr lang="en-US"/>
        </a:p>
      </dgm:t>
    </dgm:pt>
    <dgm:pt modelId="{9C675B66-EF3E-4614-BD1F-DFEEED196D07}">
      <dgm:prSet/>
      <dgm:spPr/>
      <dgm:t>
        <a:bodyPr/>
        <a:lstStyle/>
        <a:p>
          <a:r>
            <a:rPr lang="en-GB" b="1"/>
            <a:t>Name: </a:t>
          </a:r>
          <a:r>
            <a:rPr lang="en-GB"/>
            <a:t>Sobia Noreen</a:t>
          </a:r>
          <a:endParaRPr lang="en-US"/>
        </a:p>
      </dgm:t>
    </dgm:pt>
    <dgm:pt modelId="{EE2E3B8D-616A-4D8A-A137-5343673D14E6}" type="parTrans" cxnId="{F288A30B-428E-42A1-9205-2A5067F034B4}">
      <dgm:prSet/>
      <dgm:spPr/>
      <dgm:t>
        <a:bodyPr/>
        <a:lstStyle/>
        <a:p>
          <a:endParaRPr lang="en-US"/>
        </a:p>
      </dgm:t>
    </dgm:pt>
    <dgm:pt modelId="{A7995EFF-664D-42C7-9D44-2F6496E13393}" type="sibTrans" cxnId="{F288A30B-428E-42A1-9205-2A5067F034B4}">
      <dgm:prSet/>
      <dgm:spPr/>
      <dgm:t>
        <a:bodyPr/>
        <a:lstStyle/>
        <a:p>
          <a:endParaRPr lang="en-US"/>
        </a:p>
      </dgm:t>
    </dgm:pt>
    <dgm:pt modelId="{A50C4ABD-3405-4ADB-84CA-845D464F2DB7}">
      <dgm:prSet/>
      <dgm:spPr/>
      <dgm:t>
        <a:bodyPr/>
        <a:lstStyle/>
        <a:p>
          <a:r>
            <a:rPr lang="en-GB" b="1"/>
            <a:t>Student number: </a:t>
          </a:r>
          <a:r>
            <a:rPr lang="en-GB"/>
            <a:t>2319986</a:t>
          </a:r>
          <a:endParaRPr lang="en-US"/>
        </a:p>
      </dgm:t>
    </dgm:pt>
    <dgm:pt modelId="{9ABA9411-A5A3-49E5-8614-615724875040}" type="parTrans" cxnId="{5624ACD7-9717-4FC9-A0F3-FFC38EB6F7D3}">
      <dgm:prSet/>
      <dgm:spPr/>
      <dgm:t>
        <a:bodyPr/>
        <a:lstStyle/>
        <a:p>
          <a:endParaRPr lang="en-US"/>
        </a:p>
      </dgm:t>
    </dgm:pt>
    <dgm:pt modelId="{25263400-F4AE-4352-9083-ED6A8FCE8184}" type="sibTrans" cxnId="{5624ACD7-9717-4FC9-A0F3-FFC38EB6F7D3}">
      <dgm:prSet/>
      <dgm:spPr/>
      <dgm:t>
        <a:bodyPr/>
        <a:lstStyle/>
        <a:p>
          <a:endParaRPr lang="en-US"/>
        </a:p>
      </dgm:t>
    </dgm:pt>
    <dgm:pt modelId="{59251A6A-BC90-4A53-8794-A7D1AB99479D}" type="pres">
      <dgm:prSet presAssocID="{8A48FCF5-AA99-4772-9401-CBF830FA0AAE}" presName="vert0" presStyleCnt="0">
        <dgm:presLayoutVars>
          <dgm:dir/>
          <dgm:animOne val="branch"/>
          <dgm:animLvl val="lvl"/>
        </dgm:presLayoutVars>
      </dgm:prSet>
      <dgm:spPr/>
    </dgm:pt>
    <dgm:pt modelId="{96B45CB8-3266-42AB-9627-AE24566101F5}" type="pres">
      <dgm:prSet presAssocID="{FD93392E-265F-4387-B46F-BB88888FE8A8}" presName="thickLine" presStyleLbl="alignNode1" presStyleIdx="0" presStyleCnt="7"/>
      <dgm:spPr/>
    </dgm:pt>
    <dgm:pt modelId="{8C1FEE7E-36D5-4DD4-8ADC-8359B1753D38}" type="pres">
      <dgm:prSet presAssocID="{FD93392E-265F-4387-B46F-BB88888FE8A8}" presName="horz1" presStyleCnt="0"/>
      <dgm:spPr/>
    </dgm:pt>
    <dgm:pt modelId="{1629F1FD-4CED-4300-8EEE-B1D650B70CE4}" type="pres">
      <dgm:prSet presAssocID="{FD93392E-265F-4387-B46F-BB88888FE8A8}" presName="tx1" presStyleLbl="revTx" presStyleIdx="0" presStyleCnt="7"/>
      <dgm:spPr/>
    </dgm:pt>
    <dgm:pt modelId="{2E4E3036-A80B-48A9-B383-8707BA505370}" type="pres">
      <dgm:prSet presAssocID="{FD93392E-265F-4387-B46F-BB88888FE8A8}" presName="vert1" presStyleCnt="0"/>
      <dgm:spPr/>
    </dgm:pt>
    <dgm:pt modelId="{BB4DEA62-FDCF-4D12-B5B4-0BC7DD791DDD}" type="pres">
      <dgm:prSet presAssocID="{4A25A74F-8340-41BA-A3CC-4DDA93373AF7}" presName="thickLine" presStyleLbl="alignNode1" presStyleIdx="1" presStyleCnt="7"/>
      <dgm:spPr/>
    </dgm:pt>
    <dgm:pt modelId="{8EB7C085-D0F7-4F56-AAC0-F5623B70B745}" type="pres">
      <dgm:prSet presAssocID="{4A25A74F-8340-41BA-A3CC-4DDA93373AF7}" presName="horz1" presStyleCnt="0"/>
      <dgm:spPr/>
    </dgm:pt>
    <dgm:pt modelId="{E600C55A-04D7-469E-A7A7-6F8E612B73F6}" type="pres">
      <dgm:prSet presAssocID="{4A25A74F-8340-41BA-A3CC-4DDA93373AF7}" presName="tx1" presStyleLbl="revTx" presStyleIdx="1" presStyleCnt="7"/>
      <dgm:spPr/>
    </dgm:pt>
    <dgm:pt modelId="{02B1962D-4102-43EA-8663-1E4BE729C379}" type="pres">
      <dgm:prSet presAssocID="{4A25A74F-8340-41BA-A3CC-4DDA93373AF7}" presName="vert1" presStyleCnt="0"/>
      <dgm:spPr/>
    </dgm:pt>
    <dgm:pt modelId="{261F012F-6833-4C1E-B05F-5580DF46AB73}" type="pres">
      <dgm:prSet presAssocID="{487F21B4-5318-4767-A6BC-38AAB5B0898D}" presName="thickLine" presStyleLbl="alignNode1" presStyleIdx="2" presStyleCnt="7"/>
      <dgm:spPr/>
    </dgm:pt>
    <dgm:pt modelId="{2BDCA715-AA76-406B-AA95-CD42F75DD925}" type="pres">
      <dgm:prSet presAssocID="{487F21B4-5318-4767-A6BC-38AAB5B0898D}" presName="horz1" presStyleCnt="0"/>
      <dgm:spPr/>
    </dgm:pt>
    <dgm:pt modelId="{0EA8F2E4-2B00-4826-AEA9-70D8B8C7E4B0}" type="pres">
      <dgm:prSet presAssocID="{487F21B4-5318-4767-A6BC-38AAB5B0898D}" presName="tx1" presStyleLbl="revTx" presStyleIdx="2" presStyleCnt="7"/>
      <dgm:spPr/>
    </dgm:pt>
    <dgm:pt modelId="{266B648E-31C1-4975-83F8-5200F0EC99F7}" type="pres">
      <dgm:prSet presAssocID="{487F21B4-5318-4767-A6BC-38AAB5B0898D}" presName="vert1" presStyleCnt="0"/>
      <dgm:spPr/>
    </dgm:pt>
    <dgm:pt modelId="{E0A516F8-87B9-456B-992D-0097BDF5FF61}" type="pres">
      <dgm:prSet presAssocID="{D23C1B56-49C3-46DE-A7F1-7EE337F6C68F}" presName="thickLine" presStyleLbl="alignNode1" presStyleIdx="3" presStyleCnt="7"/>
      <dgm:spPr/>
    </dgm:pt>
    <dgm:pt modelId="{E7EF9808-D1AF-4BD1-8FE1-EE82A6C49BC0}" type="pres">
      <dgm:prSet presAssocID="{D23C1B56-49C3-46DE-A7F1-7EE337F6C68F}" presName="horz1" presStyleCnt="0"/>
      <dgm:spPr/>
    </dgm:pt>
    <dgm:pt modelId="{145027EA-ECCC-4237-9963-F8CB3FAD1B16}" type="pres">
      <dgm:prSet presAssocID="{D23C1B56-49C3-46DE-A7F1-7EE337F6C68F}" presName="tx1" presStyleLbl="revTx" presStyleIdx="3" presStyleCnt="7"/>
      <dgm:spPr/>
    </dgm:pt>
    <dgm:pt modelId="{35D5452A-60E9-4220-BD35-73E3D06A1AFF}" type="pres">
      <dgm:prSet presAssocID="{D23C1B56-49C3-46DE-A7F1-7EE337F6C68F}" presName="vert1" presStyleCnt="0"/>
      <dgm:spPr/>
    </dgm:pt>
    <dgm:pt modelId="{13BA585E-B157-4A26-8C1C-CF537A2883EF}" type="pres">
      <dgm:prSet presAssocID="{12A45AA1-A1FF-4304-A183-4F805FA0AE4C}" presName="thickLine" presStyleLbl="alignNode1" presStyleIdx="4" presStyleCnt="7"/>
      <dgm:spPr/>
    </dgm:pt>
    <dgm:pt modelId="{C6F2B5B0-DBAC-4800-AD78-6C44525EF1F8}" type="pres">
      <dgm:prSet presAssocID="{12A45AA1-A1FF-4304-A183-4F805FA0AE4C}" presName="horz1" presStyleCnt="0"/>
      <dgm:spPr/>
    </dgm:pt>
    <dgm:pt modelId="{8C78E25E-4419-4681-A3AC-D657BAE39DF0}" type="pres">
      <dgm:prSet presAssocID="{12A45AA1-A1FF-4304-A183-4F805FA0AE4C}" presName="tx1" presStyleLbl="revTx" presStyleIdx="4" presStyleCnt="7"/>
      <dgm:spPr/>
    </dgm:pt>
    <dgm:pt modelId="{DB5B8175-A832-45F7-84AC-978EC876577E}" type="pres">
      <dgm:prSet presAssocID="{12A45AA1-A1FF-4304-A183-4F805FA0AE4C}" presName="vert1" presStyleCnt="0"/>
      <dgm:spPr/>
    </dgm:pt>
    <dgm:pt modelId="{C785EF0C-8C8A-4E02-8911-142AB505F063}" type="pres">
      <dgm:prSet presAssocID="{9C675B66-EF3E-4614-BD1F-DFEEED196D07}" presName="thickLine" presStyleLbl="alignNode1" presStyleIdx="5" presStyleCnt="7"/>
      <dgm:spPr/>
    </dgm:pt>
    <dgm:pt modelId="{4FBD75DD-2D09-4EFC-9D26-9ECE43497B15}" type="pres">
      <dgm:prSet presAssocID="{9C675B66-EF3E-4614-BD1F-DFEEED196D07}" presName="horz1" presStyleCnt="0"/>
      <dgm:spPr/>
    </dgm:pt>
    <dgm:pt modelId="{B3B1DA01-F014-411F-AA28-C36949C2C441}" type="pres">
      <dgm:prSet presAssocID="{9C675B66-EF3E-4614-BD1F-DFEEED196D07}" presName="tx1" presStyleLbl="revTx" presStyleIdx="5" presStyleCnt="7"/>
      <dgm:spPr/>
    </dgm:pt>
    <dgm:pt modelId="{2699E752-7DDA-41CE-9B79-39C357C7DDCD}" type="pres">
      <dgm:prSet presAssocID="{9C675B66-EF3E-4614-BD1F-DFEEED196D07}" presName="vert1" presStyleCnt="0"/>
      <dgm:spPr/>
    </dgm:pt>
    <dgm:pt modelId="{51EEB3FA-4776-4DEC-88EA-B45DC34148C7}" type="pres">
      <dgm:prSet presAssocID="{A50C4ABD-3405-4ADB-84CA-845D464F2DB7}" presName="thickLine" presStyleLbl="alignNode1" presStyleIdx="6" presStyleCnt="7"/>
      <dgm:spPr/>
    </dgm:pt>
    <dgm:pt modelId="{B899D790-4477-4355-BD6C-4039503BC272}" type="pres">
      <dgm:prSet presAssocID="{A50C4ABD-3405-4ADB-84CA-845D464F2DB7}" presName="horz1" presStyleCnt="0"/>
      <dgm:spPr/>
    </dgm:pt>
    <dgm:pt modelId="{2F0BFC4F-0CB7-466E-A14F-4E471E2B5E19}" type="pres">
      <dgm:prSet presAssocID="{A50C4ABD-3405-4ADB-84CA-845D464F2DB7}" presName="tx1" presStyleLbl="revTx" presStyleIdx="6" presStyleCnt="7"/>
      <dgm:spPr/>
    </dgm:pt>
    <dgm:pt modelId="{F76E3EBD-3CAB-48E7-9026-06E3081B2253}" type="pres">
      <dgm:prSet presAssocID="{A50C4ABD-3405-4ADB-84CA-845D464F2DB7}" presName="vert1" presStyleCnt="0"/>
      <dgm:spPr/>
    </dgm:pt>
  </dgm:ptLst>
  <dgm:cxnLst>
    <dgm:cxn modelId="{F288A30B-428E-42A1-9205-2A5067F034B4}" srcId="{8A48FCF5-AA99-4772-9401-CBF830FA0AAE}" destId="{9C675B66-EF3E-4614-BD1F-DFEEED196D07}" srcOrd="5" destOrd="0" parTransId="{EE2E3B8D-616A-4D8A-A137-5343673D14E6}" sibTransId="{A7995EFF-664D-42C7-9D44-2F6496E13393}"/>
    <dgm:cxn modelId="{6B58E017-D558-44CF-B522-38A70D2E36DD}" type="presOf" srcId="{12A45AA1-A1FF-4304-A183-4F805FA0AE4C}" destId="{8C78E25E-4419-4681-A3AC-D657BAE39DF0}" srcOrd="0" destOrd="0" presId="urn:microsoft.com/office/officeart/2008/layout/LinedList"/>
    <dgm:cxn modelId="{530D7F1A-ED71-4616-8CF0-18732D9128B1}" type="presOf" srcId="{FD93392E-265F-4387-B46F-BB88888FE8A8}" destId="{1629F1FD-4CED-4300-8EEE-B1D650B70CE4}" srcOrd="0" destOrd="0" presId="urn:microsoft.com/office/officeart/2008/layout/LinedList"/>
    <dgm:cxn modelId="{6CF9733D-7021-4DF8-8E5A-790ADD4A58C7}" type="presOf" srcId="{487F21B4-5318-4767-A6BC-38AAB5B0898D}" destId="{0EA8F2E4-2B00-4826-AEA9-70D8B8C7E4B0}" srcOrd="0" destOrd="0" presId="urn:microsoft.com/office/officeart/2008/layout/LinedList"/>
    <dgm:cxn modelId="{5249B068-04FF-4354-AE29-AB97F273F7C3}" srcId="{8A48FCF5-AA99-4772-9401-CBF830FA0AAE}" destId="{12A45AA1-A1FF-4304-A183-4F805FA0AE4C}" srcOrd="4" destOrd="0" parTransId="{BE92BFFE-59ED-4EC1-96CC-3A757DA0459D}" sibTransId="{C2DFF136-5F52-4497-88C4-11419BAF5E16}"/>
    <dgm:cxn modelId="{65D8A56A-7943-4D27-8290-B21D67F8EA58}" srcId="{8A48FCF5-AA99-4772-9401-CBF830FA0AAE}" destId="{FD93392E-265F-4387-B46F-BB88888FE8A8}" srcOrd="0" destOrd="0" parTransId="{E6240D24-47B7-42AB-8953-ED223FFD7C4F}" sibTransId="{E4432E89-1095-42BD-B018-21E8D69484C3}"/>
    <dgm:cxn modelId="{705CF46F-F8B6-462B-A6FB-52EC772B28EE}" type="presOf" srcId="{A50C4ABD-3405-4ADB-84CA-845D464F2DB7}" destId="{2F0BFC4F-0CB7-466E-A14F-4E471E2B5E19}" srcOrd="0" destOrd="0" presId="urn:microsoft.com/office/officeart/2008/layout/LinedList"/>
    <dgm:cxn modelId="{13910AB4-0B14-44B7-8C74-5A1472E9CFC9}" type="presOf" srcId="{D23C1B56-49C3-46DE-A7F1-7EE337F6C68F}" destId="{145027EA-ECCC-4237-9963-F8CB3FAD1B16}" srcOrd="0" destOrd="0" presId="urn:microsoft.com/office/officeart/2008/layout/LinedList"/>
    <dgm:cxn modelId="{EA97C4C0-152F-40BA-A08D-F64DE99B854F}" srcId="{8A48FCF5-AA99-4772-9401-CBF830FA0AAE}" destId="{4A25A74F-8340-41BA-A3CC-4DDA93373AF7}" srcOrd="1" destOrd="0" parTransId="{7561BA00-2EA2-47AF-AD8B-4454B2541C0E}" sibTransId="{457E305B-C8A7-459D-845F-5397696EEE4E}"/>
    <dgm:cxn modelId="{15872AC1-9DA2-4BAA-9CCE-2A3691C6AA15}" type="presOf" srcId="{4A25A74F-8340-41BA-A3CC-4DDA93373AF7}" destId="{E600C55A-04D7-469E-A7A7-6F8E612B73F6}" srcOrd="0" destOrd="0" presId="urn:microsoft.com/office/officeart/2008/layout/LinedList"/>
    <dgm:cxn modelId="{8C28D2CA-111D-4034-AC1A-EDB2639595F3}" srcId="{8A48FCF5-AA99-4772-9401-CBF830FA0AAE}" destId="{487F21B4-5318-4767-A6BC-38AAB5B0898D}" srcOrd="2" destOrd="0" parTransId="{33934186-8762-434F-8579-825E568FE5A0}" sibTransId="{8DBB2F11-E80D-4658-B21B-C447FF075ED1}"/>
    <dgm:cxn modelId="{B30DD5D1-EB52-4699-B06C-F73CBE001BF8}" srcId="{8A48FCF5-AA99-4772-9401-CBF830FA0AAE}" destId="{D23C1B56-49C3-46DE-A7F1-7EE337F6C68F}" srcOrd="3" destOrd="0" parTransId="{8BECF047-BB3D-4E02-ADFA-C164E58E216A}" sibTransId="{781E1FE5-ECF7-44E5-861D-745BF3D58147}"/>
    <dgm:cxn modelId="{5624ACD7-9717-4FC9-A0F3-FFC38EB6F7D3}" srcId="{8A48FCF5-AA99-4772-9401-CBF830FA0AAE}" destId="{A50C4ABD-3405-4ADB-84CA-845D464F2DB7}" srcOrd="6" destOrd="0" parTransId="{9ABA9411-A5A3-49E5-8614-615724875040}" sibTransId="{25263400-F4AE-4352-9083-ED6A8FCE8184}"/>
    <dgm:cxn modelId="{BCCA6FE8-5331-4009-9681-4512E1499639}" type="presOf" srcId="{9C675B66-EF3E-4614-BD1F-DFEEED196D07}" destId="{B3B1DA01-F014-411F-AA28-C36949C2C441}" srcOrd="0" destOrd="0" presId="urn:microsoft.com/office/officeart/2008/layout/LinedList"/>
    <dgm:cxn modelId="{47EBDAEB-5D0F-4737-A316-9EF19EF35093}" type="presOf" srcId="{8A48FCF5-AA99-4772-9401-CBF830FA0AAE}" destId="{59251A6A-BC90-4A53-8794-A7D1AB99479D}" srcOrd="0" destOrd="0" presId="urn:microsoft.com/office/officeart/2008/layout/LinedList"/>
    <dgm:cxn modelId="{0BF3EC45-6538-46F7-ADDB-63E22737BE43}" type="presParOf" srcId="{59251A6A-BC90-4A53-8794-A7D1AB99479D}" destId="{96B45CB8-3266-42AB-9627-AE24566101F5}" srcOrd="0" destOrd="0" presId="urn:microsoft.com/office/officeart/2008/layout/LinedList"/>
    <dgm:cxn modelId="{BF955106-A916-40DF-9805-BB67403F8429}" type="presParOf" srcId="{59251A6A-BC90-4A53-8794-A7D1AB99479D}" destId="{8C1FEE7E-36D5-4DD4-8ADC-8359B1753D38}" srcOrd="1" destOrd="0" presId="urn:microsoft.com/office/officeart/2008/layout/LinedList"/>
    <dgm:cxn modelId="{CFB2AEC5-18FE-4C57-BCD3-52B6C51A58E6}" type="presParOf" srcId="{8C1FEE7E-36D5-4DD4-8ADC-8359B1753D38}" destId="{1629F1FD-4CED-4300-8EEE-B1D650B70CE4}" srcOrd="0" destOrd="0" presId="urn:microsoft.com/office/officeart/2008/layout/LinedList"/>
    <dgm:cxn modelId="{7DA70BB5-2BEE-437D-B178-F2AC54088F74}" type="presParOf" srcId="{8C1FEE7E-36D5-4DD4-8ADC-8359B1753D38}" destId="{2E4E3036-A80B-48A9-B383-8707BA505370}" srcOrd="1" destOrd="0" presId="urn:microsoft.com/office/officeart/2008/layout/LinedList"/>
    <dgm:cxn modelId="{EB730EAA-C5E0-4533-89F6-B4E18055682A}" type="presParOf" srcId="{59251A6A-BC90-4A53-8794-A7D1AB99479D}" destId="{BB4DEA62-FDCF-4D12-B5B4-0BC7DD791DDD}" srcOrd="2" destOrd="0" presId="urn:microsoft.com/office/officeart/2008/layout/LinedList"/>
    <dgm:cxn modelId="{DF2A3FE5-E0FE-4F93-A4E4-F589DCB44CDE}" type="presParOf" srcId="{59251A6A-BC90-4A53-8794-A7D1AB99479D}" destId="{8EB7C085-D0F7-4F56-AAC0-F5623B70B745}" srcOrd="3" destOrd="0" presId="urn:microsoft.com/office/officeart/2008/layout/LinedList"/>
    <dgm:cxn modelId="{DA0EEA16-4CE0-495B-94AE-18FBE8117115}" type="presParOf" srcId="{8EB7C085-D0F7-4F56-AAC0-F5623B70B745}" destId="{E600C55A-04D7-469E-A7A7-6F8E612B73F6}" srcOrd="0" destOrd="0" presId="urn:microsoft.com/office/officeart/2008/layout/LinedList"/>
    <dgm:cxn modelId="{AFA63E1E-3950-4394-A720-47E29AE107B2}" type="presParOf" srcId="{8EB7C085-D0F7-4F56-AAC0-F5623B70B745}" destId="{02B1962D-4102-43EA-8663-1E4BE729C379}" srcOrd="1" destOrd="0" presId="urn:microsoft.com/office/officeart/2008/layout/LinedList"/>
    <dgm:cxn modelId="{C2763C80-F3CB-475E-A762-749F3B08DC03}" type="presParOf" srcId="{59251A6A-BC90-4A53-8794-A7D1AB99479D}" destId="{261F012F-6833-4C1E-B05F-5580DF46AB73}" srcOrd="4" destOrd="0" presId="urn:microsoft.com/office/officeart/2008/layout/LinedList"/>
    <dgm:cxn modelId="{E17EE1F1-BD0D-42E4-B1A2-1F9B69A88DC1}" type="presParOf" srcId="{59251A6A-BC90-4A53-8794-A7D1AB99479D}" destId="{2BDCA715-AA76-406B-AA95-CD42F75DD925}" srcOrd="5" destOrd="0" presId="urn:microsoft.com/office/officeart/2008/layout/LinedList"/>
    <dgm:cxn modelId="{389CA047-4592-45F5-A766-1E1ED6B29956}" type="presParOf" srcId="{2BDCA715-AA76-406B-AA95-CD42F75DD925}" destId="{0EA8F2E4-2B00-4826-AEA9-70D8B8C7E4B0}" srcOrd="0" destOrd="0" presId="urn:microsoft.com/office/officeart/2008/layout/LinedList"/>
    <dgm:cxn modelId="{63D8BBB8-E5F7-4EFC-8867-4C77874EFB7B}" type="presParOf" srcId="{2BDCA715-AA76-406B-AA95-CD42F75DD925}" destId="{266B648E-31C1-4975-83F8-5200F0EC99F7}" srcOrd="1" destOrd="0" presId="urn:microsoft.com/office/officeart/2008/layout/LinedList"/>
    <dgm:cxn modelId="{A3A7B821-72F2-4B2C-85EB-C8EC742A7B21}" type="presParOf" srcId="{59251A6A-BC90-4A53-8794-A7D1AB99479D}" destId="{E0A516F8-87B9-456B-992D-0097BDF5FF61}" srcOrd="6" destOrd="0" presId="urn:microsoft.com/office/officeart/2008/layout/LinedList"/>
    <dgm:cxn modelId="{FCF67D33-5A73-450E-B0B5-44A6123D3A71}" type="presParOf" srcId="{59251A6A-BC90-4A53-8794-A7D1AB99479D}" destId="{E7EF9808-D1AF-4BD1-8FE1-EE82A6C49BC0}" srcOrd="7" destOrd="0" presId="urn:microsoft.com/office/officeart/2008/layout/LinedList"/>
    <dgm:cxn modelId="{C73569C6-2AB6-45DC-8516-8E5746B0DD0D}" type="presParOf" srcId="{E7EF9808-D1AF-4BD1-8FE1-EE82A6C49BC0}" destId="{145027EA-ECCC-4237-9963-F8CB3FAD1B16}" srcOrd="0" destOrd="0" presId="urn:microsoft.com/office/officeart/2008/layout/LinedList"/>
    <dgm:cxn modelId="{79092CDF-77DB-4D2A-9F72-79DA03A4CF79}" type="presParOf" srcId="{E7EF9808-D1AF-4BD1-8FE1-EE82A6C49BC0}" destId="{35D5452A-60E9-4220-BD35-73E3D06A1AFF}" srcOrd="1" destOrd="0" presId="urn:microsoft.com/office/officeart/2008/layout/LinedList"/>
    <dgm:cxn modelId="{C033ABCE-D321-4AF4-AA96-3B6E97462132}" type="presParOf" srcId="{59251A6A-BC90-4A53-8794-A7D1AB99479D}" destId="{13BA585E-B157-4A26-8C1C-CF537A2883EF}" srcOrd="8" destOrd="0" presId="urn:microsoft.com/office/officeart/2008/layout/LinedList"/>
    <dgm:cxn modelId="{9A583D8D-5A73-40B5-A66A-9B422F9AEFB4}" type="presParOf" srcId="{59251A6A-BC90-4A53-8794-A7D1AB99479D}" destId="{C6F2B5B0-DBAC-4800-AD78-6C44525EF1F8}" srcOrd="9" destOrd="0" presId="urn:microsoft.com/office/officeart/2008/layout/LinedList"/>
    <dgm:cxn modelId="{E10E7DD5-9BE0-4874-8E13-22ECBEB4ECE6}" type="presParOf" srcId="{C6F2B5B0-DBAC-4800-AD78-6C44525EF1F8}" destId="{8C78E25E-4419-4681-A3AC-D657BAE39DF0}" srcOrd="0" destOrd="0" presId="urn:microsoft.com/office/officeart/2008/layout/LinedList"/>
    <dgm:cxn modelId="{44443AC3-47B2-4FE0-B65A-61F5645B9884}" type="presParOf" srcId="{C6F2B5B0-DBAC-4800-AD78-6C44525EF1F8}" destId="{DB5B8175-A832-45F7-84AC-978EC876577E}" srcOrd="1" destOrd="0" presId="urn:microsoft.com/office/officeart/2008/layout/LinedList"/>
    <dgm:cxn modelId="{5A3266A6-3EBC-40D1-8652-7B3A6E1B66DB}" type="presParOf" srcId="{59251A6A-BC90-4A53-8794-A7D1AB99479D}" destId="{C785EF0C-8C8A-4E02-8911-142AB505F063}" srcOrd="10" destOrd="0" presId="urn:microsoft.com/office/officeart/2008/layout/LinedList"/>
    <dgm:cxn modelId="{47D60DC2-6895-44A0-B455-B9549B09F820}" type="presParOf" srcId="{59251A6A-BC90-4A53-8794-A7D1AB99479D}" destId="{4FBD75DD-2D09-4EFC-9D26-9ECE43497B15}" srcOrd="11" destOrd="0" presId="urn:microsoft.com/office/officeart/2008/layout/LinedList"/>
    <dgm:cxn modelId="{3F45EDE0-BC67-4611-934D-DBA23E4C2853}" type="presParOf" srcId="{4FBD75DD-2D09-4EFC-9D26-9ECE43497B15}" destId="{B3B1DA01-F014-411F-AA28-C36949C2C441}" srcOrd="0" destOrd="0" presId="urn:microsoft.com/office/officeart/2008/layout/LinedList"/>
    <dgm:cxn modelId="{0942A11F-918F-4569-814F-11B57A6BBD9A}" type="presParOf" srcId="{4FBD75DD-2D09-4EFC-9D26-9ECE43497B15}" destId="{2699E752-7DDA-41CE-9B79-39C357C7DDCD}" srcOrd="1" destOrd="0" presId="urn:microsoft.com/office/officeart/2008/layout/LinedList"/>
    <dgm:cxn modelId="{DA9B5249-C61E-46DF-ACCF-2C617480FC29}" type="presParOf" srcId="{59251A6A-BC90-4A53-8794-A7D1AB99479D}" destId="{51EEB3FA-4776-4DEC-88EA-B45DC34148C7}" srcOrd="12" destOrd="0" presId="urn:microsoft.com/office/officeart/2008/layout/LinedList"/>
    <dgm:cxn modelId="{413D9AB6-CAF7-4EAE-B279-03B712327408}" type="presParOf" srcId="{59251A6A-BC90-4A53-8794-A7D1AB99479D}" destId="{B899D790-4477-4355-BD6C-4039503BC272}" srcOrd="13" destOrd="0" presId="urn:microsoft.com/office/officeart/2008/layout/LinedList"/>
    <dgm:cxn modelId="{5161F438-27EC-4D48-999F-17D7B2494B83}" type="presParOf" srcId="{B899D790-4477-4355-BD6C-4039503BC272}" destId="{2F0BFC4F-0CB7-466E-A14F-4E471E2B5E19}" srcOrd="0" destOrd="0" presId="urn:microsoft.com/office/officeart/2008/layout/LinedList"/>
    <dgm:cxn modelId="{3BA4E5D8-7EB6-4E27-A6AB-611E60CF339A}" type="presParOf" srcId="{B899D790-4477-4355-BD6C-4039503BC272}" destId="{F76E3EBD-3CAB-48E7-9026-06E3081B225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45CB8-3266-42AB-9627-AE24566101F5}">
      <dsp:nvSpPr>
        <dsp:cNvPr id="0" name=""/>
        <dsp:cNvSpPr/>
      </dsp:nvSpPr>
      <dsp:spPr>
        <a:xfrm>
          <a:off x="0" y="436"/>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9F1FD-4CED-4300-8EEE-B1D650B70CE4}">
      <dsp:nvSpPr>
        <dsp:cNvPr id="0" name=""/>
        <dsp:cNvSpPr/>
      </dsp:nvSpPr>
      <dsp:spPr>
        <a:xfrm>
          <a:off x="0" y="436"/>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BSc (HONS) Health and Social Care</a:t>
          </a:r>
          <a:endParaRPr lang="en-US" sz="2300" kern="1200"/>
        </a:p>
      </dsp:txBody>
      <dsp:txXfrm>
        <a:off x="0" y="436"/>
        <a:ext cx="6096000" cy="510436"/>
      </dsp:txXfrm>
    </dsp:sp>
    <dsp:sp modelId="{BB4DEA62-FDCF-4D12-B5B4-0BC7DD791DDD}">
      <dsp:nvSpPr>
        <dsp:cNvPr id="0" name=""/>
        <dsp:cNvSpPr/>
      </dsp:nvSpPr>
      <dsp:spPr>
        <a:xfrm>
          <a:off x="0" y="510872"/>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00C55A-04D7-469E-A7A7-6F8E612B73F6}">
      <dsp:nvSpPr>
        <dsp:cNvPr id="0" name=""/>
        <dsp:cNvSpPr/>
      </dsp:nvSpPr>
      <dsp:spPr>
        <a:xfrm>
          <a:off x="0" y="510872"/>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Module: </a:t>
          </a:r>
          <a:r>
            <a:rPr lang="en-GB" sz="2300" kern="1200"/>
            <a:t>Empowerment for the older person</a:t>
          </a:r>
          <a:endParaRPr lang="en-US" sz="2300" kern="1200"/>
        </a:p>
      </dsp:txBody>
      <dsp:txXfrm>
        <a:off x="0" y="510872"/>
        <a:ext cx="6096000" cy="510436"/>
      </dsp:txXfrm>
    </dsp:sp>
    <dsp:sp modelId="{261F012F-6833-4C1E-B05F-5580DF46AB73}">
      <dsp:nvSpPr>
        <dsp:cNvPr id="0" name=""/>
        <dsp:cNvSpPr/>
      </dsp:nvSpPr>
      <dsp:spPr>
        <a:xfrm>
          <a:off x="0" y="1021308"/>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8F2E4-2B00-4826-AEA9-70D8B8C7E4B0}">
      <dsp:nvSpPr>
        <dsp:cNvPr id="0" name=""/>
        <dsp:cNvSpPr/>
      </dsp:nvSpPr>
      <dsp:spPr>
        <a:xfrm>
          <a:off x="0" y="1021308"/>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Module number: </a:t>
          </a:r>
          <a:r>
            <a:rPr lang="en-GB" sz="2300" kern="1200"/>
            <a:t>BMHP6027</a:t>
          </a:r>
          <a:endParaRPr lang="en-US" sz="2300" kern="1200"/>
        </a:p>
      </dsp:txBody>
      <dsp:txXfrm>
        <a:off x="0" y="1021308"/>
        <a:ext cx="6096000" cy="510436"/>
      </dsp:txXfrm>
    </dsp:sp>
    <dsp:sp modelId="{E0A516F8-87B9-456B-992D-0097BDF5FF61}">
      <dsp:nvSpPr>
        <dsp:cNvPr id="0" name=""/>
        <dsp:cNvSpPr/>
      </dsp:nvSpPr>
      <dsp:spPr>
        <a:xfrm>
          <a:off x="0" y="1531745"/>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027EA-ECCC-4237-9963-F8CB3FAD1B16}">
      <dsp:nvSpPr>
        <dsp:cNvPr id="0" name=""/>
        <dsp:cNvSpPr/>
      </dsp:nvSpPr>
      <dsp:spPr>
        <a:xfrm>
          <a:off x="0" y="1531745"/>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Lecturer: </a:t>
          </a:r>
          <a:r>
            <a:rPr lang="en-GB" sz="2300" kern="1200"/>
            <a:t>Parese Ahmed</a:t>
          </a:r>
          <a:endParaRPr lang="en-US" sz="2300" kern="1200"/>
        </a:p>
      </dsp:txBody>
      <dsp:txXfrm>
        <a:off x="0" y="1531745"/>
        <a:ext cx="6096000" cy="510436"/>
      </dsp:txXfrm>
    </dsp:sp>
    <dsp:sp modelId="{13BA585E-B157-4A26-8C1C-CF537A2883EF}">
      <dsp:nvSpPr>
        <dsp:cNvPr id="0" name=""/>
        <dsp:cNvSpPr/>
      </dsp:nvSpPr>
      <dsp:spPr>
        <a:xfrm>
          <a:off x="0" y="2042181"/>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78E25E-4419-4681-A3AC-D657BAE39DF0}">
      <dsp:nvSpPr>
        <dsp:cNvPr id="0" name=""/>
        <dsp:cNvSpPr/>
      </dsp:nvSpPr>
      <dsp:spPr>
        <a:xfrm>
          <a:off x="0" y="2042181"/>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Assignment title: </a:t>
          </a:r>
          <a:r>
            <a:rPr lang="en-GB" sz="2300" kern="1200"/>
            <a:t>COMPONENT 1</a:t>
          </a:r>
          <a:endParaRPr lang="en-US" sz="2300" kern="1200"/>
        </a:p>
      </dsp:txBody>
      <dsp:txXfrm>
        <a:off x="0" y="2042181"/>
        <a:ext cx="6096000" cy="510436"/>
      </dsp:txXfrm>
    </dsp:sp>
    <dsp:sp modelId="{C785EF0C-8C8A-4E02-8911-142AB505F063}">
      <dsp:nvSpPr>
        <dsp:cNvPr id="0" name=""/>
        <dsp:cNvSpPr/>
      </dsp:nvSpPr>
      <dsp:spPr>
        <a:xfrm>
          <a:off x="0" y="2552618"/>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1DA01-F014-411F-AA28-C36949C2C441}">
      <dsp:nvSpPr>
        <dsp:cNvPr id="0" name=""/>
        <dsp:cNvSpPr/>
      </dsp:nvSpPr>
      <dsp:spPr>
        <a:xfrm>
          <a:off x="0" y="2552618"/>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Name: </a:t>
          </a:r>
          <a:r>
            <a:rPr lang="en-GB" sz="2300" kern="1200"/>
            <a:t>Sobia Noreen</a:t>
          </a:r>
          <a:endParaRPr lang="en-US" sz="2300" kern="1200"/>
        </a:p>
      </dsp:txBody>
      <dsp:txXfrm>
        <a:off x="0" y="2552618"/>
        <a:ext cx="6096000" cy="510436"/>
      </dsp:txXfrm>
    </dsp:sp>
    <dsp:sp modelId="{51EEB3FA-4776-4DEC-88EA-B45DC34148C7}">
      <dsp:nvSpPr>
        <dsp:cNvPr id="0" name=""/>
        <dsp:cNvSpPr/>
      </dsp:nvSpPr>
      <dsp:spPr>
        <a:xfrm>
          <a:off x="0" y="3063054"/>
          <a:ext cx="6096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0BFC4F-0CB7-466E-A14F-4E471E2B5E19}">
      <dsp:nvSpPr>
        <dsp:cNvPr id="0" name=""/>
        <dsp:cNvSpPr/>
      </dsp:nvSpPr>
      <dsp:spPr>
        <a:xfrm>
          <a:off x="0" y="3063054"/>
          <a:ext cx="6096000" cy="510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Student number: </a:t>
          </a:r>
          <a:r>
            <a:rPr lang="en-GB" sz="2300" kern="1200"/>
            <a:t>2319986</a:t>
          </a:r>
          <a:endParaRPr lang="en-US" sz="2300" kern="1200"/>
        </a:p>
      </dsp:txBody>
      <dsp:txXfrm>
        <a:off x="0" y="3063054"/>
        <a:ext cx="6096000" cy="5104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435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critically evaluate how present services identify and meet requirements for empowerment, independence, freedom, and choice using Activity Theory and Continuity Theory, UK policy and law, and two evidence-based case studies. I will then critically analyse present and upcoming technologies in this sector, analyse older people's independence difficulties, make evidence-based solutions, and conclude with a critical reflection. My goal is to assess services and policy's strengths, weaknesses, and the sometimes uncomfortable contradictions between empowering rhetoric and resource-constrained practice. Ageing well in the UK is debated due to an ageing population, financial strain on health and social care, and rapid technological progress. Start with a brief introduction to set the stage.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frame this presentation, it is worth starting with why this topic matters so urgently right now. The Office for National Statistics (2023) projects that one in four people in the UK will be aged 65 or over by 2043, placing unprecedented demand on health and social care systems. However, I want to resist a purely demographic or burden-focused framing from the outset. Older people are too often discussed in policy and media as a problem to be managed, rather than as citizens entitled to empowerment, dignity, choice and rights. My approach in this presentation is deliberately critical and rights-based: I will not simply describe what services exist, but evaluate how well they genuinely enable control, independence and quality of life, drawing on peer-reviewed and government evidence throughout. The presentation will move through six stages: first establishing what holistic needs actually are; then applying two contrasting ageing theories, Activity Theory and Continuity Theory, to two real-world evidence-based case studies; critically examining UK policy, legislation and current services; analysing technological innovation for my second learning outcome; identifying the challenges older people face in maintaining independence; and finally offering evidence-based recommendations before a critical reflection and conclusion.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this UK older adults' care and support needs assessment. I want to start by addressing the idea that ageing is only physical deterioration that needs control. Engel's (1977) biopsychosocial model shows that physical, psychological, and social aspects are interrelated; a hip fracture can affect mobility, confidence, role, and social interaction. The World Health Organization's Decade of Healthy ageing (2020) emphasises environment and opportunity as much as biology in redefining ageing as functional capacity. Crucially, policy and services typically apply one-size-fits-all standards to older people, even if a fit, digitally confident 68-year-old and a fragile 90-year-old with dementia have quite distinct requirements. This important because deficit-based, checklist evaluations in busy statutory services risk reducing a person to their issues rather than their strengths, history, and objectives. The UK population is ageing quickly, with one in four individuals over 65 by 2043 (ONS, 2023) – making this balance between protection and empowerment one of the biggest health and social care concerns. Let's examine what preserving functional ability implies in practice.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Functional ability is crucial to both learning outcomes, therefore define it clearly. The World Health Organization (2015) defines it as the mix of a person's intrinsic capability (physical and mental abilities) and their environment. The same disability might be debilitating in one situation but treatable in another. In the UK, preventive and reablement programs like short-term intermediate care following a hospital stay have been stressed to reduce needless hospitalisations and delay reliance, making this a crucial topic. Instead of risk management, NICE guideline NG32 (2015) proposes strengths-based, goal-oriented assistance. I believe that services still focus on medicalised models like grip strength and gait speed while ignoring environmental barriers like step-free access, poor street lighting, and unreliable rural transport, which limit functional ability as much as physical impairment. In the first case study I will discuss, limited mobility after a hip fracture leads to a larger loss of independence and social engagement. Next, we discuss empowerment and real choice and control.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policy writings, empowerment, independence, freedom, and choice are sometimes used interchangeably, but they are different and weaken practice. Local authorities must consider an individual's opinions, wants, and feelings under the Care Act 2014's wellbeing principle, which empowers people to make life decisions. A person using a package of care to be in their home is still independent, probably more so than someone living alone. The Human Rights Act 1998, especially Article 8, protects private and family life and has challenged too restricted care arrangements, while the Equality Act 2010 forbids age discrimination in service access. Despite this rights-based legal framework, risk-aversion can still shape daily practice, creating </a:t>
            </a:r>
            <a:r>
              <a:rPr lang="en-GB" dirty="0" err="1"/>
              <a:t>a'safe</a:t>
            </a:r>
            <a:r>
              <a:rPr lang="en-GB" dirty="0"/>
              <a:t> but sorry' culture where professional anxiety about liability overrides an older person's stated wishes, such as refusing to support someone to keep using stairs despite their informed wish. Services must accept acceptable risk to empower. This tension will continue throughout the presentation, starting with our first case study.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considering needs, critically assess how present UK services meet them. Three main provision levels exist. The Care Act 2014 governs statutory adult social care, which assesses needs and finances and orders care packages. District nursing, falls prevention clinics, and short-term intermediate or reablement care from NHS community services help regain function following a health crisis. Age UK and other volunteer groups provide befriending, day </a:t>
            </a:r>
            <a:r>
              <a:rPr lang="en-GB" dirty="0" err="1"/>
              <a:t>centers</a:t>
            </a:r>
            <a:r>
              <a:rPr lang="en-GB" dirty="0"/>
              <a:t>, and social prescribing link workers to connect individuals to non-clinical community help. This appears to be a multilayered system. However, The King's Fund (2023) shows a postcode lottery, with eligibility standards and grant amounts ranging greatly between local councils, making access based on location rather than need. The King's Fund (2021) also notes that health and social care commissioning and financing streams are fragmented, leaving older people with separate evaluations, specialists, and budgets even though their needs are inseparable. Fragmented structures, not individual services, are the primary obstacle to empowered, joined-up care. Next, we evaluate the policy and legislative framework to address this.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they affect practically every older adult care choice, policy and law are weaved throughout this presentation rather than on one slide. This table critically summarises five fundamental frameworks. The Care Act 2014 establishes a wellness concept and strengths-based evaluation, but local eligibility requirements and austerity-era financial limitations limit its reach, thus entitlement does not ensure help. The Mental Capacity Act 2005 encourages a presumption of capacity and supported decision-making, however professionals use capacity evaluations inconsistently, risking undue restriction or inadequate protection. The Equality Act 2010 and Human Rights Act 1998 protect against age discrimination, yet frontline staff and older persons are often unaware of their rights. The NHS Long Term Plan (2019) calls for ageing well and health-social care integration, but workforce constraints hinder delivery. Finally, the WHO Decade of Healthy Ageing provides a worldwide framework for functional capacity and rights, but its influence depends on national adoption as a non-binding international effort. This well-intentioned but poorly executed legislative environment will be a recurring theme.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2 relies on the Mental Capacity Act 2005, which balances autonomy and protection. The five principles start with a presumption of competence, so dementia does not instantly destroy decision-making powers. Practitioners must first encourage the person to make their own decision, and the Act safeguards the right to make an imprudent decision, which empowers but frequently unnerves risk-averse services. A best-interests choice should only be taken when capacity is truly lacking, and then only using the least restrictive alternative. This legal framework supports </a:t>
            </a:r>
            <a:r>
              <a:rPr lang="en-GB" dirty="0" err="1"/>
              <a:t>Kitwood's</a:t>
            </a:r>
            <a:r>
              <a:rPr lang="en-GB" dirty="0"/>
              <a:t> (1997) person-centred dementia care paradigm, which emphasises personhood, identity, and connections above diagnosis. NICE guideline NG97 (2018) mandates values-based, personalised care planning. Critically, capacity evaluations are designed to be decision-specific and time-specific, but they are occasionally used to appraise a person's whole life. Implementation delays of the Liberty Protection Safeguards have put practitioners and families in legal limbo. Autonomy and protection are at odds.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 true critical review must balance strengths and shortcomings rather than praise or criticism. We found a progressive legal framework, social prescribing has boosted volunteer sector provision, and technological integration is expanding. According to Skills for Care (2023), England has 152,000 unfilled adult social care positions, a staffing crisis that threatens relationship continuity, which is essential to person-centred care. The Care Quality Commission's State of Care report (2023) shows substantial quality variation between providers and local areas, contradicting the concept of universal, equal treatment. The social model of disability argues that many barriers older people face are created by an inaccessible environment and ageist attitudes, not the ageing body itself, yet UK services still mostly use a medical, deficit-focused assessment model. Current law has tremendous empowering potential, but chronic under-resourcing and workforce volatility limit what can be delivered in practice, a gap between policy aim and lived reality that recurs throughout this presentation.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Importantly, these issues seldom arise alone and undermine older people's independence across five areas. Frailty, falls, and multimorbidity are major physical threats to functional capacity, according to the British Geriatrics Society (2021). Psychology shows that fear of falling reduces activity even in persons who have not fallen, generating a self-reinforcing cycle of deconditioning. The Office for National Statistics (2022) reports that loneliness is more common in older individuals, especially after bereavement or mobility loss, which is pertinent to our first case study. Due to budget and staff challenges, even when a need is found, timely help is not assured, and means-testing might disqualify those with small savings from free care. The World Health Organization's Global Report on Ageism (2021) argues that ageist assumptions—that decline is inevitable and should be accepted—are embedded in society and health and care services, subtly lowering older people's expectations and aspirations. Our ideas follow because a crucial response to these issues must cover all five categories.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evidence-based proposals address the identified difficulties rather than aspirations. First, NHS England (2019) claims that investing in preventive and reablement programs saves costly and distressing crisis-driven admissions and improves functional ability. Second, The King's Fund (2021) promotes genuine integration of health and social care through Integrated Care Systems to combat fragmentation. Without addressing salary, training, and progression, as Skills for Care (2023) shows is urgently needed, none of the other ideas are viable because they all depend on a stable, trained staff able to create connections over time. Fourth, unpaid carers save the UK economy billions despite frequently receiving little respite or acknowledgement, as Case Study 2 shows. Carers UK (2023) recommends expanding and prioritising carer assistance. Finally, social prescribing and digital inclusion should be scaled up jointly to empower older people rather than isolate them. Technology should be seen as an enhancement to human interaction and community engagement. These five goals address physical, social, structural, and attitudinal limitations.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first case study is a composite, evidence-adapted scenario based on Age UK (2023) research on loneliness in later life. After a hip fracture, an 84-year-old widow living alone had limited mobility. Her reduced mobility prevented her from attending her community group, and she described growing lonely and losing confidence in leaving the house over several months. This pattern is well-documented: Age UK (2023) lists mobility loss and bereavement as two of the strongest predictors of social isolation in older people, and the Office for National Statistics (2022) links loneliness to depression and physical decline, creating a vicious cycle. Here, referral to a social prescribing link worker and a local befriending program restored social interaction and confidence. Importantly, this was a reactionary response following a crisis and hospitalisation. This raises the question of how services might uncover concealed loneliness before it becomes a catastrophe, especially for non-regular users. Soon, I'll use Activity Theory to critically examine this case study's intervention.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Havighurst's (1961) Activity Theory suggests that healthy ageing depends on sustaining middle-age activities, duties, and connections or finding adequate substitutes, such as volunteering for a lost employment position. Many active-ageing and community-based methods, including social prescribing, are founded on its strong empirical relationship between social and physical exercise and psychological wellness. Its faults include assuming a fairly universal desire for active activity that reflects a culturally Western, individualistic vision of successful ageing and overlooking real limits like disability, poverty, and care duties that limit choice. Disengagement Theory (Cumming and Henry, 1961) controversially argued that gradual withdrawal from social roles is a natural and even functional part of ageing. Activity Theory implicitly frames such withdrawal as a failure, which is contested and ageist. In Case Study 1, the social prescribing referral replaced routines lost due to restricted mobility, supporting Havighurst's central idea. Activity Theory is still significant, especially in social prescribing, but it must be used critically and individually rather than as a universal assumption that everyone wants to be occupied.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 case study: composite, evidence-adapted scenario based on Alzheimer's Society (2023) trends, not a real person. A 78-year-old man with mild Alzheimer's is cared for by his wife at home. While his wife, his main unpaid carer, was stressed and worried about safety, he wanted to make daily decisions like what to eat, when to go out, and how to spend his day. The Mental ability Act 2005 mandates that ability be examined for individual decisions rather than presumed broadly from a diagnosis, and the Alzheimer's Society (2023) found that most dementia patients wish to be participating in life decisions as long as feasible. Best-interests judgements were only used for higher-risk concerns, and his wife received a formal carer's evaluation and respite care under the Care Act 2014, recognising well-documented and frequently under-acknowledged carer strain. Practitioners must balance safety concerns with the person's identity, routine, and connections using </a:t>
            </a:r>
            <a:r>
              <a:rPr lang="en-GB" dirty="0" err="1"/>
              <a:t>Kitwood's</a:t>
            </a:r>
            <a:r>
              <a:rPr lang="en-GB" dirty="0"/>
              <a:t> (1997) person-centred paradigm. Importantly, family caution, anchored in love and anxiety, can sometimes mistakenly outweigh the person's preferences. Applying Continuity Theory to this scenario.</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Atchley's (1989) Continuity Theory, people age best when they adapt rather than abandon internal and external patterns like personality, values, relationships, environments, and roles. Accounting for individual variances and personal history makes it ideal for person-centred dementia care, where familiar routines, relationships, and settings assist retain a sense of self. It avoids a 'proper' way to mature and is more flexible than Activity Theory. However, continuity assumes a reasonably stable earlier identity, which is less applicable after sudden trauma, bereavement, or acute health crisis, and it can be misused to justify professional inaction, such as leaving someone in an unsafe situation because 'that's how they've always lived' rather than reassessing risk. </a:t>
            </a:r>
            <a:r>
              <a:rPr lang="en-GB" dirty="0" err="1"/>
              <a:t>Kitwood's</a:t>
            </a:r>
            <a:r>
              <a:rPr lang="en-GB" dirty="0"/>
              <a:t> (1997) person-centred approach was used to Case Study 2 by helping the gentleman maintain familiar daily routines, connections, and tiny everyday decisions to preserve his identity and sense of self despite his cognitive deterioration. Today, continuity theory is important for dementia care, but it must be supplemented with flexibility because demands and capacities vary with time. We now discuss how the Mental Capacity Act codifies this balancing.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transforms care, but it must be thoroughly assessed before adoption. Telehealth lets physicians monitor vital indicators remotely, enabling earlier action (NHS England, 2023). Wearable gadgets like fall-detector pendants improve safety and self-management, while automated medication reminder systems decrease dosage mistakes. GPS gadgets can assist identify a dementia patient who becomes confused, but consent and dignity are at stake when the patient cannot consent. Smart home technologies and voice assistants aid daily life, AI is advancing risk prediction, and UK robotics usage is restricted. Benefits must be evaluated against severe drawbacks. Monitoring technologies for people without authorisation raises serious privacy and surveillance concerns. One in four 75-year-olds are not online, according to Age UK (2023), therefore digital solutions risk further excluding the most vulnerable. In my proposals, I will emphasise that technology should complement human connections and touch rather than replace them. Funding costs and sustainability are questionable. We then critically evaluate services together.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Reflecting critically on this presentation, policy language strongly encourages empowerment, choice, and rights, but daily practice often functions within a risk-averse, resource-constrained reality that might undercut these objectives. As I have argued throughout, the Care Act 2014, Mental Capacity Act 2005, and Human Rights Act 1998 are progressive on paper, but their impact depends heavily on workforce capacity, funding, and organisational culture, which are all under strain. Activity Theory and Continuity Theory provide valuable but partial explanations, confirming that there is no single right way to age well. Practice must be tailored to the person's history, values, and circumstances. Both case studies show that health agencies, social care, the volunteer sector, and unpaid family carers must work together to provide effective, empowering assistance. As a future or current practitioner in this field, I must challenge risk-averse defaults that are not proportionate, </a:t>
            </a:r>
            <a:r>
              <a:rPr lang="en-GB" dirty="0" err="1"/>
              <a:t>center</a:t>
            </a:r>
            <a:r>
              <a:rPr lang="en-GB" dirty="0"/>
              <a:t> the older person's voice and wishes in every decision, and advocate for the systemic changes in my recommendations. Bring these strands together in conclusion.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presentation critically assessed UK seniors' care, empowerment, and support requirements. I have argued that these needs are comprehensive and fundamentally individual, embracing physical function, psychological wellness, social connection, and basic rights, not just physical decline. Applying Activity Theory and Continuity Theory to two evidence-based case studies showed that both provide useful but limited insight, confirming that ageing healthily is distinctive for everyone and cannot be supported by a single theoretical or service paradigm. I have also argued that UK policy and legislation, such as the Care Act 2014, the Mental Capacity Act 2005, and the NHS Long Term Plan, are progressive, but chronic under-resourcing, workforce shortages, and fragmentation between health and social care limit real-world empowerment, creating a gap between slogan and reality. Technology is improving both learning outcomes, but it poses ethical risks regarding privacy, permission, and digital exclusion and should promote human interactions and community engagement rather than replace them. I conclude that substantial progress requires structural investment in prevention, integration, workforce, and carer support, not individual intervention. Thank </a:t>
            </a:r>
            <a:r>
              <a:rPr lang="en-GB"/>
              <a:t>you—</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concludes the reference list, continuing directly from the previous slide in alphabetical order by author or organisation, in line with Harvard referencing conventions. Together, these thirty-seven sources underpin every critical claim made across this presentation, spanning legislation, ageing theory, government and regulatory reports, and charity-sector research from organisations working directly with older people and people living with dementia. I have deliberately prioritised primary and authoritative sources over secondary or informal sources throughout, consistent with the expectations of distinction-level academic work in health and social care. I am now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5.png"/><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5.png"/><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slideLayout" Target="../slideLayouts/slideLayout1.xml"/><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1.png"/><Relationship Id="rId10" Type="http://schemas.openxmlformats.org/officeDocument/2006/relationships/image" Target="../media/image22.png"/><Relationship Id="rId4" Type="http://schemas.openxmlformats.org/officeDocument/2006/relationships/notesSlide" Target="../notesSlides/notesSlide16.xml"/><Relationship Id="rId9" Type="http://schemas.openxmlformats.org/officeDocument/2006/relationships/image" Target="../media/image21.png"/><Relationship Id="rId1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28.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7DC0C6E-2FB9-3E68-539F-9BB521935913}"/>
              </a:ext>
            </a:extLst>
          </p:cNvPr>
          <p:cNvGraphicFramePr/>
          <p:nvPr/>
        </p:nvGraphicFramePr>
        <p:xfrm>
          <a:off x="3048000" y="1901082"/>
          <a:ext cx="6096000" cy="3573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0E67A12B-1C62-D830-F3E7-26BD79C4BC8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82026577"/>
      </p:ext>
    </p:extLst>
  </p:cSld>
  <p:clrMapOvr>
    <a:masterClrMapping/>
  </p:clrMapOvr>
  <mc:AlternateContent xmlns:mc="http://schemas.openxmlformats.org/markup-compatibility/2006">
    <mc:Choice xmlns:p14="http://schemas.microsoft.com/office/powerpoint/2010/main" Requires="p14">
      <p:transition spd="slow" p14:dur="2000" advTm="3287"/>
    </mc:Choice>
    <mc:Fallback>
      <p:transition spd="slow" advTm="3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0B2E3D"/>
        </a:solidFill>
        <a:effectLst/>
      </p:bgPr>
    </p:bg>
    <p:spTree>
      <p:nvGrpSpPr>
        <p:cNvPr id="1" name=""/>
        <p:cNvGrpSpPr/>
        <p:nvPr/>
      </p:nvGrpSpPr>
      <p:grpSpPr>
        <a:xfrm>
          <a:off x="0" y="0"/>
          <a:ext cx="0" cy="0"/>
          <a:chOff x="0" y="0"/>
          <a:chExt cx="0" cy="0"/>
        </a:xfrm>
      </p:grpSpPr>
      <p:sp>
        <p:nvSpPr>
          <p:cNvPr id="2" name="Shape 0"/>
          <p:cNvSpPr/>
          <p:nvPr/>
        </p:nvSpPr>
        <p:spPr>
          <a:xfrm>
            <a:off x="9509760" y="-1463040"/>
            <a:ext cx="5120640" cy="5120640"/>
          </a:xfrm>
          <a:prstGeom prst="ellipse">
            <a:avLst/>
          </a:prstGeom>
          <a:solidFill>
            <a:srgbClr val="1C7293">
              <a:alpha val="22000"/>
            </a:srgbClr>
          </a:solidFill>
          <a:ln/>
        </p:spPr>
        <p:txBody>
          <a:bodyPr/>
          <a:lstStyle/>
          <a:p>
            <a:endParaRPr lang="en-GB"/>
          </a:p>
        </p:txBody>
      </p:sp>
      <p:sp>
        <p:nvSpPr>
          <p:cNvPr id="3" name="Shape 1"/>
          <p:cNvSpPr/>
          <p:nvPr/>
        </p:nvSpPr>
        <p:spPr>
          <a:xfrm>
            <a:off x="9528048" y="-1417320"/>
            <a:ext cx="4114800" cy="4114800"/>
          </a:xfrm>
          <a:prstGeom prst="ellipse">
            <a:avLst/>
          </a:prstGeom>
          <a:solidFill>
            <a:srgbClr val="1C7293">
              <a:alpha val="19000"/>
            </a:srgbClr>
          </a:solidFill>
          <a:ln/>
        </p:spPr>
        <p:txBody>
          <a:bodyPr/>
          <a:lstStyle/>
          <a:p>
            <a:endParaRPr lang="en-GB"/>
          </a:p>
        </p:txBody>
      </p:sp>
      <p:sp>
        <p:nvSpPr>
          <p:cNvPr id="4" name="Shape 2"/>
          <p:cNvSpPr/>
          <p:nvPr/>
        </p:nvSpPr>
        <p:spPr>
          <a:xfrm>
            <a:off x="9546336" y="-1371600"/>
            <a:ext cx="3108960" cy="3108960"/>
          </a:xfrm>
          <a:prstGeom prst="ellipse">
            <a:avLst/>
          </a:prstGeom>
          <a:solidFill>
            <a:srgbClr val="1C7293">
              <a:alpha val="16000"/>
            </a:srgbClr>
          </a:solidFill>
          <a:ln/>
        </p:spPr>
        <p:txBody>
          <a:bodyPr/>
          <a:lstStyle/>
          <a:p>
            <a:endParaRPr lang="en-GB"/>
          </a:p>
        </p:txBody>
      </p:sp>
      <p:sp>
        <p:nvSpPr>
          <p:cNvPr id="5" name="Shape 3"/>
          <p:cNvSpPr/>
          <p:nvPr/>
        </p:nvSpPr>
        <p:spPr>
          <a:xfrm>
            <a:off x="9564624" y="-1325880"/>
            <a:ext cx="2103120" cy="2103120"/>
          </a:xfrm>
          <a:prstGeom prst="ellipse">
            <a:avLst/>
          </a:prstGeom>
          <a:solidFill>
            <a:srgbClr val="1C7293">
              <a:alpha val="13000"/>
            </a:srgbClr>
          </a:solidFill>
          <a:ln/>
        </p:spPr>
        <p:txBody>
          <a:bodyPr/>
          <a:lstStyle/>
          <a:p>
            <a:endParaRPr lang="en-GB"/>
          </a:p>
        </p:txBody>
      </p:sp>
      <p:sp>
        <p:nvSpPr>
          <p:cNvPr id="6" name="Shape 4"/>
          <p:cNvSpPr/>
          <p:nvPr/>
        </p:nvSpPr>
        <p:spPr>
          <a:xfrm>
            <a:off x="822960" y="960120"/>
            <a:ext cx="777240" cy="777240"/>
          </a:xfrm>
          <a:prstGeom prst="ellipse">
            <a:avLst/>
          </a:prstGeom>
          <a:solidFill>
            <a:srgbClr val="E8A33D"/>
          </a:solidFill>
          <a:ln/>
        </p:spPr>
        <p:txBody>
          <a:bodyPr/>
          <a:lstStyle/>
          <a:p>
            <a:endParaRPr lang="en-GB"/>
          </a:p>
        </p:txBody>
      </p:sp>
      <p:pic>
        <p:nvPicPr>
          <p:cNvPr id="7" name="Image 0" descr="preencoded.png"/>
          <p:cNvPicPr>
            <a:picLocks noChangeAspect="1"/>
          </p:cNvPicPr>
          <p:nvPr/>
        </p:nvPicPr>
        <p:blipFill>
          <a:blip r:embed="rId5"/>
          <a:stretch>
            <a:fillRect/>
          </a:stretch>
        </p:blipFill>
        <p:spPr>
          <a:xfrm>
            <a:off x="924001" y="1061161"/>
            <a:ext cx="575158" cy="575158"/>
          </a:xfrm>
          <a:prstGeom prst="rect">
            <a:avLst/>
          </a:prstGeom>
        </p:spPr>
      </p:pic>
      <p:sp>
        <p:nvSpPr>
          <p:cNvPr id="8" name="Text 5"/>
          <p:cNvSpPr/>
          <p:nvPr/>
        </p:nvSpPr>
        <p:spPr>
          <a:xfrm>
            <a:off x="822960" y="1965960"/>
            <a:ext cx="8229600" cy="320040"/>
          </a:xfrm>
          <a:prstGeom prst="rect">
            <a:avLst/>
          </a:prstGeom>
          <a:noFill/>
          <a:ln/>
        </p:spPr>
        <p:txBody>
          <a:bodyPr wrap="square" lIns="0" tIns="0" rIns="0" bIns="0" rtlCol="0" anchor="ctr"/>
          <a:lstStyle/>
          <a:p>
            <a:pPr marL="0" indent="0">
              <a:buNone/>
            </a:pPr>
            <a:r>
              <a:rPr lang="en-US" sz="1400" b="1" kern="0" spc="200" dirty="0">
                <a:solidFill>
                  <a:srgbClr val="E8A33D"/>
                </a:solidFill>
                <a:latin typeface="Calibri" pitchFamily="34" charset="0"/>
                <a:ea typeface="Calibri" pitchFamily="34" charset="-122"/>
                <a:cs typeface="Calibri" pitchFamily="34" charset="-120"/>
              </a:rPr>
              <a:t>HEALTH AND SOCIAL CARE · LEVEL 5/6 MODULE</a:t>
            </a:r>
            <a:endParaRPr lang="en-US" sz="1400" dirty="0"/>
          </a:p>
        </p:txBody>
      </p:sp>
      <p:sp>
        <p:nvSpPr>
          <p:cNvPr id="9" name="Text 6"/>
          <p:cNvSpPr/>
          <p:nvPr/>
        </p:nvSpPr>
        <p:spPr>
          <a:xfrm>
            <a:off x="822960" y="2331720"/>
            <a:ext cx="9875520" cy="1828800"/>
          </a:xfrm>
          <a:prstGeom prst="rect">
            <a:avLst/>
          </a:prstGeom>
          <a:noFill/>
          <a:ln/>
        </p:spPr>
        <p:txBody>
          <a:bodyPr wrap="square" lIns="0" tIns="0" rIns="0" bIns="0" rtlCol="0" anchor="ctr"/>
          <a:lstStyle/>
          <a:p>
            <a:pPr marL="0" indent="0">
              <a:lnSpc>
                <a:spcPct val="108000"/>
              </a:lnSpc>
              <a:buNone/>
            </a:pPr>
            <a:r>
              <a:rPr lang="en-US" sz="4000" b="1" dirty="0">
                <a:solidFill>
                  <a:srgbClr val="FFFFFF"/>
                </a:solidFill>
                <a:latin typeface="Cambria" pitchFamily="34" charset="0"/>
                <a:ea typeface="Cambria" pitchFamily="34" charset="-122"/>
                <a:cs typeface="Cambria" pitchFamily="34" charset="-120"/>
              </a:rPr>
              <a:t>Evaluating the Care and Support</a:t>
            </a:r>
            <a:endParaRPr lang="en-US" sz="4000" dirty="0"/>
          </a:p>
          <a:p>
            <a:pPr marL="0" indent="0">
              <a:lnSpc>
                <a:spcPct val="108000"/>
              </a:lnSpc>
              <a:buNone/>
            </a:pPr>
            <a:r>
              <a:rPr lang="en-US" sz="4000" b="1" dirty="0">
                <a:solidFill>
                  <a:srgbClr val="FFFFFF"/>
                </a:solidFill>
                <a:latin typeface="Cambria" pitchFamily="34" charset="0"/>
                <a:ea typeface="Cambria" pitchFamily="34" charset="-122"/>
                <a:cs typeface="Cambria" pitchFamily="34" charset="-120"/>
              </a:rPr>
              <a:t>Needs of Older People</a:t>
            </a:r>
            <a:endParaRPr lang="en-US" sz="4000" dirty="0"/>
          </a:p>
        </p:txBody>
      </p:sp>
      <p:sp>
        <p:nvSpPr>
          <p:cNvPr id="10" name="Text 7"/>
          <p:cNvSpPr/>
          <p:nvPr/>
        </p:nvSpPr>
        <p:spPr>
          <a:xfrm>
            <a:off x="822960" y="4160520"/>
            <a:ext cx="8961120" cy="822960"/>
          </a:xfrm>
          <a:prstGeom prst="rect">
            <a:avLst/>
          </a:prstGeom>
          <a:noFill/>
          <a:ln/>
        </p:spPr>
        <p:txBody>
          <a:bodyPr wrap="square" lIns="0" tIns="0" rIns="0" bIns="0" rtlCol="0" anchor="ctr"/>
          <a:lstStyle/>
          <a:p>
            <a:pPr marL="0" indent="0">
              <a:buNone/>
            </a:pPr>
            <a:r>
              <a:rPr lang="en-US" sz="1500" i="1" dirty="0">
                <a:solidFill>
                  <a:srgbClr val="D9E8EE"/>
                </a:solidFill>
                <a:latin typeface="Calibri" pitchFamily="34" charset="0"/>
                <a:ea typeface="Calibri" pitchFamily="34" charset="-122"/>
                <a:cs typeface="Calibri" pitchFamily="34" charset="-120"/>
              </a:rPr>
              <a:t>A critical evaluation of empowerment, independence, ageing theory, UK policy and technological innovation in supporting older people</a:t>
            </a:r>
            <a:endParaRPr lang="en-US" sz="1500" dirty="0"/>
          </a:p>
        </p:txBody>
      </p:sp>
      <p:sp>
        <p:nvSpPr>
          <p:cNvPr id="11" name="Shape 8"/>
          <p:cNvSpPr/>
          <p:nvPr/>
        </p:nvSpPr>
        <p:spPr>
          <a:xfrm>
            <a:off x="822960" y="5120640"/>
            <a:ext cx="0" cy="0"/>
          </a:xfrm>
          <a:prstGeom prst="line">
            <a:avLst/>
          </a:prstGeom>
          <a:noFill/>
          <a:ln/>
        </p:spPr>
        <p:txBody>
          <a:bodyPr/>
          <a:lstStyle/>
          <a:p>
            <a:endParaRPr lang="en-GB"/>
          </a:p>
        </p:txBody>
      </p:sp>
      <p:sp>
        <p:nvSpPr>
          <p:cNvPr id="14" name="Text 10"/>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Title</a:t>
            </a:r>
            <a:endParaRPr lang="en-US" sz="900" dirty="0"/>
          </a:p>
        </p:txBody>
      </p:sp>
      <p:sp>
        <p:nvSpPr>
          <p:cNvPr id="15" name="Text 11"/>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a:t>
            </a:r>
            <a:endParaRPr lang="en-US" sz="900" dirty="0"/>
          </a:p>
        </p:txBody>
      </p:sp>
      <p:pic>
        <p:nvPicPr>
          <p:cNvPr id="16" name="Audio 15">
            <a:hlinkClick r:id="" action="ppaction://media"/>
            <a:extLst>
              <a:ext uri="{FF2B5EF4-FFF2-40B4-BE49-F238E27FC236}">
                <a16:creationId xmlns:a16="http://schemas.microsoft.com/office/drawing/2014/main" id="{B32F581F-D9F9-5718-FBD9-DE664810B6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232"/>
    </mc:Choice>
    <mc:Fallback>
      <p:transition spd="slow" advTm="642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INTRODUCTION</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Framing the Presentation</a:t>
            </a:r>
            <a:endParaRPr lang="en-US" sz="2600" dirty="0"/>
          </a:p>
        </p:txBody>
      </p:sp>
      <p:sp>
        <p:nvSpPr>
          <p:cNvPr id="6" name="Text 3"/>
          <p:cNvSpPr/>
          <p:nvPr/>
        </p:nvSpPr>
        <p:spPr>
          <a:xfrm>
            <a:off x="640080" y="1417320"/>
            <a:ext cx="640080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The UK population is ageing rapidly: 1 in 4 people projected to be aged 65+ by 2043 (ONS, 2023)</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Ageing well is not only about physical health, but identity, relationships, rights and choice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Care must move from a paternalistic, protective model towards rights-based, person-centred practice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This presentation critically evaluates needs, ageing theory, UK policy, services, technology and challenges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It closes with evidence-based recommendations and a critical reflection on practice</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Shape 5"/>
          <p:cNvSpPr/>
          <p:nvPr/>
        </p:nvSpPr>
        <p:spPr>
          <a:xfrm>
            <a:off x="7772400" y="1783080"/>
            <a:ext cx="548640" cy="548640"/>
          </a:xfrm>
          <a:prstGeom prst="ellipse">
            <a:avLst/>
          </a:prstGeom>
          <a:solidFill>
            <a:srgbClr val="E4F0F3"/>
          </a:solidFill>
          <a:ln/>
        </p:spPr>
        <p:txBody>
          <a:bodyPr/>
          <a:lstStyle/>
          <a:p>
            <a:endParaRPr lang="en-GB"/>
          </a:p>
        </p:txBody>
      </p:sp>
      <p:pic>
        <p:nvPicPr>
          <p:cNvPr id="9" name="Image 1" descr="preencoded.png"/>
          <p:cNvPicPr>
            <a:picLocks noChangeAspect="1"/>
          </p:cNvPicPr>
          <p:nvPr/>
        </p:nvPicPr>
        <p:blipFill>
          <a:blip r:embed="rId6"/>
          <a:stretch>
            <a:fillRect/>
          </a:stretch>
        </p:blipFill>
        <p:spPr>
          <a:xfrm>
            <a:off x="7843723" y="1854403"/>
            <a:ext cx="405994" cy="405994"/>
          </a:xfrm>
          <a:prstGeom prst="rect">
            <a:avLst/>
          </a:prstGeom>
        </p:spPr>
      </p:pic>
      <p:sp>
        <p:nvSpPr>
          <p:cNvPr id="10" name="Text 6"/>
          <p:cNvSpPr/>
          <p:nvPr/>
        </p:nvSpPr>
        <p:spPr>
          <a:xfrm>
            <a:off x="8503920" y="1828800"/>
            <a:ext cx="2834640" cy="365760"/>
          </a:xfrm>
          <a:prstGeom prst="rect">
            <a:avLst/>
          </a:prstGeom>
          <a:noFill/>
          <a:ln/>
        </p:spPr>
        <p:txBody>
          <a:bodyPr wrap="square" lIns="0" tIns="0" rIns="0" bIns="0" rtlCol="0" anchor="ctr"/>
          <a:lstStyle/>
          <a:p>
            <a:pPr marL="0" indent="0">
              <a:buNone/>
            </a:pPr>
            <a:r>
              <a:rPr lang="en-US" sz="1500" b="1" dirty="0">
                <a:solidFill>
                  <a:srgbClr val="1B2A33"/>
                </a:solidFill>
                <a:latin typeface="Cambria" pitchFamily="34" charset="0"/>
                <a:ea typeface="Cambria" pitchFamily="34" charset="-122"/>
                <a:cs typeface="Cambria" pitchFamily="34" charset="-120"/>
              </a:rPr>
              <a:t>Why this matters</a:t>
            </a:r>
            <a:endParaRPr lang="en-US" sz="1500" dirty="0"/>
          </a:p>
        </p:txBody>
      </p:sp>
      <p:sp>
        <p:nvSpPr>
          <p:cNvPr id="11" name="Text 7"/>
          <p:cNvSpPr/>
          <p:nvPr/>
        </p:nvSpPr>
        <p:spPr>
          <a:xfrm>
            <a:off x="7772400" y="2423160"/>
            <a:ext cx="3520440" cy="1554480"/>
          </a:xfrm>
          <a:prstGeom prst="rect">
            <a:avLst/>
          </a:prstGeom>
          <a:noFill/>
          <a:ln/>
        </p:spPr>
        <p:txBody>
          <a:bodyPr wrap="square" lIns="0" tIns="0" rIns="0" bIns="0" rtlCol="0" anchor="ctr"/>
          <a:lstStyle/>
          <a:p>
            <a:pPr marL="0" indent="0">
              <a:buNone/>
            </a:pPr>
            <a:r>
              <a:rPr lang="en-US" sz="1250" dirty="0">
                <a:solidFill>
                  <a:srgbClr val="55707C"/>
                </a:solidFill>
                <a:latin typeface="Calibri" pitchFamily="34" charset="0"/>
                <a:ea typeface="Calibri" pitchFamily="34" charset="-122"/>
                <a:cs typeface="Calibri" pitchFamily="34" charset="-120"/>
              </a:rPr>
              <a:t>Older people are frequently discussed as a policy 'burden' rather than as citizens with rights to empowerment, dignity and choice. This presentation deliberately foregrounds a critical, rights-based lens throughout.</a:t>
            </a:r>
            <a:endParaRPr lang="en-US" sz="1250" dirty="0"/>
          </a:p>
        </p:txBody>
      </p:sp>
      <p:sp>
        <p:nvSpPr>
          <p:cNvPr id="12" name="Shape 8"/>
          <p:cNvSpPr/>
          <p:nvPr/>
        </p:nvSpPr>
        <p:spPr>
          <a:xfrm>
            <a:off x="7772400" y="4160520"/>
            <a:ext cx="3520440" cy="0"/>
          </a:xfrm>
          <a:prstGeom prst="line">
            <a:avLst/>
          </a:prstGeom>
          <a:noFill/>
          <a:ln w="12700">
            <a:solidFill>
              <a:srgbClr val="D9E8EE"/>
            </a:solidFill>
            <a:prstDash val="solid"/>
          </a:ln>
        </p:spPr>
        <p:txBody>
          <a:bodyPr/>
          <a:lstStyle/>
          <a:p>
            <a:endParaRPr lang="en-GB"/>
          </a:p>
        </p:txBody>
      </p:sp>
      <p:sp>
        <p:nvSpPr>
          <p:cNvPr id="13" name="Text 9"/>
          <p:cNvSpPr/>
          <p:nvPr/>
        </p:nvSpPr>
        <p:spPr>
          <a:xfrm>
            <a:off x="7772400" y="4343400"/>
            <a:ext cx="3520440" cy="1371600"/>
          </a:xfrm>
          <a:prstGeom prst="rect">
            <a:avLst/>
          </a:prstGeom>
          <a:noFill/>
          <a:ln/>
        </p:spPr>
        <p:txBody>
          <a:bodyPr wrap="square" lIns="0" tIns="0" rIns="0" bIns="0" rtlCol="0" anchor="ctr"/>
          <a:lstStyle/>
          <a:p>
            <a:pPr marL="0" indent="0">
              <a:buNone/>
            </a:pPr>
            <a:r>
              <a:rPr lang="en-US" sz="1200" i="1" dirty="0">
                <a:solidFill>
                  <a:srgbClr val="1C7293"/>
                </a:solidFill>
                <a:latin typeface="Calibri" pitchFamily="34" charset="0"/>
                <a:ea typeface="Calibri" pitchFamily="34" charset="-122"/>
                <a:cs typeface="Calibri" pitchFamily="34" charset="-120"/>
              </a:rPr>
              <a:t>Presentation route:</a:t>
            </a:r>
            <a:endParaRPr lang="en-US" sz="1200" dirty="0"/>
          </a:p>
          <a:p>
            <a:pPr marL="0" indent="0">
              <a:buNone/>
            </a:pPr>
            <a:r>
              <a:rPr lang="en-US" sz="1200" i="1" dirty="0">
                <a:solidFill>
                  <a:srgbClr val="1C7293"/>
                </a:solidFill>
                <a:latin typeface="Calibri" pitchFamily="34" charset="0"/>
                <a:ea typeface="Calibri" pitchFamily="34" charset="-122"/>
                <a:cs typeface="Calibri" pitchFamily="34" charset="-120"/>
              </a:rPr>
              <a:t>Needs → Theory → Policy → Services → Technology → Challenges → Recommendations</a:t>
            </a:r>
            <a:endParaRPr lang="en-US" sz="1200" dirty="0"/>
          </a:p>
        </p:txBody>
      </p:sp>
      <p:sp>
        <p:nvSpPr>
          <p:cNvPr id="15" name="Text 10"/>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Introduction</a:t>
            </a:r>
            <a:endParaRPr lang="en-US" sz="900" dirty="0"/>
          </a:p>
        </p:txBody>
      </p:sp>
      <p:sp>
        <p:nvSpPr>
          <p:cNvPr id="16" name="Text 11"/>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2</a:t>
            </a:r>
            <a:endParaRPr lang="en-US" sz="900" dirty="0"/>
          </a:p>
        </p:txBody>
      </p:sp>
      <p:pic>
        <p:nvPicPr>
          <p:cNvPr id="18" name="Audio 17">
            <a:hlinkClick r:id="" action="ppaction://media"/>
            <a:extLst>
              <a:ext uri="{FF2B5EF4-FFF2-40B4-BE49-F238E27FC236}">
                <a16:creationId xmlns:a16="http://schemas.microsoft.com/office/drawing/2014/main" id="{DAF0B31E-3210-4D86-E440-8B26680475C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1425"/>
    </mc:Choice>
    <mc:Fallback>
      <p:transition spd="slow" advTm="101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1 · NEEDS</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Understanding Ageing and Holistic Care Needs</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Ageing is biopsychosocial: physical, psychological and social needs interact (Engel, 1977)</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Older people are a heterogeneous group — chronological age does not predict need, capability or preference (WHO, 2020)</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WHO Decade of Healthy Ageing reframes ageing around functional ability, not decline (WHO, 2020)</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Deficit-based assessment risks reducing people to a list of problems rather than a person with assets and goals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Critical tension: person-centred rhetoric versus tick-box, time-limited assessment practice in real services</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Shape 5"/>
          <p:cNvSpPr/>
          <p:nvPr/>
        </p:nvSpPr>
        <p:spPr>
          <a:xfrm>
            <a:off x="7772400" y="1783080"/>
            <a:ext cx="548640" cy="548640"/>
          </a:xfrm>
          <a:prstGeom prst="ellipse">
            <a:avLst/>
          </a:prstGeom>
          <a:solidFill>
            <a:srgbClr val="FDF3E3"/>
          </a:solidFill>
          <a:ln/>
        </p:spPr>
        <p:txBody>
          <a:bodyPr/>
          <a:lstStyle/>
          <a:p>
            <a:endParaRPr lang="en-GB"/>
          </a:p>
        </p:txBody>
      </p:sp>
      <p:pic>
        <p:nvPicPr>
          <p:cNvPr id="9" name="Image 1" descr="preencoded.png"/>
          <p:cNvPicPr>
            <a:picLocks noChangeAspect="1"/>
          </p:cNvPicPr>
          <p:nvPr/>
        </p:nvPicPr>
        <p:blipFill>
          <a:blip r:embed="rId6"/>
          <a:stretch>
            <a:fillRect/>
          </a:stretch>
        </p:blipFill>
        <p:spPr>
          <a:xfrm>
            <a:off x="7843723" y="1854403"/>
            <a:ext cx="405994" cy="405994"/>
          </a:xfrm>
          <a:prstGeom prst="rect">
            <a:avLst/>
          </a:prstGeom>
        </p:spPr>
      </p:pic>
      <p:sp>
        <p:nvSpPr>
          <p:cNvPr id="10" name="Text 6"/>
          <p:cNvSpPr/>
          <p:nvPr/>
        </p:nvSpPr>
        <p:spPr>
          <a:xfrm>
            <a:off x="7772400" y="2514600"/>
            <a:ext cx="3520440" cy="1005840"/>
          </a:xfrm>
          <a:prstGeom prst="rect">
            <a:avLst/>
          </a:prstGeom>
          <a:noFill/>
          <a:ln/>
        </p:spPr>
        <p:txBody>
          <a:bodyPr wrap="square" lIns="0" tIns="0" rIns="0" bIns="0" rtlCol="0" anchor="ctr"/>
          <a:lstStyle/>
          <a:p>
            <a:pPr marL="0" indent="0">
              <a:buNone/>
            </a:pPr>
            <a:r>
              <a:rPr lang="en-US" sz="4600" b="1" dirty="0">
                <a:solidFill>
                  <a:srgbClr val="065A82"/>
                </a:solidFill>
                <a:latin typeface="Cambria" pitchFamily="34" charset="0"/>
                <a:ea typeface="Cambria" pitchFamily="34" charset="-122"/>
                <a:cs typeface="Cambria" pitchFamily="34" charset="-120"/>
              </a:rPr>
              <a:t>1 in 4</a:t>
            </a:r>
            <a:endParaRPr lang="en-US" sz="4600" dirty="0"/>
          </a:p>
        </p:txBody>
      </p:sp>
      <p:sp>
        <p:nvSpPr>
          <p:cNvPr id="11" name="Text 7"/>
          <p:cNvSpPr/>
          <p:nvPr/>
        </p:nvSpPr>
        <p:spPr>
          <a:xfrm>
            <a:off x="7772400" y="3520440"/>
            <a:ext cx="3520440" cy="12801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people in the UK projected to be aged 65+ by 2043</a:t>
            </a:r>
            <a:endParaRPr lang="en-US" sz="1350" dirty="0"/>
          </a:p>
        </p:txBody>
      </p:sp>
      <p:sp>
        <p:nvSpPr>
          <p:cNvPr id="12" name="Text 8"/>
          <p:cNvSpPr/>
          <p:nvPr/>
        </p:nvSpPr>
        <p:spPr>
          <a:xfrm>
            <a:off x="7772400" y="5212080"/>
            <a:ext cx="3520440" cy="365760"/>
          </a:xfrm>
          <a:prstGeom prst="rect">
            <a:avLst/>
          </a:prstGeom>
          <a:noFill/>
          <a:ln/>
        </p:spPr>
        <p:txBody>
          <a:bodyPr wrap="square" lIns="0" tIns="0" rIns="0" bIns="0" rtlCol="0" anchor="ctr"/>
          <a:lstStyle/>
          <a:p>
            <a:pPr marL="0" indent="0">
              <a:buNone/>
            </a:pPr>
            <a:r>
              <a:rPr lang="en-US" sz="1150" i="1" dirty="0">
                <a:solidFill>
                  <a:srgbClr val="55707C"/>
                </a:solidFill>
                <a:latin typeface="Calibri" pitchFamily="34" charset="0"/>
                <a:ea typeface="Calibri" pitchFamily="34" charset="-122"/>
                <a:cs typeface="Calibri" pitchFamily="34" charset="-120"/>
              </a:rPr>
              <a:t>(ONS, 2023)</a:t>
            </a:r>
            <a:endParaRPr lang="en-US" sz="1150" dirty="0"/>
          </a:p>
        </p:txBody>
      </p:sp>
      <p:sp>
        <p:nvSpPr>
          <p:cNvPr id="13" name="Text 9"/>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1 · Needs</a:t>
            </a:r>
            <a:endParaRPr lang="en-US" sz="900" dirty="0"/>
          </a:p>
        </p:txBody>
      </p:sp>
      <p:sp>
        <p:nvSpPr>
          <p:cNvPr id="14" name="Text 10"/>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4</a:t>
            </a:r>
            <a:endParaRPr lang="en-US" sz="900" dirty="0"/>
          </a:p>
        </p:txBody>
      </p:sp>
      <p:pic>
        <p:nvPicPr>
          <p:cNvPr id="20" name="Audio 19">
            <a:hlinkClick r:id="" action="ppaction://media"/>
            <a:extLst>
              <a:ext uri="{FF2B5EF4-FFF2-40B4-BE49-F238E27FC236}">
                <a16:creationId xmlns:a16="http://schemas.microsoft.com/office/drawing/2014/main" id="{BFACAD6D-7A62-D77D-702B-EC885D4F06C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7674"/>
    </mc:Choice>
    <mc:Fallback>
      <p:transition spd="slow" advTm="97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1 · NEEDS</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Maintaining Functional Ability</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Functional ability = intrinsic capacity (mobility, cognition, senses, continence) interacting with the environment (WHO, 2015)</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Preventative and reablement approaches reduce dependency and hospital admission (NHS England, 2019)</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NICE NG32 recommends strengths-based, goal-oriented support to sustain independence (NICE, 2015)</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Critique: an over-medicalised focus on physical function can neglect environmental and social barriers, such as poor housing or inaccessible transport</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Directly relevant to Case Study 1, where reduced mobility threatens wider independence</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7772400" y="1737360"/>
            <a:ext cx="3520440" cy="457200"/>
          </a:xfrm>
          <a:prstGeom prst="rect">
            <a:avLst/>
          </a:prstGeom>
          <a:noFill/>
          <a:ln/>
        </p:spPr>
        <p:txBody>
          <a:bodyPr wrap="square" lIns="0" tIns="0" rIns="0" bIns="0" rtlCol="0" anchor="ctr"/>
          <a:lstStyle/>
          <a:p>
            <a:pPr marL="0" indent="0">
              <a:buNone/>
            </a:pPr>
            <a:r>
              <a:rPr lang="en-US" sz="1500" b="1" dirty="0">
                <a:solidFill>
                  <a:srgbClr val="1B2A33"/>
                </a:solidFill>
                <a:latin typeface="Cambria" pitchFamily="34" charset="0"/>
                <a:ea typeface="Cambria" pitchFamily="34" charset="-122"/>
                <a:cs typeface="Cambria" pitchFamily="34" charset="-120"/>
              </a:rPr>
              <a:t>Domains of functional ability</a:t>
            </a:r>
            <a:endParaRPr lang="en-US" sz="1500" dirty="0"/>
          </a:p>
        </p:txBody>
      </p:sp>
      <p:sp>
        <p:nvSpPr>
          <p:cNvPr id="9" name="Shape 6"/>
          <p:cNvSpPr/>
          <p:nvPr/>
        </p:nvSpPr>
        <p:spPr>
          <a:xfrm>
            <a:off x="7772400" y="2404872"/>
            <a:ext cx="128016" cy="128016"/>
          </a:xfrm>
          <a:prstGeom prst="ellipse">
            <a:avLst/>
          </a:prstGeom>
          <a:solidFill>
            <a:srgbClr val="1C7293"/>
          </a:solidFill>
          <a:ln/>
        </p:spPr>
        <p:txBody>
          <a:bodyPr/>
          <a:lstStyle/>
          <a:p>
            <a:endParaRPr lang="en-GB"/>
          </a:p>
        </p:txBody>
      </p:sp>
      <p:sp>
        <p:nvSpPr>
          <p:cNvPr id="10" name="Text 7"/>
          <p:cNvSpPr/>
          <p:nvPr/>
        </p:nvSpPr>
        <p:spPr>
          <a:xfrm>
            <a:off x="8028432" y="227685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Mobility &amp; balance</a:t>
            </a:r>
            <a:endParaRPr lang="en-US" sz="1350" dirty="0"/>
          </a:p>
        </p:txBody>
      </p:sp>
      <p:sp>
        <p:nvSpPr>
          <p:cNvPr id="11" name="Shape 8"/>
          <p:cNvSpPr/>
          <p:nvPr/>
        </p:nvSpPr>
        <p:spPr>
          <a:xfrm>
            <a:off x="7772400" y="2907792"/>
            <a:ext cx="128016" cy="128016"/>
          </a:xfrm>
          <a:prstGeom prst="ellipse">
            <a:avLst/>
          </a:prstGeom>
          <a:solidFill>
            <a:srgbClr val="1C7293"/>
          </a:solidFill>
          <a:ln/>
        </p:spPr>
        <p:txBody>
          <a:bodyPr/>
          <a:lstStyle/>
          <a:p>
            <a:endParaRPr lang="en-GB"/>
          </a:p>
        </p:txBody>
      </p:sp>
      <p:sp>
        <p:nvSpPr>
          <p:cNvPr id="12" name="Text 9"/>
          <p:cNvSpPr/>
          <p:nvPr/>
        </p:nvSpPr>
        <p:spPr>
          <a:xfrm>
            <a:off x="8028432" y="277977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Cognition &amp; mood</a:t>
            </a:r>
            <a:endParaRPr lang="en-US" sz="1350" dirty="0"/>
          </a:p>
        </p:txBody>
      </p:sp>
      <p:sp>
        <p:nvSpPr>
          <p:cNvPr id="13" name="Shape 10"/>
          <p:cNvSpPr/>
          <p:nvPr/>
        </p:nvSpPr>
        <p:spPr>
          <a:xfrm>
            <a:off x="7772400" y="3410712"/>
            <a:ext cx="128016" cy="128016"/>
          </a:xfrm>
          <a:prstGeom prst="ellipse">
            <a:avLst/>
          </a:prstGeom>
          <a:solidFill>
            <a:srgbClr val="1C7293"/>
          </a:solidFill>
          <a:ln/>
        </p:spPr>
        <p:txBody>
          <a:bodyPr/>
          <a:lstStyle/>
          <a:p>
            <a:endParaRPr lang="en-GB"/>
          </a:p>
        </p:txBody>
      </p:sp>
      <p:sp>
        <p:nvSpPr>
          <p:cNvPr id="14" name="Text 11"/>
          <p:cNvSpPr/>
          <p:nvPr/>
        </p:nvSpPr>
        <p:spPr>
          <a:xfrm>
            <a:off x="8028432" y="328269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Sensory function</a:t>
            </a:r>
            <a:endParaRPr lang="en-US" sz="1350" dirty="0"/>
          </a:p>
        </p:txBody>
      </p:sp>
      <p:sp>
        <p:nvSpPr>
          <p:cNvPr id="15" name="Shape 12"/>
          <p:cNvSpPr/>
          <p:nvPr/>
        </p:nvSpPr>
        <p:spPr>
          <a:xfrm>
            <a:off x="7772400" y="3913632"/>
            <a:ext cx="128016" cy="128016"/>
          </a:xfrm>
          <a:prstGeom prst="ellipse">
            <a:avLst/>
          </a:prstGeom>
          <a:solidFill>
            <a:srgbClr val="1C7293"/>
          </a:solidFill>
          <a:ln/>
        </p:spPr>
        <p:txBody>
          <a:bodyPr/>
          <a:lstStyle/>
          <a:p>
            <a:endParaRPr lang="en-GB"/>
          </a:p>
        </p:txBody>
      </p:sp>
      <p:sp>
        <p:nvSpPr>
          <p:cNvPr id="16" name="Text 13"/>
          <p:cNvSpPr/>
          <p:nvPr/>
        </p:nvSpPr>
        <p:spPr>
          <a:xfrm>
            <a:off x="8028432" y="378561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Continence &amp; nutrition</a:t>
            </a:r>
            <a:endParaRPr lang="en-US" sz="1350" dirty="0"/>
          </a:p>
        </p:txBody>
      </p:sp>
      <p:sp>
        <p:nvSpPr>
          <p:cNvPr id="17" name="Text 14"/>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1 · Needs</a:t>
            </a:r>
            <a:endParaRPr lang="en-US" sz="900" dirty="0"/>
          </a:p>
        </p:txBody>
      </p:sp>
      <p:sp>
        <p:nvSpPr>
          <p:cNvPr id="18" name="Text 15"/>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5</a:t>
            </a:r>
            <a:endParaRPr lang="en-US" sz="900" dirty="0"/>
          </a:p>
        </p:txBody>
      </p:sp>
      <p:pic>
        <p:nvPicPr>
          <p:cNvPr id="26" name="Audio 25">
            <a:hlinkClick r:id="" action="ppaction://media"/>
            <a:extLst>
              <a:ext uri="{FF2B5EF4-FFF2-40B4-BE49-F238E27FC236}">
                <a16:creationId xmlns:a16="http://schemas.microsoft.com/office/drawing/2014/main" id="{6DC0EF7C-476A-3165-91E1-97FE2DAF37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5647"/>
    </mc:Choice>
    <mc:Fallback>
      <p:transition spd="slow" advTm="75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1 · NEEDS</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Empowerment, Independence, Freedom and Choice</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Empowerment means enabling control over decisions, not simply providing a service (Care Act 2014, wellbeing principle)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Independence should not be equated with living alone or without support — supported independence is equally valid</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Human Rights Act 1998 (Article 8) protects the right to private and family life, underpinning choice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Equality Act 2010 protects against age discrimination in access to services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Critical tension: risk-averse, defensive practice can override rhetoric of choice with a 'safe but sorry' culture</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Shape 5"/>
          <p:cNvSpPr/>
          <p:nvPr/>
        </p:nvSpPr>
        <p:spPr>
          <a:xfrm>
            <a:off x="7772400" y="1783080"/>
            <a:ext cx="548640" cy="548640"/>
          </a:xfrm>
          <a:prstGeom prst="ellipse">
            <a:avLst/>
          </a:prstGeom>
          <a:solidFill>
            <a:srgbClr val="FDF3E3"/>
          </a:solidFill>
          <a:ln/>
        </p:spPr>
        <p:txBody>
          <a:bodyPr/>
          <a:lstStyle/>
          <a:p>
            <a:endParaRPr lang="en-GB"/>
          </a:p>
        </p:txBody>
      </p:sp>
      <p:pic>
        <p:nvPicPr>
          <p:cNvPr id="9" name="Image 1" descr="preencoded.png"/>
          <p:cNvPicPr>
            <a:picLocks noChangeAspect="1"/>
          </p:cNvPicPr>
          <p:nvPr/>
        </p:nvPicPr>
        <p:blipFill>
          <a:blip r:embed="rId6"/>
          <a:stretch>
            <a:fillRect/>
          </a:stretch>
        </p:blipFill>
        <p:spPr>
          <a:xfrm>
            <a:off x="7843723" y="1854403"/>
            <a:ext cx="405994" cy="405994"/>
          </a:xfrm>
          <a:prstGeom prst="rect">
            <a:avLst/>
          </a:prstGeom>
        </p:spPr>
      </p:pic>
      <p:sp>
        <p:nvSpPr>
          <p:cNvPr id="10" name="Text 6"/>
          <p:cNvSpPr/>
          <p:nvPr/>
        </p:nvSpPr>
        <p:spPr>
          <a:xfrm>
            <a:off x="7772400" y="2514600"/>
            <a:ext cx="3520440" cy="1005840"/>
          </a:xfrm>
          <a:prstGeom prst="rect">
            <a:avLst/>
          </a:prstGeom>
          <a:noFill/>
          <a:ln/>
        </p:spPr>
        <p:txBody>
          <a:bodyPr wrap="square" lIns="0" tIns="0" rIns="0" bIns="0" rtlCol="0" anchor="ctr"/>
          <a:lstStyle/>
          <a:p>
            <a:pPr marL="0" indent="0">
              <a:buNone/>
            </a:pPr>
            <a:r>
              <a:rPr lang="en-US" sz="4600" b="1" dirty="0">
                <a:solidFill>
                  <a:srgbClr val="065A82"/>
                </a:solidFill>
                <a:latin typeface="Cambria" pitchFamily="34" charset="0"/>
                <a:ea typeface="Cambria" pitchFamily="34" charset="-122"/>
                <a:cs typeface="Cambria" pitchFamily="34" charset="-120"/>
              </a:rPr>
              <a:t>Sec.1</a:t>
            </a:r>
            <a:endParaRPr lang="en-US" sz="4600" dirty="0"/>
          </a:p>
        </p:txBody>
      </p:sp>
      <p:sp>
        <p:nvSpPr>
          <p:cNvPr id="11" name="Text 7"/>
          <p:cNvSpPr/>
          <p:nvPr/>
        </p:nvSpPr>
        <p:spPr>
          <a:xfrm>
            <a:off x="7772400" y="3520440"/>
            <a:ext cx="3520440" cy="12801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Care Act 2014 places wellbeing, not just safety, as the guiding principle of adult social care</a:t>
            </a:r>
            <a:endParaRPr lang="en-US" sz="1350" dirty="0"/>
          </a:p>
        </p:txBody>
      </p:sp>
      <p:sp>
        <p:nvSpPr>
          <p:cNvPr id="12" name="Text 8"/>
          <p:cNvSpPr/>
          <p:nvPr/>
        </p:nvSpPr>
        <p:spPr>
          <a:xfrm>
            <a:off x="7772400" y="5212080"/>
            <a:ext cx="3520440" cy="365760"/>
          </a:xfrm>
          <a:prstGeom prst="rect">
            <a:avLst/>
          </a:prstGeom>
          <a:noFill/>
          <a:ln/>
        </p:spPr>
        <p:txBody>
          <a:bodyPr wrap="square" lIns="0" tIns="0" rIns="0" bIns="0" rtlCol="0" anchor="ctr"/>
          <a:lstStyle/>
          <a:p>
            <a:pPr marL="0" indent="0">
              <a:buNone/>
            </a:pPr>
            <a:r>
              <a:rPr lang="en-US" sz="1150" i="1" dirty="0">
                <a:solidFill>
                  <a:srgbClr val="55707C"/>
                </a:solidFill>
                <a:latin typeface="Calibri" pitchFamily="34" charset="0"/>
                <a:ea typeface="Calibri" pitchFamily="34" charset="-122"/>
                <a:cs typeface="Calibri" pitchFamily="34" charset="-120"/>
              </a:rPr>
              <a:t>(Care Act, 2014)</a:t>
            </a:r>
            <a:endParaRPr lang="en-US" sz="1150" dirty="0"/>
          </a:p>
        </p:txBody>
      </p:sp>
      <p:sp>
        <p:nvSpPr>
          <p:cNvPr id="13" name="Text 9"/>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1 · Needs</a:t>
            </a:r>
            <a:endParaRPr lang="en-US" sz="900" dirty="0"/>
          </a:p>
        </p:txBody>
      </p:sp>
      <p:sp>
        <p:nvSpPr>
          <p:cNvPr id="14" name="Text 10"/>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6</a:t>
            </a:r>
            <a:endParaRPr lang="en-US" sz="900" dirty="0"/>
          </a:p>
        </p:txBody>
      </p:sp>
      <p:pic>
        <p:nvPicPr>
          <p:cNvPr id="17" name="Audio 16">
            <a:hlinkClick r:id="" action="ppaction://media"/>
            <a:extLst>
              <a:ext uri="{FF2B5EF4-FFF2-40B4-BE49-F238E27FC236}">
                <a16:creationId xmlns:a16="http://schemas.microsoft.com/office/drawing/2014/main" id="{19622F14-4D64-2980-4C46-BD8339E1B87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574"/>
    </mc:Choice>
    <mc:Fallback>
      <p:transition spd="slow" advTm="74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2 · SERVICES</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Current UK Services and Critical Evaluation</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Statutory: local authority adult social care assessment and support under the Care Act 2014</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NHS community services: district nursing, falls prevention clinics, intermediate/reablement care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Voluntary sector: Age UK, befriending schemes, day centres, social prescribing link workers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Critical evaluation: eligibility thresholds and funding pressures create a 'postcode lottery' in provision (The King's Fund, 2023)</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Fragmentation between health and social care commissioning remains a persistent structural barrier (The King's Fund, 2021)</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7772400" y="1737360"/>
            <a:ext cx="3520440" cy="457200"/>
          </a:xfrm>
          <a:prstGeom prst="rect">
            <a:avLst/>
          </a:prstGeom>
          <a:noFill/>
          <a:ln/>
        </p:spPr>
        <p:txBody>
          <a:bodyPr wrap="square" lIns="0" tIns="0" rIns="0" bIns="0" rtlCol="0" anchor="ctr"/>
          <a:lstStyle/>
          <a:p>
            <a:pPr marL="0" indent="0">
              <a:buNone/>
            </a:pPr>
            <a:r>
              <a:rPr lang="en-US" sz="1500" b="1" dirty="0">
                <a:solidFill>
                  <a:srgbClr val="1B2A33"/>
                </a:solidFill>
                <a:latin typeface="Cambria" pitchFamily="34" charset="0"/>
                <a:ea typeface="Cambria" pitchFamily="34" charset="-122"/>
                <a:cs typeface="Cambria" pitchFamily="34" charset="-120"/>
              </a:rPr>
              <a:t>Three tiers of provision</a:t>
            </a:r>
            <a:endParaRPr lang="en-US" sz="1500" dirty="0"/>
          </a:p>
        </p:txBody>
      </p:sp>
      <p:sp>
        <p:nvSpPr>
          <p:cNvPr id="9" name="Shape 6"/>
          <p:cNvSpPr/>
          <p:nvPr/>
        </p:nvSpPr>
        <p:spPr>
          <a:xfrm>
            <a:off x="7772400" y="2404872"/>
            <a:ext cx="128016" cy="128016"/>
          </a:xfrm>
          <a:prstGeom prst="ellipse">
            <a:avLst/>
          </a:prstGeom>
          <a:solidFill>
            <a:srgbClr val="1C7293"/>
          </a:solidFill>
          <a:ln/>
        </p:spPr>
        <p:txBody>
          <a:bodyPr/>
          <a:lstStyle/>
          <a:p>
            <a:endParaRPr lang="en-GB"/>
          </a:p>
        </p:txBody>
      </p:sp>
      <p:sp>
        <p:nvSpPr>
          <p:cNvPr id="10" name="Text 7"/>
          <p:cNvSpPr/>
          <p:nvPr/>
        </p:nvSpPr>
        <p:spPr>
          <a:xfrm>
            <a:off x="8028432" y="227685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Statutory (NHS &amp; LA)</a:t>
            </a:r>
            <a:endParaRPr lang="en-US" sz="1350" dirty="0"/>
          </a:p>
        </p:txBody>
      </p:sp>
      <p:sp>
        <p:nvSpPr>
          <p:cNvPr id="11" name="Shape 8"/>
          <p:cNvSpPr/>
          <p:nvPr/>
        </p:nvSpPr>
        <p:spPr>
          <a:xfrm>
            <a:off x="7772400" y="2907792"/>
            <a:ext cx="128016" cy="128016"/>
          </a:xfrm>
          <a:prstGeom prst="ellipse">
            <a:avLst/>
          </a:prstGeom>
          <a:solidFill>
            <a:srgbClr val="1C7293"/>
          </a:solidFill>
          <a:ln/>
        </p:spPr>
        <p:txBody>
          <a:bodyPr/>
          <a:lstStyle/>
          <a:p>
            <a:endParaRPr lang="en-GB"/>
          </a:p>
        </p:txBody>
      </p:sp>
      <p:sp>
        <p:nvSpPr>
          <p:cNvPr id="12" name="Text 9"/>
          <p:cNvSpPr/>
          <p:nvPr/>
        </p:nvSpPr>
        <p:spPr>
          <a:xfrm>
            <a:off x="8028432" y="277977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Voluntary/community</a:t>
            </a:r>
            <a:endParaRPr lang="en-US" sz="1350" dirty="0"/>
          </a:p>
        </p:txBody>
      </p:sp>
      <p:sp>
        <p:nvSpPr>
          <p:cNvPr id="13" name="Shape 10"/>
          <p:cNvSpPr/>
          <p:nvPr/>
        </p:nvSpPr>
        <p:spPr>
          <a:xfrm>
            <a:off x="7772400" y="3410712"/>
            <a:ext cx="128016" cy="128016"/>
          </a:xfrm>
          <a:prstGeom prst="ellipse">
            <a:avLst/>
          </a:prstGeom>
          <a:solidFill>
            <a:srgbClr val="1C7293"/>
          </a:solidFill>
          <a:ln/>
        </p:spPr>
        <p:txBody>
          <a:bodyPr/>
          <a:lstStyle/>
          <a:p>
            <a:endParaRPr lang="en-GB"/>
          </a:p>
        </p:txBody>
      </p:sp>
      <p:sp>
        <p:nvSpPr>
          <p:cNvPr id="14" name="Text 11"/>
          <p:cNvSpPr/>
          <p:nvPr/>
        </p:nvSpPr>
        <p:spPr>
          <a:xfrm>
            <a:off x="8028432" y="328269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Informal/family carers</a:t>
            </a:r>
            <a:endParaRPr lang="en-US" sz="1350" dirty="0"/>
          </a:p>
        </p:txBody>
      </p:sp>
      <p:sp>
        <p:nvSpPr>
          <p:cNvPr id="15" name="Text 12"/>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2 · Services</a:t>
            </a:r>
            <a:endParaRPr lang="en-US" sz="900" dirty="0"/>
          </a:p>
        </p:txBody>
      </p:sp>
      <p:sp>
        <p:nvSpPr>
          <p:cNvPr id="16" name="Text 13"/>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9</a:t>
            </a:r>
            <a:endParaRPr lang="en-US" sz="900" dirty="0"/>
          </a:p>
        </p:txBody>
      </p:sp>
      <p:pic>
        <p:nvPicPr>
          <p:cNvPr id="19" name="Audio 18">
            <a:hlinkClick r:id="" action="ppaction://media"/>
            <a:extLst>
              <a:ext uri="{FF2B5EF4-FFF2-40B4-BE49-F238E27FC236}">
                <a16:creationId xmlns:a16="http://schemas.microsoft.com/office/drawing/2014/main" id="{AC55007E-084D-15C3-A6F2-D2F28A8AEC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8010"/>
    </mc:Choice>
    <mc:Fallback>
      <p:transition spd="slow" advTm="88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2 · SERVICES</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UK Policy and Legislation</a:t>
            </a:r>
            <a:endParaRPr lang="en-US" sz="26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640080" y="1508760"/>
          <a:ext cx="10927080" cy="1965960"/>
        </p:xfrm>
        <a:graphic>
          <a:graphicData uri="http://schemas.openxmlformats.org/drawingml/2006/table">
            <a:tbl>
              <a:tblPr/>
              <a:tblGrid>
                <a:gridCol w="2560320">
                  <a:extLst>
                    <a:ext uri="{9D8B030D-6E8A-4147-A177-3AD203B41FA5}">
                      <a16:colId xmlns:a16="http://schemas.microsoft.com/office/drawing/2014/main" val="20000"/>
                    </a:ext>
                  </a:extLst>
                </a:gridCol>
                <a:gridCol w="4480560">
                  <a:extLst>
                    <a:ext uri="{9D8B030D-6E8A-4147-A177-3AD203B41FA5}">
                      <a16:colId xmlns:a16="http://schemas.microsoft.com/office/drawing/2014/main" val="20001"/>
                    </a:ext>
                  </a:extLst>
                </a:gridCol>
                <a:gridCol w="3886200">
                  <a:extLst>
                    <a:ext uri="{9D8B030D-6E8A-4147-A177-3AD203B41FA5}">
                      <a16:colId xmlns:a16="http://schemas.microsoft.com/office/drawing/2014/main" val="20002"/>
                    </a:ext>
                  </a:extLst>
                </a:gridCol>
              </a:tblGrid>
              <a:tr h="0">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Policy / Legislation</a:t>
                      </a:r>
                      <a:endParaRPr lang="en-US" sz="12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065A82"/>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Influence on Practice</a:t>
                      </a:r>
                      <a:endParaRPr lang="en-US" sz="12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065A82"/>
                    </a:solidFill>
                  </a:tcPr>
                </a:tc>
                <a:tc>
                  <a:txBody>
                    <a:bodyPr/>
                    <a:lstStyle/>
                    <a:p>
                      <a:pPr marL="0" indent="0" algn="l">
                        <a:buNone/>
                      </a:pPr>
                      <a:r>
                        <a:rPr lang="en-US" sz="1250" b="1" dirty="0">
                          <a:solidFill>
                            <a:srgbClr val="FFFFFF"/>
                          </a:solidFill>
                          <a:latin typeface="Calibri" pitchFamily="34" charset="0"/>
                          <a:ea typeface="Calibri" pitchFamily="34" charset="-122"/>
                          <a:cs typeface="Calibri" pitchFamily="34" charset="-120"/>
                        </a:rPr>
                        <a:t>Critical Limitation</a:t>
                      </a:r>
                      <a:endParaRPr lang="en-US" sz="12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065A82"/>
                    </a:solidFill>
                  </a:tcPr>
                </a:tc>
                <a:extLst>
                  <a:ext uri="{0D108BD9-81ED-4DB2-BD59-A6C34878D82A}">
                    <a16:rowId xmlns:a16="http://schemas.microsoft.com/office/drawing/2014/main" val="10000"/>
                  </a:ext>
                </a:extLst>
              </a:tr>
              <a:tr h="0">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Care Act 2014</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Wellbeing principle; strengths-based, person-centred assessment</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Implementation constrained by eligibility thresholds and funding</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extLst>
                  <a:ext uri="{0D108BD9-81ED-4DB2-BD59-A6C34878D82A}">
                    <a16:rowId xmlns:a16="http://schemas.microsoft.com/office/drawing/2014/main" val="10001"/>
                  </a:ext>
                </a:extLst>
              </a:tr>
              <a:tr h="0">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Mental Capacity Act 2005</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FFFFF"/>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Presumption of capacity; supported decision-making</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FFFFF"/>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Inconsistent capacity assessments in practice</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Equality Act 2010 / Human Rights Act 1998</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Protects against age discrimination; rights-based care</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Awareness and enforcement in everyday practice is variable</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extLst>
                  <a:ext uri="{0D108BD9-81ED-4DB2-BD59-A6C34878D82A}">
                    <a16:rowId xmlns:a16="http://schemas.microsoft.com/office/drawing/2014/main" val="10003"/>
                  </a:ext>
                </a:extLst>
              </a:tr>
              <a:tr h="0">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NHS Long Term Plan (2019)</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FFFFF"/>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Commits to ageing well, prevention and integration</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FFFFF"/>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Delivery hampered by workforce and funding pressures</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0">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WHO Decade of Healthy Ageing</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Global framework centring functional ability and rights</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tc>
                  <a:txBody>
                    <a:bodyPr/>
                    <a:lstStyle/>
                    <a:p>
                      <a:pPr marL="0" indent="0" algn="l">
                        <a:buNone/>
                      </a:pPr>
                      <a:r>
                        <a:rPr lang="en-US" sz="1150" dirty="0">
                          <a:solidFill>
                            <a:srgbClr val="1B2A33"/>
                          </a:solidFill>
                          <a:latin typeface="Calibri" pitchFamily="34" charset="0"/>
                          <a:ea typeface="Calibri" pitchFamily="34" charset="-122"/>
                          <a:cs typeface="Calibri" pitchFamily="34" charset="-120"/>
                        </a:rPr>
                        <a:t>Non-binding; dependent on national implementation</a:t>
                      </a:r>
                      <a:endParaRPr lang="en-US" sz="1150" dirty="0">
                        <a:latin typeface="Calibri" charset="0"/>
                        <a:ea typeface="Calibri" charset="0"/>
                        <a:cs typeface="Calibri" charset="0"/>
                      </a:endParaRPr>
                    </a:p>
                  </a:txBody>
                  <a:tcPr>
                    <a:lnL w="6350" cap="flat" cmpd="sng" algn="ctr">
                      <a:solidFill>
                        <a:srgbClr val="D7E2E6"/>
                      </a:solidFill>
                      <a:prstDash val="solid"/>
                      <a:round/>
                      <a:headEnd type="none" w="med" len="med"/>
                      <a:tailEnd type="none" w="med" len="med"/>
                    </a:lnL>
                    <a:lnR w="6350" cap="flat" cmpd="sng" algn="ctr">
                      <a:solidFill>
                        <a:srgbClr val="D7E2E6"/>
                      </a:solidFill>
                      <a:prstDash val="solid"/>
                      <a:round/>
                      <a:headEnd type="none" w="med" len="med"/>
                      <a:tailEnd type="none" w="med" len="med"/>
                    </a:lnR>
                    <a:lnT w="6350" cap="flat" cmpd="sng" algn="ctr">
                      <a:solidFill>
                        <a:srgbClr val="D7E2E6"/>
                      </a:solidFill>
                      <a:prstDash val="solid"/>
                      <a:round/>
                      <a:headEnd type="none" w="med" len="med"/>
                      <a:tailEnd type="none" w="med" len="med"/>
                    </a:lnT>
                    <a:lnB w="6350" cap="flat" cmpd="sng" algn="ctr">
                      <a:solidFill>
                        <a:srgbClr val="D7E2E6"/>
                      </a:solidFill>
                      <a:prstDash val="solid"/>
                      <a:round/>
                      <a:headEnd type="none" w="med" len="med"/>
                      <a:tailEnd type="none" w="med" len="med"/>
                    </a:lnB>
                    <a:solidFill>
                      <a:srgbClr val="F6F9FA"/>
                    </a:solidFill>
                  </a:tcPr>
                </a:tc>
                <a:extLst>
                  <a:ext uri="{0D108BD9-81ED-4DB2-BD59-A6C34878D82A}">
                    <a16:rowId xmlns:a16="http://schemas.microsoft.com/office/drawing/2014/main" val="10005"/>
                  </a:ext>
                </a:extLst>
              </a:tr>
            </a:tbl>
          </a:graphicData>
        </a:graphic>
      </p:graphicFrame>
      <p:sp>
        <p:nvSpPr>
          <p:cNvPr id="7" name="Text 3"/>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2 · Services</a:t>
            </a:r>
            <a:endParaRPr lang="en-US" sz="900" dirty="0"/>
          </a:p>
        </p:txBody>
      </p:sp>
      <p:sp>
        <p:nvSpPr>
          <p:cNvPr id="8" name="Text 4"/>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10</a:t>
            </a:r>
            <a:endParaRPr lang="en-US" sz="900" dirty="0"/>
          </a:p>
        </p:txBody>
      </p:sp>
      <p:pic>
        <p:nvPicPr>
          <p:cNvPr id="11" name="Audio 10">
            <a:hlinkClick r:id="" action="ppaction://media"/>
            <a:extLst>
              <a:ext uri="{FF2B5EF4-FFF2-40B4-BE49-F238E27FC236}">
                <a16:creationId xmlns:a16="http://schemas.microsoft.com/office/drawing/2014/main" id="{0466353D-1250-874B-4543-E5F4112E00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5255"/>
    </mc:Choice>
    <mc:Fallback>
      <p:transition spd="slow" advTm="95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3 · THEORY &amp; PRACTICE</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Mental Capacity Act and Person-Centred Care</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Five principles: presumption of capacity, support to decide, right to make unwise decisions, best interests, least restrictive option (MCA, 2005)</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Kitwood's (1997) person-centred model asserts 'personhood' should guide dementia care, not pathology alone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NICE NG97 (2018) requires individualised, values-based dementia care planning</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Critical issue: capacity assessments are decision- and time-specific but are sometimes applied globally in practice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Delays in Liberty Protection Safeguards implementation create ongoing tension between autonomy and protection</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7772400" y="1737360"/>
            <a:ext cx="3520440" cy="457200"/>
          </a:xfrm>
          <a:prstGeom prst="rect">
            <a:avLst/>
          </a:prstGeom>
          <a:noFill/>
          <a:ln/>
        </p:spPr>
        <p:txBody>
          <a:bodyPr wrap="square" lIns="0" tIns="0" rIns="0" bIns="0" rtlCol="0" anchor="ctr"/>
          <a:lstStyle/>
          <a:p>
            <a:pPr marL="0" indent="0">
              <a:buNone/>
            </a:pPr>
            <a:r>
              <a:rPr lang="en-US" sz="1500" b="1" dirty="0">
                <a:solidFill>
                  <a:srgbClr val="1B2A33"/>
                </a:solidFill>
                <a:latin typeface="Cambria" pitchFamily="34" charset="0"/>
                <a:ea typeface="Cambria" pitchFamily="34" charset="-122"/>
                <a:cs typeface="Cambria" pitchFamily="34" charset="-120"/>
              </a:rPr>
              <a:t>Five principles of the MCA 2005</a:t>
            </a:r>
            <a:endParaRPr lang="en-US" sz="1500" dirty="0"/>
          </a:p>
        </p:txBody>
      </p:sp>
      <p:sp>
        <p:nvSpPr>
          <p:cNvPr id="9" name="Shape 6"/>
          <p:cNvSpPr/>
          <p:nvPr/>
        </p:nvSpPr>
        <p:spPr>
          <a:xfrm>
            <a:off x="7772400" y="2404872"/>
            <a:ext cx="128016" cy="128016"/>
          </a:xfrm>
          <a:prstGeom prst="ellipse">
            <a:avLst/>
          </a:prstGeom>
          <a:solidFill>
            <a:srgbClr val="1C7293"/>
          </a:solidFill>
          <a:ln/>
        </p:spPr>
        <p:txBody>
          <a:bodyPr/>
          <a:lstStyle/>
          <a:p>
            <a:endParaRPr lang="en-GB"/>
          </a:p>
        </p:txBody>
      </p:sp>
      <p:sp>
        <p:nvSpPr>
          <p:cNvPr id="10" name="Text 7"/>
          <p:cNvSpPr/>
          <p:nvPr/>
        </p:nvSpPr>
        <p:spPr>
          <a:xfrm>
            <a:off x="8028432" y="227685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Presume capacity</a:t>
            </a:r>
            <a:endParaRPr lang="en-US" sz="1350" dirty="0"/>
          </a:p>
        </p:txBody>
      </p:sp>
      <p:sp>
        <p:nvSpPr>
          <p:cNvPr id="11" name="Shape 8"/>
          <p:cNvSpPr/>
          <p:nvPr/>
        </p:nvSpPr>
        <p:spPr>
          <a:xfrm>
            <a:off x="7772400" y="2907792"/>
            <a:ext cx="128016" cy="128016"/>
          </a:xfrm>
          <a:prstGeom prst="ellipse">
            <a:avLst/>
          </a:prstGeom>
          <a:solidFill>
            <a:srgbClr val="1C7293"/>
          </a:solidFill>
          <a:ln/>
        </p:spPr>
        <p:txBody>
          <a:bodyPr/>
          <a:lstStyle/>
          <a:p>
            <a:endParaRPr lang="en-GB"/>
          </a:p>
        </p:txBody>
      </p:sp>
      <p:sp>
        <p:nvSpPr>
          <p:cNvPr id="12" name="Text 9"/>
          <p:cNvSpPr/>
          <p:nvPr/>
        </p:nvSpPr>
        <p:spPr>
          <a:xfrm>
            <a:off x="8028432" y="277977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Support to decide</a:t>
            </a:r>
            <a:endParaRPr lang="en-US" sz="1350" dirty="0"/>
          </a:p>
        </p:txBody>
      </p:sp>
      <p:sp>
        <p:nvSpPr>
          <p:cNvPr id="13" name="Shape 10"/>
          <p:cNvSpPr/>
          <p:nvPr/>
        </p:nvSpPr>
        <p:spPr>
          <a:xfrm>
            <a:off x="7772400" y="3410712"/>
            <a:ext cx="128016" cy="128016"/>
          </a:xfrm>
          <a:prstGeom prst="ellipse">
            <a:avLst/>
          </a:prstGeom>
          <a:solidFill>
            <a:srgbClr val="1C7293"/>
          </a:solidFill>
          <a:ln/>
        </p:spPr>
        <p:txBody>
          <a:bodyPr/>
          <a:lstStyle/>
          <a:p>
            <a:endParaRPr lang="en-GB"/>
          </a:p>
        </p:txBody>
      </p:sp>
      <p:sp>
        <p:nvSpPr>
          <p:cNvPr id="14" name="Text 11"/>
          <p:cNvSpPr/>
          <p:nvPr/>
        </p:nvSpPr>
        <p:spPr>
          <a:xfrm>
            <a:off x="8028432" y="328269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Right to unwise decisions</a:t>
            </a:r>
            <a:endParaRPr lang="en-US" sz="1350" dirty="0"/>
          </a:p>
        </p:txBody>
      </p:sp>
      <p:sp>
        <p:nvSpPr>
          <p:cNvPr id="15" name="Shape 12"/>
          <p:cNvSpPr/>
          <p:nvPr/>
        </p:nvSpPr>
        <p:spPr>
          <a:xfrm>
            <a:off x="7772400" y="3913632"/>
            <a:ext cx="128016" cy="128016"/>
          </a:xfrm>
          <a:prstGeom prst="ellipse">
            <a:avLst/>
          </a:prstGeom>
          <a:solidFill>
            <a:srgbClr val="1C7293"/>
          </a:solidFill>
          <a:ln/>
        </p:spPr>
        <p:txBody>
          <a:bodyPr/>
          <a:lstStyle/>
          <a:p>
            <a:endParaRPr lang="en-GB"/>
          </a:p>
        </p:txBody>
      </p:sp>
      <p:sp>
        <p:nvSpPr>
          <p:cNvPr id="16" name="Text 13"/>
          <p:cNvSpPr/>
          <p:nvPr/>
        </p:nvSpPr>
        <p:spPr>
          <a:xfrm>
            <a:off x="8028432" y="378561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Best interests</a:t>
            </a:r>
            <a:endParaRPr lang="en-US" sz="1350" dirty="0"/>
          </a:p>
        </p:txBody>
      </p:sp>
      <p:sp>
        <p:nvSpPr>
          <p:cNvPr id="17" name="Shape 14"/>
          <p:cNvSpPr/>
          <p:nvPr/>
        </p:nvSpPr>
        <p:spPr>
          <a:xfrm>
            <a:off x="7772400" y="4416552"/>
            <a:ext cx="128016" cy="128016"/>
          </a:xfrm>
          <a:prstGeom prst="ellipse">
            <a:avLst/>
          </a:prstGeom>
          <a:solidFill>
            <a:srgbClr val="1C7293"/>
          </a:solidFill>
          <a:ln/>
        </p:spPr>
        <p:txBody>
          <a:bodyPr/>
          <a:lstStyle/>
          <a:p>
            <a:endParaRPr lang="en-GB"/>
          </a:p>
        </p:txBody>
      </p:sp>
      <p:sp>
        <p:nvSpPr>
          <p:cNvPr id="18" name="Text 15"/>
          <p:cNvSpPr/>
          <p:nvPr/>
        </p:nvSpPr>
        <p:spPr>
          <a:xfrm>
            <a:off x="8028432" y="428853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Least restrictive option</a:t>
            </a:r>
            <a:endParaRPr lang="en-US" sz="1350" dirty="0"/>
          </a:p>
        </p:txBody>
      </p:sp>
      <p:sp>
        <p:nvSpPr>
          <p:cNvPr id="19" name="Text 16"/>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3 · Theory &amp; Practice</a:t>
            </a:r>
            <a:endParaRPr lang="en-US" sz="900" dirty="0"/>
          </a:p>
        </p:txBody>
      </p:sp>
      <p:sp>
        <p:nvSpPr>
          <p:cNvPr id="20" name="Text 17"/>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13</a:t>
            </a:r>
            <a:endParaRPr lang="en-US" sz="900" dirty="0"/>
          </a:p>
        </p:txBody>
      </p:sp>
      <p:pic>
        <p:nvPicPr>
          <p:cNvPr id="23" name="Audio 22">
            <a:hlinkClick r:id="" action="ppaction://media"/>
            <a:extLst>
              <a:ext uri="{FF2B5EF4-FFF2-40B4-BE49-F238E27FC236}">
                <a16:creationId xmlns:a16="http://schemas.microsoft.com/office/drawing/2014/main" id="{0A7A4218-C5BD-5C84-D02E-F8C612E315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301"/>
    </mc:Choice>
    <mc:Fallback>
      <p:transition spd="slow" advTm="78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4 · EVALUATION</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Critical Evaluation of Services</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Strengths: rights-based legislation, growing voluntary/community provision, increasing technology integration</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Weaknesses: chronic underfunding and workforce vacancies undermine consistent quality (Skills for Care, 2023)</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CQC (2023) reports significant variability in quality between providers and localities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Alternative viewpoint: the social model of disability argues that services still focus on individual deficit rather than removing environmental/attitudinal barriers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Overall judgement: legislation enables empowerment in principle, but structural under-resourcing constrains it in practice</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Shape 5"/>
          <p:cNvSpPr/>
          <p:nvPr/>
        </p:nvSpPr>
        <p:spPr>
          <a:xfrm>
            <a:off x="7772400" y="1783080"/>
            <a:ext cx="548640" cy="548640"/>
          </a:xfrm>
          <a:prstGeom prst="ellipse">
            <a:avLst/>
          </a:prstGeom>
          <a:solidFill>
            <a:srgbClr val="FDF3E3"/>
          </a:solidFill>
          <a:ln/>
        </p:spPr>
        <p:txBody>
          <a:bodyPr/>
          <a:lstStyle/>
          <a:p>
            <a:endParaRPr lang="en-GB"/>
          </a:p>
        </p:txBody>
      </p:sp>
      <p:pic>
        <p:nvPicPr>
          <p:cNvPr id="9" name="Image 1" descr="preencoded.png"/>
          <p:cNvPicPr>
            <a:picLocks noChangeAspect="1"/>
          </p:cNvPicPr>
          <p:nvPr/>
        </p:nvPicPr>
        <p:blipFill>
          <a:blip r:embed="rId6"/>
          <a:stretch>
            <a:fillRect/>
          </a:stretch>
        </p:blipFill>
        <p:spPr>
          <a:xfrm>
            <a:off x="7843723" y="1854403"/>
            <a:ext cx="405994" cy="405994"/>
          </a:xfrm>
          <a:prstGeom prst="rect">
            <a:avLst/>
          </a:prstGeom>
        </p:spPr>
      </p:pic>
      <p:sp>
        <p:nvSpPr>
          <p:cNvPr id="10" name="Text 6"/>
          <p:cNvSpPr/>
          <p:nvPr/>
        </p:nvSpPr>
        <p:spPr>
          <a:xfrm>
            <a:off x="7772400" y="2514600"/>
            <a:ext cx="3520440" cy="1005840"/>
          </a:xfrm>
          <a:prstGeom prst="rect">
            <a:avLst/>
          </a:prstGeom>
          <a:noFill/>
          <a:ln/>
        </p:spPr>
        <p:txBody>
          <a:bodyPr wrap="square" lIns="0" tIns="0" rIns="0" bIns="0" rtlCol="0" anchor="ctr"/>
          <a:lstStyle/>
          <a:p>
            <a:pPr marL="0" indent="0">
              <a:buNone/>
            </a:pPr>
            <a:r>
              <a:rPr lang="en-US" sz="4600" b="1" dirty="0">
                <a:solidFill>
                  <a:srgbClr val="065A82"/>
                </a:solidFill>
                <a:latin typeface="Cambria" pitchFamily="34" charset="0"/>
                <a:ea typeface="Cambria" pitchFamily="34" charset="-122"/>
                <a:cs typeface="Cambria" pitchFamily="34" charset="-120"/>
              </a:rPr>
              <a:t>~152,000</a:t>
            </a:r>
            <a:endParaRPr lang="en-US" sz="4600" dirty="0"/>
          </a:p>
        </p:txBody>
      </p:sp>
      <p:sp>
        <p:nvSpPr>
          <p:cNvPr id="11" name="Text 7"/>
          <p:cNvSpPr/>
          <p:nvPr/>
        </p:nvSpPr>
        <p:spPr>
          <a:xfrm>
            <a:off x="7772400" y="3520440"/>
            <a:ext cx="3520440" cy="12801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vacant adult social care posts in England in 2022/23</a:t>
            </a:r>
            <a:endParaRPr lang="en-US" sz="1350" dirty="0"/>
          </a:p>
        </p:txBody>
      </p:sp>
      <p:sp>
        <p:nvSpPr>
          <p:cNvPr id="12" name="Text 8"/>
          <p:cNvSpPr/>
          <p:nvPr/>
        </p:nvSpPr>
        <p:spPr>
          <a:xfrm>
            <a:off x="7772400" y="5212080"/>
            <a:ext cx="3520440" cy="365760"/>
          </a:xfrm>
          <a:prstGeom prst="rect">
            <a:avLst/>
          </a:prstGeom>
          <a:noFill/>
          <a:ln/>
        </p:spPr>
        <p:txBody>
          <a:bodyPr wrap="square" lIns="0" tIns="0" rIns="0" bIns="0" rtlCol="0" anchor="ctr"/>
          <a:lstStyle/>
          <a:p>
            <a:pPr marL="0" indent="0">
              <a:buNone/>
            </a:pPr>
            <a:r>
              <a:rPr lang="en-US" sz="1150" i="1" dirty="0">
                <a:solidFill>
                  <a:srgbClr val="55707C"/>
                </a:solidFill>
                <a:latin typeface="Calibri" pitchFamily="34" charset="0"/>
                <a:ea typeface="Calibri" pitchFamily="34" charset="-122"/>
                <a:cs typeface="Calibri" pitchFamily="34" charset="-120"/>
              </a:rPr>
              <a:t>(Skills for Care, 2023)</a:t>
            </a:r>
            <a:endParaRPr lang="en-US" sz="1150" dirty="0"/>
          </a:p>
        </p:txBody>
      </p:sp>
      <p:sp>
        <p:nvSpPr>
          <p:cNvPr id="13" name="Text 9"/>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4 · Evaluation</a:t>
            </a:r>
            <a:endParaRPr lang="en-US" sz="900" dirty="0"/>
          </a:p>
        </p:txBody>
      </p:sp>
      <p:sp>
        <p:nvSpPr>
          <p:cNvPr id="14" name="Text 10"/>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15</a:t>
            </a:r>
            <a:endParaRPr lang="en-US" sz="900" dirty="0"/>
          </a:p>
        </p:txBody>
      </p:sp>
      <p:pic>
        <p:nvPicPr>
          <p:cNvPr id="17" name="Audio 16">
            <a:hlinkClick r:id="" action="ppaction://media"/>
            <a:extLst>
              <a:ext uri="{FF2B5EF4-FFF2-40B4-BE49-F238E27FC236}">
                <a16:creationId xmlns:a16="http://schemas.microsoft.com/office/drawing/2014/main" id="{ADA3FC1B-0EC0-26CA-A605-2EB65B29331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3411"/>
    </mc:Choice>
    <mc:Fallback>
      <p:transition spd="slow" advTm="73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4 · EVALUATION</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Challenges to Independence and Functional Ability</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Physical: frailty, falls, multimorbidity and sensory decline (British Geriatrics Society, 2021)</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Psychological: depression, anxiety and fear of falling reducing confidence and activity</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Social: loneliness and isolation, particularly after bereavement or loss of mobility (ONS, 2022)</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Structural: funding constraints, means-testing and workforce shortages restrict access to support</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Attitudinal: ageism in wider society and within services normalises reduced expectations (WHO, 2021)</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7772400" y="1737360"/>
            <a:ext cx="3520440" cy="457200"/>
          </a:xfrm>
          <a:prstGeom prst="rect">
            <a:avLst/>
          </a:prstGeom>
          <a:noFill/>
          <a:ln/>
        </p:spPr>
        <p:txBody>
          <a:bodyPr wrap="square" lIns="0" tIns="0" rIns="0" bIns="0" rtlCol="0" anchor="ctr"/>
          <a:lstStyle/>
          <a:p>
            <a:pPr marL="0" indent="0">
              <a:buNone/>
            </a:pPr>
            <a:r>
              <a:rPr lang="en-US" sz="1500" b="1" dirty="0">
                <a:solidFill>
                  <a:srgbClr val="1B2A33"/>
                </a:solidFill>
                <a:latin typeface="Cambria" pitchFamily="34" charset="0"/>
                <a:ea typeface="Cambria" pitchFamily="34" charset="-122"/>
                <a:cs typeface="Cambria" pitchFamily="34" charset="-120"/>
              </a:rPr>
              <a:t>Five interacting barriers</a:t>
            </a:r>
            <a:endParaRPr lang="en-US" sz="1500" dirty="0"/>
          </a:p>
        </p:txBody>
      </p:sp>
      <p:sp>
        <p:nvSpPr>
          <p:cNvPr id="9" name="Shape 6"/>
          <p:cNvSpPr/>
          <p:nvPr/>
        </p:nvSpPr>
        <p:spPr>
          <a:xfrm>
            <a:off x="7772400" y="2404872"/>
            <a:ext cx="128016" cy="128016"/>
          </a:xfrm>
          <a:prstGeom prst="ellipse">
            <a:avLst/>
          </a:prstGeom>
          <a:solidFill>
            <a:srgbClr val="1C7293"/>
          </a:solidFill>
          <a:ln/>
        </p:spPr>
        <p:txBody>
          <a:bodyPr/>
          <a:lstStyle/>
          <a:p>
            <a:endParaRPr lang="en-GB"/>
          </a:p>
        </p:txBody>
      </p:sp>
      <p:sp>
        <p:nvSpPr>
          <p:cNvPr id="10" name="Text 7"/>
          <p:cNvSpPr/>
          <p:nvPr/>
        </p:nvSpPr>
        <p:spPr>
          <a:xfrm>
            <a:off x="8028432" y="227685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Physical</a:t>
            </a:r>
            <a:endParaRPr lang="en-US" sz="1350" dirty="0"/>
          </a:p>
        </p:txBody>
      </p:sp>
      <p:sp>
        <p:nvSpPr>
          <p:cNvPr id="11" name="Shape 8"/>
          <p:cNvSpPr/>
          <p:nvPr/>
        </p:nvSpPr>
        <p:spPr>
          <a:xfrm>
            <a:off x="7772400" y="2907792"/>
            <a:ext cx="128016" cy="128016"/>
          </a:xfrm>
          <a:prstGeom prst="ellipse">
            <a:avLst/>
          </a:prstGeom>
          <a:solidFill>
            <a:srgbClr val="1C7293"/>
          </a:solidFill>
          <a:ln/>
        </p:spPr>
        <p:txBody>
          <a:bodyPr/>
          <a:lstStyle/>
          <a:p>
            <a:endParaRPr lang="en-GB"/>
          </a:p>
        </p:txBody>
      </p:sp>
      <p:sp>
        <p:nvSpPr>
          <p:cNvPr id="12" name="Text 9"/>
          <p:cNvSpPr/>
          <p:nvPr/>
        </p:nvSpPr>
        <p:spPr>
          <a:xfrm>
            <a:off x="8028432" y="277977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Psychological</a:t>
            </a:r>
            <a:endParaRPr lang="en-US" sz="1350" dirty="0"/>
          </a:p>
        </p:txBody>
      </p:sp>
      <p:sp>
        <p:nvSpPr>
          <p:cNvPr id="13" name="Shape 10"/>
          <p:cNvSpPr/>
          <p:nvPr/>
        </p:nvSpPr>
        <p:spPr>
          <a:xfrm>
            <a:off x="7772400" y="3410712"/>
            <a:ext cx="128016" cy="128016"/>
          </a:xfrm>
          <a:prstGeom prst="ellipse">
            <a:avLst/>
          </a:prstGeom>
          <a:solidFill>
            <a:srgbClr val="1C7293"/>
          </a:solidFill>
          <a:ln/>
        </p:spPr>
        <p:txBody>
          <a:bodyPr/>
          <a:lstStyle/>
          <a:p>
            <a:endParaRPr lang="en-GB"/>
          </a:p>
        </p:txBody>
      </p:sp>
      <p:sp>
        <p:nvSpPr>
          <p:cNvPr id="14" name="Text 11"/>
          <p:cNvSpPr/>
          <p:nvPr/>
        </p:nvSpPr>
        <p:spPr>
          <a:xfrm>
            <a:off x="8028432" y="328269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Social</a:t>
            </a:r>
            <a:endParaRPr lang="en-US" sz="1350" dirty="0"/>
          </a:p>
        </p:txBody>
      </p:sp>
      <p:sp>
        <p:nvSpPr>
          <p:cNvPr id="15" name="Shape 12"/>
          <p:cNvSpPr/>
          <p:nvPr/>
        </p:nvSpPr>
        <p:spPr>
          <a:xfrm>
            <a:off x="7772400" y="3913632"/>
            <a:ext cx="128016" cy="128016"/>
          </a:xfrm>
          <a:prstGeom prst="ellipse">
            <a:avLst/>
          </a:prstGeom>
          <a:solidFill>
            <a:srgbClr val="1C7293"/>
          </a:solidFill>
          <a:ln/>
        </p:spPr>
        <p:txBody>
          <a:bodyPr/>
          <a:lstStyle/>
          <a:p>
            <a:endParaRPr lang="en-GB"/>
          </a:p>
        </p:txBody>
      </p:sp>
      <p:sp>
        <p:nvSpPr>
          <p:cNvPr id="16" name="Text 13"/>
          <p:cNvSpPr/>
          <p:nvPr/>
        </p:nvSpPr>
        <p:spPr>
          <a:xfrm>
            <a:off x="8028432" y="378561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Structural</a:t>
            </a:r>
            <a:endParaRPr lang="en-US" sz="1350" dirty="0"/>
          </a:p>
        </p:txBody>
      </p:sp>
      <p:sp>
        <p:nvSpPr>
          <p:cNvPr id="17" name="Shape 14"/>
          <p:cNvSpPr/>
          <p:nvPr/>
        </p:nvSpPr>
        <p:spPr>
          <a:xfrm>
            <a:off x="7772400" y="4416552"/>
            <a:ext cx="128016" cy="128016"/>
          </a:xfrm>
          <a:prstGeom prst="ellipse">
            <a:avLst/>
          </a:prstGeom>
          <a:solidFill>
            <a:srgbClr val="1C7293"/>
          </a:solidFill>
          <a:ln/>
        </p:spPr>
        <p:txBody>
          <a:bodyPr/>
          <a:lstStyle/>
          <a:p>
            <a:endParaRPr lang="en-GB"/>
          </a:p>
        </p:txBody>
      </p:sp>
      <p:sp>
        <p:nvSpPr>
          <p:cNvPr id="18" name="Text 15"/>
          <p:cNvSpPr/>
          <p:nvPr/>
        </p:nvSpPr>
        <p:spPr>
          <a:xfrm>
            <a:off x="8028432" y="428853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Attitudinal</a:t>
            </a:r>
            <a:endParaRPr lang="en-US" sz="1350" dirty="0"/>
          </a:p>
        </p:txBody>
      </p:sp>
      <p:sp>
        <p:nvSpPr>
          <p:cNvPr id="19" name="Text 16"/>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4 · Evaluation</a:t>
            </a:r>
            <a:endParaRPr lang="en-US" sz="900" dirty="0"/>
          </a:p>
        </p:txBody>
      </p:sp>
      <p:sp>
        <p:nvSpPr>
          <p:cNvPr id="20" name="Text 17"/>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16</a:t>
            </a:r>
            <a:endParaRPr lang="en-US" sz="900" dirty="0"/>
          </a:p>
        </p:txBody>
      </p:sp>
      <p:pic>
        <p:nvPicPr>
          <p:cNvPr id="23" name="Audio 22">
            <a:hlinkClick r:id="" action="ppaction://media"/>
            <a:extLst>
              <a:ext uri="{FF2B5EF4-FFF2-40B4-BE49-F238E27FC236}">
                <a16:creationId xmlns:a16="http://schemas.microsoft.com/office/drawing/2014/main" id="{D759DE5B-2BE9-0289-A7E8-946B32478D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110"/>
    </mc:Choice>
    <mc:Fallback>
      <p:transition spd="slow" advTm="68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5 · IMPROVEMENT</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Recommendations for Improving Services</a:t>
            </a:r>
            <a:endParaRPr lang="en-US" sz="2600" dirty="0"/>
          </a:p>
        </p:txBody>
      </p:sp>
      <p:sp>
        <p:nvSpPr>
          <p:cNvPr id="6" name="Text 3"/>
          <p:cNvSpPr/>
          <p:nvPr/>
        </p:nvSpPr>
        <p:spPr>
          <a:xfrm>
            <a:off x="640080" y="1417320"/>
            <a:ext cx="6537960" cy="448056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Invest in preventative and reablement services to reduce crisis-driven, reactive care (NHS England, 2019)</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Improve integration of health and social care through Integrated Care Systems (The King's Fund, 2021)</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Prioritise workforce investment: pay, training and career progression (Skills for Care, 2023)</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Expand carer assessment, respite and support, recognising unpaid carers as partners in care (Carers UK, 2023)</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Scale up social prescribing and digital inclusion together, so technology adds to rather than replaces community connection</a:t>
            </a:r>
            <a:endParaRPr lang="en-US" sz="1450" dirty="0"/>
          </a:p>
        </p:txBody>
      </p:sp>
      <p:sp>
        <p:nvSpPr>
          <p:cNvPr id="7" name="Shape 4"/>
          <p:cNvSpPr/>
          <p:nvPr/>
        </p:nvSpPr>
        <p:spPr>
          <a:xfrm>
            <a:off x="7452360" y="1463040"/>
            <a:ext cx="4114800" cy="4434840"/>
          </a:xfrm>
          <a:prstGeom prst="roundRect">
            <a:avLst>
              <a:gd name="adj" fmla="val 1778"/>
            </a:avLst>
          </a:prstGeom>
          <a:solidFill>
            <a:srgbClr val="FFFFFF"/>
          </a:solidFill>
          <a:ln/>
          <a:effectLst>
            <a:outerShdw blurRad="101600" dist="38100" dir="2700000" algn="bl" rotWithShape="0">
              <a:srgbClr val="000000">
                <a:alpha val="12000"/>
              </a:srgbClr>
            </a:outerShdw>
          </a:effectLst>
        </p:spPr>
        <p:txBody>
          <a:bodyPr/>
          <a:lstStyle/>
          <a:p>
            <a:endParaRPr lang="en-GB"/>
          </a:p>
        </p:txBody>
      </p:sp>
      <p:sp>
        <p:nvSpPr>
          <p:cNvPr id="8" name="Text 5"/>
          <p:cNvSpPr/>
          <p:nvPr/>
        </p:nvSpPr>
        <p:spPr>
          <a:xfrm>
            <a:off x="7772400" y="1737360"/>
            <a:ext cx="3520440" cy="457200"/>
          </a:xfrm>
          <a:prstGeom prst="rect">
            <a:avLst/>
          </a:prstGeom>
          <a:noFill/>
          <a:ln/>
        </p:spPr>
        <p:txBody>
          <a:bodyPr wrap="square" lIns="0" tIns="0" rIns="0" bIns="0" rtlCol="0" anchor="ctr"/>
          <a:lstStyle/>
          <a:p>
            <a:pPr marL="0" indent="0">
              <a:buNone/>
            </a:pPr>
            <a:r>
              <a:rPr lang="en-US" sz="1500" b="1" dirty="0">
                <a:solidFill>
                  <a:srgbClr val="1B2A33"/>
                </a:solidFill>
                <a:latin typeface="Cambria" pitchFamily="34" charset="0"/>
                <a:ea typeface="Cambria" pitchFamily="34" charset="-122"/>
                <a:cs typeface="Cambria" pitchFamily="34" charset="-120"/>
              </a:rPr>
              <a:t>Five evidence-based priorities</a:t>
            </a:r>
            <a:endParaRPr lang="en-US" sz="1500" dirty="0"/>
          </a:p>
        </p:txBody>
      </p:sp>
      <p:sp>
        <p:nvSpPr>
          <p:cNvPr id="9" name="Shape 6"/>
          <p:cNvSpPr/>
          <p:nvPr/>
        </p:nvSpPr>
        <p:spPr>
          <a:xfrm>
            <a:off x="7772400" y="2404872"/>
            <a:ext cx="128016" cy="128016"/>
          </a:xfrm>
          <a:prstGeom prst="ellipse">
            <a:avLst/>
          </a:prstGeom>
          <a:solidFill>
            <a:srgbClr val="1C7293"/>
          </a:solidFill>
          <a:ln/>
        </p:spPr>
        <p:txBody>
          <a:bodyPr/>
          <a:lstStyle/>
          <a:p>
            <a:endParaRPr lang="en-GB"/>
          </a:p>
        </p:txBody>
      </p:sp>
      <p:sp>
        <p:nvSpPr>
          <p:cNvPr id="10" name="Text 7"/>
          <p:cNvSpPr/>
          <p:nvPr/>
        </p:nvSpPr>
        <p:spPr>
          <a:xfrm>
            <a:off x="8028432" y="227685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Prevention</a:t>
            </a:r>
            <a:endParaRPr lang="en-US" sz="1350" dirty="0"/>
          </a:p>
        </p:txBody>
      </p:sp>
      <p:sp>
        <p:nvSpPr>
          <p:cNvPr id="11" name="Shape 8"/>
          <p:cNvSpPr/>
          <p:nvPr/>
        </p:nvSpPr>
        <p:spPr>
          <a:xfrm>
            <a:off x="7772400" y="2907792"/>
            <a:ext cx="128016" cy="128016"/>
          </a:xfrm>
          <a:prstGeom prst="ellipse">
            <a:avLst/>
          </a:prstGeom>
          <a:solidFill>
            <a:srgbClr val="1C7293"/>
          </a:solidFill>
          <a:ln/>
        </p:spPr>
        <p:txBody>
          <a:bodyPr/>
          <a:lstStyle/>
          <a:p>
            <a:endParaRPr lang="en-GB"/>
          </a:p>
        </p:txBody>
      </p:sp>
      <p:sp>
        <p:nvSpPr>
          <p:cNvPr id="12" name="Text 9"/>
          <p:cNvSpPr/>
          <p:nvPr/>
        </p:nvSpPr>
        <p:spPr>
          <a:xfrm>
            <a:off x="8028432" y="277977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Integration</a:t>
            </a:r>
            <a:endParaRPr lang="en-US" sz="1350" dirty="0"/>
          </a:p>
        </p:txBody>
      </p:sp>
      <p:sp>
        <p:nvSpPr>
          <p:cNvPr id="13" name="Shape 10"/>
          <p:cNvSpPr/>
          <p:nvPr/>
        </p:nvSpPr>
        <p:spPr>
          <a:xfrm>
            <a:off x="7772400" y="3410712"/>
            <a:ext cx="128016" cy="128016"/>
          </a:xfrm>
          <a:prstGeom prst="ellipse">
            <a:avLst/>
          </a:prstGeom>
          <a:solidFill>
            <a:srgbClr val="1C7293"/>
          </a:solidFill>
          <a:ln/>
        </p:spPr>
        <p:txBody>
          <a:bodyPr/>
          <a:lstStyle/>
          <a:p>
            <a:endParaRPr lang="en-GB"/>
          </a:p>
        </p:txBody>
      </p:sp>
      <p:sp>
        <p:nvSpPr>
          <p:cNvPr id="14" name="Text 11"/>
          <p:cNvSpPr/>
          <p:nvPr/>
        </p:nvSpPr>
        <p:spPr>
          <a:xfrm>
            <a:off x="8028432" y="328269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Workforce</a:t>
            </a:r>
            <a:endParaRPr lang="en-US" sz="1350" dirty="0"/>
          </a:p>
        </p:txBody>
      </p:sp>
      <p:sp>
        <p:nvSpPr>
          <p:cNvPr id="15" name="Shape 12"/>
          <p:cNvSpPr/>
          <p:nvPr/>
        </p:nvSpPr>
        <p:spPr>
          <a:xfrm>
            <a:off x="7772400" y="3913632"/>
            <a:ext cx="128016" cy="128016"/>
          </a:xfrm>
          <a:prstGeom prst="ellipse">
            <a:avLst/>
          </a:prstGeom>
          <a:solidFill>
            <a:srgbClr val="1C7293"/>
          </a:solidFill>
          <a:ln/>
        </p:spPr>
        <p:txBody>
          <a:bodyPr/>
          <a:lstStyle/>
          <a:p>
            <a:endParaRPr lang="en-GB"/>
          </a:p>
        </p:txBody>
      </p:sp>
      <p:sp>
        <p:nvSpPr>
          <p:cNvPr id="16" name="Text 13"/>
          <p:cNvSpPr/>
          <p:nvPr/>
        </p:nvSpPr>
        <p:spPr>
          <a:xfrm>
            <a:off x="8028432" y="378561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Carer support</a:t>
            </a:r>
            <a:endParaRPr lang="en-US" sz="1350" dirty="0"/>
          </a:p>
        </p:txBody>
      </p:sp>
      <p:sp>
        <p:nvSpPr>
          <p:cNvPr id="17" name="Shape 14"/>
          <p:cNvSpPr/>
          <p:nvPr/>
        </p:nvSpPr>
        <p:spPr>
          <a:xfrm>
            <a:off x="7772400" y="4416552"/>
            <a:ext cx="128016" cy="128016"/>
          </a:xfrm>
          <a:prstGeom prst="ellipse">
            <a:avLst/>
          </a:prstGeom>
          <a:solidFill>
            <a:srgbClr val="1C7293"/>
          </a:solidFill>
          <a:ln/>
        </p:spPr>
        <p:txBody>
          <a:bodyPr/>
          <a:lstStyle/>
          <a:p>
            <a:endParaRPr lang="en-GB"/>
          </a:p>
        </p:txBody>
      </p:sp>
      <p:sp>
        <p:nvSpPr>
          <p:cNvPr id="18" name="Text 15"/>
          <p:cNvSpPr/>
          <p:nvPr/>
        </p:nvSpPr>
        <p:spPr>
          <a:xfrm>
            <a:off x="8028432" y="4288536"/>
            <a:ext cx="3291840" cy="365760"/>
          </a:xfrm>
          <a:prstGeom prst="rect">
            <a:avLst/>
          </a:prstGeom>
          <a:noFill/>
          <a:ln/>
        </p:spPr>
        <p:txBody>
          <a:bodyPr wrap="square" lIns="0" tIns="0" rIns="0" bIns="0" rtlCol="0" anchor="ctr"/>
          <a:lstStyle/>
          <a:p>
            <a:pPr marL="0" indent="0">
              <a:buNone/>
            </a:pPr>
            <a:r>
              <a:rPr lang="en-US" sz="1350" dirty="0">
                <a:solidFill>
                  <a:srgbClr val="1B2A33"/>
                </a:solidFill>
                <a:latin typeface="Calibri" pitchFamily="34" charset="0"/>
                <a:ea typeface="Calibri" pitchFamily="34" charset="-122"/>
                <a:cs typeface="Calibri" pitchFamily="34" charset="-120"/>
              </a:rPr>
              <a:t>Digital inclusion</a:t>
            </a:r>
            <a:endParaRPr lang="en-US" sz="1350" dirty="0"/>
          </a:p>
        </p:txBody>
      </p:sp>
      <p:sp>
        <p:nvSpPr>
          <p:cNvPr id="19" name="Text 16"/>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Section 5 · Improvement</a:t>
            </a:r>
            <a:endParaRPr lang="en-US" sz="900" dirty="0"/>
          </a:p>
        </p:txBody>
      </p:sp>
      <p:sp>
        <p:nvSpPr>
          <p:cNvPr id="20" name="Text 17"/>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17</a:t>
            </a:r>
            <a:endParaRPr lang="en-US" sz="900" dirty="0"/>
          </a:p>
        </p:txBody>
      </p:sp>
      <p:pic>
        <p:nvPicPr>
          <p:cNvPr id="23" name="Audio 22">
            <a:hlinkClick r:id="" action="ppaction://media"/>
            <a:extLst>
              <a:ext uri="{FF2B5EF4-FFF2-40B4-BE49-F238E27FC236}">
                <a16:creationId xmlns:a16="http://schemas.microsoft.com/office/drawing/2014/main" id="{3B0C4203-D322-A234-5DD0-F096D998B57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6844"/>
    </mc:Choice>
    <mc:Fallback>
      <p:transition spd="slow" advTm="76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E8A33D"/>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2 · EVIDENCE IN PRACTICE</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Case Study 1: Loneliness and Reduced Mobility</a:t>
            </a:r>
            <a:endParaRPr lang="en-US" sz="2600" dirty="0"/>
          </a:p>
        </p:txBody>
      </p:sp>
      <p:sp>
        <p:nvSpPr>
          <p:cNvPr id="6" name="Shape 3"/>
          <p:cNvSpPr/>
          <p:nvPr/>
        </p:nvSpPr>
        <p:spPr>
          <a:xfrm>
            <a:off x="640080" y="1463040"/>
            <a:ext cx="3566160" cy="4434840"/>
          </a:xfrm>
          <a:prstGeom prst="roundRect">
            <a:avLst>
              <a:gd name="adj" fmla="val 2051"/>
            </a:avLst>
          </a:prstGeom>
          <a:solidFill>
            <a:srgbClr val="065A82"/>
          </a:solidFill>
          <a:ln/>
        </p:spPr>
        <p:txBody>
          <a:bodyPr/>
          <a:lstStyle/>
          <a:p>
            <a:endParaRPr lang="en-GB"/>
          </a:p>
        </p:txBody>
      </p:sp>
      <p:sp>
        <p:nvSpPr>
          <p:cNvPr id="7" name="Shape 4"/>
          <p:cNvSpPr/>
          <p:nvPr/>
        </p:nvSpPr>
        <p:spPr>
          <a:xfrm>
            <a:off x="960120" y="1783080"/>
            <a:ext cx="1005840" cy="1005840"/>
          </a:xfrm>
          <a:prstGeom prst="ellipse">
            <a:avLst/>
          </a:prstGeom>
          <a:solidFill>
            <a:srgbClr val="FFFFFF"/>
          </a:solidFill>
          <a:ln/>
        </p:spPr>
        <p:txBody>
          <a:bodyPr/>
          <a:lstStyle/>
          <a:p>
            <a:endParaRPr lang="en-GB"/>
          </a:p>
        </p:txBody>
      </p:sp>
      <p:pic>
        <p:nvPicPr>
          <p:cNvPr id="8" name="Image 1" descr="preencoded.png"/>
          <p:cNvPicPr>
            <a:picLocks noChangeAspect="1"/>
          </p:cNvPicPr>
          <p:nvPr/>
        </p:nvPicPr>
        <p:blipFill>
          <a:blip r:embed="rId6"/>
          <a:stretch>
            <a:fillRect/>
          </a:stretch>
        </p:blipFill>
        <p:spPr>
          <a:xfrm>
            <a:off x="1090879" y="1913839"/>
            <a:ext cx="744322" cy="744322"/>
          </a:xfrm>
          <a:prstGeom prst="rect">
            <a:avLst/>
          </a:prstGeom>
        </p:spPr>
      </p:pic>
      <p:sp>
        <p:nvSpPr>
          <p:cNvPr id="9" name="Text 5"/>
          <p:cNvSpPr/>
          <p:nvPr/>
        </p:nvSpPr>
        <p:spPr>
          <a:xfrm>
            <a:off x="868680" y="2971800"/>
            <a:ext cx="3063240" cy="548640"/>
          </a:xfrm>
          <a:prstGeom prst="rect">
            <a:avLst/>
          </a:prstGeom>
          <a:noFill/>
          <a:ln/>
        </p:spPr>
        <p:txBody>
          <a:bodyPr wrap="square" lIns="0" tIns="0" rIns="0" bIns="0" rtlCol="0" anchor="ctr"/>
          <a:lstStyle/>
          <a:p>
            <a:pPr marL="0" indent="0" algn="ctr">
              <a:buNone/>
            </a:pPr>
            <a:r>
              <a:rPr lang="en-US" sz="1200" i="1" dirty="0">
                <a:solidFill>
                  <a:srgbClr val="D9E8EE"/>
                </a:solidFill>
                <a:latin typeface="Calibri" pitchFamily="34" charset="0"/>
                <a:ea typeface="Calibri" pitchFamily="34" charset="-122"/>
                <a:cs typeface="Calibri" pitchFamily="34" charset="-120"/>
              </a:rPr>
              <a:t>Composite case, adapted from Age UK (2023) evidence</a:t>
            </a:r>
            <a:endParaRPr lang="en-US" sz="1200" dirty="0"/>
          </a:p>
        </p:txBody>
      </p:sp>
      <p:sp>
        <p:nvSpPr>
          <p:cNvPr id="10" name="Text 6"/>
          <p:cNvSpPr/>
          <p:nvPr/>
        </p:nvSpPr>
        <p:spPr>
          <a:xfrm>
            <a:off x="868680" y="3657600"/>
            <a:ext cx="3063240" cy="2103120"/>
          </a:xfrm>
          <a:prstGeom prst="rect">
            <a:avLst/>
          </a:prstGeom>
          <a:noFill/>
          <a:ln/>
        </p:spPr>
        <p:txBody>
          <a:bodyPr wrap="square" lIns="0" tIns="0" rIns="0" bIns="0" rtlCol="0" anchor="ctr"/>
          <a:lstStyle/>
          <a:p>
            <a:pPr marL="0" indent="0">
              <a:lnSpc>
                <a:spcPct val="125000"/>
              </a:lnSpc>
              <a:buNone/>
            </a:pPr>
            <a:r>
              <a:rPr lang="en-US" sz="1250" b="1" dirty="0">
                <a:solidFill>
                  <a:srgbClr val="E8A33D"/>
                </a:solidFill>
                <a:latin typeface="Calibri" pitchFamily="34" charset="0"/>
                <a:ea typeface="Calibri" pitchFamily="34" charset="-122"/>
                <a:cs typeface="Calibri" pitchFamily="34" charset="-120"/>
              </a:rPr>
              <a:t>Age: </a:t>
            </a:r>
            <a:r>
              <a:rPr lang="en-US" sz="1250" dirty="0">
                <a:solidFill>
                  <a:srgbClr val="FFFFFF"/>
                </a:solidFill>
                <a:latin typeface="Calibri" pitchFamily="34" charset="0"/>
                <a:ea typeface="Calibri" pitchFamily="34" charset="-122"/>
                <a:cs typeface="Calibri" pitchFamily="34" charset="-120"/>
              </a:rPr>
              <a:t>84, widowed
</a:t>
            </a:r>
            <a:r>
              <a:rPr lang="en-US" sz="1250" b="1" dirty="0">
                <a:solidFill>
                  <a:srgbClr val="E8A33D"/>
                </a:solidFill>
                <a:latin typeface="Calibri" pitchFamily="34" charset="0"/>
                <a:ea typeface="Calibri" pitchFamily="34" charset="-122"/>
                <a:cs typeface="Calibri" pitchFamily="34" charset="-120"/>
              </a:rPr>
              <a:t>Context: </a:t>
            </a:r>
            <a:r>
              <a:rPr lang="en-US" sz="1250" dirty="0">
                <a:solidFill>
                  <a:srgbClr val="FFFFFF"/>
                </a:solidFill>
                <a:latin typeface="Calibri" pitchFamily="34" charset="0"/>
                <a:ea typeface="Calibri" pitchFamily="34" charset="-122"/>
                <a:cs typeface="Calibri" pitchFamily="34" charset="-120"/>
              </a:rPr>
              <a:t>Lives alone, reduced mobility after a hip fracture
</a:t>
            </a:r>
            <a:r>
              <a:rPr lang="en-US" sz="1250" b="1" dirty="0">
                <a:solidFill>
                  <a:srgbClr val="E8A33D"/>
                </a:solidFill>
                <a:latin typeface="Calibri" pitchFamily="34" charset="0"/>
                <a:ea typeface="Calibri" pitchFamily="34" charset="-122"/>
                <a:cs typeface="Calibri" pitchFamily="34" charset="-120"/>
              </a:rPr>
              <a:t>Presenting need: </a:t>
            </a:r>
            <a:r>
              <a:rPr lang="en-US" sz="1250" dirty="0">
                <a:solidFill>
                  <a:srgbClr val="FFFFFF"/>
                </a:solidFill>
                <a:latin typeface="Calibri" pitchFamily="34" charset="0"/>
                <a:ea typeface="Calibri" pitchFamily="34" charset="-122"/>
                <a:cs typeface="Calibri" pitchFamily="34" charset="-120"/>
              </a:rPr>
              <a:t>Loneliness, reduced confidence leaving home
</a:t>
            </a:r>
            <a:r>
              <a:rPr lang="en-US" sz="1250" b="1" dirty="0">
                <a:solidFill>
                  <a:srgbClr val="E8A33D"/>
                </a:solidFill>
                <a:latin typeface="Calibri" pitchFamily="34" charset="0"/>
                <a:ea typeface="Calibri" pitchFamily="34" charset="-122"/>
                <a:cs typeface="Calibri" pitchFamily="34" charset="-120"/>
              </a:rPr>
              <a:t>Response: </a:t>
            </a:r>
            <a:r>
              <a:rPr lang="en-US" sz="1250" dirty="0">
                <a:solidFill>
                  <a:srgbClr val="FFFFFF"/>
                </a:solidFill>
                <a:latin typeface="Calibri" pitchFamily="34" charset="0"/>
                <a:ea typeface="Calibri" pitchFamily="34" charset="-122"/>
                <a:cs typeface="Calibri" pitchFamily="34" charset="-120"/>
              </a:rPr>
              <a:t>Referral to social prescribing and a community befriending scheme</a:t>
            </a:r>
            <a:endParaRPr lang="en-US" sz="1250" dirty="0"/>
          </a:p>
        </p:txBody>
      </p:sp>
      <p:sp>
        <p:nvSpPr>
          <p:cNvPr id="11" name="Text 7"/>
          <p:cNvSpPr/>
          <p:nvPr/>
        </p:nvSpPr>
        <p:spPr>
          <a:xfrm>
            <a:off x="4526280" y="1600200"/>
            <a:ext cx="6995160" cy="420624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Reflects a well-documented pattern: mobility loss is a leading trigger for social isolation in later life (Age UK, 2023)</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Loneliness is associated with increased risk of depression and physical decline (ONS, 2022)</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Community and voluntary sector support (befriending, social prescribing) can restore confidence and social contact</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Critical point: reactive referral after crisis reflects a gap in preventative, proactive identification of isolation risk</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Raises the question of how professionals identify 'hidden' loneliness before crisis point — addressed via Activity Theory next</a:t>
            </a:r>
            <a:endParaRPr lang="en-US" sz="1450" dirty="0"/>
          </a:p>
        </p:txBody>
      </p:sp>
      <p:sp>
        <p:nvSpPr>
          <p:cNvPr id="13" name="Text 8"/>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Case Study 1</a:t>
            </a:r>
            <a:endParaRPr lang="en-US" sz="900" dirty="0"/>
          </a:p>
        </p:txBody>
      </p:sp>
      <p:sp>
        <p:nvSpPr>
          <p:cNvPr id="14" name="Text 9"/>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7</a:t>
            </a:r>
            <a:endParaRPr lang="en-US" sz="900" dirty="0"/>
          </a:p>
        </p:txBody>
      </p:sp>
      <p:pic>
        <p:nvPicPr>
          <p:cNvPr id="16" name="Audio 15">
            <a:hlinkClick r:id="" action="ppaction://media"/>
            <a:extLst>
              <a:ext uri="{FF2B5EF4-FFF2-40B4-BE49-F238E27FC236}">
                <a16:creationId xmlns:a16="http://schemas.microsoft.com/office/drawing/2014/main" id="{D02780BE-FBA0-2599-ED92-8B27DC885ED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234"/>
    </mc:Choice>
    <mc:Fallback>
      <p:transition spd="slow" advTm="72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2 · AGEING THEORY</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Activity Theory (Havighurst, 1961)</a:t>
            </a:r>
            <a:endParaRPr lang="en-US" sz="2600" dirty="0"/>
          </a:p>
        </p:txBody>
      </p:sp>
      <p:sp>
        <p:nvSpPr>
          <p:cNvPr id="6" name="Text 3"/>
          <p:cNvSpPr/>
          <p:nvPr/>
        </p:nvSpPr>
        <p:spPr>
          <a:xfrm>
            <a:off x="640080" y="1417320"/>
            <a:ext cx="10881360" cy="640080"/>
          </a:xfrm>
          <a:prstGeom prst="rect">
            <a:avLst/>
          </a:prstGeom>
          <a:noFill/>
          <a:ln/>
        </p:spPr>
        <p:txBody>
          <a:bodyPr wrap="square" lIns="0" tIns="0" rIns="0" bIns="0" rtlCol="0" anchor="ctr"/>
          <a:lstStyle/>
          <a:p>
            <a:pPr marL="0" indent="0">
              <a:buNone/>
            </a:pPr>
            <a:r>
              <a:rPr lang="en-US" sz="1400" i="1" dirty="0">
                <a:solidFill>
                  <a:srgbClr val="1B2A33"/>
                </a:solidFill>
                <a:latin typeface="Calibri" pitchFamily="34" charset="0"/>
                <a:ea typeface="Calibri" pitchFamily="34" charset="-122"/>
                <a:cs typeface="Calibri" pitchFamily="34" charset="-120"/>
              </a:rPr>
              <a:t>Principle: successful ageing is achieved by maintaining the activities, roles and relationships of middle age, or finding substitutes when they are lost.</a:t>
            </a:r>
            <a:endParaRPr lang="en-US" sz="1400" dirty="0"/>
          </a:p>
        </p:txBody>
      </p:sp>
      <p:sp>
        <p:nvSpPr>
          <p:cNvPr id="7" name="Shape 4"/>
          <p:cNvSpPr/>
          <p:nvPr/>
        </p:nvSpPr>
        <p:spPr>
          <a:xfrm>
            <a:off x="640080" y="2240280"/>
            <a:ext cx="5349240" cy="1965960"/>
          </a:xfrm>
          <a:prstGeom prst="roundRect">
            <a:avLst>
              <a:gd name="adj" fmla="val 3256"/>
            </a:avLst>
          </a:prstGeom>
          <a:solidFill>
            <a:srgbClr val="E4F0F3"/>
          </a:solidFill>
          <a:ln/>
        </p:spPr>
        <p:txBody>
          <a:bodyPr/>
          <a:lstStyle/>
          <a:p>
            <a:endParaRPr lang="en-GB"/>
          </a:p>
        </p:txBody>
      </p:sp>
      <p:sp>
        <p:nvSpPr>
          <p:cNvPr id="8" name="Text 5"/>
          <p:cNvSpPr/>
          <p:nvPr/>
        </p:nvSpPr>
        <p:spPr>
          <a:xfrm>
            <a:off x="868680" y="2377440"/>
            <a:ext cx="4572000" cy="320040"/>
          </a:xfrm>
          <a:prstGeom prst="rect">
            <a:avLst/>
          </a:prstGeom>
          <a:noFill/>
          <a:ln/>
        </p:spPr>
        <p:txBody>
          <a:bodyPr wrap="square" lIns="0" tIns="0" rIns="0" bIns="0" rtlCol="0" anchor="ctr"/>
          <a:lstStyle/>
          <a:p>
            <a:pPr marL="0" indent="0">
              <a:buNone/>
            </a:pPr>
            <a:r>
              <a:rPr lang="en-US" sz="1500" b="1" dirty="0">
                <a:solidFill>
                  <a:srgbClr val="1C7293"/>
                </a:solidFill>
                <a:latin typeface="Cambria" pitchFamily="34" charset="0"/>
                <a:ea typeface="Cambria" pitchFamily="34" charset="-122"/>
                <a:cs typeface="Cambria" pitchFamily="34" charset="-120"/>
              </a:rPr>
              <a:t>Strengths</a:t>
            </a:r>
            <a:endParaRPr lang="en-US" sz="1500" dirty="0"/>
          </a:p>
        </p:txBody>
      </p:sp>
      <p:sp>
        <p:nvSpPr>
          <p:cNvPr id="9" name="Text 6"/>
          <p:cNvSpPr/>
          <p:nvPr/>
        </p:nvSpPr>
        <p:spPr>
          <a:xfrm>
            <a:off x="868680" y="2724912"/>
            <a:ext cx="4892040" cy="1417320"/>
          </a:xfrm>
          <a:prstGeom prst="rect">
            <a:avLst/>
          </a:prstGeom>
          <a:noFill/>
          <a:ln/>
        </p:spPr>
        <p:txBody>
          <a:bodyPr wrap="square" rtlCol="0" anchor="ctr"/>
          <a:lstStyle/>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Strong evidence linking social/physical activity to wellbeing</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Underpins active, community-based models of ageing</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Encourages engagement rather than passive withdrawal</a:t>
            </a:r>
            <a:endParaRPr lang="en-US" sz="1200" dirty="0"/>
          </a:p>
        </p:txBody>
      </p:sp>
      <p:sp>
        <p:nvSpPr>
          <p:cNvPr id="10" name="Shape 7"/>
          <p:cNvSpPr/>
          <p:nvPr/>
        </p:nvSpPr>
        <p:spPr>
          <a:xfrm>
            <a:off x="6217920" y="2240280"/>
            <a:ext cx="5349240" cy="1965960"/>
          </a:xfrm>
          <a:prstGeom prst="roundRect">
            <a:avLst>
              <a:gd name="adj" fmla="val 3256"/>
            </a:avLst>
          </a:prstGeom>
          <a:solidFill>
            <a:srgbClr val="FDF3E3"/>
          </a:solidFill>
          <a:ln/>
        </p:spPr>
        <p:txBody>
          <a:bodyPr/>
          <a:lstStyle/>
          <a:p>
            <a:endParaRPr lang="en-GB"/>
          </a:p>
        </p:txBody>
      </p:sp>
      <p:sp>
        <p:nvSpPr>
          <p:cNvPr id="11" name="Text 8"/>
          <p:cNvSpPr/>
          <p:nvPr/>
        </p:nvSpPr>
        <p:spPr>
          <a:xfrm>
            <a:off x="6446520" y="2377440"/>
            <a:ext cx="4572000" cy="320040"/>
          </a:xfrm>
          <a:prstGeom prst="rect">
            <a:avLst/>
          </a:prstGeom>
          <a:noFill/>
          <a:ln/>
        </p:spPr>
        <p:txBody>
          <a:bodyPr wrap="square" lIns="0" tIns="0" rIns="0" bIns="0" rtlCol="0" anchor="ctr"/>
          <a:lstStyle/>
          <a:p>
            <a:pPr marL="0" indent="0">
              <a:buNone/>
            </a:pPr>
            <a:r>
              <a:rPr lang="en-US" sz="1500" b="1" dirty="0">
                <a:solidFill>
                  <a:srgbClr val="B5751F"/>
                </a:solidFill>
                <a:latin typeface="Cambria" pitchFamily="34" charset="0"/>
                <a:ea typeface="Cambria" pitchFamily="34" charset="-122"/>
                <a:cs typeface="Cambria" pitchFamily="34" charset="-120"/>
              </a:rPr>
              <a:t>Weaknesses</a:t>
            </a:r>
            <a:endParaRPr lang="en-US" sz="1500" dirty="0"/>
          </a:p>
        </p:txBody>
      </p:sp>
      <p:sp>
        <p:nvSpPr>
          <p:cNvPr id="12" name="Text 9"/>
          <p:cNvSpPr/>
          <p:nvPr/>
        </p:nvSpPr>
        <p:spPr>
          <a:xfrm>
            <a:off x="6446520" y="2724912"/>
            <a:ext cx="4892040" cy="1417320"/>
          </a:xfrm>
          <a:prstGeom prst="rect">
            <a:avLst/>
          </a:prstGeom>
          <a:noFill/>
          <a:ln/>
        </p:spPr>
        <p:txBody>
          <a:bodyPr wrap="square" rtlCol="0" anchor="ctr"/>
          <a:lstStyle/>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Assumes a universal desire for activity — culturally Western bias</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Ignores constraints of disability, poverty or caring roles</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Can imply withdrawal (cf. Disengagement Theory) is 'unsuccessful' ageing, which is contested</a:t>
            </a:r>
            <a:endParaRPr lang="en-US" sz="1200" dirty="0"/>
          </a:p>
        </p:txBody>
      </p:sp>
      <p:sp>
        <p:nvSpPr>
          <p:cNvPr id="13" name="Shape 10"/>
          <p:cNvSpPr/>
          <p:nvPr/>
        </p:nvSpPr>
        <p:spPr>
          <a:xfrm>
            <a:off x="640080" y="4370832"/>
            <a:ext cx="5349240" cy="1508760"/>
          </a:xfrm>
          <a:prstGeom prst="roundRect">
            <a:avLst>
              <a:gd name="adj" fmla="val 4242"/>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4" name="Text 11"/>
          <p:cNvSpPr/>
          <p:nvPr/>
        </p:nvSpPr>
        <p:spPr>
          <a:xfrm>
            <a:off x="868680" y="4480560"/>
            <a:ext cx="4846320" cy="274320"/>
          </a:xfrm>
          <a:prstGeom prst="rect">
            <a:avLst/>
          </a:prstGeom>
          <a:noFill/>
          <a:ln/>
        </p:spPr>
        <p:txBody>
          <a:bodyPr wrap="square" lIns="0" tIns="0" rIns="0" bIns="0" rtlCol="0" anchor="ctr"/>
          <a:lstStyle/>
          <a:p>
            <a:pPr marL="0" indent="0">
              <a:buNone/>
            </a:pPr>
            <a:r>
              <a:rPr lang="en-US" sz="1300" b="1" dirty="0">
                <a:solidFill>
                  <a:srgbClr val="1B2A33"/>
                </a:solidFill>
                <a:latin typeface="Cambria" pitchFamily="34" charset="0"/>
                <a:ea typeface="Cambria" pitchFamily="34" charset="-122"/>
                <a:cs typeface="Cambria" pitchFamily="34" charset="-120"/>
              </a:rPr>
              <a:t>Application to Case Study 1</a:t>
            </a:r>
            <a:endParaRPr lang="en-US" sz="1300" dirty="0"/>
          </a:p>
        </p:txBody>
      </p:sp>
      <p:sp>
        <p:nvSpPr>
          <p:cNvPr id="15" name="Text 12"/>
          <p:cNvSpPr/>
          <p:nvPr/>
        </p:nvSpPr>
        <p:spPr>
          <a:xfrm>
            <a:off x="868680" y="4754880"/>
            <a:ext cx="4892040" cy="1051560"/>
          </a:xfrm>
          <a:prstGeom prst="rect">
            <a:avLst/>
          </a:prstGeom>
          <a:noFill/>
          <a:ln/>
        </p:spPr>
        <p:txBody>
          <a:bodyPr wrap="square" lIns="0" tIns="0" rIns="0" bIns="0" rtlCol="0" anchor="ctr"/>
          <a:lstStyle/>
          <a:p>
            <a:pPr marL="0" indent="0">
              <a:buNone/>
            </a:pPr>
            <a:r>
              <a:rPr lang="en-US" sz="1150" dirty="0">
                <a:solidFill>
                  <a:srgbClr val="55707C"/>
                </a:solidFill>
                <a:latin typeface="Calibri" pitchFamily="34" charset="0"/>
                <a:ea typeface="Calibri" pitchFamily="34" charset="-122"/>
                <a:cs typeface="Calibri" pitchFamily="34" charset="-120"/>
              </a:rPr>
              <a:t>Social prescribing offered a substitute role and activity for lost mobility-dependent routines, aligning with Havighurst's core premise.</a:t>
            </a:r>
            <a:endParaRPr lang="en-US" sz="1150" dirty="0"/>
          </a:p>
        </p:txBody>
      </p:sp>
      <p:sp>
        <p:nvSpPr>
          <p:cNvPr id="16" name="Shape 13"/>
          <p:cNvSpPr/>
          <p:nvPr/>
        </p:nvSpPr>
        <p:spPr>
          <a:xfrm>
            <a:off x="6217920" y="4370832"/>
            <a:ext cx="5349240" cy="1508760"/>
          </a:xfrm>
          <a:prstGeom prst="roundRect">
            <a:avLst>
              <a:gd name="adj" fmla="val 4242"/>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7" name="Text 14"/>
          <p:cNvSpPr/>
          <p:nvPr/>
        </p:nvSpPr>
        <p:spPr>
          <a:xfrm>
            <a:off x="6446520" y="4480560"/>
            <a:ext cx="4846320" cy="274320"/>
          </a:xfrm>
          <a:prstGeom prst="rect">
            <a:avLst/>
          </a:prstGeom>
          <a:noFill/>
          <a:ln/>
        </p:spPr>
        <p:txBody>
          <a:bodyPr wrap="square" lIns="0" tIns="0" rIns="0" bIns="0" rtlCol="0" anchor="ctr"/>
          <a:lstStyle/>
          <a:p>
            <a:pPr marL="0" indent="0">
              <a:buNone/>
            </a:pPr>
            <a:r>
              <a:rPr lang="en-US" sz="1300" b="1" dirty="0">
                <a:solidFill>
                  <a:srgbClr val="1B2A33"/>
                </a:solidFill>
                <a:latin typeface="Cambria" pitchFamily="34" charset="0"/>
                <a:ea typeface="Cambria" pitchFamily="34" charset="-122"/>
                <a:cs typeface="Cambria" pitchFamily="34" charset="-120"/>
              </a:rPr>
              <a:t>Relevance today</a:t>
            </a:r>
            <a:endParaRPr lang="en-US" sz="1300" dirty="0"/>
          </a:p>
        </p:txBody>
      </p:sp>
      <p:sp>
        <p:nvSpPr>
          <p:cNvPr id="18" name="Text 15"/>
          <p:cNvSpPr/>
          <p:nvPr/>
        </p:nvSpPr>
        <p:spPr>
          <a:xfrm>
            <a:off x="6446520" y="4754880"/>
            <a:ext cx="4892040" cy="1051560"/>
          </a:xfrm>
          <a:prstGeom prst="rect">
            <a:avLst/>
          </a:prstGeom>
          <a:noFill/>
          <a:ln/>
        </p:spPr>
        <p:txBody>
          <a:bodyPr wrap="square" lIns="0" tIns="0" rIns="0" bIns="0" rtlCol="0" anchor="ctr"/>
          <a:lstStyle/>
          <a:p>
            <a:pPr marL="0" indent="0">
              <a:buNone/>
            </a:pPr>
            <a:r>
              <a:rPr lang="en-US" sz="1150" dirty="0">
                <a:solidFill>
                  <a:srgbClr val="55707C"/>
                </a:solidFill>
                <a:latin typeface="Calibri" pitchFamily="34" charset="0"/>
                <a:ea typeface="Calibri" pitchFamily="34" charset="-122"/>
                <a:cs typeface="Calibri" pitchFamily="34" charset="-120"/>
              </a:rPr>
              <a:t>Still underpins active-ageing and social prescribing models, but must be adapted critically to individual circumstance rather than applied uniformly.</a:t>
            </a:r>
            <a:endParaRPr lang="en-US" sz="1150" dirty="0"/>
          </a:p>
        </p:txBody>
      </p:sp>
      <p:sp>
        <p:nvSpPr>
          <p:cNvPr id="20" name="Text 16"/>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Activity Theory</a:t>
            </a:r>
            <a:endParaRPr lang="en-US" sz="900" dirty="0"/>
          </a:p>
        </p:txBody>
      </p:sp>
      <p:sp>
        <p:nvSpPr>
          <p:cNvPr id="21" name="Text 17"/>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8</a:t>
            </a:r>
            <a:endParaRPr lang="en-US" sz="900" dirty="0"/>
          </a:p>
        </p:txBody>
      </p:sp>
      <p:pic>
        <p:nvPicPr>
          <p:cNvPr id="23" name="Audio 22">
            <a:hlinkClick r:id="" action="ppaction://media"/>
            <a:extLst>
              <a:ext uri="{FF2B5EF4-FFF2-40B4-BE49-F238E27FC236}">
                <a16:creationId xmlns:a16="http://schemas.microsoft.com/office/drawing/2014/main" id="{6CC9855B-9C03-BD7C-4C31-6F32418213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756"/>
    </mc:Choice>
    <mc:Fallback>
      <p:transition spd="slow" advTm="78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E8A33D"/>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3 · EVIDENCE IN PRACTICE</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Case Study 2: Dementia and Person-Centred Care</a:t>
            </a:r>
            <a:endParaRPr lang="en-US" sz="2600" dirty="0"/>
          </a:p>
        </p:txBody>
      </p:sp>
      <p:sp>
        <p:nvSpPr>
          <p:cNvPr id="6" name="Shape 3"/>
          <p:cNvSpPr/>
          <p:nvPr/>
        </p:nvSpPr>
        <p:spPr>
          <a:xfrm>
            <a:off x="640080" y="1463040"/>
            <a:ext cx="3566160" cy="4434840"/>
          </a:xfrm>
          <a:prstGeom prst="roundRect">
            <a:avLst>
              <a:gd name="adj" fmla="val 2051"/>
            </a:avLst>
          </a:prstGeom>
          <a:solidFill>
            <a:srgbClr val="065A82"/>
          </a:solidFill>
          <a:ln/>
        </p:spPr>
        <p:txBody>
          <a:bodyPr/>
          <a:lstStyle/>
          <a:p>
            <a:endParaRPr lang="en-GB"/>
          </a:p>
        </p:txBody>
      </p:sp>
      <p:sp>
        <p:nvSpPr>
          <p:cNvPr id="7" name="Shape 4"/>
          <p:cNvSpPr/>
          <p:nvPr/>
        </p:nvSpPr>
        <p:spPr>
          <a:xfrm>
            <a:off x="960120" y="1783080"/>
            <a:ext cx="1005840" cy="1005840"/>
          </a:xfrm>
          <a:prstGeom prst="ellipse">
            <a:avLst/>
          </a:prstGeom>
          <a:solidFill>
            <a:srgbClr val="FFFFFF"/>
          </a:solidFill>
          <a:ln/>
        </p:spPr>
        <p:txBody>
          <a:bodyPr/>
          <a:lstStyle/>
          <a:p>
            <a:endParaRPr lang="en-GB"/>
          </a:p>
        </p:txBody>
      </p:sp>
      <p:pic>
        <p:nvPicPr>
          <p:cNvPr id="8" name="Image 1" descr="preencoded.png"/>
          <p:cNvPicPr>
            <a:picLocks noChangeAspect="1"/>
          </p:cNvPicPr>
          <p:nvPr/>
        </p:nvPicPr>
        <p:blipFill>
          <a:blip r:embed="rId6"/>
          <a:stretch>
            <a:fillRect/>
          </a:stretch>
        </p:blipFill>
        <p:spPr>
          <a:xfrm>
            <a:off x="1090879" y="1913839"/>
            <a:ext cx="744322" cy="744322"/>
          </a:xfrm>
          <a:prstGeom prst="rect">
            <a:avLst/>
          </a:prstGeom>
        </p:spPr>
      </p:pic>
      <p:sp>
        <p:nvSpPr>
          <p:cNvPr id="9" name="Text 5"/>
          <p:cNvSpPr/>
          <p:nvPr/>
        </p:nvSpPr>
        <p:spPr>
          <a:xfrm>
            <a:off x="868680" y="2971800"/>
            <a:ext cx="3063240" cy="548640"/>
          </a:xfrm>
          <a:prstGeom prst="rect">
            <a:avLst/>
          </a:prstGeom>
          <a:noFill/>
          <a:ln/>
        </p:spPr>
        <p:txBody>
          <a:bodyPr wrap="square" lIns="0" tIns="0" rIns="0" bIns="0" rtlCol="0" anchor="ctr"/>
          <a:lstStyle/>
          <a:p>
            <a:pPr marL="0" indent="0" algn="ctr">
              <a:buNone/>
            </a:pPr>
            <a:r>
              <a:rPr lang="en-US" sz="1200" i="1" dirty="0">
                <a:solidFill>
                  <a:srgbClr val="D9E8EE"/>
                </a:solidFill>
                <a:latin typeface="Calibri" pitchFamily="34" charset="0"/>
                <a:ea typeface="Calibri" pitchFamily="34" charset="-122"/>
                <a:cs typeface="Calibri" pitchFamily="34" charset="-120"/>
              </a:rPr>
              <a:t>Composite case, adapted from Alzheimer's Society (2023) evidence</a:t>
            </a:r>
            <a:endParaRPr lang="en-US" sz="1200" dirty="0"/>
          </a:p>
        </p:txBody>
      </p:sp>
      <p:sp>
        <p:nvSpPr>
          <p:cNvPr id="10" name="Text 6"/>
          <p:cNvSpPr/>
          <p:nvPr/>
        </p:nvSpPr>
        <p:spPr>
          <a:xfrm>
            <a:off x="868680" y="3657600"/>
            <a:ext cx="3063240" cy="2148840"/>
          </a:xfrm>
          <a:prstGeom prst="rect">
            <a:avLst/>
          </a:prstGeom>
          <a:noFill/>
          <a:ln/>
        </p:spPr>
        <p:txBody>
          <a:bodyPr wrap="square" lIns="0" tIns="0" rIns="0" bIns="0" rtlCol="0" anchor="ctr"/>
          <a:lstStyle/>
          <a:p>
            <a:pPr marL="0" indent="0">
              <a:lnSpc>
                <a:spcPct val="120000"/>
              </a:lnSpc>
              <a:buNone/>
            </a:pPr>
            <a:r>
              <a:rPr lang="en-US" sz="1200" b="1" dirty="0">
                <a:solidFill>
                  <a:srgbClr val="E8A33D"/>
                </a:solidFill>
                <a:latin typeface="Calibri" pitchFamily="34" charset="0"/>
                <a:ea typeface="Calibri" pitchFamily="34" charset="-122"/>
                <a:cs typeface="Calibri" pitchFamily="34" charset="-120"/>
              </a:rPr>
              <a:t>Age: </a:t>
            </a:r>
            <a:r>
              <a:rPr lang="en-US" sz="1200" dirty="0">
                <a:solidFill>
                  <a:srgbClr val="FFFFFF"/>
                </a:solidFill>
                <a:latin typeface="Calibri" pitchFamily="34" charset="0"/>
                <a:ea typeface="Calibri" pitchFamily="34" charset="-122"/>
                <a:cs typeface="Calibri" pitchFamily="34" charset="-120"/>
              </a:rPr>
              <a:t>78, moderate Alzheimer's disease
</a:t>
            </a:r>
            <a:r>
              <a:rPr lang="en-US" sz="1200" b="1" dirty="0">
                <a:solidFill>
                  <a:srgbClr val="E8A33D"/>
                </a:solidFill>
                <a:latin typeface="Calibri" pitchFamily="34" charset="0"/>
                <a:ea typeface="Calibri" pitchFamily="34" charset="-122"/>
                <a:cs typeface="Calibri" pitchFamily="34" charset="-120"/>
              </a:rPr>
              <a:t>Context: </a:t>
            </a:r>
            <a:r>
              <a:rPr lang="en-US" sz="1200" dirty="0">
                <a:solidFill>
                  <a:srgbClr val="FFFFFF"/>
                </a:solidFill>
                <a:latin typeface="Calibri" pitchFamily="34" charset="0"/>
                <a:ea typeface="Calibri" pitchFamily="34" charset="-122"/>
                <a:cs typeface="Calibri" pitchFamily="34" charset="-120"/>
              </a:rPr>
              <a:t>Lives with his wife, who is his main unpaid carer
</a:t>
            </a:r>
            <a:r>
              <a:rPr lang="en-US" sz="1200" b="1" dirty="0">
                <a:solidFill>
                  <a:srgbClr val="E8A33D"/>
                </a:solidFill>
                <a:latin typeface="Calibri" pitchFamily="34" charset="0"/>
                <a:ea typeface="Calibri" pitchFamily="34" charset="-122"/>
                <a:cs typeface="Calibri" pitchFamily="34" charset="-120"/>
              </a:rPr>
              <a:t>Presenting need: </a:t>
            </a:r>
            <a:r>
              <a:rPr lang="en-US" sz="1200" dirty="0">
                <a:solidFill>
                  <a:srgbClr val="FFFFFF"/>
                </a:solidFill>
                <a:latin typeface="Calibri" pitchFamily="34" charset="0"/>
                <a:ea typeface="Calibri" pitchFamily="34" charset="-122"/>
                <a:cs typeface="Calibri" pitchFamily="34" charset="-120"/>
              </a:rPr>
              <a:t>Wishes to retain autonomy over daily decisions; carer experiencing strain
</a:t>
            </a:r>
            <a:r>
              <a:rPr lang="en-US" sz="1200" b="1" dirty="0">
                <a:solidFill>
                  <a:srgbClr val="E8A33D"/>
                </a:solidFill>
                <a:latin typeface="Calibri" pitchFamily="34" charset="0"/>
                <a:ea typeface="Calibri" pitchFamily="34" charset="-122"/>
                <a:cs typeface="Calibri" pitchFamily="34" charset="-120"/>
              </a:rPr>
              <a:t>Response: </a:t>
            </a:r>
            <a:r>
              <a:rPr lang="en-US" sz="1200" dirty="0">
                <a:solidFill>
                  <a:srgbClr val="FFFFFF"/>
                </a:solidFill>
                <a:latin typeface="Calibri" pitchFamily="34" charset="0"/>
                <a:ea typeface="Calibri" pitchFamily="34" charset="-122"/>
                <a:cs typeface="Calibri" pitchFamily="34" charset="-120"/>
              </a:rPr>
              <a:t>Best-interests decisions guided by MCA 2005; carer's assessment and respite offered</a:t>
            </a:r>
            <a:endParaRPr lang="en-US" sz="1200" dirty="0"/>
          </a:p>
        </p:txBody>
      </p:sp>
      <p:sp>
        <p:nvSpPr>
          <p:cNvPr id="11" name="Text 7"/>
          <p:cNvSpPr/>
          <p:nvPr/>
        </p:nvSpPr>
        <p:spPr>
          <a:xfrm>
            <a:off x="4526280" y="1600200"/>
            <a:ext cx="6995160" cy="420624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Reflects Alzheimer's Society (2023) evidence that most people with dementia wish to retain everyday decision-making for as long as possible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Mental Capacity Act 2005 requires decision-specific, not blanket, capacity assessment</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Carer strain is common and under-recognised; Care Act 2014 entitles carers to their own assessment</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Person-centred care (Kitwood, 1997) requires balancing safety with maintained identity and routine</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Critical tension: family caution can unintentionally override the person's expressed wishes 'for their own good'</a:t>
            </a:r>
            <a:endParaRPr lang="en-US" sz="1450" dirty="0"/>
          </a:p>
        </p:txBody>
      </p:sp>
      <p:sp>
        <p:nvSpPr>
          <p:cNvPr id="13" name="Text 8"/>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Case Study 2</a:t>
            </a:r>
            <a:endParaRPr lang="en-US" sz="900" dirty="0"/>
          </a:p>
        </p:txBody>
      </p:sp>
      <p:sp>
        <p:nvSpPr>
          <p:cNvPr id="14" name="Text 9"/>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11</a:t>
            </a:r>
            <a:endParaRPr lang="en-US" sz="900" dirty="0"/>
          </a:p>
        </p:txBody>
      </p:sp>
      <p:pic>
        <p:nvPicPr>
          <p:cNvPr id="16" name="Audio 15">
            <a:hlinkClick r:id="" action="ppaction://media"/>
            <a:extLst>
              <a:ext uri="{FF2B5EF4-FFF2-40B4-BE49-F238E27FC236}">
                <a16:creationId xmlns:a16="http://schemas.microsoft.com/office/drawing/2014/main" id="{4ABA161B-34D1-7566-B46A-4FE05169235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5926"/>
    </mc:Choice>
    <mc:Fallback>
      <p:transition spd="slow" advTm="75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3 · AGEING THEORY</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Continuity Theory (Atchley, 1989)</a:t>
            </a:r>
            <a:endParaRPr lang="en-US" sz="2600" dirty="0"/>
          </a:p>
        </p:txBody>
      </p:sp>
      <p:sp>
        <p:nvSpPr>
          <p:cNvPr id="6" name="Text 3"/>
          <p:cNvSpPr/>
          <p:nvPr/>
        </p:nvSpPr>
        <p:spPr>
          <a:xfrm>
            <a:off x="640080" y="1417320"/>
            <a:ext cx="10881360" cy="640080"/>
          </a:xfrm>
          <a:prstGeom prst="rect">
            <a:avLst/>
          </a:prstGeom>
          <a:noFill/>
          <a:ln/>
        </p:spPr>
        <p:txBody>
          <a:bodyPr wrap="square" lIns="0" tIns="0" rIns="0" bIns="0" rtlCol="0" anchor="ctr"/>
          <a:lstStyle/>
          <a:p>
            <a:pPr marL="0" indent="0">
              <a:buNone/>
            </a:pPr>
            <a:r>
              <a:rPr lang="en-US" sz="1400" i="1" dirty="0">
                <a:solidFill>
                  <a:srgbClr val="1B2A33"/>
                </a:solidFill>
                <a:latin typeface="Calibri" pitchFamily="34" charset="0"/>
                <a:ea typeface="Calibri" pitchFamily="34" charset="-122"/>
                <a:cs typeface="Calibri" pitchFamily="34" charset="-120"/>
              </a:rPr>
              <a:t>Principle: individuals age most successfully by maintaining consistent internal patterns (personality, beliefs) and external patterns (relationships, environments, roles) over time.</a:t>
            </a:r>
            <a:endParaRPr lang="en-US" sz="1400" dirty="0"/>
          </a:p>
        </p:txBody>
      </p:sp>
      <p:sp>
        <p:nvSpPr>
          <p:cNvPr id="7" name="Shape 4"/>
          <p:cNvSpPr/>
          <p:nvPr/>
        </p:nvSpPr>
        <p:spPr>
          <a:xfrm>
            <a:off x="640080" y="2240280"/>
            <a:ext cx="5349240" cy="1965960"/>
          </a:xfrm>
          <a:prstGeom prst="roundRect">
            <a:avLst>
              <a:gd name="adj" fmla="val 3256"/>
            </a:avLst>
          </a:prstGeom>
          <a:solidFill>
            <a:srgbClr val="E4F0F3"/>
          </a:solidFill>
          <a:ln/>
        </p:spPr>
        <p:txBody>
          <a:bodyPr/>
          <a:lstStyle/>
          <a:p>
            <a:endParaRPr lang="en-GB"/>
          </a:p>
        </p:txBody>
      </p:sp>
      <p:sp>
        <p:nvSpPr>
          <p:cNvPr id="8" name="Text 5"/>
          <p:cNvSpPr/>
          <p:nvPr/>
        </p:nvSpPr>
        <p:spPr>
          <a:xfrm>
            <a:off x="868680" y="2377440"/>
            <a:ext cx="4572000" cy="320040"/>
          </a:xfrm>
          <a:prstGeom prst="rect">
            <a:avLst/>
          </a:prstGeom>
          <a:noFill/>
          <a:ln/>
        </p:spPr>
        <p:txBody>
          <a:bodyPr wrap="square" lIns="0" tIns="0" rIns="0" bIns="0" rtlCol="0" anchor="ctr"/>
          <a:lstStyle/>
          <a:p>
            <a:pPr marL="0" indent="0">
              <a:buNone/>
            </a:pPr>
            <a:r>
              <a:rPr lang="en-US" sz="1500" b="1" dirty="0">
                <a:solidFill>
                  <a:srgbClr val="1C7293"/>
                </a:solidFill>
                <a:latin typeface="Cambria" pitchFamily="34" charset="0"/>
                <a:ea typeface="Cambria" pitchFamily="34" charset="-122"/>
                <a:cs typeface="Cambria" pitchFamily="34" charset="-120"/>
              </a:rPr>
              <a:t>Strengths</a:t>
            </a:r>
            <a:endParaRPr lang="en-US" sz="1500" dirty="0"/>
          </a:p>
        </p:txBody>
      </p:sp>
      <p:sp>
        <p:nvSpPr>
          <p:cNvPr id="9" name="Text 6"/>
          <p:cNvSpPr/>
          <p:nvPr/>
        </p:nvSpPr>
        <p:spPr>
          <a:xfrm>
            <a:off x="868680" y="2724912"/>
            <a:ext cx="4892040" cy="1417320"/>
          </a:xfrm>
          <a:prstGeom prst="rect">
            <a:avLst/>
          </a:prstGeom>
          <a:noFill/>
          <a:ln/>
        </p:spPr>
        <p:txBody>
          <a:bodyPr wrap="square" rtlCol="0" anchor="ctr"/>
          <a:lstStyle/>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Accounts for individual differences and personal biography</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Values identity, habits and relationships — fits well with person-centred dementia care</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Flexible: does not prescribe one 'correct' way to age</a:t>
            </a:r>
            <a:endParaRPr lang="en-US" sz="1200" dirty="0"/>
          </a:p>
        </p:txBody>
      </p:sp>
      <p:sp>
        <p:nvSpPr>
          <p:cNvPr id="10" name="Shape 7"/>
          <p:cNvSpPr/>
          <p:nvPr/>
        </p:nvSpPr>
        <p:spPr>
          <a:xfrm>
            <a:off x="6217920" y="2240280"/>
            <a:ext cx="5349240" cy="1965960"/>
          </a:xfrm>
          <a:prstGeom prst="roundRect">
            <a:avLst>
              <a:gd name="adj" fmla="val 3256"/>
            </a:avLst>
          </a:prstGeom>
          <a:solidFill>
            <a:srgbClr val="FDF3E3"/>
          </a:solidFill>
          <a:ln/>
        </p:spPr>
        <p:txBody>
          <a:bodyPr/>
          <a:lstStyle/>
          <a:p>
            <a:endParaRPr lang="en-GB"/>
          </a:p>
        </p:txBody>
      </p:sp>
      <p:sp>
        <p:nvSpPr>
          <p:cNvPr id="11" name="Text 8"/>
          <p:cNvSpPr/>
          <p:nvPr/>
        </p:nvSpPr>
        <p:spPr>
          <a:xfrm>
            <a:off x="6446520" y="2377440"/>
            <a:ext cx="4572000" cy="320040"/>
          </a:xfrm>
          <a:prstGeom prst="rect">
            <a:avLst/>
          </a:prstGeom>
          <a:noFill/>
          <a:ln/>
        </p:spPr>
        <p:txBody>
          <a:bodyPr wrap="square" lIns="0" tIns="0" rIns="0" bIns="0" rtlCol="0" anchor="ctr"/>
          <a:lstStyle/>
          <a:p>
            <a:pPr marL="0" indent="0">
              <a:buNone/>
            </a:pPr>
            <a:r>
              <a:rPr lang="en-US" sz="1500" b="1" dirty="0">
                <a:solidFill>
                  <a:srgbClr val="B5751F"/>
                </a:solidFill>
                <a:latin typeface="Cambria" pitchFamily="34" charset="0"/>
                <a:ea typeface="Cambria" pitchFamily="34" charset="-122"/>
                <a:cs typeface="Cambria" pitchFamily="34" charset="-120"/>
              </a:rPr>
              <a:t>Weaknesses</a:t>
            </a:r>
            <a:endParaRPr lang="en-US" sz="1500" dirty="0"/>
          </a:p>
        </p:txBody>
      </p:sp>
      <p:sp>
        <p:nvSpPr>
          <p:cNvPr id="12" name="Text 9"/>
          <p:cNvSpPr/>
          <p:nvPr/>
        </p:nvSpPr>
        <p:spPr>
          <a:xfrm>
            <a:off x="6446520" y="2724912"/>
            <a:ext cx="4892040" cy="1417320"/>
          </a:xfrm>
          <a:prstGeom prst="rect">
            <a:avLst/>
          </a:prstGeom>
          <a:noFill/>
          <a:ln/>
        </p:spPr>
        <p:txBody>
          <a:bodyPr wrap="square" rtlCol="0" anchor="ctr"/>
          <a:lstStyle/>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Assumes a stable earlier identity to 'continue' — less applicable after sudden crisis or trauma</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Can be used to justify inaction or under-intervention</a:t>
            </a:r>
            <a:endParaRPr lang="en-US" sz="1200" dirty="0"/>
          </a:p>
          <a:p>
            <a:pPr marL="342900" indent="-342900">
              <a:spcAft>
                <a:spcPts val="1000"/>
              </a:spcAft>
              <a:buSzPct val="100000"/>
              <a:buChar char="▪"/>
            </a:pPr>
            <a:r>
              <a:rPr lang="en-US" sz="1200" dirty="0">
                <a:solidFill>
                  <a:srgbClr val="1B2A33"/>
                </a:solidFill>
                <a:latin typeface="Calibri" pitchFamily="34" charset="0"/>
                <a:ea typeface="Calibri" pitchFamily="34" charset="-122"/>
                <a:cs typeface="Calibri" pitchFamily="34" charset="-120"/>
              </a:rPr>
              <a:t>Limited attention to structural/economic constraints on continuity</a:t>
            </a:r>
            <a:endParaRPr lang="en-US" sz="1200" dirty="0"/>
          </a:p>
        </p:txBody>
      </p:sp>
      <p:sp>
        <p:nvSpPr>
          <p:cNvPr id="13" name="Shape 10"/>
          <p:cNvSpPr/>
          <p:nvPr/>
        </p:nvSpPr>
        <p:spPr>
          <a:xfrm>
            <a:off x="640080" y="4370832"/>
            <a:ext cx="5349240" cy="1508760"/>
          </a:xfrm>
          <a:prstGeom prst="roundRect">
            <a:avLst>
              <a:gd name="adj" fmla="val 4242"/>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4" name="Text 11"/>
          <p:cNvSpPr/>
          <p:nvPr/>
        </p:nvSpPr>
        <p:spPr>
          <a:xfrm>
            <a:off x="868680" y="4480560"/>
            <a:ext cx="4846320" cy="274320"/>
          </a:xfrm>
          <a:prstGeom prst="rect">
            <a:avLst/>
          </a:prstGeom>
          <a:noFill/>
          <a:ln/>
        </p:spPr>
        <p:txBody>
          <a:bodyPr wrap="square" lIns="0" tIns="0" rIns="0" bIns="0" rtlCol="0" anchor="ctr"/>
          <a:lstStyle/>
          <a:p>
            <a:pPr marL="0" indent="0">
              <a:buNone/>
            </a:pPr>
            <a:r>
              <a:rPr lang="en-US" sz="1300" b="1" dirty="0">
                <a:solidFill>
                  <a:srgbClr val="1B2A33"/>
                </a:solidFill>
                <a:latin typeface="Cambria" pitchFamily="34" charset="0"/>
                <a:ea typeface="Cambria" pitchFamily="34" charset="-122"/>
                <a:cs typeface="Cambria" pitchFamily="34" charset="-120"/>
              </a:rPr>
              <a:t>Application to Case Study 2</a:t>
            </a:r>
            <a:endParaRPr lang="en-US" sz="1300" dirty="0"/>
          </a:p>
        </p:txBody>
      </p:sp>
      <p:sp>
        <p:nvSpPr>
          <p:cNvPr id="15" name="Text 12"/>
          <p:cNvSpPr/>
          <p:nvPr/>
        </p:nvSpPr>
        <p:spPr>
          <a:xfrm>
            <a:off x="868680" y="4754880"/>
            <a:ext cx="4892040" cy="1051560"/>
          </a:xfrm>
          <a:prstGeom prst="rect">
            <a:avLst/>
          </a:prstGeom>
          <a:noFill/>
          <a:ln/>
        </p:spPr>
        <p:txBody>
          <a:bodyPr wrap="square" lIns="0" tIns="0" rIns="0" bIns="0" rtlCol="0" anchor="ctr"/>
          <a:lstStyle/>
          <a:p>
            <a:pPr marL="0" indent="0">
              <a:buNone/>
            </a:pPr>
            <a:r>
              <a:rPr lang="en-US" sz="1150" dirty="0">
                <a:solidFill>
                  <a:srgbClr val="55707C"/>
                </a:solidFill>
                <a:latin typeface="Calibri" pitchFamily="34" charset="0"/>
                <a:ea typeface="Calibri" pitchFamily="34" charset="-122"/>
                <a:cs typeface="Calibri" pitchFamily="34" charset="-120"/>
              </a:rPr>
              <a:t>Maintaining daily routines, relationships and small decisions helps preserve identity and sense of self despite cognitive decline.</a:t>
            </a:r>
            <a:endParaRPr lang="en-US" sz="1150" dirty="0"/>
          </a:p>
        </p:txBody>
      </p:sp>
      <p:sp>
        <p:nvSpPr>
          <p:cNvPr id="16" name="Shape 13"/>
          <p:cNvSpPr/>
          <p:nvPr/>
        </p:nvSpPr>
        <p:spPr>
          <a:xfrm>
            <a:off x="6217920" y="4370832"/>
            <a:ext cx="5349240" cy="1508760"/>
          </a:xfrm>
          <a:prstGeom prst="roundRect">
            <a:avLst>
              <a:gd name="adj" fmla="val 4242"/>
            </a:avLst>
          </a:prstGeom>
          <a:solidFill>
            <a:srgbClr val="FFFFFF"/>
          </a:solidFill>
          <a:ln/>
          <a:effectLst>
            <a:outerShdw blurRad="76200" dist="25400" dir="2700000" algn="bl" rotWithShape="0">
              <a:srgbClr val="000000">
                <a:alpha val="10000"/>
              </a:srgbClr>
            </a:outerShdw>
          </a:effectLst>
        </p:spPr>
        <p:txBody>
          <a:bodyPr/>
          <a:lstStyle/>
          <a:p>
            <a:endParaRPr lang="en-GB"/>
          </a:p>
        </p:txBody>
      </p:sp>
      <p:sp>
        <p:nvSpPr>
          <p:cNvPr id="17" name="Text 14"/>
          <p:cNvSpPr/>
          <p:nvPr/>
        </p:nvSpPr>
        <p:spPr>
          <a:xfrm>
            <a:off x="6446520" y="4480560"/>
            <a:ext cx="4846320" cy="274320"/>
          </a:xfrm>
          <a:prstGeom prst="rect">
            <a:avLst/>
          </a:prstGeom>
          <a:noFill/>
          <a:ln/>
        </p:spPr>
        <p:txBody>
          <a:bodyPr wrap="square" lIns="0" tIns="0" rIns="0" bIns="0" rtlCol="0" anchor="ctr"/>
          <a:lstStyle/>
          <a:p>
            <a:pPr marL="0" indent="0">
              <a:buNone/>
            </a:pPr>
            <a:r>
              <a:rPr lang="en-US" sz="1300" b="1" dirty="0">
                <a:solidFill>
                  <a:srgbClr val="1B2A33"/>
                </a:solidFill>
                <a:latin typeface="Cambria" pitchFamily="34" charset="0"/>
                <a:ea typeface="Cambria" pitchFamily="34" charset="-122"/>
                <a:cs typeface="Cambria" pitchFamily="34" charset="-120"/>
              </a:rPr>
              <a:t>Relevance today</a:t>
            </a:r>
            <a:endParaRPr lang="en-US" sz="1300" dirty="0"/>
          </a:p>
        </p:txBody>
      </p:sp>
      <p:sp>
        <p:nvSpPr>
          <p:cNvPr id="18" name="Text 15"/>
          <p:cNvSpPr/>
          <p:nvPr/>
        </p:nvSpPr>
        <p:spPr>
          <a:xfrm>
            <a:off x="6446520" y="4754880"/>
            <a:ext cx="4892040" cy="1051560"/>
          </a:xfrm>
          <a:prstGeom prst="rect">
            <a:avLst/>
          </a:prstGeom>
          <a:noFill/>
          <a:ln/>
        </p:spPr>
        <p:txBody>
          <a:bodyPr wrap="square" lIns="0" tIns="0" rIns="0" bIns="0" rtlCol="0" anchor="ctr"/>
          <a:lstStyle/>
          <a:p>
            <a:pPr marL="0" indent="0">
              <a:buNone/>
            </a:pPr>
            <a:r>
              <a:rPr lang="en-US" sz="1150" dirty="0">
                <a:solidFill>
                  <a:srgbClr val="55707C"/>
                </a:solidFill>
                <a:latin typeface="Calibri" pitchFamily="34" charset="0"/>
                <a:ea typeface="Calibri" pitchFamily="34" charset="-122"/>
                <a:cs typeface="Calibri" pitchFamily="34" charset="-120"/>
              </a:rPr>
              <a:t>Underpins person-centred dementia care (Kitwood, 1997) but must combine with flexible support as needs change.</a:t>
            </a:r>
            <a:endParaRPr lang="en-US" sz="1150" dirty="0"/>
          </a:p>
        </p:txBody>
      </p:sp>
      <p:sp>
        <p:nvSpPr>
          <p:cNvPr id="20" name="Text 16"/>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Continuity Theory</a:t>
            </a:r>
            <a:endParaRPr lang="en-US" sz="900" dirty="0"/>
          </a:p>
        </p:txBody>
      </p:sp>
      <p:sp>
        <p:nvSpPr>
          <p:cNvPr id="21" name="Text 17"/>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12</a:t>
            </a:r>
            <a:endParaRPr lang="en-US" sz="900" dirty="0"/>
          </a:p>
        </p:txBody>
      </p:sp>
      <p:pic>
        <p:nvPicPr>
          <p:cNvPr id="23" name="Audio 22">
            <a:hlinkClick r:id="" action="ppaction://media"/>
            <a:extLst>
              <a:ext uri="{FF2B5EF4-FFF2-40B4-BE49-F238E27FC236}">
                <a16:creationId xmlns:a16="http://schemas.microsoft.com/office/drawing/2014/main" id="{60C762B5-F1E6-3C05-5A49-7F4B837C0C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570"/>
    </mc:Choice>
    <mc:Fallback>
      <p:transition spd="slow" advTm="72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3 · LO2</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Technology and Innovation in Care</a:t>
            </a:r>
            <a:endParaRPr lang="en-US" sz="2600" dirty="0"/>
          </a:p>
        </p:txBody>
      </p:sp>
      <p:sp>
        <p:nvSpPr>
          <p:cNvPr id="6" name="Shape 3"/>
          <p:cNvSpPr/>
          <p:nvPr/>
        </p:nvSpPr>
        <p:spPr>
          <a:xfrm>
            <a:off x="713232" y="15819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7" name="Shape 4"/>
          <p:cNvSpPr/>
          <p:nvPr/>
        </p:nvSpPr>
        <p:spPr>
          <a:xfrm>
            <a:off x="896112" y="1728216"/>
            <a:ext cx="457200" cy="457200"/>
          </a:xfrm>
          <a:prstGeom prst="ellipse">
            <a:avLst/>
          </a:prstGeom>
          <a:solidFill>
            <a:srgbClr val="E4F0F3"/>
          </a:solidFill>
          <a:ln/>
        </p:spPr>
        <p:txBody>
          <a:bodyPr/>
          <a:lstStyle/>
          <a:p>
            <a:endParaRPr lang="en-GB"/>
          </a:p>
        </p:txBody>
      </p:sp>
      <p:pic>
        <p:nvPicPr>
          <p:cNvPr id="8" name="Image 1" descr="preencoded.png"/>
          <p:cNvPicPr>
            <a:picLocks noChangeAspect="1"/>
          </p:cNvPicPr>
          <p:nvPr/>
        </p:nvPicPr>
        <p:blipFill>
          <a:blip r:embed="rId6"/>
          <a:stretch>
            <a:fillRect/>
          </a:stretch>
        </p:blipFill>
        <p:spPr>
          <a:xfrm>
            <a:off x="955548" y="1787652"/>
            <a:ext cx="338328" cy="338328"/>
          </a:xfrm>
          <a:prstGeom prst="rect">
            <a:avLst/>
          </a:prstGeom>
        </p:spPr>
      </p:pic>
      <p:sp>
        <p:nvSpPr>
          <p:cNvPr id="9" name="Text 5"/>
          <p:cNvSpPr/>
          <p:nvPr/>
        </p:nvSpPr>
        <p:spPr>
          <a:xfrm>
            <a:off x="1463040" y="16916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Telehealth</a:t>
            </a:r>
            <a:endParaRPr lang="en-US" sz="1250" dirty="0"/>
          </a:p>
        </p:txBody>
      </p:sp>
      <p:sp>
        <p:nvSpPr>
          <p:cNvPr id="10" name="Text 6"/>
          <p:cNvSpPr/>
          <p:nvPr/>
        </p:nvSpPr>
        <p:spPr>
          <a:xfrm>
            <a:off x="896112" y="22219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Remote monitoring of vital signs supports early intervention (NHS England, 2023)</a:t>
            </a:r>
            <a:endParaRPr lang="en-US" sz="1000" dirty="0"/>
          </a:p>
        </p:txBody>
      </p:sp>
      <p:sp>
        <p:nvSpPr>
          <p:cNvPr id="11" name="Shape 7"/>
          <p:cNvSpPr/>
          <p:nvPr/>
        </p:nvSpPr>
        <p:spPr>
          <a:xfrm>
            <a:off x="4340352" y="15819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12" name="Shape 8"/>
          <p:cNvSpPr/>
          <p:nvPr/>
        </p:nvSpPr>
        <p:spPr>
          <a:xfrm>
            <a:off x="4523232" y="1728216"/>
            <a:ext cx="457200" cy="457200"/>
          </a:xfrm>
          <a:prstGeom prst="ellipse">
            <a:avLst/>
          </a:prstGeom>
          <a:solidFill>
            <a:srgbClr val="E4F0F3"/>
          </a:solidFill>
          <a:ln/>
        </p:spPr>
        <p:txBody>
          <a:bodyPr/>
          <a:lstStyle/>
          <a:p>
            <a:endParaRPr lang="en-GB"/>
          </a:p>
        </p:txBody>
      </p:sp>
      <p:pic>
        <p:nvPicPr>
          <p:cNvPr id="13" name="Image 2" descr="preencoded.png"/>
          <p:cNvPicPr>
            <a:picLocks noChangeAspect="1"/>
          </p:cNvPicPr>
          <p:nvPr/>
        </p:nvPicPr>
        <p:blipFill>
          <a:blip r:embed="rId7"/>
          <a:stretch>
            <a:fillRect/>
          </a:stretch>
        </p:blipFill>
        <p:spPr>
          <a:xfrm>
            <a:off x="4582668" y="1787652"/>
            <a:ext cx="338328" cy="338328"/>
          </a:xfrm>
          <a:prstGeom prst="rect">
            <a:avLst/>
          </a:prstGeom>
        </p:spPr>
      </p:pic>
      <p:sp>
        <p:nvSpPr>
          <p:cNvPr id="14" name="Text 9"/>
          <p:cNvSpPr/>
          <p:nvPr/>
        </p:nvSpPr>
        <p:spPr>
          <a:xfrm>
            <a:off x="5090160" y="16916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Telecare</a:t>
            </a:r>
            <a:endParaRPr lang="en-US" sz="1250" dirty="0"/>
          </a:p>
        </p:txBody>
      </p:sp>
      <p:sp>
        <p:nvSpPr>
          <p:cNvPr id="15" name="Text 10"/>
          <p:cNvSpPr/>
          <p:nvPr/>
        </p:nvSpPr>
        <p:spPr>
          <a:xfrm>
            <a:off x="4523232" y="22219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Alarm pendants and fall detectors enable rapid response at home</a:t>
            </a:r>
            <a:endParaRPr lang="en-US" sz="1000" dirty="0"/>
          </a:p>
        </p:txBody>
      </p:sp>
      <p:sp>
        <p:nvSpPr>
          <p:cNvPr id="16" name="Shape 11"/>
          <p:cNvSpPr/>
          <p:nvPr/>
        </p:nvSpPr>
        <p:spPr>
          <a:xfrm>
            <a:off x="7967472" y="15819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17" name="Shape 12"/>
          <p:cNvSpPr/>
          <p:nvPr/>
        </p:nvSpPr>
        <p:spPr>
          <a:xfrm>
            <a:off x="8150352" y="1728216"/>
            <a:ext cx="457200" cy="457200"/>
          </a:xfrm>
          <a:prstGeom prst="ellipse">
            <a:avLst/>
          </a:prstGeom>
          <a:solidFill>
            <a:srgbClr val="E4F0F3"/>
          </a:solidFill>
          <a:ln/>
        </p:spPr>
        <p:txBody>
          <a:bodyPr/>
          <a:lstStyle/>
          <a:p>
            <a:endParaRPr lang="en-GB"/>
          </a:p>
        </p:txBody>
      </p:sp>
      <p:pic>
        <p:nvPicPr>
          <p:cNvPr id="18" name="Image 3" descr="preencoded.png"/>
          <p:cNvPicPr>
            <a:picLocks noChangeAspect="1"/>
          </p:cNvPicPr>
          <p:nvPr/>
        </p:nvPicPr>
        <p:blipFill>
          <a:blip r:embed="rId8"/>
          <a:stretch>
            <a:fillRect/>
          </a:stretch>
        </p:blipFill>
        <p:spPr>
          <a:xfrm>
            <a:off x="8209788" y="1787652"/>
            <a:ext cx="338328" cy="338328"/>
          </a:xfrm>
          <a:prstGeom prst="rect">
            <a:avLst/>
          </a:prstGeom>
        </p:spPr>
      </p:pic>
      <p:sp>
        <p:nvSpPr>
          <p:cNvPr id="19" name="Text 13"/>
          <p:cNvSpPr/>
          <p:nvPr/>
        </p:nvSpPr>
        <p:spPr>
          <a:xfrm>
            <a:off x="8717280" y="16916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Remote monitoring</a:t>
            </a:r>
            <a:endParaRPr lang="en-US" sz="1250" dirty="0"/>
          </a:p>
        </p:txBody>
      </p:sp>
      <p:sp>
        <p:nvSpPr>
          <p:cNvPr id="20" name="Text 14"/>
          <p:cNvSpPr/>
          <p:nvPr/>
        </p:nvSpPr>
        <p:spPr>
          <a:xfrm>
            <a:off x="8150352" y="22219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Sensor-based monitoring can flag deteriorating health trends</a:t>
            </a:r>
            <a:endParaRPr lang="en-US" sz="1000" dirty="0"/>
          </a:p>
        </p:txBody>
      </p:sp>
      <p:sp>
        <p:nvSpPr>
          <p:cNvPr id="21" name="Shape 15"/>
          <p:cNvSpPr/>
          <p:nvPr/>
        </p:nvSpPr>
        <p:spPr>
          <a:xfrm>
            <a:off x="713232" y="26487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22" name="Shape 16"/>
          <p:cNvSpPr/>
          <p:nvPr/>
        </p:nvSpPr>
        <p:spPr>
          <a:xfrm>
            <a:off x="896112" y="2795016"/>
            <a:ext cx="457200" cy="457200"/>
          </a:xfrm>
          <a:prstGeom prst="ellipse">
            <a:avLst/>
          </a:prstGeom>
          <a:solidFill>
            <a:srgbClr val="E4F0F3"/>
          </a:solidFill>
          <a:ln/>
        </p:spPr>
        <p:txBody>
          <a:bodyPr/>
          <a:lstStyle/>
          <a:p>
            <a:endParaRPr lang="en-GB"/>
          </a:p>
        </p:txBody>
      </p:sp>
      <p:pic>
        <p:nvPicPr>
          <p:cNvPr id="23" name="Image 4" descr="preencoded.png"/>
          <p:cNvPicPr>
            <a:picLocks noChangeAspect="1"/>
          </p:cNvPicPr>
          <p:nvPr/>
        </p:nvPicPr>
        <p:blipFill>
          <a:blip r:embed="rId9"/>
          <a:stretch>
            <a:fillRect/>
          </a:stretch>
        </p:blipFill>
        <p:spPr>
          <a:xfrm>
            <a:off x="955548" y="2854452"/>
            <a:ext cx="338328" cy="338328"/>
          </a:xfrm>
          <a:prstGeom prst="rect">
            <a:avLst/>
          </a:prstGeom>
        </p:spPr>
      </p:pic>
      <p:sp>
        <p:nvSpPr>
          <p:cNvPr id="24" name="Text 17"/>
          <p:cNvSpPr/>
          <p:nvPr/>
        </p:nvSpPr>
        <p:spPr>
          <a:xfrm>
            <a:off x="1463040" y="27584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Wearables</a:t>
            </a:r>
            <a:endParaRPr lang="en-US" sz="1250" dirty="0"/>
          </a:p>
        </p:txBody>
      </p:sp>
      <p:sp>
        <p:nvSpPr>
          <p:cNvPr id="25" name="Text 18"/>
          <p:cNvSpPr/>
          <p:nvPr/>
        </p:nvSpPr>
        <p:spPr>
          <a:xfrm>
            <a:off x="896112" y="32887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Activity and heart-rate wearables support self-management</a:t>
            </a:r>
            <a:endParaRPr lang="en-US" sz="1000" dirty="0"/>
          </a:p>
        </p:txBody>
      </p:sp>
      <p:sp>
        <p:nvSpPr>
          <p:cNvPr id="26" name="Shape 19"/>
          <p:cNvSpPr/>
          <p:nvPr/>
        </p:nvSpPr>
        <p:spPr>
          <a:xfrm>
            <a:off x="4340352" y="26487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27" name="Shape 20"/>
          <p:cNvSpPr/>
          <p:nvPr/>
        </p:nvSpPr>
        <p:spPr>
          <a:xfrm>
            <a:off x="4523232" y="2795016"/>
            <a:ext cx="457200" cy="457200"/>
          </a:xfrm>
          <a:prstGeom prst="ellipse">
            <a:avLst/>
          </a:prstGeom>
          <a:solidFill>
            <a:srgbClr val="E4F0F3"/>
          </a:solidFill>
          <a:ln/>
        </p:spPr>
        <p:txBody>
          <a:bodyPr/>
          <a:lstStyle/>
          <a:p>
            <a:endParaRPr lang="en-GB"/>
          </a:p>
        </p:txBody>
      </p:sp>
      <p:pic>
        <p:nvPicPr>
          <p:cNvPr id="28" name="Image 5" descr="preencoded.png"/>
          <p:cNvPicPr>
            <a:picLocks noChangeAspect="1"/>
          </p:cNvPicPr>
          <p:nvPr/>
        </p:nvPicPr>
        <p:blipFill>
          <a:blip r:embed="rId10"/>
          <a:stretch>
            <a:fillRect/>
          </a:stretch>
        </p:blipFill>
        <p:spPr>
          <a:xfrm>
            <a:off x="4582668" y="2854452"/>
            <a:ext cx="338328" cy="338328"/>
          </a:xfrm>
          <a:prstGeom prst="rect">
            <a:avLst/>
          </a:prstGeom>
        </p:spPr>
      </p:pic>
      <p:sp>
        <p:nvSpPr>
          <p:cNvPr id="29" name="Text 21"/>
          <p:cNvSpPr/>
          <p:nvPr/>
        </p:nvSpPr>
        <p:spPr>
          <a:xfrm>
            <a:off x="5090160" y="27584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Medication reminders</a:t>
            </a:r>
            <a:endParaRPr lang="en-US" sz="1250" dirty="0"/>
          </a:p>
        </p:txBody>
      </p:sp>
      <p:sp>
        <p:nvSpPr>
          <p:cNvPr id="30" name="Text 22"/>
          <p:cNvSpPr/>
          <p:nvPr/>
        </p:nvSpPr>
        <p:spPr>
          <a:xfrm>
            <a:off x="4523232" y="32887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Automated dispensers reduce missed or incorrect doses</a:t>
            </a:r>
            <a:endParaRPr lang="en-US" sz="1000" dirty="0"/>
          </a:p>
        </p:txBody>
      </p:sp>
      <p:sp>
        <p:nvSpPr>
          <p:cNvPr id="31" name="Shape 23"/>
          <p:cNvSpPr/>
          <p:nvPr/>
        </p:nvSpPr>
        <p:spPr>
          <a:xfrm>
            <a:off x="7967472" y="26487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32" name="Shape 24"/>
          <p:cNvSpPr/>
          <p:nvPr/>
        </p:nvSpPr>
        <p:spPr>
          <a:xfrm>
            <a:off x="8150352" y="2795016"/>
            <a:ext cx="457200" cy="457200"/>
          </a:xfrm>
          <a:prstGeom prst="ellipse">
            <a:avLst/>
          </a:prstGeom>
          <a:solidFill>
            <a:srgbClr val="E4F0F3"/>
          </a:solidFill>
          <a:ln/>
        </p:spPr>
        <p:txBody>
          <a:bodyPr/>
          <a:lstStyle/>
          <a:p>
            <a:endParaRPr lang="en-GB"/>
          </a:p>
        </p:txBody>
      </p:sp>
      <p:pic>
        <p:nvPicPr>
          <p:cNvPr id="33" name="Image 6" descr="preencoded.png"/>
          <p:cNvPicPr>
            <a:picLocks noChangeAspect="1"/>
          </p:cNvPicPr>
          <p:nvPr/>
        </p:nvPicPr>
        <p:blipFill>
          <a:blip r:embed="rId11"/>
          <a:stretch>
            <a:fillRect/>
          </a:stretch>
        </p:blipFill>
        <p:spPr>
          <a:xfrm>
            <a:off x="8209788" y="2854452"/>
            <a:ext cx="338328" cy="338328"/>
          </a:xfrm>
          <a:prstGeom prst="rect">
            <a:avLst/>
          </a:prstGeom>
        </p:spPr>
      </p:pic>
      <p:sp>
        <p:nvSpPr>
          <p:cNvPr id="34" name="Text 25"/>
          <p:cNvSpPr/>
          <p:nvPr/>
        </p:nvSpPr>
        <p:spPr>
          <a:xfrm>
            <a:off x="8717280" y="27584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GPS devices</a:t>
            </a:r>
            <a:endParaRPr lang="en-US" sz="1250" dirty="0"/>
          </a:p>
        </p:txBody>
      </p:sp>
      <p:sp>
        <p:nvSpPr>
          <p:cNvPr id="35" name="Text 26"/>
          <p:cNvSpPr/>
          <p:nvPr/>
        </p:nvSpPr>
        <p:spPr>
          <a:xfrm>
            <a:off x="8150352" y="32887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Location tracking supports safety for people with dementia — raising consent concerns</a:t>
            </a:r>
            <a:endParaRPr lang="en-US" sz="1000" dirty="0"/>
          </a:p>
        </p:txBody>
      </p:sp>
      <p:sp>
        <p:nvSpPr>
          <p:cNvPr id="36" name="Shape 27"/>
          <p:cNvSpPr/>
          <p:nvPr/>
        </p:nvSpPr>
        <p:spPr>
          <a:xfrm>
            <a:off x="713232" y="37155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37" name="Shape 28"/>
          <p:cNvSpPr/>
          <p:nvPr/>
        </p:nvSpPr>
        <p:spPr>
          <a:xfrm>
            <a:off x="896112" y="3861816"/>
            <a:ext cx="457200" cy="457200"/>
          </a:xfrm>
          <a:prstGeom prst="ellipse">
            <a:avLst/>
          </a:prstGeom>
          <a:solidFill>
            <a:srgbClr val="E4F0F3"/>
          </a:solidFill>
          <a:ln/>
        </p:spPr>
        <p:txBody>
          <a:bodyPr/>
          <a:lstStyle/>
          <a:p>
            <a:endParaRPr lang="en-GB"/>
          </a:p>
        </p:txBody>
      </p:sp>
      <p:pic>
        <p:nvPicPr>
          <p:cNvPr id="38" name="Image 7" descr="preencoded.png"/>
          <p:cNvPicPr>
            <a:picLocks noChangeAspect="1"/>
          </p:cNvPicPr>
          <p:nvPr/>
        </p:nvPicPr>
        <p:blipFill>
          <a:blip r:embed="rId12"/>
          <a:stretch>
            <a:fillRect/>
          </a:stretch>
        </p:blipFill>
        <p:spPr>
          <a:xfrm>
            <a:off x="955548" y="3921252"/>
            <a:ext cx="338328" cy="338328"/>
          </a:xfrm>
          <a:prstGeom prst="rect">
            <a:avLst/>
          </a:prstGeom>
        </p:spPr>
      </p:pic>
      <p:sp>
        <p:nvSpPr>
          <p:cNvPr id="39" name="Text 29"/>
          <p:cNvSpPr/>
          <p:nvPr/>
        </p:nvSpPr>
        <p:spPr>
          <a:xfrm>
            <a:off x="1463040" y="38252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Smart home tech</a:t>
            </a:r>
            <a:endParaRPr lang="en-US" sz="1250" dirty="0"/>
          </a:p>
        </p:txBody>
      </p:sp>
      <p:sp>
        <p:nvSpPr>
          <p:cNvPr id="40" name="Text 30"/>
          <p:cNvSpPr/>
          <p:nvPr/>
        </p:nvSpPr>
        <p:spPr>
          <a:xfrm>
            <a:off x="896112" y="43555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Voice assistants and smart sensors support daily living tasks</a:t>
            </a:r>
            <a:endParaRPr lang="en-US" sz="1000" dirty="0"/>
          </a:p>
        </p:txBody>
      </p:sp>
      <p:sp>
        <p:nvSpPr>
          <p:cNvPr id="41" name="Shape 31"/>
          <p:cNvSpPr/>
          <p:nvPr/>
        </p:nvSpPr>
        <p:spPr>
          <a:xfrm>
            <a:off x="4340352" y="37155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42" name="Shape 32"/>
          <p:cNvSpPr/>
          <p:nvPr/>
        </p:nvSpPr>
        <p:spPr>
          <a:xfrm>
            <a:off x="4523232" y="3861816"/>
            <a:ext cx="457200" cy="457200"/>
          </a:xfrm>
          <a:prstGeom prst="ellipse">
            <a:avLst/>
          </a:prstGeom>
          <a:solidFill>
            <a:srgbClr val="E4F0F3"/>
          </a:solidFill>
          <a:ln/>
        </p:spPr>
        <p:txBody>
          <a:bodyPr/>
          <a:lstStyle/>
          <a:p>
            <a:endParaRPr lang="en-GB"/>
          </a:p>
        </p:txBody>
      </p:sp>
      <p:pic>
        <p:nvPicPr>
          <p:cNvPr id="43" name="Image 8" descr="preencoded.png"/>
          <p:cNvPicPr>
            <a:picLocks noChangeAspect="1"/>
          </p:cNvPicPr>
          <p:nvPr/>
        </p:nvPicPr>
        <p:blipFill>
          <a:blip r:embed="rId13"/>
          <a:stretch>
            <a:fillRect/>
          </a:stretch>
        </p:blipFill>
        <p:spPr>
          <a:xfrm>
            <a:off x="4582668" y="3921252"/>
            <a:ext cx="338328" cy="338328"/>
          </a:xfrm>
          <a:prstGeom prst="rect">
            <a:avLst/>
          </a:prstGeom>
        </p:spPr>
      </p:pic>
      <p:sp>
        <p:nvSpPr>
          <p:cNvPr id="44" name="Text 33"/>
          <p:cNvSpPr/>
          <p:nvPr/>
        </p:nvSpPr>
        <p:spPr>
          <a:xfrm>
            <a:off x="5090160" y="38252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Artificial Intelligence</a:t>
            </a:r>
            <a:endParaRPr lang="en-US" sz="1250" dirty="0"/>
          </a:p>
        </p:txBody>
      </p:sp>
      <p:sp>
        <p:nvSpPr>
          <p:cNvPr id="45" name="Text 34"/>
          <p:cNvSpPr/>
          <p:nvPr/>
        </p:nvSpPr>
        <p:spPr>
          <a:xfrm>
            <a:off x="4523232" y="43555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AI-assisted risk prediction is emerging but raises accountability questions</a:t>
            </a:r>
            <a:endParaRPr lang="en-US" sz="1000" dirty="0"/>
          </a:p>
        </p:txBody>
      </p:sp>
      <p:sp>
        <p:nvSpPr>
          <p:cNvPr id="46" name="Shape 35"/>
          <p:cNvSpPr/>
          <p:nvPr/>
        </p:nvSpPr>
        <p:spPr>
          <a:xfrm>
            <a:off x="7967472" y="3715512"/>
            <a:ext cx="3480816" cy="920496"/>
          </a:xfrm>
          <a:prstGeom prst="roundRect">
            <a:avLst>
              <a:gd name="adj" fmla="val 5960"/>
            </a:avLst>
          </a:prstGeom>
          <a:solidFill>
            <a:srgbClr val="FFFFFF"/>
          </a:solidFill>
          <a:ln/>
          <a:effectLst>
            <a:outerShdw blurRad="63500" dist="25400" dir="2700000" algn="bl" rotWithShape="0">
              <a:srgbClr val="000000">
                <a:alpha val="8000"/>
              </a:srgbClr>
            </a:outerShdw>
          </a:effectLst>
        </p:spPr>
        <p:txBody>
          <a:bodyPr/>
          <a:lstStyle/>
          <a:p>
            <a:endParaRPr lang="en-GB"/>
          </a:p>
        </p:txBody>
      </p:sp>
      <p:sp>
        <p:nvSpPr>
          <p:cNvPr id="47" name="Shape 36"/>
          <p:cNvSpPr/>
          <p:nvPr/>
        </p:nvSpPr>
        <p:spPr>
          <a:xfrm>
            <a:off x="8150352" y="3861816"/>
            <a:ext cx="457200" cy="457200"/>
          </a:xfrm>
          <a:prstGeom prst="ellipse">
            <a:avLst/>
          </a:prstGeom>
          <a:solidFill>
            <a:srgbClr val="E4F0F3"/>
          </a:solidFill>
          <a:ln/>
        </p:spPr>
        <p:txBody>
          <a:bodyPr/>
          <a:lstStyle/>
          <a:p>
            <a:endParaRPr lang="en-GB"/>
          </a:p>
        </p:txBody>
      </p:sp>
      <p:pic>
        <p:nvPicPr>
          <p:cNvPr id="48" name="Image 9" descr="preencoded.png"/>
          <p:cNvPicPr>
            <a:picLocks noChangeAspect="1"/>
          </p:cNvPicPr>
          <p:nvPr/>
        </p:nvPicPr>
        <p:blipFill>
          <a:blip r:embed="rId14"/>
          <a:stretch>
            <a:fillRect/>
          </a:stretch>
        </p:blipFill>
        <p:spPr>
          <a:xfrm>
            <a:off x="8209788" y="3921252"/>
            <a:ext cx="338328" cy="338328"/>
          </a:xfrm>
          <a:prstGeom prst="rect">
            <a:avLst/>
          </a:prstGeom>
        </p:spPr>
      </p:pic>
      <p:sp>
        <p:nvSpPr>
          <p:cNvPr id="49" name="Text 37"/>
          <p:cNvSpPr/>
          <p:nvPr/>
        </p:nvSpPr>
        <p:spPr>
          <a:xfrm>
            <a:off x="8717280" y="3825240"/>
            <a:ext cx="2621280" cy="320040"/>
          </a:xfrm>
          <a:prstGeom prst="rect">
            <a:avLst/>
          </a:prstGeom>
          <a:noFill/>
          <a:ln/>
        </p:spPr>
        <p:txBody>
          <a:bodyPr wrap="square" lIns="0" tIns="0" rIns="0" bIns="0" rtlCol="0" anchor="ctr"/>
          <a:lstStyle/>
          <a:p>
            <a:pPr marL="0" indent="0">
              <a:buNone/>
            </a:pPr>
            <a:r>
              <a:rPr lang="en-US" sz="1250" b="1" dirty="0">
                <a:solidFill>
                  <a:srgbClr val="1B2A33"/>
                </a:solidFill>
                <a:latin typeface="Cambria" pitchFamily="34" charset="0"/>
                <a:ea typeface="Cambria" pitchFamily="34" charset="-122"/>
                <a:cs typeface="Cambria" pitchFamily="34" charset="-120"/>
              </a:rPr>
              <a:t>Robotics</a:t>
            </a:r>
            <a:endParaRPr lang="en-US" sz="1250" dirty="0"/>
          </a:p>
        </p:txBody>
      </p:sp>
      <p:sp>
        <p:nvSpPr>
          <p:cNvPr id="50" name="Text 38"/>
          <p:cNvSpPr/>
          <p:nvPr/>
        </p:nvSpPr>
        <p:spPr>
          <a:xfrm>
            <a:off x="8150352" y="4355592"/>
            <a:ext cx="3169920" cy="243840"/>
          </a:xfrm>
          <a:prstGeom prst="rect">
            <a:avLst/>
          </a:prstGeom>
          <a:noFill/>
          <a:ln/>
        </p:spPr>
        <p:txBody>
          <a:bodyPr wrap="square" lIns="0" tIns="0" rIns="0" bIns="0" rtlCol="0" anchor="ctr"/>
          <a:lstStyle/>
          <a:p>
            <a:pPr marL="0" indent="0">
              <a:buNone/>
            </a:pPr>
            <a:r>
              <a:rPr lang="en-US" sz="1000" dirty="0">
                <a:solidFill>
                  <a:srgbClr val="55707C"/>
                </a:solidFill>
                <a:latin typeface="Calibri" pitchFamily="34" charset="0"/>
                <a:ea typeface="Calibri" pitchFamily="34" charset="-122"/>
                <a:cs typeface="Calibri" pitchFamily="34" charset="-120"/>
              </a:rPr>
              <a:t>Assistive and companion robots remain limited-scale in UK care (briefly)</a:t>
            </a:r>
            <a:endParaRPr lang="en-US" sz="1000" dirty="0"/>
          </a:p>
        </p:txBody>
      </p:sp>
      <p:sp>
        <p:nvSpPr>
          <p:cNvPr id="51" name="Shape 39"/>
          <p:cNvSpPr/>
          <p:nvPr/>
        </p:nvSpPr>
        <p:spPr>
          <a:xfrm>
            <a:off x="640080" y="4828032"/>
            <a:ext cx="10881360" cy="1051560"/>
          </a:xfrm>
          <a:prstGeom prst="roundRect">
            <a:avLst>
              <a:gd name="adj" fmla="val 6087"/>
            </a:avLst>
          </a:prstGeom>
          <a:solidFill>
            <a:srgbClr val="FDF3E3"/>
          </a:solidFill>
          <a:ln/>
        </p:spPr>
        <p:txBody>
          <a:bodyPr/>
          <a:lstStyle/>
          <a:p>
            <a:endParaRPr lang="en-GB"/>
          </a:p>
        </p:txBody>
      </p:sp>
      <p:sp>
        <p:nvSpPr>
          <p:cNvPr id="52" name="Text 40"/>
          <p:cNvSpPr/>
          <p:nvPr/>
        </p:nvSpPr>
        <p:spPr>
          <a:xfrm>
            <a:off x="868680" y="4937760"/>
            <a:ext cx="10424160" cy="868680"/>
          </a:xfrm>
          <a:prstGeom prst="rect">
            <a:avLst/>
          </a:prstGeom>
          <a:noFill/>
          <a:ln/>
        </p:spPr>
        <p:txBody>
          <a:bodyPr wrap="square" lIns="0" tIns="0" rIns="0" bIns="0" rtlCol="0" anchor="t"/>
          <a:lstStyle/>
          <a:p>
            <a:pPr marL="0" indent="0">
              <a:buNone/>
            </a:pPr>
            <a:r>
              <a:rPr lang="en-US" sz="1200" b="1" dirty="0">
                <a:solidFill>
                  <a:srgbClr val="8A5A16"/>
                </a:solidFill>
                <a:latin typeface="Calibri" pitchFamily="34" charset="0"/>
                <a:ea typeface="Calibri" pitchFamily="34" charset="-122"/>
                <a:cs typeface="Calibri" pitchFamily="34" charset="-120"/>
              </a:rPr>
              <a:t>Critical issues: </a:t>
            </a:r>
            <a:r>
              <a:rPr lang="en-US" sz="1200" dirty="0">
                <a:solidFill>
                  <a:srgbClr val="1B2A33"/>
                </a:solidFill>
                <a:latin typeface="Calibri" pitchFamily="34" charset="0"/>
                <a:ea typeface="Calibri" pitchFamily="34" charset="-122"/>
                <a:cs typeface="Calibri" pitchFamily="34" charset="-120"/>
              </a:rPr>
              <a:t>privacy and surveillance, informed consent (esp. with dementia), digital exclusion (around 1 in 4 people aged 75+ are not online — Age UK, 2023), cost/sustainability, and risk of technology substituting for human contact rather than supporting it.</a:t>
            </a:r>
            <a:endParaRPr lang="en-US" sz="1200" dirty="0"/>
          </a:p>
        </p:txBody>
      </p:sp>
      <p:sp>
        <p:nvSpPr>
          <p:cNvPr id="54" name="Text 41"/>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Technology (LO2)</a:t>
            </a:r>
            <a:endParaRPr lang="en-US" sz="900" dirty="0"/>
          </a:p>
        </p:txBody>
      </p:sp>
      <p:sp>
        <p:nvSpPr>
          <p:cNvPr id="55" name="Text 42"/>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14</a:t>
            </a:r>
            <a:endParaRPr lang="en-US" sz="900" dirty="0"/>
          </a:p>
        </p:txBody>
      </p:sp>
      <p:pic>
        <p:nvPicPr>
          <p:cNvPr id="57" name="Audio 56">
            <a:hlinkClick r:id="" action="ppaction://media"/>
            <a:extLst>
              <a:ext uri="{FF2B5EF4-FFF2-40B4-BE49-F238E27FC236}">
                <a16:creationId xmlns:a16="http://schemas.microsoft.com/office/drawing/2014/main" id="{F27CA823-8A41-FAE2-5C0A-C8B22BAD9794}"/>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689"/>
    </mc:Choice>
    <mc:Fallback>
      <p:transition spd="slow" advTm="71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SECTION 6 · REFLECTION</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Critical Reflection on Practice</a:t>
            </a:r>
            <a:endParaRPr lang="en-US" sz="2600" dirty="0"/>
          </a:p>
        </p:txBody>
      </p:sp>
      <p:sp>
        <p:nvSpPr>
          <p:cNvPr id="6" name="Text 3"/>
          <p:cNvSpPr/>
          <p:nvPr/>
        </p:nvSpPr>
        <p:spPr>
          <a:xfrm>
            <a:off x="640080" y="1463040"/>
            <a:ext cx="10881360" cy="4389120"/>
          </a:xfrm>
          <a:prstGeom prst="rect">
            <a:avLst/>
          </a:prstGeom>
          <a:noFill/>
          <a:ln/>
        </p:spPr>
        <p:txBody>
          <a:bodyPr wrap="square" rtlCol="0" anchor="ctr"/>
          <a:lstStyle/>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 persistent tension exists between empowerment rhetoric and risk-averse, resource-constrained reality</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Rights-based legislation (Care Act 2014, MCA 2005, HRA 1998) is progressive, but implementation depends on workforce capacity and funding</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Ageing theory shows there is no single 'correct' way to age — practice must be individualised, not formulaic</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Effective practice requires genuinely interprofessional and cross-sector collaboration (health, social care, voluntary sector, family carers)</a:t>
            </a:r>
            <a:endParaRPr lang="en-US" sz="1450" dirty="0"/>
          </a:p>
          <a:p>
            <a:pPr marL="342900" indent="-342900">
              <a:spcAft>
                <a:spcPts val="1000"/>
              </a:spcAft>
              <a:buSzPct val="100000"/>
              <a:buChar char="▪"/>
            </a:pPr>
            <a:r>
              <a:rPr lang="en-US" sz="1450" dirty="0">
                <a:solidFill>
                  <a:srgbClr val="1B2A33"/>
                </a:solidFill>
                <a:latin typeface="Calibri" pitchFamily="34" charset="0"/>
                <a:ea typeface="Calibri" pitchFamily="34" charset="-122"/>
                <a:cs typeface="Calibri" pitchFamily="34" charset="-120"/>
              </a:rPr>
              <a:t>As a future practitioner, this critically reinforces the need to challenge risk-averse defaults and centre the older person's own voice</a:t>
            </a:r>
            <a:endParaRPr lang="en-US" sz="1450" dirty="0"/>
          </a:p>
        </p:txBody>
      </p:sp>
      <p:sp>
        <p:nvSpPr>
          <p:cNvPr id="8" name="Text 4"/>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Critical Reflection</a:t>
            </a:r>
            <a:endParaRPr lang="en-US" sz="900" dirty="0"/>
          </a:p>
        </p:txBody>
      </p:sp>
      <p:sp>
        <p:nvSpPr>
          <p:cNvPr id="9" name="Text 5"/>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18</a:t>
            </a:r>
            <a:endParaRPr lang="en-US" sz="900" dirty="0"/>
          </a:p>
        </p:txBody>
      </p:sp>
      <p:pic>
        <p:nvPicPr>
          <p:cNvPr id="11" name="Audio 10">
            <a:hlinkClick r:id="" action="ppaction://media"/>
            <a:extLst>
              <a:ext uri="{FF2B5EF4-FFF2-40B4-BE49-F238E27FC236}">
                <a16:creationId xmlns:a16="http://schemas.microsoft.com/office/drawing/2014/main" id="{5976CB06-0164-DBCB-450C-D46F7D7B06B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6163"/>
    </mc:Choice>
    <mc:Fallback>
      <p:transition spd="slow" advTm="76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B2E3D"/>
        </a:solidFill>
        <a:effectLst/>
      </p:bgPr>
    </p:bg>
    <p:spTree>
      <p:nvGrpSpPr>
        <p:cNvPr id="1" name=""/>
        <p:cNvGrpSpPr/>
        <p:nvPr/>
      </p:nvGrpSpPr>
      <p:grpSpPr>
        <a:xfrm>
          <a:off x="0" y="0"/>
          <a:ext cx="0" cy="0"/>
          <a:chOff x="0" y="0"/>
          <a:chExt cx="0" cy="0"/>
        </a:xfrm>
      </p:grpSpPr>
      <p:sp>
        <p:nvSpPr>
          <p:cNvPr id="2" name="Shape 0"/>
          <p:cNvSpPr/>
          <p:nvPr/>
        </p:nvSpPr>
        <p:spPr>
          <a:xfrm>
            <a:off x="640080" y="594360"/>
            <a:ext cx="685800" cy="685800"/>
          </a:xfrm>
          <a:prstGeom prst="ellipse">
            <a:avLst/>
          </a:prstGeom>
          <a:solidFill>
            <a:srgbClr val="E8A33D"/>
          </a:solidFill>
          <a:ln/>
        </p:spPr>
        <p:txBody>
          <a:bodyPr/>
          <a:lstStyle/>
          <a:p>
            <a:endParaRPr lang="en-GB"/>
          </a:p>
        </p:txBody>
      </p:sp>
      <p:pic>
        <p:nvPicPr>
          <p:cNvPr id="3" name="Image 0" descr="preencoded.png"/>
          <p:cNvPicPr>
            <a:picLocks noChangeAspect="1"/>
          </p:cNvPicPr>
          <p:nvPr/>
        </p:nvPicPr>
        <p:blipFill>
          <a:blip r:embed="rId5"/>
          <a:stretch>
            <a:fillRect/>
          </a:stretch>
        </p:blipFill>
        <p:spPr>
          <a:xfrm>
            <a:off x="729234" y="683514"/>
            <a:ext cx="507492" cy="507492"/>
          </a:xfrm>
          <a:prstGeom prst="rect">
            <a:avLst/>
          </a:prstGeom>
        </p:spPr>
      </p:pic>
      <p:sp>
        <p:nvSpPr>
          <p:cNvPr id="4" name="Text 1"/>
          <p:cNvSpPr/>
          <p:nvPr/>
        </p:nvSpPr>
        <p:spPr>
          <a:xfrm>
            <a:off x="1508760" y="594360"/>
            <a:ext cx="7315200" cy="365760"/>
          </a:xfrm>
          <a:prstGeom prst="rect">
            <a:avLst/>
          </a:prstGeom>
          <a:noFill/>
          <a:ln/>
        </p:spPr>
        <p:txBody>
          <a:bodyPr wrap="square" lIns="0" tIns="0" rIns="0" bIns="0" rtlCol="0" anchor="ctr"/>
          <a:lstStyle/>
          <a:p>
            <a:pPr marL="0" indent="0">
              <a:buNone/>
            </a:pPr>
            <a:r>
              <a:rPr lang="en-US" sz="1300" b="1" kern="0" spc="200" dirty="0">
                <a:solidFill>
                  <a:srgbClr val="E8A33D"/>
                </a:solidFill>
                <a:latin typeface="Calibri" pitchFamily="34" charset="0"/>
                <a:ea typeface="Calibri" pitchFamily="34" charset="-122"/>
                <a:cs typeface="Calibri" pitchFamily="34" charset="-120"/>
              </a:rPr>
              <a:t>CONCLUSION</a:t>
            </a:r>
            <a:endParaRPr lang="en-US" sz="1300" dirty="0"/>
          </a:p>
        </p:txBody>
      </p:sp>
      <p:sp>
        <p:nvSpPr>
          <p:cNvPr id="5" name="Text 2"/>
          <p:cNvSpPr/>
          <p:nvPr/>
        </p:nvSpPr>
        <p:spPr>
          <a:xfrm>
            <a:off x="640080" y="1051560"/>
            <a:ext cx="10789920" cy="914400"/>
          </a:xfrm>
          <a:prstGeom prst="rect">
            <a:avLst/>
          </a:prstGeom>
          <a:noFill/>
          <a:ln/>
        </p:spPr>
        <p:txBody>
          <a:bodyPr wrap="square" lIns="0" tIns="0" rIns="0" bIns="0"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Empowerment Requires Structural Change, Not Just Individual Intervention</a:t>
            </a:r>
            <a:endParaRPr lang="en-US" sz="2700" dirty="0"/>
          </a:p>
        </p:txBody>
      </p:sp>
      <p:sp>
        <p:nvSpPr>
          <p:cNvPr id="6" name="Text 3"/>
          <p:cNvSpPr/>
          <p:nvPr/>
        </p:nvSpPr>
        <p:spPr>
          <a:xfrm>
            <a:off x="640080" y="2148840"/>
            <a:ext cx="10881360" cy="4023360"/>
          </a:xfrm>
          <a:prstGeom prst="rect">
            <a:avLst/>
          </a:prstGeom>
          <a:noFill/>
          <a:ln/>
        </p:spPr>
        <p:txBody>
          <a:bodyPr wrap="square" rtlCol="0" anchor="ctr"/>
          <a:lstStyle/>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Older people's needs are holistic, individual and rights-based — not reducible to physical decline</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Activity Theory and Continuity Theory each offer partial, complementary insight; neither should be applied uniformly</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UK policy is progressive in principle, but under-resourcing and fragmentation limit real-world empowerment</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Technology offers genuine benefit but carries ethical risk and must support, not replace, human relationships</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Meaningful improvement requires investment in prevention, integration, workforce and carer support — not individual intervention alone</a:t>
            </a:r>
            <a:endParaRPr lang="en-US" sz="1450" dirty="0"/>
          </a:p>
        </p:txBody>
      </p:sp>
      <p:sp>
        <p:nvSpPr>
          <p:cNvPr id="8" name="Text 4"/>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Conclusion</a:t>
            </a:r>
            <a:endParaRPr lang="en-US" sz="900" dirty="0"/>
          </a:p>
        </p:txBody>
      </p:sp>
      <p:sp>
        <p:nvSpPr>
          <p:cNvPr id="9" name="Text 5"/>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19</a:t>
            </a:r>
            <a:endParaRPr lang="en-US" sz="900" dirty="0"/>
          </a:p>
        </p:txBody>
      </p:sp>
      <p:pic>
        <p:nvPicPr>
          <p:cNvPr id="11" name="Audio 10">
            <a:hlinkClick r:id="" action="ppaction://media"/>
            <a:extLst>
              <a:ext uri="{FF2B5EF4-FFF2-40B4-BE49-F238E27FC236}">
                <a16:creationId xmlns:a16="http://schemas.microsoft.com/office/drawing/2014/main" id="{D485D37B-1B7E-8A62-F2C9-19F55D2028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560"/>
    </mc:Choice>
    <mc:Fallback>
      <p:transition spd="slow" advTm="74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dirty="0">
                <a:solidFill>
                  <a:srgbClr val="1C7293"/>
                </a:solidFill>
                <a:latin typeface="Calibri" pitchFamily="34" charset="0"/>
                <a:ea typeface="Calibri" pitchFamily="34" charset="-122"/>
                <a:cs typeface="Calibri" pitchFamily="34" charset="-120"/>
              </a:rPr>
              <a:t>REFERENCES (HARVARD) 1 OF 2</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Reference List</a:t>
            </a:r>
            <a:endParaRPr lang="en-US" sz="2600" dirty="0"/>
          </a:p>
        </p:txBody>
      </p:sp>
      <p:sp>
        <p:nvSpPr>
          <p:cNvPr id="6" name="Text 3"/>
          <p:cNvSpPr/>
          <p:nvPr/>
        </p:nvSpPr>
        <p:spPr>
          <a:xfrm>
            <a:off x="640080" y="1508760"/>
            <a:ext cx="5303520" cy="4434840"/>
          </a:xfrm>
          <a:prstGeom prst="rect">
            <a:avLst/>
          </a:prstGeom>
          <a:noFill/>
          <a:ln/>
        </p:spPr>
        <p:txBody>
          <a:bodyPr wrap="square" rtlCol="0" anchor="ctr"/>
          <a:lstStyle/>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Age UK (2022) Later Life in the United Kingdom. London: Age UK.</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Age UK (2023) Loneliness in Later Life. London: Age UK.</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Age UK (2023) Digital Inclusion and Older People. London: Age UK.</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Alzheimer's Society (2021) Dementia and Decision-Making. London: Alzheimer's Society.</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Alzheimer's Society (2022) Right to Decide: Person-Centred Care for People with Dementia. London: Alzheimer's Society.</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Alzheimer's Society (2023) Dementia UK: Update. London: Alzheimer's Society.</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Atchley, R.C. (1989) 'A continuity theory of normal aging', The Gerontologist, 29(2), pp. 183-190.</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British Geriatrics Society (2019) End of Life Care in Frailty. London: BGS.</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British Geriatrics Society (2021) Fit for Frailty: Consensus Best Practice Guidance. London: BGS.</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Care Act 2014. London: The Stationery Office.</a:t>
            </a:r>
            <a:endParaRPr lang="en-US" sz="1050" dirty="0"/>
          </a:p>
        </p:txBody>
      </p:sp>
      <p:sp>
        <p:nvSpPr>
          <p:cNvPr id="7" name="Text 4"/>
          <p:cNvSpPr/>
          <p:nvPr/>
        </p:nvSpPr>
        <p:spPr>
          <a:xfrm>
            <a:off x="6217920" y="1508760"/>
            <a:ext cx="5303520" cy="4434840"/>
          </a:xfrm>
          <a:prstGeom prst="rect">
            <a:avLst/>
          </a:prstGeom>
          <a:noFill/>
          <a:ln/>
        </p:spPr>
        <p:txBody>
          <a:bodyPr wrap="square" rtlCol="0" anchor="ctr"/>
          <a:lstStyle/>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Care Quality Commission (2023) The State of Health Care and Adult Social Care in England 2022/23. Newcastle upon Tyne: CQC.</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Carers UK (2023) State of Caring 2023. London: Carers UK.</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Cumming, E. and Henry, W.E. (1961) Growing Old: The Process of Disengagement. New York: Basic Books.</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Department of Health and Social Care (2014) Care and Support Statutory Guidance. London: DHSC.</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Department of Health and Social Care (2021) People at the Heart of Care: Adult Social Care Reform White Paper. London: DHSC.</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Engel, G.L. (1977) 'The need for a new medical model: a challenge for biomedicine', Science, 196(4286), pp. 129-136.</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Equality Act 2010. London: The Stationery Office.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Havighurst, R.J. (1961) 'Successful aging', The Gerontologist, 1(1), pp. 8-13.</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Human Rights Act 1998. London: The Stationery Office.</a:t>
            </a:r>
            <a:endParaRPr lang="en-US" sz="1050" dirty="0"/>
          </a:p>
        </p:txBody>
      </p:sp>
      <p:sp>
        <p:nvSpPr>
          <p:cNvPr id="9" name="Text 5"/>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References</a:t>
            </a:r>
            <a:endParaRPr lang="en-US" sz="900" dirty="0"/>
          </a:p>
        </p:txBody>
      </p:sp>
      <p:sp>
        <p:nvSpPr>
          <p:cNvPr id="10" name="Text 6"/>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20</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6F9FA"/>
        </a:solidFill>
        <a:effectLst/>
      </p:bgPr>
    </p:bg>
    <p:spTree>
      <p:nvGrpSpPr>
        <p:cNvPr id="1" name=""/>
        <p:cNvGrpSpPr/>
        <p:nvPr/>
      </p:nvGrpSpPr>
      <p:grpSpPr>
        <a:xfrm>
          <a:off x="0" y="0"/>
          <a:ext cx="0" cy="0"/>
          <a:chOff x="0" y="0"/>
          <a:chExt cx="0" cy="0"/>
        </a:xfrm>
      </p:grpSpPr>
      <p:sp>
        <p:nvSpPr>
          <p:cNvPr id="2" name="Shape 0"/>
          <p:cNvSpPr/>
          <p:nvPr/>
        </p:nvSpPr>
        <p:spPr>
          <a:xfrm>
            <a:off x="502920" y="384048"/>
            <a:ext cx="566928" cy="566928"/>
          </a:xfrm>
          <a:prstGeom prst="ellipse">
            <a:avLst/>
          </a:prstGeom>
          <a:solidFill>
            <a:srgbClr val="1C7293"/>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576621" y="457749"/>
            <a:ext cx="419527" cy="419527"/>
          </a:xfrm>
          <a:prstGeom prst="rect">
            <a:avLst/>
          </a:prstGeom>
        </p:spPr>
      </p:pic>
      <p:sp>
        <p:nvSpPr>
          <p:cNvPr id="4" name="Text 1"/>
          <p:cNvSpPr/>
          <p:nvPr/>
        </p:nvSpPr>
        <p:spPr>
          <a:xfrm>
            <a:off x="1234440" y="347472"/>
            <a:ext cx="9144000" cy="274320"/>
          </a:xfrm>
          <a:prstGeom prst="rect">
            <a:avLst/>
          </a:prstGeom>
          <a:noFill/>
          <a:ln/>
        </p:spPr>
        <p:txBody>
          <a:bodyPr wrap="square" lIns="0" tIns="0" rIns="0" bIns="0" rtlCol="0" anchor="ctr"/>
          <a:lstStyle/>
          <a:p>
            <a:pPr marL="0" indent="0">
              <a:buNone/>
            </a:pPr>
            <a:r>
              <a:rPr lang="en-US" sz="1200" b="1" kern="0" spc="150">
                <a:solidFill>
                  <a:srgbClr val="1C7293"/>
                </a:solidFill>
                <a:latin typeface="Calibri" pitchFamily="34" charset="0"/>
                <a:ea typeface="Calibri" pitchFamily="34" charset="-122"/>
                <a:cs typeface="Calibri" pitchFamily="34" charset="-120"/>
              </a:rPr>
              <a:t>REFERENCES </a:t>
            </a:r>
            <a:r>
              <a:rPr lang="en-US" sz="1200" b="1" kern="0" spc="150" dirty="0">
                <a:solidFill>
                  <a:srgbClr val="1C7293"/>
                </a:solidFill>
                <a:latin typeface="Calibri" pitchFamily="34" charset="0"/>
                <a:ea typeface="Calibri" pitchFamily="34" charset="-122"/>
                <a:cs typeface="Calibri" pitchFamily="34" charset="-120"/>
              </a:rPr>
              <a:t>2 OF 2</a:t>
            </a:r>
            <a:endParaRPr lang="en-US" sz="1200" dirty="0"/>
          </a:p>
        </p:txBody>
      </p:sp>
      <p:sp>
        <p:nvSpPr>
          <p:cNvPr id="5" name="Text 2"/>
          <p:cNvSpPr/>
          <p:nvPr/>
        </p:nvSpPr>
        <p:spPr>
          <a:xfrm>
            <a:off x="1234440" y="603504"/>
            <a:ext cx="10332720" cy="594360"/>
          </a:xfrm>
          <a:prstGeom prst="rect">
            <a:avLst/>
          </a:prstGeom>
          <a:noFill/>
          <a:ln/>
        </p:spPr>
        <p:txBody>
          <a:bodyPr wrap="square" lIns="0" tIns="0" rIns="0" bIns="0" rtlCol="0" anchor="ctr"/>
          <a:lstStyle/>
          <a:p>
            <a:pPr marL="0" indent="0">
              <a:buNone/>
            </a:pPr>
            <a:r>
              <a:rPr lang="en-US" sz="2600" b="1" dirty="0">
                <a:solidFill>
                  <a:srgbClr val="1B2A33"/>
                </a:solidFill>
                <a:latin typeface="Cambria" pitchFamily="34" charset="0"/>
                <a:ea typeface="Cambria" pitchFamily="34" charset="-122"/>
                <a:cs typeface="Cambria" pitchFamily="34" charset="-120"/>
              </a:rPr>
              <a:t>Reference List</a:t>
            </a:r>
            <a:endParaRPr lang="en-US" sz="2600" dirty="0"/>
          </a:p>
        </p:txBody>
      </p:sp>
      <p:sp>
        <p:nvSpPr>
          <p:cNvPr id="6" name="Text 3"/>
          <p:cNvSpPr/>
          <p:nvPr/>
        </p:nvSpPr>
        <p:spPr>
          <a:xfrm>
            <a:off x="640080" y="1508760"/>
            <a:ext cx="5303520" cy="4434840"/>
          </a:xfrm>
          <a:prstGeom prst="rect">
            <a:avLst/>
          </a:prstGeom>
          <a:noFill/>
          <a:ln/>
        </p:spPr>
        <p:txBody>
          <a:bodyPr wrap="square" rtlCol="0" anchor="ctr"/>
          <a:lstStyle/>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Kitwood, T. (1997) Dementia Reconsidered: The Person Comes First. Buckingham: Open University Press.</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Marmot, M. (2020) Health Equity in England: The Marmot Review 10 Years On. London: Institute of Health Equity.</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Mental Capacity Act 2005. London: The Stationery Office.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NHS Digital (2022) Adult Social Care Activity and Finance Report, England. Leeds: NHS Digital.</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NHS England (2019) The NHS Long Term Plan. London: NHS England.</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NHS England (2023) Digital Technology in Adult Social Care. London: NHS England.</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NICE (2015) Older People: Independence and Mental Wellbeing (NG32). London: National Institute for Health and Care Excellence.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NICE (2018) Dementia: Assessment, Management and Support for People Living with Dementia and their Carers (NG97). London: NICE.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NICE (2019) Home Care: Delivering Personalised Care and Support. London: NICE.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Office for National Statistics (2022) Loneliness — What Characteristics and Circumstances are Associated with Feeling Lonely? Newport: ONS.</a:t>
            </a:r>
            <a:endParaRPr lang="en-US" sz="1050" dirty="0"/>
          </a:p>
        </p:txBody>
      </p:sp>
      <p:sp>
        <p:nvSpPr>
          <p:cNvPr id="7" name="Text 4"/>
          <p:cNvSpPr/>
          <p:nvPr/>
        </p:nvSpPr>
        <p:spPr>
          <a:xfrm>
            <a:off x="6217920" y="1508760"/>
            <a:ext cx="5303520" cy="4434840"/>
          </a:xfrm>
          <a:prstGeom prst="rect">
            <a:avLst/>
          </a:prstGeom>
          <a:noFill/>
          <a:ln/>
        </p:spPr>
        <p:txBody>
          <a:bodyPr wrap="square" rtlCol="0" anchor="ctr"/>
          <a:lstStyle/>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Office for National Statistics (2023) Living Longer: How Our Population is Changing and Why It Matters. Newport: ONS.</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Royal College of Psychiatrists (2022) Suicide and Self-Harm Prevention for Older Adults. London: RCPsych.</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Skills for Care (2023) The State of the Adult Social Care Sector and Workforce in England. Leeds: Skills for Care.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Social Care Institute for Excellence (2020) Co-production in Social Care: What It Is and How to Do It. London: SCIE.</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The King's Fund (2021) Integrated Care Systems Explained. London: The King's Fund.</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The King's Fund (2023) Social Care 360. London: The King's Fund.</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World Health Organization (2015) World Report on Ageing and Health. Geneva: WHO.</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World Health Organization (2020) Decade of Healthy Ageing: Baseline Report. Geneva: WHO.</a:t>
            </a:r>
            <a:endParaRPr lang="en-US" sz="1050" dirty="0"/>
          </a:p>
          <a:p>
            <a:pPr marL="0" indent="0">
              <a:spcAft>
                <a:spcPts val="700"/>
              </a:spcAft>
              <a:buNone/>
            </a:pPr>
            <a:r>
              <a:rPr lang="en-US" sz="1050" dirty="0">
                <a:solidFill>
                  <a:srgbClr val="1B2A33"/>
                </a:solidFill>
                <a:latin typeface="Calibri" pitchFamily="34" charset="0"/>
                <a:ea typeface="Calibri" pitchFamily="34" charset="-122"/>
                <a:cs typeface="Calibri" pitchFamily="34" charset="-120"/>
              </a:rPr>
              <a:t>World Health Organization (2021) Global Report on Ageism. Geneva: WHO.</a:t>
            </a:r>
            <a:endParaRPr lang="en-US" sz="1050" dirty="0"/>
          </a:p>
        </p:txBody>
      </p:sp>
      <p:sp>
        <p:nvSpPr>
          <p:cNvPr id="9" name="Text 5"/>
          <p:cNvSpPr/>
          <p:nvPr/>
        </p:nvSpPr>
        <p:spPr>
          <a:xfrm>
            <a:off x="457200" y="6510528"/>
            <a:ext cx="7315200" cy="274320"/>
          </a:xfrm>
          <a:prstGeom prst="rect">
            <a:avLst/>
          </a:prstGeom>
          <a:noFill/>
          <a:ln/>
        </p:spPr>
        <p:txBody>
          <a:bodyPr wrap="square" lIns="0" tIns="0" rIns="0" bIns="0" rtlCol="0" anchor="ctr"/>
          <a:lstStyle/>
          <a:p>
            <a:pPr marL="0" indent="0">
              <a:buNone/>
            </a:pPr>
            <a:r>
              <a:rPr lang="en-US" sz="900" dirty="0">
                <a:solidFill>
                  <a:srgbClr val="55707C"/>
                </a:solidFill>
                <a:latin typeface="Calibri" pitchFamily="34" charset="0"/>
                <a:ea typeface="Calibri" pitchFamily="34" charset="-122"/>
                <a:cs typeface="Calibri" pitchFamily="34" charset="-120"/>
              </a:rPr>
              <a:t>References</a:t>
            </a:r>
            <a:endParaRPr lang="en-US" sz="900" dirty="0"/>
          </a:p>
        </p:txBody>
      </p:sp>
      <p:sp>
        <p:nvSpPr>
          <p:cNvPr id="10" name="Text 6"/>
          <p:cNvSpPr/>
          <p:nvPr/>
        </p:nvSpPr>
        <p:spPr>
          <a:xfrm>
            <a:off x="11274552" y="6510528"/>
            <a:ext cx="457200" cy="274320"/>
          </a:xfrm>
          <a:prstGeom prst="rect">
            <a:avLst/>
          </a:prstGeom>
          <a:noFill/>
          <a:ln/>
        </p:spPr>
        <p:txBody>
          <a:bodyPr wrap="square" lIns="0" tIns="0" rIns="0" bIns="0" rtlCol="0" anchor="ctr"/>
          <a:lstStyle/>
          <a:p>
            <a:pPr marL="0" indent="0" algn="r">
              <a:buNone/>
            </a:pPr>
            <a:r>
              <a:rPr lang="en-US" sz="900" dirty="0">
                <a:solidFill>
                  <a:srgbClr val="55707C"/>
                </a:solidFill>
                <a:latin typeface="Calibri" pitchFamily="34" charset="0"/>
                <a:ea typeface="Calibri" pitchFamily="34" charset="-122"/>
                <a:cs typeface="Calibri" pitchFamily="34" charset="-120"/>
              </a:rPr>
              <a:t>21</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153</TotalTime>
  <Words>6545</Words>
  <Application>Microsoft Office PowerPoint</Application>
  <PresentationFormat>Widescreen</PresentationFormat>
  <Paragraphs>338</Paragraphs>
  <Slides>21</Slides>
  <Notes>20</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Care and Support Needs of Older People</dc:title>
  <dc:subject>PptxGenJS Presentation</dc:subject>
  <dc:creator>Health and Social Care Student</dc:creator>
  <cp:lastModifiedBy>Sobia Noreen (2319984)</cp:lastModifiedBy>
  <cp:revision>1</cp:revision>
  <dcterms:created xsi:type="dcterms:W3CDTF">2026-07-06T10:59:22Z</dcterms:created>
  <dcterms:modified xsi:type="dcterms:W3CDTF">2026-07-06T22:15:50Z</dcterms:modified>
</cp:coreProperties>
</file>