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8288000" cy="10287000"/>
  <p:notesSz cx="6858000" cy="9144000"/>
  <p:embeddedFontLst>
    <p:embeddedFont>
      <p:font typeface="Calibri" panose="020F0502020204030204" pitchFamily="34" charset="0"/>
      <p:regular r:id="rId10"/>
      <p:bold r:id="rId11"/>
      <p:italic r:id="rId12"/>
      <p:boldItalic r:id="rId13"/>
    </p:embeddedFont>
    <p:embeddedFont>
      <p:font typeface="Montserrat Classic" panose="020B0604020202020204" charset="0"/>
      <p:regular r:id="rId14"/>
    </p:embeddedFont>
    <p:embeddedFont>
      <p:font typeface="Montserrat Classic Bold" panose="020B0604020202020204" charset="0"/>
      <p:regular r:id="rId15"/>
    </p:embeddedFont>
    <p:embeddedFont>
      <p:font typeface="Montserrat Light" panose="020B0604020202020204" charset="0"/>
      <p:regular r:id="rId16"/>
    </p:embeddedFont>
    <p:embeddedFont>
      <p:font typeface="Open Sans Light" panose="020B0604020202020204" charset="0"/>
      <p:regular r:id="rId17"/>
    </p:embeddedFont>
    <p:embeddedFont>
      <p:font typeface="Open Sans Light Bold" panose="020B0604020202020204" charset="0"/>
      <p:regular r:id="rId18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7590226-C901-44E9-8AD2-1B0CFBCA7C62}" v="2" dt="2020-04-07T10:14:58.39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49236" autoAdjust="0"/>
  </p:normalViewPr>
  <p:slideViewPr>
    <p:cSldViewPr>
      <p:cViewPr varScale="1">
        <p:scale>
          <a:sx n="37" d="100"/>
          <a:sy n="37" d="100"/>
        </p:scale>
        <p:origin x="2694" y="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4.fntdata"/><Relationship Id="rId18" Type="http://schemas.openxmlformats.org/officeDocument/2006/relationships/font" Target="fonts/font9.fntdata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font" Target="fonts/font3.fntdata"/><Relationship Id="rId17" Type="http://schemas.openxmlformats.org/officeDocument/2006/relationships/font" Target="fonts/font8.fntdata"/><Relationship Id="rId2" Type="http://schemas.openxmlformats.org/officeDocument/2006/relationships/slide" Target="slides/slide1.xml"/><Relationship Id="rId16" Type="http://schemas.openxmlformats.org/officeDocument/2006/relationships/font" Target="fonts/font7.fntdata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font" Target="fonts/font2.fntdata"/><Relationship Id="rId5" Type="http://schemas.openxmlformats.org/officeDocument/2006/relationships/slide" Target="slides/slide4.xml"/><Relationship Id="rId15" Type="http://schemas.openxmlformats.org/officeDocument/2006/relationships/font" Target="fonts/font6.fntdata"/><Relationship Id="rId23" Type="http://schemas.microsoft.com/office/2015/10/relationships/revisionInfo" Target="revisionInfo.xml"/><Relationship Id="rId10" Type="http://schemas.openxmlformats.org/officeDocument/2006/relationships/font" Target="fonts/font1.fntdata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font" Target="fonts/font5.fntdata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A3D95D-478E-4596-86D8-4B7E8943126F}" type="datetimeFigureOut">
              <a:rPr lang="en-GB" smtClean="0"/>
              <a:t>07/04/2020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B2F784-3CCB-4A03-9DA5-0582DCA1FB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01072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Ironically this presentation on PowerPoint was created using canvas.com and then post edited using the </a:t>
            </a:r>
            <a:r>
              <a:rPr lang="en-GB" dirty="0" err="1"/>
              <a:t>acutal</a:t>
            </a:r>
            <a:r>
              <a:rPr lang="en-GB" dirty="0"/>
              <a:t> PowerPoint.</a:t>
            </a:r>
          </a:p>
          <a:p>
            <a:endParaRPr lang="en-GB" dirty="0"/>
          </a:p>
          <a:p>
            <a:r>
              <a:rPr lang="en-GB" dirty="0"/>
              <a:t>You can use Canva for free… be aware there are bits that you may want to use that you have to pay for though.</a:t>
            </a:r>
          </a:p>
          <a:p>
            <a:endParaRPr lang="en-GB" dirty="0"/>
          </a:p>
          <a:p>
            <a:r>
              <a:rPr lang="en-GB" dirty="0"/>
              <a:t>I use Canva because I think it make my PowerPoint presentations look great.</a:t>
            </a:r>
          </a:p>
          <a:p>
            <a:endParaRPr lang="en-GB" dirty="0"/>
          </a:p>
          <a:p>
            <a:r>
              <a:rPr lang="en-GB" dirty="0"/>
              <a:t>Of course you can just use PowerPoint on its own if you want to.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B2F784-3CCB-4A03-9DA5-0582DCA1FBE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744119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My lesson is to try and explain a little bit of why we should use PowerPoint.</a:t>
            </a:r>
          </a:p>
          <a:p>
            <a:endParaRPr lang="en-GB" dirty="0"/>
          </a:p>
          <a:p>
            <a:r>
              <a:rPr lang="en-GB" dirty="0"/>
              <a:t>Often we need to present our ideas to a group of people and </a:t>
            </a:r>
            <a:r>
              <a:rPr lang="en-GB" dirty="0" err="1"/>
              <a:t>puncutate</a:t>
            </a:r>
            <a:r>
              <a:rPr lang="en-GB" dirty="0"/>
              <a:t> our communication with some headlines or graphics.</a:t>
            </a:r>
          </a:p>
          <a:p>
            <a:endParaRPr lang="en-GB" dirty="0"/>
          </a:p>
          <a:p>
            <a:r>
              <a:rPr lang="en-GB" dirty="0"/>
              <a:t>PowerPoint is a perfect tool to do this.</a:t>
            </a:r>
          </a:p>
          <a:p>
            <a:endParaRPr lang="en-GB" dirty="0"/>
          </a:p>
          <a:p>
            <a:r>
              <a:rPr lang="en-GB" dirty="0"/>
              <a:t>However, sometimes PowerPoints can be a distraction from our presentation.</a:t>
            </a:r>
          </a:p>
          <a:p>
            <a:endParaRPr lang="en-GB" dirty="0"/>
          </a:p>
          <a:p>
            <a:r>
              <a:rPr lang="en-GB" dirty="0"/>
              <a:t>I am sure we have all been in presentations that are not very good.</a:t>
            </a:r>
          </a:p>
          <a:p>
            <a:endParaRPr lang="en-GB" dirty="0"/>
          </a:p>
          <a:p>
            <a:r>
              <a:rPr lang="en-GB" dirty="0"/>
              <a:t>One part of the solution I have to this is to use templates</a:t>
            </a:r>
          </a:p>
          <a:p>
            <a:endParaRPr lang="en-GB" dirty="0"/>
          </a:p>
          <a:p>
            <a:r>
              <a:rPr lang="en-GB" dirty="0"/>
              <a:t>I think that when you use a template you are collaborating with a person who knows all about graphic design.</a:t>
            </a:r>
          </a:p>
          <a:p>
            <a:endParaRPr lang="en-GB" dirty="0"/>
          </a:p>
          <a:p>
            <a:r>
              <a:rPr lang="en-GB" dirty="0"/>
              <a:t>By choosing a great template we are often forced to concentrate on the message we are trying to deliver, It makes us think a lot harder about how to compose the best way to communicate our ideas well.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B2F784-3CCB-4A03-9DA5-0582DCA1FBE6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633948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If you have some artistic skill then please don’t think I am suggesting you give that up.</a:t>
            </a:r>
          </a:p>
          <a:p>
            <a:endParaRPr lang="en-GB" dirty="0"/>
          </a:p>
          <a:p>
            <a:r>
              <a:rPr lang="en-GB" dirty="0"/>
              <a:t>But before you decide not to use templates I would like to introduce you to some design rules.</a:t>
            </a:r>
          </a:p>
          <a:p>
            <a:endParaRPr lang="en-GB" dirty="0"/>
          </a:p>
          <a:p>
            <a:r>
              <a:rPr lang="en-GB" dirty="0"/>
              <a:t>“Death by PowerPoint” a very colourful way of explaining that often our presentations can become boring.</a:t>
            </a:r>
          </a:p>
          <a:p>
            <a:endParaRPr lang="en-GB" dirty="0"/>
          </a:p>
          <a:p>
            <a:r>
              <a:rPr lang="en-GB" dirty="0"/>
              <a:t>Below this slide presentation deck is a video from a professional communicator on how he thinks we should all try to develop our PowerPoint presentations.</a:t>
            </a:r>
          </a:p>
          <a:p>
            <a:endParaRPr lang="en-GB" dirty="0"/>
          </a:p>
          <a:p>
            <a:r>
              <a:rPr lang="en-GB" dirty="0"/>
              <a:t>He believes that each slide of PowerPoint presentation should contain only simple messages.</a:t>
            </a:r>
          </a:p>
          <a:p>
            <a:endParaRPr lang="en-GB" dirty="0"/>
          </a:p>
          <a:p>
            <a:r>
              <a:rPr lang="en-GB" dirty="0"/>
              <a:t>It’s really confusing for the audience to read big sentences, so try to keep your messages short.</a:t>
            </a:r>
          </a:p>
          <a:p>
            <a:endParaRPr lang="en-GB" dirty="0"/>
          </a:p>
          <a:p>
            <a:r>
              <a:rPr lang="en-GB" dirty="0"/>
              <a:t>To make your slides really legible try to put the text on a dark background </a:t>
            </a:r>
          </a:p>
          <a:p>
            <a:endParaRPr lang="en-GB" dirty="0"/>
          </a:p>
          <a:p>
            <a:r>
              <a:rPr lang="en-GB" dirty="0"/>
              <a:t>Finally always remember to have no more than six things for your audience to concentrate 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B2F784-3CCB-4A03-9DA5-0582DCA1FBE6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8620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is an example template when this lesson is finished I would like you so edit this with your own information I'm now going to show two separate slides and how I would go about editing it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B2F784-3CCB-4A03-9DA5-0582DCA1FBE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666411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is the second slide maybe you would prefer to use this template I'll now take a moment to edit it with a bit of my information to show you how I would do it if this is too confusing in the Moodle I have included hey no the lesson that is developed by Microsoft themselves to show you how to use the basic functionality of PowerPoint good luck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B2F784-3CCB-4A03-9DA5-0582DCA1FBE6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68513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4/7/2020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4/7/2020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4/7/2020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4/7/2020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4/7/2020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4/7/2020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4/7/2020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rcRect l="222" r="22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2171700" y="-190500"/>
            <a:ext cx="13944600" cy="10668000"/>
          </a:xfrm>
          <a:prstGeom prst="rect">
            <a:avLst/>
          </a:prstGeom>
          <a:solidFill>
            <a:srgbClr val="17161C">
              <a:alpha val="69803"/>
            </a:srgbClr>
          </a:solidFill>
        </p:spPr>
      </p:sp>
      <p:grpSp>
        <p:nvGrpSpPr>
          <p:cNvPr id="3" name="Group 3"/>
          <p:cNvGrpSpPr/>
          <p:nvPr/>
        </p:nvGrpSpPr>
        <p:grpSpPr>
          <a:xfrm>
            <a:off x="3427984" y="3065301"/>
            <a:ext cx="11432032" cy="4156397"/>
            <a:chOff x="0" y="0"/>
            <a:chExt cx="15242709" cy="5541863"/>
          </a:xfrm>
        </p:grpSpPr>
        <p:sp>
          <p:nvSpPr>
            <p:cNvPr id="4" name="TextBox 4"/>
            <p:cNvSpPr txBox="1"/>
            <p:nvPr/>
          </p:nvSpPr>
          <p:spPr>
            <a:xfrm>
              <a:off x="0" y="-47625"/>
              <a:ext cx="15242709" cy="61359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920"/>
                </a:lnSpc>
              </a:pPr>
              <a:r>
                <a:rPr lang="en-US" sz="2800" spc="420">
                  <a:solidFill>
                    <a:srgbClr val="FFFEE6"/>
                  </a:solidFill>
                  <a:latin typeface="Montserrat Light"/>
                </a:rPr>
                <a:t>UNIVERSITY WALES TRINITY SAINT DAVID</a:t>
              </a:r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1359793"/>
              <a:ext cx="15242709" cy="220543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2000"/>
                </a:lnSpc>
              </a:pPr>
              <a:r>
                <a:rPr lang="en-US" sz="12000" spc="-120">
                  <a:solidFill>
                    <a:srgbClr val="F8CF2C"/>
                  </a:solidFill>
                  <a:latin typeface="Montserrat Classic Bold"/>
                </a:rPr>
                <a:t>TEMPLATES</a:t>
              </a:r>
            </a:p>
          </p:txBody>
        </p:sp>
        <p:sp>
          <p:nvSpPr>
            <p:cNvPr id="6" name="AutoShape 6"/>
            <p:cNvSpPr/>
            <p:nvPr/>
          </p:nvSpPr>
          <p:spPr>
            <a:xfrm>
              <a:off x="1354" y="4271863"/>
              <a:ext cx="15240000" cy="1270000"/>
            </a:xfrm>
            <a:prstGeom prst="rect">
              <a:avLst/>
            </a:prstGeom>
            <a:solidFill>
              <a:srgbClr val="F8CF2C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695960" y="4552255"/>
              <a:ext cx="13850789" cy="62312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920"/>
                </a:lnSpc>
              </a:pPr>
              <a:r>
                <a:rPr lang="en-US" sz="2800" spc="28">
                  <a:solidFill>
                    <a:srgbClr val="17161C"/>
                  </a:solidFill>
                  <a:latin typeface="Montserrat Classic"/>
                </a:rPr>
                <a:t>CREATING AN PRO-POWERPOINT</a:t>
              </a:r>
            </a:p>
          </p:txBody>
        </p: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7161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-190500" y="-190500"/>
            <a:ext cx="9334500" cy="10668000"/>
          </a:xfrm>
          <a:prstGeom prst="rect">
            <a:avLst/>
          </a:prstGeom>
          <a:solidFill>
            <a:srgbClr val="F8CF2C"/>
          </a:solidFill>
        </p:spPr>
      </p:sp>
      <p:sp>
        <p:nvSpPr>
          <p:cNvPr id="3" name="AutoShape 3"/>
          <p:cNvSpPr/>
          <p:nvPr/>
        </p:nvSpPr>
        <p:spPr>
          <a:xfrm>
            <a:off x="762000" y="9144000"/>
            <a:ext cx="1905000" cy="114300"/>
          </a:xfrm>
          <a:prstGeom prst="rect">
            <a:avLst/>
          </a:prstGeom>
          <a:solidFill>
            <a:srgbClr val="17161C"/>
          </a:solidFill>
        </p:spPr>
      </p:sp>
      <p:sp>
        <p:nvSpPr>
          <p:cNvPr id="4" name="TextBox 4"/>
          <p:cNvSpPr txBox="1"/>
          <p:nvPr/>
        </p:nvSpPr>
        <p:spPr>
          <a:xfrm>
            <a:off x="762000" y="9407583"/>
            <a:ext cx="5635117" cy="3464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940"/>
              </a:lnSpc>
            </a:pPr>
            <a:r>
              <a:rPr lang="en-US" sz="2100" spc="21">
                <a:solidFill>
                  <a:srgbClr val="17161C"/>
                </a:solidFill>
                <a:latin typeface="Montserrat Classic"/>
              </a:rPr>
              <a:t>University of Wales Trinity Saint David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762000" y="835835"/>
            <a:ext cx="7615976" cy="1534180"/>
            <a:chOff x="0" y="0"/>
            <a:chExt cx="10154634" cy="2045573"/>
          </a:xfrm>
        </p:grpSpPr>
        <p:sp>
          <p:nvSpPr>
            <p:cNvPr id="6" name="TextBox 6"/>
            <p:cNvSpPr txBox="1"/>
            <p:nvPr/>
          </p:nvSpPr>
          <p:spPr>
            <a:xfrm>
              <a:off x="0" y="57150"/>
              <a:ext cx="10154634" cy="140422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7920"/>
                </a:lnSpc>
              </a:pPr>
              <a:r>
                <a:rPr lang="en-US" sz="7200" spc="-72">
                  <a:solidFill>
                    <a:srgbClr val="17161C"/>
                  </a:solidFill>
                  <a:latin typeface="Montserrat Classic Bold"/>
                </a:rPr>
                <a:t>Templates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0" y="1893173"/>
              <a:ext cx="1016000" cy="152400"/>
            </a:xfrm>
            <a:prstGeom prst="rect">
              <a:avLst/>
            </a:prstGeom>
            <a:solidFill>
              <a:srgbClr val="17161C"/>
            </a:solidFill>
          </p:spPr>
        </p:sp>
      </p:grpSp>
      <p:grpSp>
        <p:nvGrpSpPr>
          <p:cNvPr id="8" name="Group 8"/>
          <p:cNvGrpSpPr/>
          <p:nvPr/>
        </p:nvGrpSpPr>
        <p:grpSpPr>
          <a:xfrm>
            <a:off x="10094538" y="1640999"/>
            <a:ext cx="7242924" cy="7005002"/>
            <a:chOff x="0" y="0"/>
            <a:chExt cx="9657232" cy="9340003"/>
          </a:xfrm>
        </p:grpSpPr>
        <p:sp>
          <p:nvSpPr>
            <p:cNvPr id="9" name="TextBox 9"/>
            <p:cNvSpPr txBox="1"/>
            <p:nvPr/>
          </p:nvSpPr>
          <p:spPr>
            <a:xfrm>
              <a:off x="0" y="282390"/>
              <a:ext cx="9657232" cy="69887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480"/>
                </a:lnSpc>
              </a:pPr>
              <a:r>
                <a:rPr lang="en-US" sz="3200" spc="224">
                  <a:solidFill>
                    <a:srgbClr val="F8CF2C"/>
                  </a:solidFill>
                  <a:latin typeface="Montserrat Classic"/>
                </a:rPr>
                <a:t>OVERVIEW</a:t>
              </a:r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3694298"/>
              <a:ext cx="9657232" cy="69887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480"/>
                </a:lnSpc>
              </a:pPr>
              <a:r>
                <a:rPr lang="en-US" sz="3200" spc="224">
                  <a:solidFill>
                    <a:srgbClr val="F8CF2C"/>
                  </a:solidFill>
                  <a:latin typeface="Montserrat Classic"/>
                </a:rPr>
                <a:t>WHY TEMPLATES?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7106206"/>
              <a:ext cx="9657232" cy="69887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480"/>
                </a:lnSpc>
              </a:pPr>
              <a:r>
                <a:rPr lang="en-US" sz="3200" spc="224">
                  <a:solidFill>
                    <a:srgbClr val="F8CF2C"/>
                  </a:solidFill>
                  <a:latin typeface="Montserrat Classic"/>
                </a:rPr>
                <a:t>MISTAKES</a:t>
              </a:r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1082675"/>
              <a:ext cx="9657232" cy="143351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500"/>
                </a:lnSpc>
              </a:pPr>
              <a:r>
                <a:rPr lang="en-US" sz="3000" spc="30">
                  <a:solidFill>
                    <a:srgbClr val="FFFEE6"/>
                  </a:solidFill>
                  <a:latin typeface="Montserrat Light"/>
                </a:rPr>
                <a:t>Presentations are communication tools that need to communicate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4494583"/>
              <a:ext cx="9657232" cy="143351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500"/>
                </a:lnSpc>
              </a:pPr>
              <a:r>
                <a:rPr lang="en-US" sz="3000" spc="30">
                  <a:solidFill>
                    <a:srgbClr val="FFFEE6"/>
                  </a:solidFill>
                  <a:latin typeface="Montserrat Light"/>
                </a:rPr>
                <a:t>Using templates will make your presentations really pop!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7906491"/>
              <a:ext cx="9657232" cy="143351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500"/>
                </a:lnSpc>
              </a:pPr>
              <a:r>
                <a:rPr lang="en-US" sz="3000" spc="30">
                  <a:solidFill>
                    <a:srgbClr val="FFFEE6"/>
                  </a:solidFill>
                  <a:latin typeface="Montserrat Light"/>
                </a:rPr>
                <a:t>Often people make their slides too complicated</a:t>
              </a:r>
            </a:p>
          </p:txBody>
        </p:sp>
        <p:sp>
          <p:nvSpPr>
            <p:cNvPr id="15" name="AutoShape 15"/>
            <p:cNvSpPr/>
            <p:nvPr/>
          </p:nvSpPr>
          <p:spPr>
            <a:xfrm>
              <a:off x="0" y="0"/>
              <a:ext cx="1016000" cy="152400"/>
            </a:xfrm>
            <a:prstGeom prst="rect">
              <a:avLst/>
            </a:prstGeom>
            <a:solidFill>
              <a:srgbClr val="17161C"/>
            </a:solidFill>
          </p:spPr>
        </p:sp>
        <p:sp>
          <p:nvSpPr>
            <p:cNvPr id="16" name="AutoShape 16"/>
            <p:cNvSpPr/>
            <p:nvPr/>
          </p:nvSpPr>
          <p:spPr>
            <a:xfrm>
              <a:off x="0" y="3411908"/>
              <a:ext cx="1016000" cy="152400"/>
            </a:xfrm>
            <a:prstGeom prst="rect">
              <a:avLst/>
            </a:prstGeom>
            <a:solidFill>
              <a:srgbClr val="17161C"/>
            </a:solidFill>
          </p:spPr>
        </p:sp>
        <p:sp>
          <p:nvSpPr>
            <p:cNvPr id="17" name="AutoShape 17"/>
            <p:cNvSpPr/>
            <p:nvPr/>
          </p:nvSpPr>
          <p:spPr>
            <a:xfrm>
              <a:off x="0" y="6823816"/>
              <a:ext cx="1016000" cy="152400"/>
            </a:xfrm>
            <a:prstGeom prst="rect">
              <a:avLst/>
            </a:prstGeom>
            <a:solidFill>
              <a:srgbClr val="17161C"/>
            </a:solidFill>
          </p:spPr>
        </p:sp>
      </p:grp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rcRect t="1854" b="185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28700" y="2346807"/>
            <a:ext cx="12378817" cy="5001289"/>
            <a:chOff x="0" y="0"/>
            <a:chExt cx="16505089" cy="6668385"/>
          </a:xfrm>
        </p:grpSpPr>
        <p:sp>
          <p:nvSpPr>
            <p:cNvPr id="3" name="TextBox 3"/>
            <p:cNvSpPr txBox="1"/>
            <p:nvPr/>
          </p:nvSpPr>
          <p:spPr>
            <a:xfrm>
              <a:off x="0" y="57150"/>
              <a:ext cx="16505089" cy="122994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7039"/>
                </a:lnSpc>
              </a:pPr>
              <a:r>
                <a:rPr lang="en-US" sz="6399" spc="319">
                  <a:solidFill>
                    <a:srgbClr val="F8CF2C"/>
                  </a:solidFill>
                  <a:latin typeface="Montserrat Classic"/>
                </a:rPr>
                <a:t>RULES OF POWERPOINT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2107603"/>
              <a:ext cx="12936389" cy="369924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479"/>
                </a:lnSpc>
              </a:pPr>
              <a:r>
                <a:rPr lang="en-US" sz="3199" spc="223">
                  <a:solidFill>
                    <a:srgbClr val="FFFEE6"/>
                  </a:solidFill>
                  <a:latin typeface="Montserrat Classic"/>
                </a:rPr>
                <a:t>ONE MESSAGE PER SLIDE</a:t>
              </a:r>
            </a:p>
            <a:p>
              <a:pPr>
                <a:lnSpc>
                  <a:spcPts val="4479"/>
                </a:lnSpc>
              </a:pPr>
              <a:r>
                <a:rPr lang="en-US" sz="3199" spc="223">
                  <a:solidFill>
                    <a:srgbClr val="FFFEE6"/>
                  </a:solidFill>
                  <a:latin typeface="Montserrat Classic"/>
                </a:rPr>
                <a:t>NO BIG SENTENCES</a:t>
              </a:r>
            </a:p>
            <a:p>
              <a:pPr>
                <a:lnSpc>
                  <a:spcPts val="4479"/>
                </a:lnSpc>
              </a:pPr>
              <a:r>
                <a:rPr lang="en-US" sz="3199" spc="223">
                  <a:solidFill>
                    <a:srgbClr val="FFFEE6"/>
                  </a:solidFill>
                  <a:latin typeface="Montserrat Classic"/>
                </a:rPr>
                <a:t>SIZE MATTERS</a:t>
              </a:r>
            </a:p>
            <a:p>
              <a:pPr>
                <a:lnSpc>
                  <a:spcPts val="4479"/>
                </a:lnSpc>
              </a:pPr>
              <a:r>
                <a:rPr lang="en-US" sz="3199" spc="223">
                  <a:solidFill>
                    <a:srgbClr val="FFFEE6"/>
                  </a:solidFill>
                  <a:latin typeface="Montserrat Classic"/>
                </a:rPr>
                <a:t>SIX OBJECTS MAX</a:t>
              </a:r>
            </a:p>
            <a:p>
              <a:pPr>
                <a:lnSpc>
                  <a:spcPts val="4479"/>
                </a:lnSpc>
              </a:pPr>
              <a:r>
                <a:rPr lang="en-US" sz="3199" spc="223">
                  <a:solidFill>
                    <a:srgbClr val="FFFEE6"/>
                  </a:solidFill>
                  <a:latin typeface="Montserrat Classic"/>
                </a:rPr>
                <a:t>DARK BACKGROUND</a:t>
              </a:r>
            </a:p>
          </p:txBody>
        </p:sp>
        <p:sp>
          <p:nvSpPr>
            <p:cNvPr id="5" name="AutoShape 5"/>
            <p:cNvSpPr/>
            <p:nvPr/>
          </p:nvSpPr>
          <p:spPr>
            <a:xfrm>
              <a:off x="0" y="1649723"/>
              <a:ext cx="1016000" cy="152400"/>
            </a:xfrm>
            <a:prstGeom prst="rect">
              <a:avLst/>
            </a:prstGeom>
            <a:solidFill>
              <a:srgbClr val="17161C"/>
            </a:solidFill>
          </p:spPr>
        </p:sp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7161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rcRect l="15930" r="15930"/>
          <a:stretch>
            <a:fillRect/>
          </a:stretch>
        </p:blipFill>
        <p:spPr>
          <a:xfrm>
            <a:off x="-65411" y="636873"/>
            <a:ext cx="9209411" cy="901325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5621000" y="8742887"/>
            <a:ext cx="1905000" cy="114300"/>
          </a:xfrm>
          <a:prstGeom prst="rect">
            <a:avLst/>
          </a:prstGeom>
          <a:solidFill>
            <a:srgbClr val="F8CF2C"/>
          </a:solidFill>
        </p:spPr>
      </p:sp>
      <p:sp>
        <p:nvSpPr>
          <p:cNvPr id="4" name="TextBox 4"/>
          <p:cNvSpPr txBox="1"/>
          <p:nvPr/>
        </p:nvSpPr>
        <p:spPr>
          <a:xfrm>
            <a:off x="12351258" y="9407583"/>
            <a:ext cx="5174742" cy="3464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2940"/>
              </a:lnSpc>
            </a:pPr>
            <a:r>
              <a:rPr lang="en-US" sz="2100" spc="21">
                <a:solidFill>
                  <a:srgbClr val="FFFEE6"/>
                </a:solidFill>
                <a:latin typeface="Montserrat Classic"/>
              </a:rPr>
              <a:t>University of Wales Trintty Saint David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9906508" y="762000"/>
            <a:ext cx="7619492" cy="5701606"/>
            <a:chOff x="0" y="0"/>
            <a:chExt cx="10159322" cy="7602141"/>
          </a:xfrm>
        </p:grpSpPr>
        <p:sp>
          <p:nvSpPr>
            <p:cNvPr id="6" name="TextBox 6"/>
            <p:cNvSpPr txBox="1"/>
            <p:nvPr/>
          </p:nvSpPr>
          <p:spPr>
            <a:xfrm>
              <a:off x="0" y="0"/>
              <a:ext cx="10159322" cy="83939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r">
                <a:lnSpc>
                  <a:spcPts val="5040"/>
                </a:lnSpc>
              </a:pPr>
              <a:r>
                <a:rPr lang="en-US" sz="4200" spc="-42">
                  <a:solidFill>
                    <a:srgbClr val="F8CF2C"/>
                  </a:solidFill>
                  <a:latin typeface="Montserrat Classic Bold"/>
                </a:rPr>
                <a:t>YOUR NAME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1677591"/>
              <a:ext cx="10159322" cy="592455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r">
                <a:lnSpc>
                  <a:spcPts val="4499"/>
                </a:lnSpc>
              </a:pPr>
              <a:r>
                <a:rPr lang="en-US" sz="3000" spc="30">
                  <a:solidFill>
                    <a:srgbClr val="FFFEE6"/>
                  </a:solidFill>
                  <a:latin typeface="Montserrat Light"/>
                </a:rPr>
                <a:t>YOUR EMAIL</a:t>
              </a:r>
            </a:p>
            <a:p>
              <a:pPr algn="r">
                <a:lnSpc>
                  <a:spcPts val="4499"/>
                </a:lnSpc>
              </a:pPr>
              <a:endParaRPr lang="en-US" sz="3000" spc="30">
                <a:solidFill>
                  <a:srgbClr val="FFFEE6"/>
                </a:solidFill>
                <a:latin typeface="Montserrat Light"/>
              </a:endParaRPr>
            </a:p>
            <a:p>
              <a:pPr algn="r">
                <a:lnSpc>
                  <a:spcPts val="4499"/>
                </a:lnSpc>
              </a:pPr>
              <a:r>
                <a:rPr lang="en-US" sz="2999" spc="29">
                  <a:solidFill>
                    <a:srgbClr val="FFFEE6"/>
                  </a:solidFill>
                  <a:latin typeface="Montserrat Light"/>
                </a:rPr>
                <a:t>Where you went to school</a:t>
              </a:r>
            </a:p>
            <a:p>
              <a:pPr algn="r">
                <a:lnSpc>
                  <a:spcPts val="4499"/>
                </a:lnSpc>
              </a:pPr>
              <a:endParaRPr lang="en-US" sz="2999" spc="29">
                <a:solidFill>
                  <a:srgbClr val="FFFEE6"/>
                </a:solidFill>
                <a:latin typeface="Montserrat Light"/>
              </a:endParaRPr>
            </a:p>
            <a:p>
              <a:pPr algn="r">
                <a:lnSpc>
                  <a:spcPts val="4499"/>
                </a:lnSpc>
              </a:pPr>
              <a:r>
                <a:rPr lang="en-US" sz="2999" spc="29">
                  <a:solidFill>
                    <a:srgbClr val="FFFEE6"/>
                  </a:solidFill>
                  <a:latin typeface="Montserrat Light"/>
                </a:rPr>
                <a:t>Your job</a:t>
              </a:r>
            </a:p>
            <a:p>
              <a:pPr algn="r">
                <a:lnSpc>
                  <a:spcPts val="4499"/>
                </a:lnSpc>
              </a:pPr>
              <a:endParaRPr lang="en-US" sz="2999" spc="29">
                <a:solidFill>
                  <a:srgbClr val="FFFEE6"/>
                </a:solidFill>
                <a:latin typeface="Montserrat Light"/>
              </a:endParaRPr>
            </a:p>
            <a:p>
              <a:pPr algn="r">
                <a:lnSpc>
                  <a:spcPts val="4499"/>
                </a:lnSpc>
              </a:pPr>
              <a:r>
                <a:rPr lang="en-US" sz="2999" spc="29">
                  <a:solidFill>
                    <a:srgbClr val="FFFEE6"/>
                  </a:solidFill>
                  <a:latin typeface="Montserrat Light"/>
                </a:rPr>
                <a:t>If you drive what car do you have</a:t>
              </a:r>
            </a:p>
            <a:p>
              <a:pPr algn="r">
                <a:lnSpc>
                  <a:spcPts val="4500"/>
                </a:lnSpc>
              </a:pPr>
              <a:endParaRPr lang="en-US" sz="2999" spc="29">
                <a:solidFill>
                  <a:srgbClr val="FFFEE6"/>
                </a:solidFill>
                <a:latin typeface="Montserrat Light"/>
              </a:endParaRPr>
            </a:p>
          </p:txBody>
        </p:sp>
        <p:sp>
          <p:nvSpPr>
            <p:cNvPr id="8" name="AutoShape 8"/>
            <p:cNvSpPr/>
            <p:nvPr/>
          </p:nvSpPr>
          <p:spPr>
            <a:xfrm>
              <a:off x="9143322" y="1220391"/>
              <a:ext cx="1016000" cy="152400"/>
            </a:xfrm>
            <a:prstGeom prst="rect">
              <a:avLst/>
            </a:prstGeom>
            <a:solidFill>
              <a:srgbClr val="17161C"/>
            </a:solidFill>
          </p:spPr>
        </p:sp>
      </p:grpSp>
      <p:sp>
        <p:nvSpPr>
          <p:cNvPr id="9" name="TextBox 9"/>
          <p:cNvSpPr txBox="1"/>
          <p:nvPr/>
        </p:nvSpPr>
        <p:spPr>
          <a:xfrm>
            <a:off x="615293" y="1091565"/>
            <a:ext cx="5483778" cy="5378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80"/>
              </a:lnSpc>
              <a:spcBef>
                <a:spcPct val="0"/>
              </a:spcBef>
            </a:pPr>
            <a:r>
              <a:rPr lang="en-US" sz="3200" dirty="0">
                <a:solidFill>
                  <a:srgbClr val="000000"/>
                </a:solidFill>
                <a:latin typeface="Open Sans Light"/>
              </a:rPr>
              <a:t>Add a picture of yourself here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7161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-190500" y="-190500"/>
            <a:ext cx="9334500" cy="10668000"/>
          </a:xfrm>
          <a:prstGeom prst="rect">
            <a:avLst/>
          </a:prstGeom>
          <a:solidFill>
            <a:srgbClr val="F8CF2C"/>
          </a:solidFill>
        </p:spPr>
      </p:sp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972" r="14972"/>
          <a:stretch>
            <a:fillRect/>
          </a:stretch>
        </p:blipFill>
        <p:spPr>
          <a:xfrm>
            <a:off x="762000" y="2666413"/>
            <a:ext cx="6618560" cy="647758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8858250" y="1713964"/>
            <a:ext cx="567690" cy="285750"/>
          </a:xfrm>
          <a:prstGeom prst="rect">
            <a:avLst/>
          </a:prstGeom>
          <a:solidFill>
            <a:srgbClr val="17161C"/>
          </a:solidFill>
        </p:spPr>
      </p:sp>
      <p:sp>
        <p:nvSpPr>
          <p:cNvPr id="5" name="AutoShape 5"/>
          <p:cNvSpPr/>
          <p:nvPr/>
        </p:nvSpPr>
        <p:spPr>
          <a:xfrm>
            <a:off x="8858250" y="3905071"/>
            <a:ext cx="567690" cy="285750"/>
          </a:xfrm>
          <a:prstGeom prst="rect">
            <a:avLst/>
          </a:prstGeom>
          <a:solidFill>
            <a:srgbClr val="17161C"/>
          </a:solidFill>
        </p:spPr>
      </p:sp>
      <p:sp>
        <p:nvSpPr>
          <p:cNvPr id="6" name="AutoShape 6"/>
          <p:cNvSpPr/>
          <p:nvPr/>
        </p:nvSpPr>
        <p:spPr>
          <a:xfrm>
            <a:off x="8858250" y="6096179"/>
            <a:ext cx="567690" cy="285750"/>
          </a:xfrm>
          <a:prstGeom prst="rect">
            <a:avLst/>
          </a:prstGeom>
          <a:solidFill>
            <a:srgbClr val="17161C"/>
          </a:solidFill>
        </p:spPr>
      </p:sp>
      <p:sp>
        <p:nvSpPr>
          <p:cNvPr id="7" name="AutoShape 7"/>
          <p:cNvSpPr/>
          <p:nvPr/>
        </p:nvSpPr>
        <p:spPr>
          <a:xfrm>
            <a:off x="8858250" y="8287286"/>
            <a:ext cx="567690" cy="285750"/>
          </a:xfrm>
          <a:prstGeom prst="rect">
            <a:avLst/>
          </a:prstGeom>
          <a:solidFill>
            <a:srgbClr val="17161C"/>
          </a:solidFill>
        </p:spPr>
      </p:sp>
      <p:sp>
        <p:nvSpPr>
          <p:cNvPr id="8" name="AutoShape 8"/>
          <p:cNvSpPr/>
          <p:nvPr/>
        </p:nvSpPr>
        <p:spPr>
          <a:xfrm>
            <a:off x="762000" y="8742887"/>
            <a:ext cx="1905000" cy="114300"/>
          </a:xfrm>
          <a:prstGeom prst="rect">
            <a:avLst/>
          </a:prstGeom>
          <a:solidFill>
            <a:srgbClr val="F8CF2C"/>
          </a:solidFill>
        </p:spPr>
      </p:sp>
      <p:grpSp>
        <p:nvGrpSpPr>
          <p:cNvPr id="9" name="Group 9"/>
          <p:cNvGrpSpPr/>
          <p:nvPr/>
        </p:nvGrpSpPr>
        <p:grpSpPr>
          <a:xfrm>
            <a:off x="762000" y="762000"/>
            <a:ext cx="7615976" cy="1534180"/>
            <a:chOff x="0" y="0"/>
            <a:chExt cx="10154634" cy="2045573"/>
          </a:xfrm>
        </p:grpSpPr>
        <p:sp>
          <p:nvSpPr>
            <p:cNvPr id="10" name="TextBox 10"/>
            <p:cNvSpPr txBox="1"/>
            <p:nvPr/>
          </p:nvSpPr>
          <p:spPr>
            <a:xfrm>
              <a:off x="0" y="57150"/>
              <a:ext cx="10154634" cy="140422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7920"/>
                </a:lnSpc>
              </a:pPr>
              <a:r>
                <a:rPr lang="en-US" sz="7200" spc="-72">
                  <a:solidFill>
                    <a:srgbClr val="17161C"/>
                  </a:solidFill>
                  <a:latin typeface="Montserrat Classic Bold"/>
                </a:rPr>
                <a:t>Your Name</a:t>
              </a:r>
            </a:p>
          </p:txBody>
        </p:sp>
        <p:sp>
          <p:nvSpPr>
            <p:cNvPr id="11" name="AutoShape 11"/>
            <p:cNvSpPr/>
            <p:nvPr/>
          </p:nvSpPr>
          <p:spPr>
            <a:xfrm>
              <a:off x="0" y="1893173"/>
              <a:ext cx="1016000" cy="152400"/>
            </a:xfrm>
            <a:prstGeom prst="rect">
              <a:avLst/>
            </a:prstGeom>
            <a:solidFill>
              <a:srgbClr val="17161C"/>
            </a:solidFill>
          </p:spPr>
        </p:sp>
      </p:grpSp>
      <p:grpSp>
        <p:nvGrpSpPr>
          <p:cNvPr id="12" name="Group 12"/>
          <p:cNvGrpSpPr/>
          <p:nvPr/>
        </p:nvGrpSpPr>
        <p:grpSpPr>
          <a:xfrm>
            <a:off x="1210605" y="5813926"/>
            <a:ext cx="5721350" cy="655310"/>
            <a:chOff x="0" y="0"/>
            <a:chExt cx="1330567" cy="152400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1330567" cy="152400"/>
            </a:xfrm>
            <a:custGeom>
              <a:avLst/>
              <a:gdLst/>
              <a:ahLst/>
              <a:cxnLst/>
              <a:rect l="l" t="t" r="r" b="b"/>
              <a:pathLst>
                <a:path w="1330567" h="152400">
                  <a:moveTo>
                    <a:pt x="0" y="0"/>
                  </a:moveTo>
                  <a:lnTo>
                    <a:pt x="1330567" y="0"/>
                  </a:lnTo>
                  <a:lnTo>
                    <a:pt x="1330567" y="152400"/>
                  </a:lnTo>
                  <a:lnTo>
                    <a:pt x="0" y="152400"/>
                  </a:lnTo>
                  <a:close/>
                </a:path>
              </a:pathLst>
            </a:custGeom>
            <a:solidFill>
              <a:srgbClr val="C7D0D8">
                <a:alpha val="60784"/>
              </a:srgbClr>
            </a:solidFill>
          </p:spPr>
        </p:sp>
      </p:grpSp>
      <p:grpSp>
        <p:nvGrpSpPr>
          <p:cNvPr id="14" name="Group 14"/>
          <p:cNvGrpSpPr/>
          <p:nvPr/>
        </p:nvGrpSpPr>
        <p:grpSpPr>
          <a:xfrm>
            <a:off x="10193592" y="2466261"/>
            <a:ext cx="6949567" cy="972264"/>
            <a:chOff x="0" y="0"/>
            <a:chExt cx="9266089" cy="1296353"/>
          </a:xfrm>
        </p:grpSpPr>
        <p:sp>
          <p:nvSpPr>
            <p:cNvPr id="15" name="TextBox 15"/>
            <p:cNvSpPr txBox="1"/>
            <p:nvPr/>
          </p:nvSpPr>
          <p:spPr>
            <a:xfrm>
              <a:off x="0" y="-57150"/>
              <a:ext cx="9266089" cy="69887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479"/>
                </a:lnSpc>
              </a:pPr>
              <a:r>
                <a:rPr lang="en-US" sz="3199" spc="223">
                  <a:solidFill>
                    <a:srgbClr val="F8CF2C"/>
                  </a:solidFill>
                  <a:latin typeface="Montserrat Classic"/>
                </a:rPr>
                <a:t>EMAIL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753904"/>
              <a:ext cx="9266089" cy="54244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3599"/>
                </a:lnSpc>
              </a:pPr>
              <a:r>
                <a:rPr lang="en-US" sz="2399" spc="23">
                  <a:solidFill>
                    <a:srgbClr val="FFFEE6"/>
                  </a:solidFill>
                  <a:latin typeface="Montserrat Light"/>
                </a:rPr>
                <a:t>Put your email here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10193592" y="4657368"/>
            <a:ext cx="6949567" cy="972264"/>
            <a:chOff x="0" y="0"/>
            <a:chExt cx="9266089" cy="1296353"/>
          </a:xfrm>
        </p:grpSpPr>
        <p:sp>
          <p:nvSpPr>
            <p:cNvPr id="18" name="TextBox 18"/>
            <p:cNvSpPr txBox="1"/>
            <p:nvPr/>
          </p:nvSpPr>
          <p:spPr>
            <a:xfrm>
              <a:off x="0" y="-57150"/>
              <a:ext cx="9266089" cy="69887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479"/>
                </a:lnSpc>
              </a:pPr>
              <a:r>
                <a:rPr lang="en-US" sz="3199" spc="223">
                  <a:solidFill>
                    <a:srgbClr val="F8CF2C"/>
                  </a:solidFill>
                  <a:latin typeface="Montserrat Classic"/>
                </a:rPr>
                <a:t>WORK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0" y="753904"/>
              <a:ext cx="9266089" cy="54244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3599"/>
                </a:lnSpc>
              </a:pPr>
              <a:r>
                <a:rPr lang="en-US" sz="2399" spc="23">
                  <a:solidFill>
                    <a:srgbClr val="FFFEE6"/>
                  </a:solidFill>
                  <a:latin typeface="Montserrat Light"/>
                </a:rPr>
                <a:t>Write a bit about your job here</a:t>
              </a:r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10193592" y="6848475"/>
            <a:ext cx="6949567" cy="972264"/>
            <a:chOff x="0" y="0"/>
            <a:chExt cx="9266089" cy="1296353"/>
          </a:xfrm>
        </p:grpSpPr>
        <p:sp>
          <p:nvSpPr>
            <p:cNvPr id="21" name="TextBox 21"/>
            <p:cNvSpPr txBox="1"/>
            <p:nvPr/>
          </p:nvSpPr>
          <p:spPr>
            <a:xfrm>
              <a:off x="0" y="-57150"/>
              <a:ext cx="9266089" cy="69887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479"/>
                </a:lnSpc>
              </a:pPr>
              <a:r>
                <a:rPr lang="en-US" sz="3199" spc="223">
                  <a:solidFill>
                    <a:srgbClr val="F8CF2C"/>
                  </a:solidFill>
                  <a:latin typeface="Montserrat Classic"/>
                </a:rPr>
                <a:t>TRANSPORT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0" y="753904"/>
              <a:ext cx="9266089" cy="54244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3599"/>
                </a:lnSpc>
              </a:pPr>
              <a:r>
                <a:rPr lang="en-US" sz="2399" spc="23">
                  <a:solidFill>
                    <a:srgbClr val="FFFEE6"/>
                  </a:solidFill>
                  <a:latin typeface="Montserrat Light"/>
                </a:rPr>
                <a:t>Do you drive? What car is it you drive?</a:t>
              </a:r>
            </a:p>
          </p:txBody>
        </p:sp>
      </p:grpSp>
      <p:sp>
        <p:nvSpPr>
          <p:cNvPr id="23" name="TextBox 23"/>
          <p:cNvSpPr txBox="1"/>
          <p:nvPr/>
        </p:nvSpPr>
        <p:spPr>
          <a:xfrm>
            <a:off x="762000" y="9407583"/>
            <a:ext cx="6492367" cy="3464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940"/>
              </a:lnSpc>
            </a:pPr>
            <a:r>
              <a:rPr lang="en-US" sz="2100" spc="21">
                <a:solidFill>
                  <a:srgbClr val="17161C"/>
                </a:solidFill>
                <a:latin typeface="Montserrat Classic"/>
              </a:rPr>
              <a:t>UNIVERSITY OF WALES TRINITY SAINT DAVID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266294" y="5844084"/>
            <a:ext cx="5483778" cy="5378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80"/>
              </a:lnSpc>
              <a:spcBef>
                <a:spcPct val="0"/>
              </a:spcBef>
            </a:pPr>
            <a:r>
              <a:rPr lang="en-US" sz="3200">
                <a:solidFill>
                  <a:srgbClr val="17161C"/>
                </a:solidFill>
                <a:latin typeface="Open Sans Light Bold"/>
              </a:rPr>
              <a:t>Add a picture of you here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7161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308" t="22025" r="655" b="8215"/>
          <a:stretch>
            <a:fillRect/>
          </a:stretch>
        </p:blipFill>
        <p:spPr>
          <a:xfrm>
            <a:off x="-65411" y="636873"/>
            <a:ext cx="9209411" cy="901325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5621000" y="8742887"/>
            <a:ext cx="1905000" cy="114300"/>
          </a:xfrm>
          <a:prstGeom prst="rect">
            <a:avLst/>
          </a:prstGeom>
          <a:solidFill>
            <a:srgbClr val="F8CF2C"/>
          </a:solidFill>
        </p:spPr>
      </p:sp>
      <p:sp>
        <p:nvSpPr>
          <p:cNvPr id="4" name="TextBox 4"/>
          <p:cNvSpPr txBox="1"/>
          <p:nvPr/>
        </p:nvSpPr>
        <p:spPr>
          <a:xfrm>
            <a:off x="12351258" y="9407583"/>
            <a:ext cx="5174742" cy="3464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2940"/>
              </a:lnSpc>
            </a:pPr>
            <a:r>
              <a:rPr lang="en-US" sz="2100" spc="21">
                <a:solidFill>
                  <a:srgbClr val="FFFEE6"/>
                </a:solidFill>
                <a:latin typeface="Montserrat Classic"/>
              </a:rPr>
              <a:t>University of Wales Trintty Saint David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9906508" y="762000"/>
            <a:ext cx="7619492" cy="6264176"/>
            <a:chOff x="0" y="0"/>
            <a:chExt cx="10159322" cy="8352235"/>
          </a:xfrm>
        </p:grpSpPr>
        <p:sp>
          <p:nvSpPr>
            <p:cNvPr id="6" name="TextBox 6"/>
            <p:cNvSpPr txBox="1"/>
            <p:nvPr/>
          </p:nvSpPr>
          <p:spPr>
            <a:xfrm>
              <a:off x="0" y="0"/>
              <a:ext cx="10159322" cy="83939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r">
                <a:lnSpc>
                  <a:spcPts val="5040"/>
                </a:lnSpc>
              </a:pPr>
              <a:r>
                <a:rPr lang="en-US" sz="4200" spc="-42">
                  <a:solidFill>
                    <a:srgbClr val="F8CF2C"/>
                  </a:solidFill>
                  <a:latin typeface="Montserrat Classic Bold"/>
                </a:rPr>
                <a:t>PAUL RANSON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1677591"/>
              <a:ext cx="10159322" cy="667464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r">
                <a:lnSpc>
                  <a:spcPts val="4499"/>
                </a:lnSpc>
              </a:pPr>
              <a:r>
                <a:rPr lang="en-US" sz="3000" spc="30">
                  <a:solidFill>
                    <a:srgbClr val="FFFEE6"/>
                  </a:solidFill>
                  <a:latin typeface="Montserrat Light"/>
                </a:rPr>
                <a:t>Email p.ranson@uwtsd.ac.uk</a:t>
              </a:r>
            </a:p>
            <a:p>
              <a:pPr algn="r">
                <a:lnSpc>
                  <a:spcPts val="4499"/>
                </a:lnSpc>
              </a:pPr>
              <a:endParaRPr lang="en-US" sz="3000" spc="30">
                <a:solidFill>
                  <a:srgbClr val="FFFEE6"/>
                </a:solidFill>
                <a:latin typeface="Montserrat Light"/>
              </a:endParaRPr>
            </a:p>
            <a:p>
              <a:pPr algn="r">
                <a:lnSpc>
                  <a:spcPts val="4499"/>
                </a:lnSpc>
              </a:pPr>
              <a:r>
                <a:rPr lang="en-US" sz="2999" spc="29">
                  <a:solidFill>
                    <a:srgbClr val="FFFEE6"/>
                  </a:solidFill>
                  <a:latin typeface="Montserrat Light"/>
                </a:rPr>
                <a:t>Graduate of Warwick University</a:t>
              </a:r>
            </a:p>
            <a:p>
              <a:pPr algn="r">
                <a:lnSpc>
                  <a:spcPts val="4499"/>
                </a:lnSpc>
              </a:pPr>
              <a:endParaRPr lang="en-US" sz="2999" spc="29">
                <a:solidFill>
                  <a:srgbClr val="FFFEE6"/>
                </a:solidFill>
                <a:latin typeface="Montserrat Light"/>
              </a:endParaRPr>
            </a:p>
            <a:p>
              <a:pPr algn="r">
                <a:lnSpc>
                  <a:spcPts val="4499"/>
                </a:lnSpc>
              </a:pPr>
              <a:r>
                <a:rPr lang="en-US" sz="2999" spc="29">
                  <a:solidFill>
                    <a:srgbClr val="FFFEE6"/>
                  </a:solidFill>
                  <a:latin typeface="Montserrat Light"/>
                </a:rPr>
                <a:t>Works at University of Wales Trinity Saint David</a:t>
              </a:r>
            </a:p>
            <a:p>
              <a:pPr algn="r">
                <a:lnSpc>
                  <a:spcPts val="4499"/>
                </a:lnSpc>
              </a:pPr>
              <a:endParaRPr lang="en-US" sz="2999" spc="29">
                <a:solidFill>
                  <a:srgbClr val="FFFEE6"/>
                </a:solidFill>
                <a:latin typeface="Montserrat Light"/>
              </a:endParaRPr>
            </a:p>
            <a:p>
              <a:pPr algn="r">
                <a:lnSpc>
                  <a:spcPts val="4499"/>
                </a:lnSpc>
              </a:pPr>
              <a:r>
                <a:rPr lang="en-US" sz="2999" spc="29">
                  <a:solidFill>
                    <a:srgbClr val="FFFEE6"/>
                  </a:solidFill>
                  <a:latin typeface="Montserrat Light"/>
                </a:rPr>
                <a:t>I drive a Mini Cooper</a:t>
              </a:r>
            </a:p>
            <a:p>
              <a:pPr algn="r">
                <a:lnSpc>
                  <a:spcPts val="4500"/>
                </a:lnSpc>
              </a:pPr>
              <a:endParaRPr lang="en-US" sz="2999" spc="29">
                <a:solidFill>
                  <a:srgbClr val="FFFEE6"/>
                </a:solidFill>
                <a:latin typeface="Montserrat Light"/>
              </a:endParaRPr>
            </a:p>
          </p:txBody>
        </p:sp>
        <p:sp>
          <p:nvSpPr>
            <p:cNvPr id="8" name="AutoShape 8"/>
            <p:cNvSpPr/>
            <p:nvPr/>
          </p:nvSpPr>
          <p:spPr>
            <a:xfrm>
              <a:off x="9143322" y="1220391"/>
              <a:ext cx="1016000" cy="152400"/>
            </a:xfrm>
            <a:prstGeom prst="rect">
              <a:avLst/>
            </a:prstGeom>
            <a:solidFill>
              <a:srgbClr val="17161C"/>
            </a:solidFill>
          </p:spPr>
        </p:sp>
      </p:grp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7161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-190500" y="-190500"/>
            <a:ext cx="9334500" cy="10668000"/>
          </a:xfrm>
          <a:prstGeom prst="rect">
            <a:avLst/>
          </a:prstGeom>
          <a:solidFill>
            <a:srgbClr val="F8CF2C"/>
          </a:solidFill>
        </p:spPr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22474" b="22474"/>
          <a:stretch>
            <a:fillRect/>
          </a:stretch>
        </p:blipFill>
        <p:spPr>
          <a:xfrm>
            <a:off x="762000" y="2666413"/>
            <a:ext cx="6618560" cy="647758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8858250" y="1713964"/>
            <a:ext cx="567690" cy="285750"/>
          </a:xfrm>
          <a:prstGeom prst="rect">
            <a:avLst/>
          </a:prstGeom>
          <a:solidFill>
            <a:srgbClr val="17161C"/>
          </a:solidFill>
        </p:spPr>
      </p:sp>
      <p:sp>
        <p:nvSpPr>
          <p:cNvPr id="5" name="AutoShape 5"/>
          <p:cNvSpPr/>
          <p:nvPr/>
        </p:nvSpPr>
        <p:spPr>
          <a:xfrm>
            <a:off x="8858250" y="3905071"/>
            <a:ext cx="567690" cy="285750"/>
          </a:xfrm>
          <a:prstGeom prst="rect">
            <a:avLst/>
          </a:prstGeom>
          <a:solidFill>
            <a:srgbClr val="17161C"/>
          </a:solidFill>
        </p:spPr>
      </p:sp>
      <p:sp>
        <p:nvSpPr>
          <p:cNvPr id="6" name="AutoShape 6"/>
          <p:cNvSpPr/>
          <p:nvPr/>
        </p:nvSpPr>
        <p:spPr>
          <a:xfrm>
            <a:off x="8858250" y="6096179"/>
            <a:ext cx="567690" cy="285750"/>
          </a:xfrm>
          <a:prstGeom prst="rect">
            <a:avLst/>
          </a:prstGeom>
          <a:solidFill>
            <a:srgbClr val="17161C"/>
          </a:solidFill>
        </p:spPr>
      </p:sp>
      <p:sp>
        <p:nvSpPr>
          <p:cNvPr id="7" name="AutoShape 7"/>
          <p:cNvSpPr/>
          <p:nvPr/>
        </p:nvSpPr>
        <p:spPr>
          <a:xfrm>
            <a:off x="8858250" y="8287286"/>
            <a:ext cx="567690" cy="285750"/>
          </a:xfrm>
          <a:prstGeom prst="rect">
            <a:avLst/>
          </a:prstGeom>
          <a:solidFill>
            <a:srgbClr val="17161C"/>
          </a:solidFill>
        </p:spPr>
      </p:sp>
      <p:grpSp>
        <p:nvGrpSpPr>
          <p:cNvPr id="8" name="Group 8"/>
          <p:cNvGrpSpPr/>
          <p:nvPr/>
        </p:nvGrpSpPr>
        <p:grpSpPr>
          <a:xfrm>
            <a:off x="10193592" y="2466261"/>
            <a:ext cx="6949567" cy="972264"/>
            <a:chOff x="0" y="0"/>
            <a:chExt cx="9266089" cy="1296353"/>
          </a:xfrm>
        </p:grpSpPr>
        <p:sp>
          <p:nvSpPr>
            <p:cNvPr id="9" name="TextBox 9"/>
            <p:cNvSpPr txBox="1"/>
            <p:nvPr/>
          </p:nvSpPr>
          <p:spPr>
            <a:xfrm>
              <a:off x="0" y="-57150"/>
              <a:ext cx="9266089" cy="69887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479"/>
                </a:lnSpc>
              </a:pPr>
              <a:r>
                <a:rPr lang="en-US" sz="3199" spc="223">
                  <a:solidFill>
                    <a:srgbClr val="F8CF2C"/>
                  </a:solidFill>
                  <a:latin typeface="Montserrat Classic"/>
                </a:rPr>
                <a:t>EMAIL</a:t>
              </a:r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753904"/>
              <a:ext cx="9266089" cy="54244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3599"/>
                </a:lnSpc>
              </a:pPr>
              <a:r>
                <a:rPr lang="en-US" sz="2399" spc="23">
                  <a:solidFill>
                    <a:srgbClr val="FFFEE6"/>
                  </a:solidFill>
                  <a:latin typeface="Montserrat Light"/>
                </a:rPr>
                <a:t>p.ranson@uwtsd.ac.uk</a:t>
              </a: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0193592" y="4429661"/>
            <a:ext cx="6949567" cy="1427678"/>
            <a:chOff x="0" y="0"/>
            <a:chExt cx="9266089" cy="1903571"/>
          </a:xfrm>
        </p:grpSpPr>
        <p:sp>
          <p:nvSpPr>
            <p:cNvPr id="12" name="TextBox 12"/>
            <p:cNvSpPr txBox="1"/>
            <p:nvPr/>
          </p:nvSpPr>
          <p:spPr>
            <a:xfrm>
              <a:off x="0" y="-57150"/>
              <a:ext cx="9266089" cy="69887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479"/>
                </a:lnSpc>
              </a:pPr>
              <a:r>
                <a:rPr lang="en-US" sz="3199" spc="223">
                  <a:solidFill>
                    <a:srgbClr val="F8CF2C"/>
                  </a:solidFill>
                  <a:latin typeface="Montserrat Classic"/>
                </a:rPr>
                <a:t>WORK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753904"/>
              <a:ext cx="9266089" cy="114966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3599"/>
                </a:lnSpc>
              </a:pPr>
              <a:r>
                <a:rPr lang="en-US" sz="2399" spc="23">
                  <a:solidFill>
                    <a:srgbClr val="FFFEE6"/>
                  </a:solidFill>
                  <a:latin typeface="Montserrat Light"/>
                </a:rPr>
                <a:t>I work as a uni lecturer and I also have a side hustle running a bed and breakfast.</a:t>
              </a:r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10193592" y="6848475"/>
            <a:ext cx="6949567" cy="972264"/>
            <a:chOff x="0" y="0"/>
            <a:chExt cx="9266089" cy="1296353"/>
          </a:xfrm>
        </p:grpSpPr>
        <p:sp>
          <p:nvSpPr>
            <p:cNvPr id="15" name="TextBox 15"/>
            <p:cNvSpPr txBox="1"/>
            <p:nvPr/>
          </p:nvSpPr>
          <p:spPr>
            <a:xfrm>
              <a:off x="0" y="-57150"/>
              <a:ext cx="9266089" cy="69887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479"/>
                </a:lnSpc>
              </a:pPr>
              <a:r>
                <a:rPr lang="en-US" sz="3199" spc="223">
                  <a:solidFill>
                    <a:srgbClr val="F8CF2C"/>
                  </a:solidFill>
                  <a:latin typeface="Montserrat Classic"/>
                </a:rPr>
                <a:t>TRANSPORT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753904"/>
              <a:ext cx="9266089" cy="54244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3599"/>
                </a:lnSpc>
              </a:pPr>
              <a:r>
                <a:rPr lang="en-US" sz="2399" spc="23">
                  <a:solidFill>
                    <a:srgbClr val="FFFEE6"/>
                  </a:solidFill>
                  <a:latin typeface="Montserrat Light"/>
                </a:rPr>
                <a:t>I drive a Mini Cooper</a:t>
              </a:r>
            </a:p>
          </p:txBody>
        </p:sp>
      </p:grpSp>
      <p:sp>
        <p:nvSpPr>
          <p:cNvPr id="17" name="AutoShape 17"/>
          <p:cNvSpPr/>
          <p:nvPr/>
        </p:nvSpPr>
        <p:spPr>
          <a:xfrm>
            <a:off x="762000" y="8742887"/>
            <a:ext cx="1905000" cy="114300"/>
          </a:xfrm>
          <a:prstGeom prst="rect">
            <a:avLst/>
          </a:prstGeom>
          <a:solidFill>
            <a:srgbClr val="F8CF2C"/>
          </a:solidFill>
        </p:spPr>
      </p:sp>
      <p:sp>
        <p:nvSpPr>
          <p:cNvPr id="18" name="TextBox 18"/>
          <p:cNvSpPr txBox="1"/>
          <p:nvPr/>
        </p:nvSpPr>
        <p:spPr>
          <a:xfrm>
            <a:off x="762000" y="9407583"/>
            <a:ext cx="6492367" cy="3464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940"/>
              </a:lnSpc>
            </a:pPr>
            <a:r>
              <a:rPr lang="en-US" sz="2100" spc="21">
                <a:solidFill>
                  <a:srgbClr val="17161C"/>
                </a:solidFill>
                <a:latin typeface="Montserrat Classic"/>
              </a:rPr>
              <a:t>UNIVERSITY OF WALES TRINITY SAINT DAVID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762000" y="762000"/>
            <a:ext cx="7615976" cy="1534180"/>
            <a:chOff x="0" y="0"/>
            <a:chExt cx="10154634" cy="2045573"/>
          </a:xfrm>
        </p:grpSpPr>
        <p:sp>
          <p:nvSpPr>
            <p:cNvPr id="20" name="TextBox 20"/>
            <p:cNvSpPr txBox="1"/>
            <p:nvPr/>
          </p:nvSpPr>
          <p:spPr>
            <a:xfrm>
              <a:off x="0" y="57150"/>
              <a:ext cx="10154634" cy="140422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7920"/>
                </a:lnSpc>
              </a:pPr>
              <a:r>
                <a:rPr lang="en-US" sz="7200" spc="-72">
                  <a:solidFill>
                    <a:srgbClr val="17161C"/>
                  </a:solidFill>
                  <a:latin typeface="Montserrat Classic Bold"/>
                </a:rPr>
                <a:t>Paul Ranson</a:t>
              </a:r>
            </a:p>
          </p:txBody>
        </p:sp>
        <p:sp>
          <p:nvSpPr>
            <p:cNvPr id="21" name="AutoShape 21"/>
            <p:cNvSpPr/>
            <p:nvPr/>
          </p:nvSpPr>
          <p:spPr>
            <a:xfrm>
              <a:off x="0" y="1893173"/>
              <a:ext cx="1016000" cy="152400"/>
            </a:xfrm>
            <a:prstGeom prst="rect">
              <a:avLst/>
            </a:prstGeom>
            <a:solidFill>
              <a:srgbClr val="17161C"/>
            </a:solidFill>
          </p:spPr>
        </p:sp>
      </p:grp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132</TotalTime>
  <Words>693</Words>
  <Application>Microsoft Office PowerPoint</Application>
  <PresentationFormat>Custom</PresentationFormat>
  <Paragraphs>98</Paragraphs>
  <Slides>7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5" baseType="lpstr">
      <vt:lpstr>Open Sans Light</vt:lpstr>
      <vt:lpstr>Arial</vt:lpstr>
      <vt:lpstr>Open Sans Light Bold</vt:lpstr>
      <vt:lpstr>Calibri</vt:lpstr>
      <vt:lpstr>Montserrat Classic</vt:lpstr>
      <vt:lpstr>Montserrat Classic Bold</vt:lpstr>
      <vt:lpstr>Montserrat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Our customers deserve to know everything.</dc:title>
  <cp:lastModifiedBy>Paul Ranson</cp:lastModifiedBy>
  <cp:revision>1</cp:revision>
  <dcterms:created xsi:type="dcterms:W3CDTF">2006-08-16T00:00:00Z</dcterms:created>
  <dcterms:modified xsi:type="dcterms:W3CDTF">2020-04-07T12:15:59Z</dcterms:modified>
  <dc:identifier>DAD4v2uWjcI</dc:identifier>
</cp:coreProperties>
</file>