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56" r:id="rId3"/>
    <p:sldId id="258" r:id="rId4"/>
    <p:sldId id="259" r:id="rId5"/>
    <p:sldId id="263" r:id="rId6"/>
    <p:sldId id="264" r:id="rId7"/>
    <p:sldId id="265" r:id="rId8"/>
    <p:sldId id="267" r:id="rId9"/>
    <p:sldId id="268" r:id="rId10"/>
    <p:sldId id="284" r:id="rId11"/>
    <p:sldId id="269" r:id="rId12"/>
    <p:sldId id="271" r:id="rId13"/>
    <p:sldId id="272" r:id="rId14"/>
    <p:sldId id="273" r:id="rId15"/>
    <p:sldId id="274" r:id="rId16"/>
    <p:sldId id="276" r:id="rId17"/>
    <p:sldId id="277" r:id="rId18"/>
    <p:sldId id="278" r:id="rId19"/>
    <p:sldId id="279" r:id="rId20"/>
    <p:sldId id="280" r:id="rId21"/>
    <p:sldId id="281" r:id="rId22"/>
    <p:sldId id="285" r:id="rId23"/>
    <p:sldId id="282" r:id="rId24"/>
    <p:sldId id="283" r:id="rId25"/>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1107C-6B75-445B-B257-2E3EC8730E09}" v="36" dt="2026-10-05T08:26:35.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772" autoAdjust="0"/>
    <p:restoredTop sz="94660"/>
  </p:normalViewPr>
  <p:slideViewPr>
    <p:cSldViewPr snapToGrid="0" showGuides="1">
      <p:cViewPr varScale="1">
        <p:scale>
          <a:sx n="92" d="100"/>
          <a:sy n="92" d="100"/>
        </p:scale>
        <p:origin x="540" y="78"/>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10-05T11:54:52.767" v="8977" actId="47"/>
      <pc:docMkLst>
        <pc:docMk/>
      </pc:docMkLst>
      <pc:sldChg chg="addSp delSp modSp new del mod">
        <pc:chgData name="Simona Ferraraccio" userId="c9694aeb-2f50-401b-8abf-67f8a7106701" providerId="ADAL" clId="{728671C3-614E-440E-8F04-5DA1EFA065FD}" dt="2026-10-05T11:54:49.162" v="8976" actId="47"/>
        <pc:sldMkLst>
          <pc:docMk/>
          <pc:sldMk cId="556817736" sldId="260"/>
        </pc:sldMkLst>
      </pc:sldChg>
      <pc:sldChg chg="del">
        <pc:chgData name="Simona Ferraraccio" userId="c9694aeb-2f50-401b-8abf-67f8a7106701" providerId="ADAL" clId="{728671C3-614E-440E-8F04-5DA1EFA065FD}" dt="2026-10-05T11:54:49.162" v="8976" actId="47"/>
        <pc:sldMkLst>
          <pc:docMk/>
          <pc:sldMk cId="550075994" sldId="261"/>
        </pc:sldMkLst>
      </pc:sldChg>
      <pc:sldChg chg="del">
        <pc:chgData name="Simona Ferraraccio" userId="c9694aeb-2f50-401b-8abf-67f8a7106701" providerId="ADAL" clId="{728671C3-614E-440E-8F04-5DA1EFA065FD}" dt="2026-10-05T11:54:49.162" v="8976" actId="47"/>
        <pc:sldMkLst>
          <pc:docMk/>
          <pc:sldMk cId="458470236" sldId="262"/>
        </pc:sldMkLst>
      </pc:sldChg>
      <pc:sldChg chg="addSp delSp modSp new mod modAnim">
        <pc:chgData name="Simona Ferraraccio" userId="c9694aeb-2f50-401b-8abf-67f8a7106701" providerId="ADAL" clId="{728671C3-614E-440E-8F04-5DA1EFA065FD}" dt="2026-10-05T08:26:35.590" v="8975"/>
        <pc:sldMkLst>
          <pc:docMk/>
          <pc:sldMk cId="2382868068" sldId="264"/>
        </pc:sldMkLst>
      </pc:sldChg>
      <pc:sldChg chg="addSp delSp modSp new del mod modClrScheme chgLayout">
        <pc:chgData name="Simona Ferraraccio" userId="c9694aeb-2f50-401b-8abf-67f8a7106701" providerId="ADAL" clId="{728671C3-614E-440E-8F04-5DA1EFA065FD}" dt="2026-10-05T11:54:52.767" v="8977" actId="47"/>
        <pc:sldMkLst>
          <pc:docMk/>
          <pc:sldMk cId="346183585" sldId="270"/>
        </pc:sldMkLst>
        <pc:graphicFrameChg chg="add mod">
          <ac:chgData name="Simona Ferraraccio" userId="c9694aeb-2f50-401b-8abf-67f8a7106701" providerId="ADAL" clId="{728671C3-614E-440E-8F04-5DA1EFA065FD}" dt="2026-10-02T13:33:05.345" v="8940"/>
          <ac:graphicFrameMkLst>
            <pc:docMk/>
            <pc:sldMk cId="346183585" sldId="270"/>
            <ac:graphicFrameMk id="7" creationId="{3EB2AC7B-CE42-91CD-FB4C-31584A2E33B1}"/>
          </ac:graphicFrameMkLst>
        </pc:graphicFrameChg>
      </pc:sldChg>
      <pc:sldChg chg="addSp delSp modSp new mod delAnim modAnim">
        <pc:chgData name="Simona Ferraraccio" userId="c9694aeb-2f50-401b-8abf-67f8a7106701" providerId="ADAL" clId="{728671C3-614E-440E-8F04-5DA1EFA065FD}" dt="2026-10-02T13:35:42.948" v="8959"/>
        <pc:sldMkLst>
          <pc:docMk/>
          <pc:sldMk cId="3234350564" sldId="272"/>
        </pc:sldMkLst>
        <pc:spChg chg="add mod">
          <ac:chgData name="Simona Ferraraccio" userId="c9694aeb-2f50-401b-8abf-67f8a7106701" providerId="ADAL" clId="{728671C3-614E-440E-8F04-5DA1EFA065FD}" dt="2026-10-02T13:34:15.860" v="8943" actId="164"/>
          <ac:spMkLst>
            <pc:docMk/>
            <pc:sldMk cId="3234350564" sldId="272"/>
            <ac:spMk id="6" creationId="{CF4C3117-E1BE-62B8-D64F-E3DCC57B5107}"/>
          </ac:spMkLst>
        </pc:spChg>
        <pc:spChg chg="add mod">
          <ac:chgData name="Simona Ferraraccio" userId="c9694aeb-2f50-401b-8abf-67f8a7106701" providerId="ADAL" clId="{728671C3-614E-440E-8F04-5DA1EFA065FD}" dt="2026-10-02T13:34:20.737" v="8944" actId="164"/>
          <ac:spMkLst>
            <pc:docMk/>
            <pc:sldMk cId="3234350564" sldId="272"/>
            <ac:spMk id="7" creationId="{BDF44141-107C-A9A5-8974-331095B76640}"/>
          </ac:spMkLst>
        </pc:spChg>
        <pc:spChg chg="add mod">
          <ac:chgData name="Simona Ferraraccio" userId="c9694aeb-2f50-401b-8abf-67f8a7106701" providerId="ADAL" clId="{728671C3-614E-440E-8F04-5DA1EFA065FD}" dt="2026-10-02T13:34:24.767" v="8945" actId="164"/>
          <ac:spMkLst>
            <pc:docMk/>
            <pc:sldMk cId="3234350564" sldId="272"/>
            <ac:spMk id="8" creationId="{0187B21D-E58B-8E23-3157-98AFC95633D7}"/>
          </ac:spMkLst>
        </pc:spChg>
        <pc:spChg chg="add mod">
          <ac:chgData name="Simona Ferraraccio" userId="c9694aeb-2f50-401b-8abf-67f8a7106701" providerId="ADAL" clId="{728671C3-614E-440E-8F04-5DA1EFA065FD}" dt="2026-10-02T13:34:34.472" v="8947" actId="164"/>
          <ac:spMkLst>
            <pc:docMk/>
            <pc:sldMk cId="3234350564" sldId="272"/>
            <ac:spMk id="9" creationId="{C2F524DA-3025-F2DC-0C1E-6B1549A4F152}"/>
          </ac:spMkLst>
        </pc:spChg>
        <pc:spChg chg="add mod">
          <ac:chgData name="Simona Ferraraccio" userId="c9694aeb-2f50-401b-8abf-67f8a7106701" providerId="ADAL" clId="{728671C3-614E-440E-8F04-5DA1EFA065FD}" dt="2026-10-02T13:34:37.917" v="8948" actId="164"/>
          <ac:spMkLst>
            <pc:docMk/>
            <pc:sldMk cId="3234350564" sldId="272"/>
            <ac:spMk id="10" creationId="{97219184-CB5B-4CBA-E726-8CA9281A1AA4}"/>
          </ac:spMkLst>
        </pc:spChg>
        <pc:spChg chg="add mod">
          <ac:chgData name="Simona Ferraraccio" userId="c9694aeb-2f50-401b-8abf-67f8a7106701" providerId="ADAL" clId="{728671C3-614E-440E-8F04-5DA1EFA065FD}" dt="2026-10-02T13:34:30.977" v="8946" actId="164"/>
          <ac:spMkLst>
            <pc:docMk/>
            <pc:sldMk cId="3234350564" sldId="272"/>
            <ac:spMk id="11" creationId="{2E2B0195-A835-363E-4459-C17B3284E6E6}"/>
          </ac:spMkLst>
        </pc:spChg>
        <pc:spChg chg="add mod topLvl">
          <ac:chgData name="Simona Ferraraccio" userId="c9694aeb-2f50-401b-8abf-67f8a7106701" providerId="ADAL" clId="{728671C3-614E-440E-8F04-5DA1EFA065FD}" dt="2026-10-02T13:34:11.264" v="8942" actId="164"/>
          <ac:spMkLst>
            <pc:docMk/>
            <pc:sldMk cId="3234350564" sldId="272"/>
            <ac:spMk id="13" creationId="{6C88E6E4-3176-C8D0-7552-E4978143CA5C}"/>
          </ac:spMkLst>
        </pc:spChg>
        <pc:spChg chg="add mod topLvl">
          <ac:chgData name="Simona Ferraraccio" userId="c9694aeb-2f50-401b-8abf-67f8a7106701" providerId="ADAL" clId="{728671C3-614E-440E-8F04-5DA1EFA065FD}" dt="2026-10-02T13:34:11.264" v="8942" actId="164"/>
          <ac:spMkLst>
            <pc:docMk/>
            <pc:sldMk cId="3234350564" sldId="272"/>
            <ac:spMk id="16" creationId="{EC21A134-42F3-BE68-B008-B3550EBFC238}"/>
          </ac:spMkLst>
        </pc:spChg>
        <pc:spChg chg="add mod topLvl">
          <ac:chgData name="Simona Ferraraccio" userId="c9694aeb-2f50-401b-8abf-67f8a7106701" providerId="ADAL" clId="{728671C3-614E-440E-8F04-5DA1EFA065FD}" dt="2026-10-02T13:34:11.264" v="8942" actId="164"/>
          <ac:spMkLst>
            <pc:docMk/>
            <pc:sldMk cId="3234350564" sldId="272"/>
            <ac:spMk id="18" creationId="{28497EF0-6A81-ED12-9141-5ED982BC9EE6}"/>
          </ac:spMkLst>
        </pc:spChg>
        <pc:spChg chg="add mod topLvl">
          <ac:chgData name="Simona Ferraraccio" userId="c9694aeb-2f50-401b-8abf-67f8a7106701" providerId="ADAL" clId="{728671C3-614E-440E-8F04-5DA1EFA065FD}" dt="2026-10-02T13:34:11.264" v="8942" actId="164"/>
          <ac:spMkLst>
            <pc:docMk/>
            <pc:sldMk cId="3234350564" sldId="272"/>
            <ac:spMk id="20" creationId="{A6E04747-ADA9-A411-552A-8D6731D289B8}"/>
          </ac:spMkLst>
        </pc:spChg>
        <pc:spChg chg="add mod topLvl">
          <ac:chgData name="Simona Ferraraccio" userId="c9694aeb-2f50-401b-8abf-67f8a7106701" providerId="ADAL" clId="{728671C3-614E-440E-8F04-5DA1EFA065FD}" dt="2026-10-02T13:34:11.264" v="8942" actId="164"/>
          <ac:spMkLst>
            <pc:docMk/>
            <pc:sldMk cId="3234350564" sldId="272"/>
            <ac:spMk id="21" creationId="{72E1E9EB-ABBD-0115-0FEF-D41352FAD6A0}"/>
          </ac:spMkLst>
        </pc:spChg>
        <pc:spChg chg="add mod topLvl">
          <ac:chgData name="Simona Ferraraccio" userId="c9694aeb-2f50-401b-8abf-67f8a7106701" providerId="ADAL" clId="{728671C3-614E-440E-8F04-5DA1EFA065FD}" dt="2026-10-02T13:34:11.264" v="8942" actId="164"/>
          <ac:spMkLst>
            <pc:docMk/>
            <pc:sldMk cId="3234350564" sldId="272"/>
            <ac:spMk id="23" creationId="{A981C788-958F-178A-B6F8-30D14138EA9E}"/>
          </ac:spMkLst>
        </pc:spChg>
        <pc:spChg chg="add mod topLvl">
          <ac:chgData name="Simona Ferraraccio" userId="c9694aeb-2f50-401b-8abf-67f8a7106701" providerId="ADAL" clId="{728671C3-614E-440E-8F04-5DA1EFA065FD}" dt="2026-10-02T13:34:11.264" v="8942" actId="164"/>
          <ac:spMkLst>
            <pc:docMk/>
            <pc:sldMk cId="3234350564" sldId="272"/>
            <ac:spMk id="25" creationId="{D04A65F9-AFA5-35D0-437D-4F95A06042DD}"/>
          </ac:spMkLst>
        </pc:spChg>
        <pc:spChg chg="add mod">
          <ac:chgData name="Simona Ferraraccio" userId="c9694aeb-2f50-401b-8abf-67f8a7106701" providerId="ADAL" clId="{728671C3-614E-440E-8F04-5DA1EFA065FD}" dt="2026-10-02T13:35:21.096" v="8955" actId="164"/>
          <ac:spMkLst>
            <pc:docMk/>
            <pc:sldMk cId="3234350564" sldId="272"/>
            <ac:spMk id="51" creationId="{550D3B26-1AF8-83F0-2E56-702AC83688C6}"/>
          </ac:spMkLst>
        </pc:spChg>
        <pc:spChg chg="add mod">
          <ac:chgData name="Simona Ferraraccio" userId="c9694aeb-2f50-401b-8abf-67f8a7106701" providerId="ADAL" clId="{728671C3-614E-440E-8F04-5DA1EFA065FD}" dt="2026-10-02T13:35:26.956" v="8956" actId="164"/>
          <ac:spMkLst>
            <pc:docMk/>
            <pc:sldMk cId="3234350564" sldId="272"/>
            <ac:spMk id="58" creationId="{F875434B-EC6E-0E79-12D6-A5A7789AF902}"/>
          </ac:spMkLst>
        </pc:spChg>
        <pc:grpChg chg="add mod">
          <ac:chgData name="Simona Ferraraccio" userId="c9694aeb-2f50-401b-8abf-67f8a7106701" providerId="ADAL" clId="{728671C3-614E-440E-8F04-5DA1EFA065FD}" dt="2026-10-02T13:34:15.860" v="8943" actId="164"/>
          <ac:grpSpMkLst>
            <pc:docMk/>
            <pc:sldMk cId="3234350564" sldId="272"/>
            <ac:grpSpMk id="12" creationId="{83AB7A8A-01CB-908B-8899-FE6C47B16895}"/>
          </ac:grpSpMkLst>
        </pc:grpChg>
        <pc:grpChg chg="add mod">
          <ac:chgData name="Simona Ferraraccio" userId="c9694aeb-2f50-401b-8abf-67f8a7106701" providerId="ADAL" clId="{728671C3-614E-440E-8F04-5DA1EFA065FD}" dt="2026-10-02T13:34:15.860" v="8943" actId="164"/>
          <ac:grpSpMkLst>
            <pc:docMk/>
            <pc:sldMk cId="3234350564" sldId="272"/>
            <ac:grpSpMk id="14" creationId="{72DCD689-0D8E-D8DD-4238-FE973922FAD0}"/>
          </ac:grpSpMkLst>
        </pc:grpChg>
        <pc:grpChg chg="add mod">
          <ac:chgData name="Simona Ferraraccio" userId="c9694aeb-2f50-401b-8abf-67f8a7106701" providerId="ADAL" clId="{728671C3-614E-440E-8F04-5DA1EFA065FD}" dt="2026-10-02T13:34:20.737" v="8944" actId="164"/>
          <ac:grpSpMkLst>
            <pc:docMk/>
            <pc:sldMk cId="3234350564" sldId="272"/>
            <ac:grpSpMk id="15" creationId="{8C8C23EE-8CF6-6D4E-61F3-1985823609F2}"/>
          </ac:grpSpMkLst>
        </pc:grpChg>
        <pc:grpChg chg="add mod">
          <ac:chgData name="Simona Ferraraccio" userId="c9694aeb-2f50-401b-8abf-67f8a7106701" providerId="ADAL" clId="{728671C3-614E-440E-8F04-5DA1EFA065FD}" dt="2026-10-02T13:34:24.767" v="8945" actId="164"/>
          <ac:grpSpMkLst>
            <pc:docMk/>
            <pc:sldMk cId="3234350564" sldId="272"/>
            <ac:grpSpMk id="17" creationId="{AF3A0962-B3B3-CA12-A3A5-DF3599816D92}"/>
          </ac:grpSpMkLst>
        </pc:grpChg>
        <pc:grpChg chg="add mod">
          <ac:chgData name="Simona Ferraraccio" userId="c9694aeb-2f50-401b-8abf-67f8a7106701" providerId="ADAL" clId="{728671C3-614E-440E-8F04-5DA1EFA065FD}" dt="2026-10-02T13:34:30.977" v="8946" actId="164"/>
          <ac:grpSpMkLst>
            <pc:docMk/>
            <pc:sldMk cId="3234350564" sldId="272"/>
            <ac:grpSpMk id="19" creationId="{E40B2F24-F9D5-6915-480A-C55A89EF72D5}"/>
          </ac:grpSpMkLst>
        </pc:grpChg>
        <pc:grpChg chg="add mod">
          <ac:chgData name="Simona Ferraraccio" userId="c9694aeb-2f50-401b-8abf-67f8a7106701" providerId="ADAL" clId="{728671C3-614E-440E-8F04-5DA1EFA065FD}" dt="2026-10-02T13:35:21.096" v="8955" actId="164"/>
          <ac:grpSpMkLst>
            <pc:docMk/>
            <pc:sldMk cId="3234350564" sldId="272"/>
            <ac:grpSpMk id="22" creationId="{9FF4CDC9-61CC-B24A-EEFC-AEA025898DBA}"/>
          </ac:grpSpMkLst>
        </pc:grpChg>
        <pc:grpChg chg="add mod">
          <ac:chgData name="Simona Ferraraccio" userId="c9694aeb-2f50-401b-8abf-67f8a7106701" providerId="ADAL" clId="{728671C3-614E-440E-8F04-5DA1EFA065FD}" dt="2026-10-02T13:35:26.956" v="8956" actId="164"/>
          <ac:grpSpMkLst>
            <pc:docMk/>
            <pc:sldMk cId="3234350564" sldId="272"/>
            <ac:grpSpMk id="24" creationId="{03666DC6-042A-769C-6EC4-9A17807F86F0}"/>
          </ac:grpSpMkLst>
        </pc:grpChg>
        <pc:grpChg chg="add del mod">
          <ac:chgData name="Simona Ferraraccio" userId="c9694aeb-2f50-401b-8abf-67f8a7106701" providerId="ADAL" clId="{728671C3-614E-440E-8F04-5DA1EFA065FD}" dt="2026-10-02T13:34:20.737" v="8944" actId="164"/>
          <ac:grpSpMkLst>
            <pc:docMk/>
            <pc:sldMk cId="3234350564" sldId="272"/>
            <ac:grpSpMk id="27" creationId="{65230F76-36D4-8EE5-4696-E85E3E4FB14E}"/>
          </ac:grpSpMkLst>
        </pc:grpChg>
        <pc:grpChg chg="add mod">
          <ac:chgData name="Simona Ferraraccio" userId="c9694aeb-2f50-401b-8abf-67f8a7106701" providerId="ADAL" clId="{728671C3-614E-440E-8F04-5DA1EFA065FD}" dt="2026-10-02T13:35:21.096" v="8955" actId="164"/>
          <ac:grpSpMkLst>
            <pc:docMk/>
            <pc:sldMk cId="3234350564" sldId="272"/>
            <ac:grpSpMk id="32" creationId="{5AE5E44B-52A4-BB07-2355-32B0FBE167A6}"/>
          </ac:grpSpMkLst>
        </pc:grpChg>
        <pc:grpChg chg="add mod">
          <ac:chgData name="Simona Ferraraccio" userId="c9694aeb-2f50-401b-8abf-67f8a7106701" providerId="ADAL" clId="{728671C3-614E-440E-8F04-5DA1EFA065FD}" dt="2026-10-02T13:35:26.956" v="8956" actId="164"/>
          <ac:grpSpMkLst>
            <pc:docMk/>
            <pc:sldMk cId="3234350564" sldId="272"/>
            <ac:grpSpMk id="33" creationId="{3FD02489-3AFC-3798-5DF3-1BD3B5B4C4F2}"/>
          </ac:grpSpMkLst>
        </pc:grpChg>
        <pc:grpChg chg="add mod">
          <ac:chgData name="Simona Ferraraccio" userId="c9694aeb-2f50-401b-8abf-67f8a7106701" providerId="ADAL" clId="{728671C3-614E-440E-8F04-5DA1EFA065FD}" dt="2026-10-02T13:34:24.767" v="8945" actId="164"/>
          <ac:grpSpMkLst>
            <pc:docMk/>
            <pc:sldMk cId="3234350564" sldId="272"/>
            <ac:grpSpMk id="35" creationId="{E3CDB88D-58D2-B3E7-2513-59EA36F3A336}"/>
          </ac:grpSpMkLst>
        </pc:grpChg>
        <pc:grpChg chg="add mod">
          <ac:chgData name="Simona Ferraraccio" userId="c9694aeb-2f50-401b-8abf-67f8a7106701" providerId="ADAL" clId="{728671C3-614E-440E-8F04-5DA1EFA065FD}" dt="2026-10-02T13:34:30.977" v="8946" actId="164"/>
          <ac:grpSpMkLst>
            <pc:docMk/>
            <pc:sldMk cId="3234350564" sldId="272"/>
            <ac:grpSpMk id="40" creationId="{D51D4CBC-3E7B-4769-79BF-62D8959798B9}"/>
          </ac:grpSpMkLst>
        </pc:grpChg>
        <pc:grpChg chg="add mod">
          <ac:chgData name="Simona Ferraraccio" userId="c9694aeb-2f50-401b-8abf-67f8a7106701" providerId="ADAL" clId="{728671C3-614E-440E-8F04-5DA1EFA065FD}" dt="2026-10-02T13:34:34.472" v="8947" actId="164"/>
          <ac:grpSpMkLst>
            <pc:docMk/>
            <pc:sldMk cId="3234350564" sldId="272"/>
            <ac:grpSpMk id="45" creationId="{57ADB72C-4A7E-154A-D897-394E52E384F2}"/>
          </ac:grpSpMkLst>
        </pc:grpChg>
        <pc:grpChg chg="add mod">
          <ac:chgData name="Simona Ferraraccio" userId="c9694aeb-2f50-401b-8abf-67f8a7106701" providerId="ADAL" clId="{728671C3-614E-440E-8F04-5DA1EFA065FD}" dt="2026-10-02T13:34:37.917" v="8948" actId="164"/>
          <ac:grpSpMkLst>
            <pc:docMk/>
            <pc:sldMk cId="3234350564" sldId="272"/>
            <ac:grpSpMk id="52" creationId="{ABB0483D-3ECD-33CE-482D-6D0B40826072}"/>
          </ac:grpSpMkLst>
        </pc:grpChg>
      </pc:sldChg>
      <pc:sldChg chg="addSp delSp modSp add mod setBg delDesignElem">
        <pc:chgData name="Simona Ferraraccio" userId="c9694aeb-2f50-401b-8abf-67f8a7106701" providerId="ADAL" clId="{728671C3-614E-440E-8F04-5DA1EFA065FD}" dt="2026-10-05T08:08:57.218" v="8963" actId="20577"/>
        <pc:sldMkLst>
          <pc:docMk/>
          <pc:sldMk cId="1201176817" sldId="282"/>
        </pc:sldMkLst>
        <pc:spChg chg="mod">
          <ac:chgData name="Simona Ferraraccio" userId="c9694aeb-2f50-401b-8abf-67f8a7106701" providerId="ADAL" clId="{728671C3-614E-440E-8F04-5DA1EFA065FD}" dt="2026-10-05T08:08:57.218" v="8963" actId="20577"/>
          <ac:spMkLst>
            <pc:docMk/>
            <pc:sldMk cId="1201176817" sldId="282"/>
            <ac:spMk id="2" creationId="{1D54FD12-22B2-F940-53EB-944C21F1D7BE}"/>
          </ac:spMkLst>
        </pc:spChg>
        <pc:spChg chg="mod ord">
          <ac:chgData name="Simona Ferraraccio" userId="c9694aeb-2f50-401b-8abf-67f8a7106701" providerId="ADAL" clId="{728671C3-614E-440E-8F04-5DA1EFA065FD}" dt="2026-09-18T12:53:19.467" v="8922" actId="14100"/>
          <ac:spMkLst>
            <pc:docMk/>
            <pc:sldMk cId="1201176817" sldId="282"/>
            <ac:spMk id="4" creationId="{9F0EAFC9-1667-B76A-C1BE-B8EC877B05F3}"/>
          </ac:spMkLst>
        </pc:spChg>
        <pc:spChg chg="mod">
          <ac:chgData name="Simona Ferraraccio" userId="c9694aeb-2f50-401b-8abf-67f8a7106701" providerId="ADAL" clId="{728671C3-614E-440E-8F04-5DA1EFA065FD}" dt="2026-09-18T12:53:04.636" v="8917" actId="26606"/>
          <ac:spMkLst>
            <pc:docMk/>
            <pc:sldMk cId="1201176817" sldId="282"/>
            <ac:spMk id="5" creationId="{5EB66080-6CDA-EAF8-1648-8E825ABDA9D8}"/>
          </ac:spMkLst>
        </pc:spChg>
        <pc:spChg chg="mod">
          <ac:chgData name="Simona Ferraraccio" userId="c9694aeb-2f50-401b-8abf-67f8a7106701" providerId="ADAL" clId="{728671C3-614E-440E-8F04-5DA1EFA065FD}" dt="2026-09-18T12:53:04.636" v="8917" actId="26606"/>
          <ac:spMkLst>
            <pc:docMk/>
            <pc:sldMk cId="1201176817" sldId="282"/>
            <ac:spMk id="6" creationId="{C8F04DF7-00B8-97AE-F2B0-9D32BBF90413}"/>
          </ac:spMkLst>
        </pc:spChg>
        <pc:spChg chg="add">
          <ac:chgData name="Simona Ferraraccio" userId="c9694aeb-2f50-401b-8abf-67f8a7106701" providerId="ADAL" clId="{728671C3-614E-440E-8F04-5DA1EFA065FD}" dt="2026-09-18T12:53:04.636" v="8917" actId="26606"/>
          <ac:spMkLst>
            <pc:docMk/>
            <pc:sldMk cId="1201176817" sldId="282"/>
            <ac:spMk id="16" creationId="{3F24A09B-713F-43FC-AB6E-B88083968522}"/>
          </ac:spMkLst>
        </pc:spChg>
        <pc:picChg chg="add mod ord">
          <ac:chgData name="Simona Ferraraccio" userId="c9694aeb-2f50-401b-8abf-67f8a7106701" providerId="ADAL" clId="{728671C3-614E-440E-8F04-5DA1EFA065FD}" dt="2026-09-18T12:53:04.636" v="8917" actId="26606"/>
          <ac:picMkLst>
            <pc:docMk/>
            <pc:sldMk cId="1201176817" sldId="282"/>
            <ac:picMk id="11" creationId="{2962B979-0BE2-17C6-351C-82072E72258E}"/>
          </ac:picMkLst>
        </pc:picChg>
        <pc:cxnChg chg="add">
          <ac:chgData name="Simona Ferraraccio" userId="c9694aeb-2f50-401b-8abf-67f8a7106701" providerId="ADAL" clId="{728671C3-614E-440E-8F04-5DA1EFA065FD}" dt="2026-09-18T12:53:04.636" v="8917" actId="26606"/>
          <ac:cxnSpMkLst>
            <pc:docMk/>
            <pc:sldMk cId="1201176817" sldId="282"/>
            <ac:cxnSpMk id="18" creationId="{0B91AB35-C3B4-4B70-B3DD-13D63B7DA23D}"/>
          </ac:cxnSpMkLst>
        </pc:cxnChg>
      </pc:sldChg>
      <pc:sldChg chg="ord">
        <pc:chgData name="Simona Ferraraccio" userId="c9694aeb-2f50-401b-8abf-67f8a7106701" providerId="ADAL" clId="{728671C3-614E-440E-8F04-5DA1EFA065FD}" dt="2026-10-05T08:09:05.767" v="8965"/>
        <pc:sldMkLst>
          <pc:docMk/>
          <pc:sldMk cId="1419942817" sldId="2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4EDE4-FFBE-42B1-A175-EF6BE4073270}"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A7C267-9B9C-487D-9958-4FF11DA48BC4}" type="slidenum">
              <a:rPr lang="en-GB" smtClean="0"/>
              <a:t>‹#›</a:t>
            </a:fld>
            <a:endParaRPr lang="en-GB"/>
          </a:p>
        </p:txBody>
      </p:sp>
    </p:spTree>
    <p:extLst>
      <p:ext uri="{BB962C8B-B14F-4D97-AF65-F5344CB8AC3E}">
        <p14:creationId xmlns:p14="http://schemas.microsoft.com/office/powerpoint/2010/main" val="257902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A7C267-9B9C-487D-9958-4FF11DA48BC4}" type="slidenum">
              <a:rPr lang="en-GB" smtClean="0"/>
              <a:t>6</a:t>
            </a:fld>
            <a:endParaRPr lang="en-GB"/>
          </a:p>
        </p:txBody>
      </p:sp>
    </p:spTree>
    <p:extLst>
      <p:ext uri="{BB962C8B-B14F-4D97-AF65-F5344CB8AC3E}">
        <p14:creationId xmlns:p14="http://schemas.microsoft.com/office/powerpoint/2010/main" val="3657876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27D0-6FB3-5CA6-763E-A59E216621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B2C762-1274-4A7A-6665-61361F2CE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641B03-673C-C1CD-1836-018AA61D49A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E4649B0A-C7BB-E25F-6FEF-1C40C834BA2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8E54E8D-2DED-0220-0380-E0D4C4719F81}"/>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4007119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4613B-74B0-1DFF-987F-B7B45C9AFC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4E8EDE-D31B-6E15-240A-5355E98590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C07BB-E38C-9D02-346D-60AA35C0D065}"/>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08EE8620-1ACB-5645-0FAB-DFD1174934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BD20906-DF39-DFFA-5ED4-848E7342185F}"/>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538834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6FE99-626F-460D-04E6-B40A87DEE0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56B84E-0B61-899A-94B8-35DAB3ECD3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D6CA45-4DE8-D99D-B46B-BB0E1946C7DD}"/>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ACFFD364-1F5F-253C-C6CD-7D2E16C695A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0E4D9A7-573D-D7DB-E4C4-2E92F232CD0C}"/>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0896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D645-DD40-6CA1-2019-57C190186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671AD-6FAE-0981-2033-72198D128A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32277-ED8B-F8F7-3E5E-C501D75F64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818BA7-BA66-7456-F195-276FBC30D1D3}"/>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00F8F475-AF44-ABD5-F9BC-9B7723057019}"/>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8B24DF0-F1B1-26D9-91BD-BFA3FC1C30E3}"/>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2415562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C8D6D-D5A5-3EB7-E5AE-A6BBCE6B20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4DF946-DE16-2DFA-DF4F-B869BCAE52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C02BC1-FE0D-02D4-ABF0-DEF6678C0A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B95B2B-83B4-37FE-54B7-79A7FD06ED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B595B-6F1C-6B7C-A291-8328F1FD29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725A2C-2C09-3662-14C7-5B4037114F32}"/>
              </a:ext>
            </a:extLst>
          </p:cNvPr>
          <p:cNvSpPr>
            <a:spLocks noGrp="1"/>
          </p:cNvSpPr>
          <p:nvPr>
            <p:ph type="dt" sz="half" idx="10"/>
          </p:nvPr>
        </p:nvSpPr>
        <p:spPr/>
        <p:txBody>
          <a:bodyPr/>
          <a:lstStyle/>
          <a:p>
            <a:r>
              <a:rPr lang="en-US"/>
              <a:t>05 October 2026</a:t>
            </a:r>
            <a:endParaRPr lang="en-GB"/>
          </a:p>
        </p:txBody>
      </p:sp>
      <p:sp>
        <p:nvSpPr>
          <p:cNvPr id="8" name="Footer Placeholder 7">
            <a:extLst>
              <a:ext uri="{FF2B5EF4-FFF2-40B4-BE49-F238E27FC236}">
                <a16:creationId xmlns:a16="http://schemas.microsoft.com/office/drawing/2014/main" id="{E6175867-8E9E-83F6-B38C-F9F7B3270BFB}"/>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C32E76F8-C055-8430-6F4E-D7BF3E164473}"/>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711264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0932-13C7-02C1-F79C-22DA599456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B7E11A-8EF7-D3CF-6E28-1EC7E508E5CE}"/>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CCE8400F-D6D7-6296-940F-B549A3AD7B5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16D7528-F67C-281F-2BBE-B8024AA45E81}"/>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2248654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F5A202-5177-D900-E395-1D9E53BDE252}"/>
              </a:ext>
            </a:extLst>
          </p:cNvPr>
          <p:cNvSpPr>
            <a:spLocks noGrp="1"/>
          </p:cNvSpPr>
          <p:nvPr>
            <p:ph type="dt" sz="half" idx="10"/>
          </p:nvPr>
        </p:nvSpPr>
        <p:spPr/>
        <p:txBody>
          <a:bodyPr/>
          <a:lstStyle/>
          <a:p>
            <a:r>
              <a:rPr lang="en-US"/>
              <a:t>05 October 2026</a:t>
            </a:r>
            <a:endParaRPr lang="en-GB"/>
          </a:p>
        </p:txBody>
      </p:sp>
      <p:sp>
        <p:nvSpPr>
          <p:cNvPr id="3" name="Footer Placeholder 2">
            <a:extLst>
              <a:ext uri="{FF2B5EF4-FFF2-40B4-BE49-F238E27FC236}">
                <a16:creationId xmlns:a16="http://schemas.microsoft.com/office/drawing/2014/main" id="{618B0F2A-3131-8255-52FB-0C7818091B8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D54006E6-1129-2B2A-0952-07AC260C6135}"/>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224966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F98B-563A-890C-C65B-FF157312AD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427D2-5BB8-CA74-E1EC-05BD0754E2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A0DE44-EB10-2B04-F52E-8D4017B8A5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2381CB-82B9-01B1-C5A9-137D5DC3BDA7}"/>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43C95D8B-201B-CCC1-2F13-AA6DC20D12A3}"/>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A23AC51-801C-C4C8-014E-35CD57A715D7}"/>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781146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C6D9D-3E8B-3F82-86A8-BAAE34CE6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F277F4-DECF-94A2-8739-146FE5583A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D22800-76E0-0A2B-9BC4-0CE403CAD3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3D784-DC5A-9DE3-C041-A671B925482F}"/>
              </a:ext>
            </a:extLst>
          </p:cNvPr>
          <p:cNvSpPr>
            <a:spLocks noGrp="1"/>
          </p:cNvSpPr>
          <p:nvPr>
            <p:ph type="dt" sz="half" idx="10"/>
          </p:nvPr>
        </p:nvSpPr>
        <p:spPr/>
        <p:txBody>
          <a:bodyPr/>
          <a:lstStyle/>
          <a:p>
            <a:r>
              <a:rPr lang="en-US"/>
              <a:t>05 October 2026</a:t>
            </a:r>
            <a:endParaRPr lang="en-GB"/>
          </a:p>
        </p:txBody>
      </p:sp>
      <p:sp>
        <p:nvSpPr>
          <p:cNvPr id="6" name="Footer Placeholder 5">
            <a:extLst>
              <a:ext uri="{FF2B5EF4-FFF2-40B4-BE49-F238E27FC236}">
                <a16:creationId xmlns:a16="http://schemas.microsoft.com/office/drawing/2014/main" id="{4D8EBE26-F2D7-6910-DE16-9BA320EBC2B8}"/>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E2F6239-8763-06B2-D4B7-E4463D6F15F8}"/>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03545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98A6F-E15A-7854-767C-A6E99DA4CA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740412-6412-F93F-3F5D-F3183CD65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B888A-A7F0-9785-8465-B3CAD1A5AE0F}"/>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4AFD3AF8-0D66-DCBD-8C17-14B9A90B089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94516F0-8231-4962-B5A2-E488A3B28B3E}"/>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1404278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AA8F2-E023-6C06-88BA-16AAE065BD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3376AD-FA06-74E1-42C9-641394455C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0D564-871E-18D3-0EBF-E0BD6C008439}"/>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097D0495-10F2-B63F-8407-126A24C10E0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D8C2529-45FB-E90C-BAC1-C84CC73F8B1E}"/>
              </a:ext>
            </a:extLst>
          </p:cNvPr>
          <p:cNvSpPr>
            <a:spLocks noGrp="1"/>
          </p:cNvSpPr>
          <p:nvPr>
            <p:ph type="sldNum" sz="quarter" idx="12"/>
          </p:nvPr>
        </p:nvSpPr>
        <p:spPr/>
        <p:txBody>
          <a:bodyPr/>
          <a:lstStyle/>
          <a:p>
            <a:fld id="{5D767B83-048F-464D-A4A1-6B3C2C24538D}" type="slidenum">
              <a:rPr lang="en-GB" smtClean="0"/>
              <a:t>‹#›</a:t>
            </a:fld>
            <a:endParaRPr lang="en-GB"/>
          </a:p>
        </p:txBody>
      </p:sp>
    </p:spTree>
    <p:extLst>
      <p:ext uri="{BB962C8B-B14F-4D97-AF65-F5344CB8AC3E}">
        <p14:creationId xmlns:p14="http://schemas.microsoft.com/office/powerpoint/2010/main" val="3290628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97CDC7-A63A-7DDF-6C5A-3B1AB9A37E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B35F47-61F3-4915-2235-55583F7D2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FE0A6-0167-FF2E-8443-F882745FAF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05 October 2026</a:t>
            </a:r>
            <a:endParaRPr lang="en-GB"/>
          </a:p>
        </p:txBody>
      </p:sp>
      <p:sp>
        <p:nvSpPr>
          <p:cNvPr id="5" name="Footer Placeholder 4">
            <a:extLst>
              <a:ext uri="{FF2B5EF4-FFF2-40B4-BE49-F238E27FC236}">
                <a16:creationId xmlns:a16="http://schemas.microsoft.com/office/drawing/2014/main" id="{9D0FFDBD-0535-EED9-E4E7-CC697E9D18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5B9098E5-99AD-F7F4-921B-C17E6CAAC4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767B83-048F-464D-A4A1-6B3C2C24538D}" type="slidenum">
              <a:rPr lang="en-GB" smtClean="0"/>
              <a:t>‹#›</a:t>
            </a:fld>
            <a:endParaRPr lang="en-GB"/>
          </a:p>
        </p:txBody>
      </p:sp>
    </p:spTree>
    <p:extLst>
      <p:ext uri="{BB962C8B-B14F-4D97-AF65-F5344CB8AC3E}">
        <p14:creationId xmlns:p14="http://schemas.microsoft.com/office/powerpoint/2010/main" val="24687365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animalia-life.club/qa/pictures/yellow-exclamation-mark"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07/s40979-020-0051-3" TargetMode="External"/><Relationship Id="rId3" Type="http://schemas.openxmlformats.org/officeDocument/2006/relationships/hyperlink" Target="https://uowtsd-my.sharepoint.com/personal/s_ferraraccio_uwtsd_ac_uk/Documents/Teaching/2026-2027/Students/Writing%20with%20AI%20-%20Student%20Version%20(1).pdf" TargetMode="External"/><Relationship Id="rId7" Type="http://schemas.openxmlformats.org/officeDocument/2006/relationships/hyperlink" Target="https://uowtsd-my.sharepoint.com/personal/s_ferraraccio_uwtsd_ac_uk/Documents/Teaching/2026-2027/Students/Allowable%20Uses%20of%20AI%20-%20General%20AI%20-%20Student%20Version.pdf" TargetMode="External"/><Relationship Id="rId2" Type="http://schemas.openxmlformats.org/officeDocument/2006/relationships/hyperlink" Target="https://uowtsd-my.sharepoint.com/personal/s_ferraraccio_uwtsd_ac_uk/Documents/Teaching/2026-2027/Academic_Misconduct_Policy_2022-23.pdf" TargetMode="External"/><Relationship Id="rId1" Type="http://schemas.openxmlformats.org/officeDocument/2006/relationships/slideLayout" Target="../slideLayouts/slideLayout2.xml"/><Relationship Id="rId6" Type="http://schemas.openxmlformats.org/officeDocument/2006/relationships/hyperlink" Target="https://uowtsd-my.sharepoint.com/personal/s_ferraraccio_uwtsd_ac_uk/Documents/Teaching/2026-2027/Students/Creative%20Work%20with%20AI%20-%20Student%20Version.pdf" TargetMode="External"/><Relationship Id="rId5" Type="http://schemas.openxmlformats.org/officeDocument/2006/relationships/hyperlink" Target="https://uowtsd-my.sharepoint.com/personal/s_ferraraccio_uwtsd_ac_uk/Documents/Teaching/2026-2027/Students/Proofreading%20with%20AI%20-%20Student%20Version.pdf" TargetMode="External"/><Relationship Id="rId4" Type="http://schemas.openxmlformats.org/officeDocument/2006/relationships/hyperlink" Target="https://uowtsd-my.sharepoint.com/personal/s_ferraraccio_uwtsd_ac_uk/Documents/Teaching/2026-2027/Students/Research%20with%20AI%20-%20Student%20Vers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30A4953-095E-BAA1-A8FC-1106960581D3}"/>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2749"/>
          <a:stretch>
            <a:fillRect/>
          </a:stretch>
        </p:blipFill>
        <p:spPr>
          <a:xfrm>
            <a:off x="2389908" y="0"/>
            <a:ext cx="9802092" cy="6393081"/>
          </a:xfrm>
          <a:prstGeom prst="rect">
            <a:avLst/>
          </a:prstGeom>
        </p:spPr>
      </p:pic>
      <p:sp>
        <p:nvSpPr>
          <p:cNvPr id="2" name="Title 1">
            <a:extLst>
              <a:ext uri="{FF2B5EF4-FFF2-40B4-BE49-F238E27FC236}">
                <a16:creationId xmlns:a16="http://schemas.microsoft.com/office/drawing/2014/main" id="{17BF4AC2-00B6-0FEB-037E-BB0E5129ACBA}"/>
              </a:ext>
            </a:extLst>
          </p:cNvPr>
          <p:cNvSpPr>
            <a:spLocks noGrp="1"/>
          </p:cNvSpPr>
          <p:nvPr>
            <p:ph type="ctrTitle"/>
          </p:nvPr>
        </p:nvSpPr>
        <p:spPr>
          <a:xfrm>
            <a:off x="0" y="953292"/>
            <a:ext cx="9144000" cy="2387600"/>
          </a:xfrm>
        </p:spPr>
        <p:txBody>
          <a:bodyPr/>
          <a:lstStyle/>
          <a:p>
            <a:r>
              <a:rPr lang="en-GB" dirty="0"/>
              <a:t>Skills for Academic Success</a:t>
            </a:r>
            <a:br>
              <a:rPr lang="en-GB" dirty="0"/>
            </a:br>
            <a:r>
              <a:rPr lang="en-GB" dirty="0"/>
              <a:t>BMAH4006</a:t>
            </a:r>
          </a:p>
        </p:txBody>
      </p:sp>
      <p:sp>
        <p:nvSpPr>
          <p:cNvPr id="3" name="Subtitle 2">
            <a:extLst>
              <a:ext uri="{FF2B5EF4-FFF2-40B4-BE49-F238E27FC236}">
                <a16:creationId xmlns:a16="http://schemas.microsoft.com/office/drawing/2014/main" id="{AAED3955-AFFF-9EF9-CD9B-B7C1366AC6A2}"/>
              </a:ext>
            </a:extLst>
          </p:cNvPr>
          <p:cNvSpPr>
            <a:spLocks noGrp="1"/>
          </p:cNvSpPr>
          <p:nvPr>
            <p:ph type="subTitle" idx="1"/>
          </p:nvPr>
        </p:nvSpPr>
        <p:spPr>
          <a:xfrm>
            <a:off x="-533400" y="3809712"/>
            <a:ext cx="9144000" cy="1655762"/>
          </a:xfrm>
        </p:spPr>
        <p:txBody>
          <a:bodyPr>
            <a:normAutofit lnSpcReduction="10000"/>
          </a:bodyPr>
          <a:lstStyle/>
          <a:p>
            <a:r>
              <a:rPr lang="en-GB" dirty="0"/>
              <a:t>Dr Simona Ferraraccio</a:t>
            </a:r>
          </a:p>
          <a:p>
            <a:r>
              <a:rPr lang="en-GB" dirty="0">
                <a:hlinkClick r:id="rId3"/>
              </a:rPr>
              <a:t>s.ferraraccio@uwtsd.ac.uk</a:t>
            </a:r>
            <a:endParaRPr lang="en-GB" dirty="0"/>
          </a:p>
          <a:p>
            <a:r>
              <a:rPr lang="en-GB" dirty="0"/>
              <a:t>IM14</a:t>
            </a:r>
          </a:p>
          <a:p>
            <a:r>
              <a:rPr lang="en-GB" b="1" dirty="0"/>
              <a:t>Week 2 – 05 Oct 2026</a:t>
            </a:r>
          </a:p>
        </p:txBody>
      </p:sp>
      <p:sp>
        <p:nvSpPr>
          <p:cNvPr id="5" name="Footer Placeholder 4">
            <a:extLst>
              <a:ext uri="{FF2B5EF4-FFF2-40B4-BE49-F238E27FC236}">
                <a16:creationId xmlns:a16="http://schemas.microsoft.com/office/drawing/2014/main" id="{44D89CA8-9A67-CA74-40D8-97E2BBC476A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16FF19E-D033-CE16-B2C9-8229D11F3BD3}"/>
              </a:ext>
            </a:extLst>
          </p:cNvPr>
          <p:cNvSpPr>
            <a:spLocks noGrp="1"/>
          </p:cNvSpPr>
          <p:nvPr>
            <p:ph type="sldNum" sz="quarter" idx="12"/>
          </p:nvPr>
        </p:nvSpPr>
        <p:spPr/>
        <p:txBody>
          <a:bodyPr/>
          <a:lstStyle/>
          <a:p>
            <a:fld id="{FA95ABA2-1875-4845-B9AD-34A7336EF8C5}" type="slidenum">
              <a:rPr lang="en-GB" smtClean="0"/>
              <a:t>1</a:t>
            </a:fld>
            <a:endParaRPr lang="en-GB"/>
          </a:p>
        </p:txBody>
      </p:sp>
      <p:sp>
        <p:nvSpPr>
          <p:cNvPr id="9" name="TextBox 8">
            <a:extLst>
              <a:ext uri="{FF2B5EF4-FFF2-40B4-BE49-F238E27FC236}">
                <a16:creationId xmlns:a16="http://schemas.microsoft.com/office/drawing/2014/main" id="{BB89FBCA-5E01-F926-24F5-9E95121A866F}"/>
              </a:ext>
            </a:extLst>
          </p:cNvPr>
          <p:cNvSpPr txBox="1"/>
          <p:nvPr/>
        </p:nvSpPr>
        <p:spPr>
          <a:xfrm>
            <a:off x="2722418" y="363288"/>
            <a:ext cx="5694219" cy="523220"/>
          </a:xfrm>
          <a:prstGeom prst="rect">
            <a:avLst/>
          </a:prstGeom>
          <a:noFill/>
        </p:spPr>
        <p:txBody>
          <a:bodyPr wrap="square" rtlCol="0">
            <a:spAutoFit/>
          </a:bodyPr>
          <a:lstStyle/>
          <a:p>
            <a:r>
              <a:rPr lang="en-GB" sz="2800" b="1" dirty="0">
                <a:solidFill>
                  <a:schemeClr val="tx2"/>
                </a:solidFill>
              </a:rPr>
              <a:t>Applied Health and Social Care </a:t>
            </a:r>
          </a:p>
        </p:txBody>
      </p:sp>
      <p:pic>
        <p:nvPicPr>
          <p:cNvPr id="11" name="Picture 10">
            <a:extLst>
              <a:ext uri="{FF2B5EF4-FFF2-40B4-BE49-F238E27FC236}">
                <a16:creationId xmlns:a16="http://schemas.microsoft.com/office/drawing/2014/main" id="{A22C397B-FF95-8814-5FAA-87E24D33C2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173" y="31764"/>
            <a:ext cx="2597727" cy="1157918"/>
          </a:xfrm>
          <a:prstGeom prst="rect">
            <a:avLst/>
          </a:prstGeom>
        </p:spPr>
      </p:pic>
      <p:sp>
        <p:nvSpPr>
          <p:cNvPr id="7" name="Date Placeholder 6">
            <a:extLst>
              <a:ext uri="{FF2B5EF4-FFF2-40B4-BE49-F238E27FC236}">
                <a16:creationId xmlns:a16="http://schemas.microsoft.com/office/drawing/2014/main" id="{FB7A7864-3504-0E79-A549-B36CC184F0B7}"/>
              </a:ext>
            </a:extLst>
          </p:cNvPr>
          <p:cNvSpPr>
            <a:spLocks noGrp="1"/>
          </p:cNvSpPr>
          <p:nvPr>
            <p:ph type="dt" sz="half" idx="10"/>
          </p:nvPr>
        </p:nvSpPr>
        <p:spPr/>
        <p:txBody>
          <a:bodyPr/>
          <a:lstStyle/>
          <a:p>
            <a:r>
              <a:rPr lang="en-US"/>
              <a:t>05 October 2026</a:t>
            </a:r>
            <a:endParaRPr lang="en-GB"/>
          </a:p>
        </p:txBody>
      </p:sp>
    </p:spTree>
    <p:extLst>
      <p:ext uri="{BB962C8B-B14F-4D97-AF65-F5344CB8AC3E}">
        <p14:creationId xmlns:p14="http://schemas.microsoft.com/office/powerpoint/2010/main" val="1964234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rtificial Intelligence as a Pedagogical Tool in Higher Education:  Enhancing Reflection and Formative Assessment - Faculty Focus | Higher Ed  Teaching &amp; Learning">
            <a:extLst>
              <a:ext uri="{FF2B5EF4-FFF2-40B4-BE49-F238E27FC236}">
                <a16:creationId xmlns:a16="http://schemas.microsoft.com/office/drawing/2014/main" id="{BA29972D-B1C4-AD50-864C-BD7417E456CC}"/>
              </a:ext>
            </a:extLst>
          </p:cNvPr>
          <p:cNvPicPr>
            <a:picLocks noChangeAspect="1"/>
          </p:cNvPicPr>
          <p:nvPr/>
        </p:nvPicPr>
        <p:blipFill>
          <a:blip r:embed="rId2">
            <a:alphaModFix amt="35000"/>
          </a:blip>
          <a:srcRect t="8317" b="7324"/>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F67B44-0B4E-ACD7-E1A8-EBAF8CC2AB90}"/>
              </a:ext>
            </a:extLst>
          </p:cNvPr>
          <p:cNvSpPr>
            <a:spLocks noGrp="1"/>
          </p:cNvSpPr>
          <p:nvPr>
            <p:ph type="ctrTitle"/>
          </p:nvPr>
        </p:nvSpPr>
        <p:spPr>
          <a:xfrm>
            <a:off x="1524000" y="259557"/>
            <a:ext cx="9144000" cy="2387600"/>
          </a:xfrm>
        </p:spPr>
        <p:txBody>
          <a:bodyPr>
            <a:normAutofit/>
          </a:bodyPr>
          <a:lstStyle/>
          <a:p>
            <a:r>
              <a:rPr lang="en-GB" sz="6600" b="1" dirty="0"/>
              <a:t>AI in Higher Education</a:t>
            </a:r>
          </a:p>
        </p:txBody>
      </p:sp>
      <p:sp>
        <p:nvSpPr>
          <p:cNvPr id="3" name="Subtitle 2">
            <a:extLst>
              <a:ext uri="{FF2B5EF4-FFF2-40B4-BE49-F238E27FC236}">
                <a16:creationId xmlns:a16="http://schemas.microsoft.com/office/drawing/2014/main" id="{21B9E076-882A-66FD-278E-5EC809169A3F}"/>
              </a:ext>
            </a:extLst>
          </p:cNvPr>
          <p:cNvSpPr>
            <a:spLocks noGrp="1"/>
          </p:cNvSpPr>
          <p:nvPr>
            <p:ph type="subTitle" idx="1"/>
          </p:nvPr>
        </p:nvSpPr>
        <p:spPr>
          <a:xfrm>
            <a:off x="1524000" y="3017248"/>
            <a:ext cx="9144000" cy="1655762"/>
          </a:xfrm>
        </p:spPr>
        <p:txBody>
          <a:bodyPr/>
          <a:lstStyle/>
          <a:p>
            <a:r>
              <a:rPr lang="en-GB" dirty="0"/>
              <a:t>Joint session </a:t>
            </a:r>
          </a:p>
          <a:p>
            <a:endParaRPr lang="en-GB" dirty="0"/>
          </a:p>
          <a:p>
            <a:endParaRPr lang="en-GB" dirty="0"/>
          </a:p>
        </p:txBody>
      </p:sp>
      <p:sp>
        <p:nvSpPr>
          <p:cNvPr id="4" name="Subtitle 2">
            <a:extLst>
              <a:ext uri="{FF2B5EF4-FFF2-40B4-BE49-F238E27FC236}">
                <a16:creationId xmlns:a16="http://schemas.microsoft.com/office/drawing/2014/main" id="{AA62CDFF-1E80-9187-5C98-27E4BD029580}"/>
              </a:ext>
            </a:extLst>
          </p:cNvPr>
          <p:cNvSpPr txBox="1">
            <a:spLocks/>
          </p:cNvSpPr>
          <p:nvPr/>
        </p:nvSpPr>
        <p:spPr>
          <a:xfrm>
            <a:off x="1524000" y="3673872"/>
            <a:ext cx="9144000" cy="231225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Simona Ferraraccio</a:t>
            </a:r>
          </a:p>
          <a:p>
            <a:r>
              <a:rPr lang="en-GB" dirty="0">
                <a:hlinkClick r:id="rId3"/>
              </a:rPr>
              <a:t>s.ferraraccio@uwtsd.ac.uk</a:t>
            </a:r>
            <a:endParaRPr lang="en-GB" dirty="0"/>
          </a:p>
          <a:p>
            <a:endParaRPr lang="en-GB" dirty="0"/>
          </a:p>
          <a:p>
            <a:r>
              <a:rPr lang="en-GB" dirty="0"/>
              <a:t>IM14</a:t>
            </a:r>
          </a:p>
          <a:p>
            <a:r>
              <a:rPr lang="en-GB" b="1" dirty="0"/>
              <a:t>Week 2 – 05 Oct 2026</a:t>
            </a:r>
          </a:p>
        </p:txBody>
      </p:sp>
      <p:sp>
        <p:nvSpPr>
          <p:cNvPr id="5" name="Footer Placeholder 4">
            <a:extLst>
              <a:ext uri="{FF2B5EF4-FFF2-40B4-BE49-F238E27FC236}">
                <a16:creationId xmlns:a16="http://schemas.microsoft.com/office/drawing/2014/main" id="{A025B3DD-D0B1-653D-3825-7B8A0F40C09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ECA484F-77BA-1722-ADFD-1A7EC2585ED6}"/>
              </a:ext>
            </a:extLst>
          </p:cNvPr>
          <p:cNvSpPr>
            <a:spLocks noGrp="1"/>
          </p:cNvSpPr>
          <p:nvPr>
            <p:ph type="sldNum" sz="quarter" idx="12"/>
          </p:nvPr>
        </p:nvSpPr>
        <p:spPr/>
        <p:txBody>
          <a:bodyPr/>
          <a:lstStyle/>
          <a:p>
            <a:fld id="{5D767B83-048F-464D-A4A1-6B3C2C24538D}" type="slidenum">
              <a:rPr lang="en-GB" smtClean="0"/>
              <a:t>2</a:t>
            </a:fld>
            <a:endParaRPr lang="en-GB"/>
          </a:p>
        </p:txBody>
      </p:sp>
      <p:sp>
        <p:nvSpPr>
          <p:cNvPr id="7" name="Date Placeholder 6">
            <a:extLst>
              <a:ext uri="{FF2B5EF4-FFF2-40B4-BE49-F238E27FC236}">
                <a16:creationId xmlns:a16="http://schemas.microsoft.com/office/drawing/2014/main" id="{238BB7F7-5626-B940-0F2A-703DCAD787D4}"/>
              </a:ext>
            </a:extLst>
          </p:cNvPr>
          <p:cNvSpPr>
            <a:spLocks noGrp="1"/>
          </p:cNvSpPr>
          <p:nvPr>
            <p:ph type="dt" sz="half" idx="10"/>
          </p:nvPr>
        </p:nvSpPr>
        <p:spPr/>
        <p:txBody>
          <a:bodyPr/>
          <a:lstStyle/>
          <a:p>
            <a:r>
              <a:rPr lang="en-US"/>
              <a:t>05 October 2026</a:t>
            </a:r>
            <a:endParaRPr lang="en-GB"/>
          </a:p>
        </p:txBody>
      </p:sp>
    </p:spTree>
    <p:extLst>
      <p:ext uri="{BB962C8B-B14F-4D97-AF65-F5344CB8AC3E}">
        <p14:creationId xmlns:p14="http://schemas.microsoft.com/office/powerpoint/2010/main" val="929966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DB3AD-3638-E2C0-EAC3-BF8230C06634}"/>
              </a:ext>
            </a:extLst>
          </p:cNvPr>
          <p:cNvSpPr>
            <a:spLocks noGrp="1"/>
          </p:cNvSpPr>
          <p:nvPr>
            <p:ph type="title"/>
          </p:nvPr>
        </p:nvSpPr>
        <p:spPr>
          <a:xfrm>
            <a:off x="841248" y="548640"/>
            <a:ext cx="3600860" cy="5431536"/>
          </a:xfrm>
        </p:spPr>
        <p:txBody>
          <a:bodyPr>
            <a:normAutofit/>
          </a:bodyPr>
          <a:lstStyle/>
          <a:p>
            <a:r>
              <a:rPr lang="en-GB" sz="5400" dirty="0"/>
              <a:t>Today lecture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CEAE94-87B5-16C4-00EF-3A6463ADED31}"/>
              </a:ext>
            </a:extLst>
          </p:cNvPr>
          <p:cNvSpPr>
            <a:spLocks noGrp="1"/>
          </p:cNvSpPr>
          <p:nvPr>
            <p:ph idx="1"/>
          </p:nvPr>
        </p:nvSpPr>
        <p:spPr>
          <a:xfrm>
            <a:off x="4825604" y="587326"/>
            <a:ext cx="7267529" cy="5431536"/>
          </a:xfrm>
        </p:spPr>
        <p:txBody>
          <a:bodyPr anchor="ctr">
            <a:normAutofit/>
          </a:bodyPr>
          <a:lstStyle/>
          <a:p>
            <a:pPr marL="0" indent="0">
              <a:buNone/>
            </a:pPr>
            <a:r>
              <a:rPr lang="en-GB" sz="2000" dirty="0"/>
              <a:t>Part 1: Academic integrity, AI literacy, Responsible use of AI - </a:t>
            </a:r>
            <a:r>
              <a:rPr lang="en-GB" sz="2000" i="1" dirty="0"/>
              <a:t>Simona</a:t>
            </a:r>
          </a:p>
          <a:p>
            <a:pPr marL="0" indent="0">
              <a:buNone/>
            </a:pPr>
            <a:endParaRPr lang="en-GB" sz="2000" dirty="0"/>
          </a:p>
          <a:p>
            <a:pPr marL="0" indent="0">
              <a:buNone/>
            </a:pPr>
            <a:endParaRPr lang="en-GB" sz="2000" dirty="0"/>
          </a:p>
          <a:p>
            <a:pPr marL="0" indent="0">
              <a:buNone/>
            </a:pPr>
            <a:r>
              <a:rPr lang="en-GB" sz="2000" dirty="0"/>
              <a:t>Part 2: Misconduct process and consequences - </a:t>
            </a:r>
            <a:r>
              <a:rPr lang="en-GB" sz="2000" i="1" dirty="0"/>
              <a:t>Corey</a:t>
            </a:r>
          </a:p>
        </p:txBody>
      </p:sp>
      <p:sp>
        <p:nvSpPr>
          <p:cNvPr id="4" name="Date Placeholder 3">
            <a:extLst>
              <a:ext uri="{FF2B5EF4-FFF2-40B4-BE49-F238E27FC236}">
                <a16:creationId xmlns:a16="http://schemas.microsoft.com/office/drawing/2014/main" id="{A6067410-40A5-B79A-0D92-9C993A47D1C7}"/>
              </a:ext>
            </a:extLst>
          </p:cNvPr>
          <p:cNvSpPr>
            <a:spLocks noGrp="1"/>
          </p:cNvSpPr>
          <p:nvPr>
            <p:ph type="dt" sz="half" idx="10"/>
          </p:nvPr>
        </p:nvSpPr>
        <p:spPr>
          <a:xfrm>
            <a:off x="838200" y="6356350"/>
            <a:ext cx="2743200" cy="365125"/>
          </a:xfrm>
        </p:spPr>
        <p:txBody>
          <a:bodyPr>
            <a:normAutofit/>
          </a:bodyPr>
          <a:lstStyle/>
          <a:p>
            <a:pPr>
              <a:spcAft>
                <a:spcPts val="600"/>
              </a:spcAft>
            </a:pPr>
            <a:r>
              <a:rPr lang="en-US"/>
              <a:t>05 October 2026</a:t>
            </a:r>
            <a:endParaRPr lang="en-GB"/>
          </a:p>
        </p:txBody>
      </p:sp>
      <p:sp>
        <p:nvSpPr>
          <p:cNvPr id="5" name="Footer Placeholder 4">
            <a:extLst>
              <a:ext uri="{FF2B5EF4-FFF2-40B4-BE49-F238E27FC236}">
                <a16:creationId xmlns:a16="http://schemas.microsoft.com/office/drawing/2014/main" id="{1BCF414D-9D66-9283-4C56-4113172443F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0789FCE5-4234-50E6-53B4-C8821FCEB248}"/>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smtClean="0"/>
              <a:pPr>
                <a:spcAft>
                  <a:spcPts val="600"/>
                </a:spcAft>
              </a:pPr>
              <a:t>3</a:t>
            </a:fld>
            <a:endParaRPr lang="en-GB"/>
          </a:p>
        </p:txBody>
      </p:sp>
    </p:spTree>
    <p:extLst>
      <p:ext uri="{BB962C8B-B14F-4D97-AF65-F5344CB8AC3E}">
        <p14:creationId xmlns:p14="http://schemas.microsoft.com/office/powerpoint/2010/main" val="2212558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2F1E6-6E13-564E-9333-40E54860664A}"/>
              </a:ext>
            </a:extLst>
          </p:cNvPr>
          <p:cNvSpPr>
            <a:spLocks noGrp="1"/>
          </p:cNvSpPr>
          <p:nvPr>
            <p:ph type="title"/>
          </p:nvPr>
        </p:nvSpPr>
        <p:spPr>
          <a:xfrm>
            <a:off x="343606" y="802955"/>
            <a:ext cx="5550953" cy="1454051"/>
          </a:xfrm>
        </p:spPr>
        <p:txBody>
          <a:bodyPr>
            <a:normAutofit/>
          </a:bodyPr>
          <a:lstStyle/>
          <a:p>
            <a:r>
              <a:rPr lang="en-GB" sz="3600" b="1" dirty="0">
                <a:solidFill>
                  <a:schemeClr val="tx2"/>
                </a:solidFill>
              </a:rPr>
              <a:t>Lecture learning outcomes</a:t>
            </a:r>
          </a:p>
        </p:txBody>
      </p:sp>
      <p:sp>
        <p:nvSpPr>
          <p:cNvPr id="3" name="Content Placeholder 2">
            <a:extLst>
              <a:ext uri="{FF2B5EF4-FFF2-40B4-BE49-F238E27FC236}">
                <a16:creationId xmlns:a16="http://schemas.microsoft.com/office/drawing/2014/main" id="{2C65899F-A634-D088-C628-2B54E29E8F50}"/>
              </a:ext>
            </a:extLst>
          </p:cNvPr>
          <p:cNvSpPr>
            <a:spLocks noGrp="1"/>
          </p:cNvSpPr>
          <p:nvPr>
            <p:ph idx="1"/>
          </p:nvPr>
        </p:nvSpPr>
        <p:spPr>
          <a:xfrm>
            <a:off x="267286" y="2421683"/>
            <a:ext cx="5550953" cy="3353476"/>
          </a:xfrm>
        </p:spPr>
        <p:txBody>
          <a:bodyPr anchor="t">
            <a:normAutofit/>
          </a:bodyPr>
          <a:lstStyle/>
          <a:p>
            <a:pPr marL="0" indent="0">
              <a:buNone/>
            </a:pPr>
            <a:r>
              <a:rPr lang="en-GB" sz="1600" dirty="0">
                <a:solidFill>
                  <a:schemeClr val="tx2"/>
                </a:solidFill>
              </a:rPr>
              <a:t>By the end of the session, you should be able to:</a:t>
            </a:r>
          </a:p>
          <a:p>
            <a:pPr marL="0" indent="0">
              <a:buNone/>
            </a:pPr>
            <a:endParaRPr lang="en-GB" sz="1600" dirty="0">
              <a:solidFill>
                <a:schemeClr val="tx2"/>
              </a:solidFill>
            </a:endParaRPr>
          </a:p>
          <a:p>
            <a:r>
              <a:rPr lang="en-GB" sz="1600" dirty="0">
                <a:solidFill>
                  <a:schemeClr val="tx2"/>
                </a:solidFill>
              </a:rPr>
              <a:t>Explain what Gen AI is and how it works</a:t>
            </a:r>
          </a:p>
          <a:p>
            <a:r>
              <a:rPr lang="en-GB" sz="1600" dirty="0">
                <a:solidFill>
                  <a:schemeClr val="tx2"/>
                </a:solidFill>
              </a:rPr>
              <a:t>Identify strengths and limitations of AI tools</a:t>
            </a:r>
          </a:p>
          <a:p>
            <a:r>
              <a:rPr lang="en-GB" sz="1600" dirty="0">
                <a:solidFill>
                  <a:schemeClr val="tx2"/>
                </a:solidFill>
              </a:rPr>
              <a:t>Recognise risks associated with AI use in academic work</a:t>
            </a:r>
          </a:p>
          <a:p>
            <a:r>
              <a:rPr lang="en-GB" sz="1600" dirty="0">
                <a:solidFill>
                  <a:schemeClr val="tx2"/>
                </a:solidFill>
              </a:rPr>
              <a:t>Define key terms (plagiarism, collusion, contract cheating, and academic misconduct)</a:t>
            </a:r>
          </a:p>
          <a:p>
            <a:r>
              <a:rPr lang="en-GB" sz="1600" dirty="0">
                <a:solidFill>
                  <a:schemeClr val="tx2"/>
                </a:solidFill>
              </a:rPr>
              <a:t>Explain principles of honesty, trust and fairness in HE</a:t>
            </a:r>
          </a:p>
          <a:p>
            <a:r>
              <a:rPr lang="en-GB" sz="1600" dirty="0">
                <a:solidFill>
                  <a:schemeClr val="tx2"/>
                </a:solidFill>
              </a:rPr>
              <a:t>Critically evaluate AI-generated content</a:t>
            </a:r>
          </a:p>
          <a:p>
            <a:r>
              <a:rPr lang="en-GB" sz="1600" dirty="0">
                <a:solidFill>
                  <a:schemeClr val="tx2"/>
                </a:solidFill>
              </a:rPr>
              <a:t>Use AI responsibly and ethically within university study</a:t>
            </a:r>
          </a:p>
        </p:txBody>
      </p:sp>
      <p:pic>
        <p:nvPicPr>
          <p:cNvPr id="8" name="Picture 7" descr="Artificial Intelligence Education Concept. Student Learning with AI  Assistant Illustration 76730332 Vector Art at Vecteezy">
            <a:extLst>
              <a:ext uri="{FF2B5EF4-FFF2-40B4-BE49-F238E27FC236}">
                <a16:creationId xmlns:a16="http://schemas.microsoft.com/office/drawing/2014/main" id="{B8EB632C-B6DF-F7FC-2BD5-CCA41F2AA75C}"/>
              </a:ext>
            </a:extLst>
          </p:cNvPr>
          <p:cNvPicPr>
            <a:picLocks noChangeAspect="1"/>
          </p:cNvPicPr>
          <p:nvPr/>
        </p:nvPicPr>
        <p:blipFill>
          <a:blip r:embed="rId2"/>
          <a:stretch>
            <a:fillRect/>
          </a:stretch>
        </p:blipFill>
        <p:spPr>
          <a:xfrm>
            <a:off x="6947025" y="1898806"/>
            <a:ext cx="5168470" cy="3876353"/>
          </a:xfrm>
          <a:prstGeom prst="rect">
            <a:avLst/>
          </a:prstGeom>
        </p:spPr>
      </p:pic>
      <p:grpSp>
        <p:nvGrpSpPr>
          <p:cNvPr id="51" name="Group 5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2" name="Freeform: Shape 5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Date Placeholder 3">
            <a:extLst>
              <a:ext uri="{FF2B5EF4-FFF2-40B4-BE49-F238E27FC236}">
                <a16:creationId xmlns:a16="http://schemas.microsoft.com/office/drawing/2014/main" id="{AF275EC5-9D88-D20B-FF6F-6BBB54036D2F}"/>
              </a:ext>
            </a:extLst>
          </p:cNvPr>
          <p:cNvSpPr>
            <a:spLocks noGrp="1"/>
          </p:cNvSpPr>
          <p:nvPr>
            <p:ph type="dt" sz="half" idx="10"/>
          </p:nvPr>
        </p:nvSpPr>
        <p:spPr>
          <a:xfrm>
            <a:off x="804672" y="6356350"/>
            <a:ext cx="2743200" cy="365125"/>
          </a:xfrm>
        </p:spPr>
        <p:txBody>
          <a:bodyPr>
            <a:normAutofit/>
          </a:bodyPr>
          <a:lstStyle/>
          <a:p>
            <a:pPr>
              <a:spcAft>
                <a:spcPts val="600"/>
              </a:spcAft>
            </a:pPr>
            <a:r>
              <a:rPr lang="en-US"/>
              <a:t>05 October 2026</a:t>
            </a:r>
            <a:endParaRPr lang="en-GB"/>
          </a:p>
        </p:txBody>
      </p:sp>
      <p:sp>
        <p:nvSpPr>
          <p:cNvPr id="5" name="Footer Placeholder 4">
            <a:extLst>
              <a:ext uri="{FF2B5EF4-FFF2-40B4-BE49-F238E27FC236}">
                <a16:creationId xmlns:a16="http://schemas.microsoft.com/office/drawing/2014/main" id="{7565B059-E137-DB30-F052-A9BC6F6E602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B8C5E84E-2B65-B663-8AF9-4719A560ACA1}"/>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smtClean="0"/>
              <a:pPr>
                <a:spcAft>
                  <a:spcPts val="600"/>
                </a:spcAft>
              </a:pPr>
              <a:t>4</a:t>
            </a:fld>
            <a:endParaRPr lang="en-GB"/>
          </a:p>
        </p:txBody>
      </p:sp>
    </p:spTree>
    <p:extLst>
      <p:ext uri="{BB962C8B-B14F-4D97-AF65-F5344CB8AC3E}">
        <p14:creationId xmlns:p14="http://schemas.microsoft.com/office/powerpoint/2010/main" val="3765903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7857-626E-238C-B096-B3C26CF58E50}"/>
              </a:ext>
            </a:extLst>
          </p:cNvPr>
          <p:cNvSpPr>
            <a:spLocks noGrp="1"/>
          </p:cNvSpPr>
          <p:nvPr>
            <p:ph type="title"/>
          </p:nvPr>
        </p:nvSpPr>
        <p:spPr>
          <a:xfrm>
            <a:off x="191086" y="-3970"/>
            <a:ext cx="10515600" cy="1325563"/>
          </a:xfrm>
        </p:spPr>
        <p:txBody>
          <a:bodyPr/>
          <a:lstStyle/>
          <a:p>
            <a:r>
              <a:rPr lang="en-GB" b="1" dirty="0"/>
              <a:t>Artificial Intelligence (AI)</a:t>
            </a:r>
          </a:p>
        </p:txBody>
      </p:sp>
      <p:sp>
        <p:nvSpPr>
          <p:cNvPr id="4" name="Date Placeholder 3">
            <a:extLst>
              <a:ext uri="{FF2B5EF4-FFF2-40B4-BE49-F238E27FC236}">
                <a16:creationId xmlns:a16="http://schemas.microsoft.com/office/drawing/2014/main" id="{DD1EA371-AB74-9AC9-E4C4-23670E498E7E}"/>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4EA383CF-A9F1-0698-CB0E-8B1561A23A3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12C335B-5692-AA07-DD78-106A24DB76DF}"/>
              </a:ext>
            </a:extLst>
          </p:cNvPr>
          <p:cNvSpPr>
            <a:spLocks noGrp="1"/>
          </p:cNvSpPr>
          <p:nvPr>
            <p:ph type="sldNum" sz="quarter" idx="12"/>
          </p:nvPr>
        </p:nvSpPr>
        <p:spPr/>
        <p:txBody>
          <a:bodyPr/>
          <a:lstStyle/>
          <a:p>
            <a:fld id="{5D767B83-048F-464D-A4A1-6B3C2C24538D}" type="slidenum">
              <a:rPr lang="en-GB" smtClean="0"/>
              <a:t>5</a:t>
            </a:fld>
            <a:endParaRPr lang="en-GB"/>
          </a:p>
        </p:txBody>
      </p:sp>
      <p:grpSp>
        <p:nvGrpSpPr>
          <p:cNvPr id="8" name="Group 7">
            <a:extLst>
              <a:ext uri="{FF2B5EF4-FFF2-40B4-BE49-F238E27FC236}">
                <a16:creationId xmlns:a16="http://schemas.microsoft.com/office/drawing/2014/main" id="{15E35522-6065-A962-237F-900418F104EC}"/>
              </a:ext>
            </a:extLst>
          </p:cNvPr>
          <p:cNvGrpSpPr/>
          <p:nvPr/>
        </p:nvGrpSpPr>
        <p:grpSpPr>
          <a:xfrm>
            <a:off x="34549" y="1891379"/>
            <a:ext cx="12157451" cy="3781102"/>
            <a:chOff x="29974" y="1538448"/>
            <a:chExt cx="12157451" cy="3781102"/>
          </a:xfrm>
        </p:grpSpPr>
        <p:sp>
          <p:nvSpPr>
            <p:cNvPr id="9" name="Freeform: Shape 8">
              <a:extLst>
                <a:ext uri="{FF2B5EF4-FFF2-40B4-BE49-F238E27FC236}">
                  <a16:creationId xmlns:a16="http://schemas.microsoft.com/office/drawing/2014/main" id="{1119B65A-6F56-6DFB-FE98-C2C2C9CF4D5F}"/>
                </a:ext>
              </a:extLst>
            </p:cNvPr>
            <p:cNvSpPr/>
            <p:nvPr/>
          </p:nvSpPr>
          <p:spPr>
            <a:xfrm>
              <a:off x="29974"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Predictive AI</a:t>
              </a:r>
            </a:p>
          </p:txBody>
        </p:sp>
        <p:sp>
          <p:nvSpPr>
            <p:cNvPr id="10" name="Freeform: Shape 9">
              <a:extLst>
                <a:ext uri="{FF2B5EF4-FFF2-40B4-BE49-F238E27FC236}">
                  <a16:creationId xmlns:a16="http://schemas.microsoft.com/office/drawing/2014/main" id="{05A64653-590D-AA82-A741-17CC0BF133DC}"/>
                </a:ext>
              </a:extLst>
            </p:cNvPr>
            <p:cNvSpPr/>
            <p:nvPr/>
          </p:nvSpPr>
          <p:spPr>
            <a:xfrm>
              <a:off x="29974"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1"/>
            </a:fillRef>
            <a:effectRef idx="1">
              <a:schemeClr val="accent1"/>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This type of AI uses historical data to make predictions about future events.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t>Examples include platforms like Netflix or Amazon Prime</a:t>
              </a:r>
            </a:p>
          </p:txBody>
        </p:sp>
        <p:sp>
          <p:nvSpPr>
            <p:cNvPr id="11" name="Freeform: Shape 10">
              <a:extLst>
                <a:ext uri="{FF2B5EF4-FFF2-40B4-BE49-F238E27FC236}">
                  <a16:creationId xmlns:a16="http://schemas.microsoft.com/office/drawing/2014/main" id="{C2A15A00-1AD6-58F8-459E-FA00E9403945}"/>
                </a:ext>
              </a:extLst>
            </p:cNvPr>
            <p:cNvSpPr/>
            <p:nvPr/>
          </p:nvSpPr>
          <p:spPr>
            <a:xfrm>
              <a:off x="3165606"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Generative AI</a:t>
              </a:r>
            </a:p>
          </p:txBody>
        </p:sp>
        <p:sp>
          <p:nvSpPr>
            <p:cNvPr id="12" name="Freeform: Shape 11">
              <a:extLst>
                <a:ext uri="{FF2B5EF4-FFF2-40B4-BE49-F238E27FC236}">
                  <a16:creationId xmlns:a16="http://schemas.microsoft.com/office/drawing/2014/main" id="{C43918A9-E75E-3443-6E4D-A21E39752F3B}"/>
                </a:ext>
              </a:extLst>
            </p:cNvPr>
            <p:cNvSpPr/>
            <p:nvPr/>
          </p:nvSpPr>
          <p:spPr>
            <a:xfrm>
              <a:off x="3165606"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2"/>
            </a:fillRef>
            <a:effectRef idx="1">
              <a:schemeClr val="accent2"/>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creates new content or data based on the info it has been trained on.</a:t>
              </a:r>
            </a:p>
            <a:p>
              <a:pPr marL="228600" lvl="1" indent="-228600" algn="l" defTabSz="889000">
                <a:lnSpc>
                  <a:spcPct val="90000"/>
                </a:lnSpc>
                <a:spcBef>
                  <a:spcPct val="0"/>
                </a:spcBef>
                <a:spcAft>
                  <a:spcPct val="15000"/>
                </a:spcAft>
                <a:buChar char="•"/>
              </a:pPr>
              <a:r>
                <a:rPr lang="en-GB" sz="2000" kern="1200" dirty="0"/>
                <a:t>Examples include ChatGPT, Gemini, Copilot</a:t>
              </a:r>
            </a:p>
          </p:txBody>
        </p:sp>
        <p:sp>
          <p:nvSpPr>
            <p:cNvPr id="13" name="Freeform: Shape 12">
              <a:extLst>
                <a:ext uri="{FF2B5EF4-FFF2-40B4-BE49-F238E27FC236}">
                  <a16:creationId xmlns:a16="http://schemas.microsoft.com/office/drawing/2014/main" id="{90D7405C-FB95-1A7A-1468-659F902EFD1A}"/>
                </a:ext>
              </a:extLst>
            </p:cNvPr>
            <p:cNvSpPr/>
            <p:nvPr/>
          </p:nvSpPr>
          <p:spPr>
            <a:xfrm>
              <a:off x="6301238"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Computer vision</a:t>
              </a:r>
            </a:p>
          </p:txBody>
        </p:sp>
        <p:sp>
          <p:nvSpPr>
            <p:cNvPr id="14" name="Freeform: Shape 13">
              <a:extLst>
                <a:ext uri="{FF2B5EF4-FFF2-40B4-BE49-F238E27FC236}">
                  <a16:creationId xmlns:a16="http://schemas.microsoft.com/office/drawing/2014/main" id="{C7CEE1DC-23F3-8516-A4B8-6E897F5425EA}"/>
                </a:ext>
              </a:extLst>
            </p:cNvPr>
            <p:cNvSpPr/>
            <p:nvPr/>
          </p:nvSpPr>
          <p:spPr>
            <a:xfrm>
              <a:off x="6301238"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3"/>
            </a:fillRef>
            <a:effectRef idx="1">
              <a:schemeClr val="accent3"/>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enables machines to interpret and understand the world through visual data.</a:t>
              </a:r>
            </a:p>
            <a:p>
              <a:pPr marL="228600" lvl="1" indent="-228600" algn="l" defTabSz="889000">
                <a:lnSpc>
                  <a:spcPct val="90000"/>
                </a:lnSpc>
                <a:spcBef>
                  <a:spcPct val="0"/>
                </a:spcBef>
                <a:spcAft>
                  <a:spcPct val="15000"/>
                </a:spcAft>
                <a:buChar char="•"/>
              </a:pPr>
              <a:r>
                <a:rPr lang="en-GB" sz="2000" kern="1200" dirty="0"/>
                <a:t>Examples include self-driving cars like Tesla</a:t>
              </a:r>
            </a:p>
          </p:txBody>
        </p:sp>
        <p:sp>
          <p:nvSpPr>
            <p:cNvPr id="15" name="Freeform: Shape 14">
              <a:extLst>
                <a:ext uri="{FF2B5EF4-FFF2-40B4-BE49-F238E27FC236}">
                  <a16:creationId xmlns:a16="http://schemas.microsoft.com/office/drawing/2014/main" id="{69C6C59E-B432-9396-4F81-1220D2835741}"/>
                </a:ext>
              </a:extLst>
            </p:cNvPr>
            <p:cNvSpPr/>
            <p:nvPr/>
          </p:nvSpPr>
          <p:spPr>
            <a:xfrm>
              <a:off x="9436871" y="1538448"/>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Artificial General Intelligence (AGI)</a:t>
              </a:r>
            </a:p>
          </p:txBody>
        </p:sp>
        <p:sp>
          <p:nvSpPr>
            <p:cNvPr id="16" name="Freeform: Shape 15">
              <a:extLst>
                <a:ext uri="{FF2B5EF4-FFF2-40B4-BE49-F238E27FC236}">
                  <a16:creationId xmlns:a16="http://schemas.microsoft.com/office/drawing/2014/main" id="{375FDE0B-81F1-EA0B-4903-9F97F9903B8D}"/>
                </a:ext>
              </a:extLst>
            </p:cNvPr>
            <p:cNvSpPr/>
            <p:nvPr/>
          </p:nvSpPr>
          <p:spPr>
            <a:xfrm>
              <a:off x="9436871" y="2448559"/>
              <a:ext cx="2750554" cy="2870991"/>
            </a:xfrm>
            <a:custGeom>
              <a:avLst/>
              <a:gdLst>
                <a:gd name="csX0" fmla="*/ 0 w 2750554"/>
                <a:gd name="csY0" fmla="*/ 0 h 2870991"/>
                <a:gd name="csX1" fmla="*/ 2750554 w 2750554"/>
                <a:gd name="csY1" fmla="*/ 0 h 2870991"/>
                <a:gd name="csX2" fmla="*/ 2750554 w 2750554"/>
                <a:gd name="csY2" fmla="*/ 2870991 h 2870991"/>
                <a:gd name="csX3" fmla="*/ 0 w 2750554"/>
                <a:gd name="csY3" fmla="*/ 2870991 h 2870991"/>
                <a:gd name="csX4" fmla="*/ 0 w 2750554"/>
                <a:gd name="csY4" fmla="*/ 0 h 2870991"/>
              </a:gdLst>
              <a:ahLst/>
              <a:cxnLst>
                <a:cxn ang="0">
                  <a:pos x="csX0" y="csY0"/>
                </a:cxn>
                <a:cxn ang="0">
                  <a:pos x="csX1" y="csY1"/>
                </a:cxn>
                <a:cxn ang="0">
                  <a:pos x="csX2" y="csY2"/>
                </a:cxn>
                <a:cxn ang="0">
                  <a:pos x="csX3" y="csY3"/>
                </a:cxn>
                <a:cxn ang="0">
                  <a:pos x="csX4" y="csY4"/>
                </a:cxn>
              </a:cxnLst>
              <a:rect l="l" t="t" r="r" b="b"/>
              <a:pathLst>
                <a:path w="2750554" h="2870991">
                  <a:moveTo>
                    <a:pt x="0" y="0"/>
                  </a:moveTo>
                  <a:lnTo>
                    <a:pt x="2750554" y="0"/>
                  </a:lnTo>
                  <a:lnTo>
                    <a:pt x="2750554" y="2870991"/>
                  </a:lnTo>
                  <a:lnTo>
                    <a:pt x="0" y="2870991"/>
                  </a:lnTo>
                  <a:lnTo>
                    <a:pt x="0" y="0"/>
                  </a:lnTo>
                  <a:close/>
                </a:path>
              </a:pathLst>
            </a:custGeom>
          </p:spPr>
          <p:style>
            <a:lnRef idx="3">
              <a:schemeClr val="lt1"/>
            </a:lnRef>
            <a:fillRef idx="1">
              <a:schemeClr val="accent5"/>
            </a:fillRef>
            <a:effectRef idx="1">
              <a:schemeClr val="accent5"/>
            </a:effectRef>
            <a:fontRef idx="minor">
              <a:schemeClr val="lt1"/>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This type of AI is hypothetical that would possess human-like understanding and reasoning abilities.</a:t>
              </a:r>
            </a:p>
          </p:txBody>
        </p:sp>
      </p:grpSp>
    </p:spTree>
    <p:extLst>
      <p:ext uri="{BB962C8B-B14F-4D97-AF65-F5344CB8AC3E}">
        <p14:creationId xmlns:p14="http://schemas.microsoft.com/office/powerpoint/2010/main" val="915305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Picture 40" descr="Future of Artificial Intelligence in Education | 21K School">
            <a:extLst>
              <a:ext uri="{FF2B5EF4-FFF2-40B4-BE49-F238E27FC236}">
                <a16:creationId xmlns:a16="http://schemas.microsoft.com/office/drawing/2014/main" id="{7FA4E399-9180-BCE7-56D4-C5A800E9C7B9}"/>
              </a:ext>
            </a:extLst>
          </p:cNvPr>
          <p:cNvPicPr>
            <a:picLocks noChangeAspect="1"/>
          </p:cNvPicPr>
          <p:nvPr/>
        </p:nvPicPr>
        <p:blipFill>
          <a:blip r:embed="rId3">
            <a:alphaModFix amt="35000"/>
          </a:blip>
          <a:srcRect r="11193"/>
          <a:stretch>
            <a:fillRect/>
          </a:stretch>
        </p:blipFill>
        <p:spPr>
          <a:xfrm>
            <a:off x="0" y="0"/>
            <a:ext cx="12192000" cy="6864343"/>
          </a:xfrm>
          <a:prstGeom prst="rect">
            <a:avLst/>
          </a:prstGeom>
        </p:spPr>
      </p:pic>
      <p:sp>
        <p:nvSpPr>
          <p:cNvPr id="4" name="Date Placeholder 3">
            <a:extLst>
              <a:ext uri="{FF2B5EF4-FFF2-40B4-BE49-F238E27FC236}">
                <a16:creationId xmlns:a16="http://schemas.microsoft.com/office/drawing/2014/main" id="{42E22D92-B8AB-B589-035A-A72C1071C4E4}"/>
              </a:ext>
            </a:extLst>
          </p:cNvPr>
          <p:cNvSpPr>
            <a:spLocks noGrp="1"/>
          </p:cNvSpPr>
          <p:nvPr>
            <p:ph type="dt" sz="half" idx="10"/>
          </p:nvPr>
        </p:nvSpPr>
        <p:spPr>
          <a:xfrm>
            <a:off x="0" y="6579415"/>
            <a:ext cx="2743200" cy="365125"/>
          </a:xfrm>
        </p:spPr>
        <p:txBody>
          <a:bodyPr/>
          <a:lstStyle/>
          <a:p>
            <a:r>
              <a:rPr lang="en-US" dirty="0"/>
              <a:t>05 October 2026</a:t>
            </a:r>
            <a:endParaRPr lang="en-GB" dirty="0"/>
          </a:p>
        </p:txBody>
      </p:sp>
      <p:sp>
        <p:nvSpPr>
          <p:cNvPr id="5" name="Footer Placeholder 4">
            <a:extLst>
              <a:ext uri="{FF2B5EF4-FFF2-40B4-BE49-F238E27FC236}">
                <a16:creationId xmlns:a16="http://schemas.microsoft.com/office/drawing/2014/main" id="{0C1C8CBF-2191-76F8-CD03-A95AA9E54835}"/>
              </a:ext>
            </a:extLst>
          </p:cNvPr>
          <p:cNvSpPr>
            <a:spLocks noGrp="1"/>
          </p:cNvSpPr>
          <p:nvPr>
            <p:ph type="ftr" sz="quarter" idx="11"/>
          </p:nvPr>
        </p:nvSpPr>
        <p:spPr>
          <a:xfrm>
            <a:off x="4038600" y="6572250"/>
            <a:ext cx="4114800" cy="365125"/>
          </a:xfrm>
        </p:spPr>
        <p:txBody>
          <a:bodyPr/>
          <a:lstStyle/>
          <a:p>
            <a:r>
              <a:rPr lang="en-GB" dirty="0"/>
              <a:t>Dr Simona Ferraraccio</a:t>
            </a:r>
          </a:p>
        </p:txBody>
      </p:sp>
      <p:sp>
        <p:nvSpPr>
          <p:cNvPr id="6" name="Slide Number Placeholder 5">
            <a:extLst>
              <a:ext uri="{FF2B5EF4-FFF2-40B4-BE49-F238E27FC236}">
                <a16:creationId xmlns:a16="http://schemas.microsoft.com/office/drawing/2014/main" id="{5BE8D673-C6CF-1F16-CA57-F0EE2F289A4E}"/>
              </a:ext>
            </a:extLst>
          </p:cNvPr>
          <p:cNvSpPr>
            <a:spLocks noGrp="1"/>
          </p:cNvSpPr>
          <p:nvPr>
            <p:ph type="sldNum" sz="quarter" idx="12"/>
          </p:nvPr>
        </p:nvSpPr>
        <p:spPr/>
        <p:txBody>
          <a:bodyPr/>
          <a:lstStyle/>
          <a:p>
            <a:fld id="{5D767B83-048F-464D-A4A1-6B3C2C24538D}" type="slidenum">
              <a:rPr lang="en-GB" smtClean="0"/>
              <a:t>6</a:t>
            </a:fld>
            <a:endParaRPr lang="en-GB"/>
          </a:p>
        </p:txBody>
      </p:sp>
      <p:sp>
        <p:nvSpPr>
          <p:cNvPr id="8" name="Freeform: Shape 7">
            <a:extLst>
              <a:ext uri="{FF2B5EF4-FFF2-40B4-BE49-F238E27FC236}">
                <a16:creationId xmlns:a16="http://schemas.microsoft.com/office/drawing/2014/main" id="{D7FCEAC6-B76A-139C-4940-7E4CDC8EBEBD}"/>
              </a:ext>
            </a:extLst>
          </p:cNvPr>
          <p:cNvSpPr/>
          <p:nvPr/>
        </p:nvSpPr>
        <p:spPr>
          <a:xfrm>
            <a:off x="6062459" y="2959877"/>
            <a:ext cx="2750554" cy="910110"/>
          </a:xfrm>
          <a:custGeom>
            <a:avLst/>
            <a:gdLst>
              <a:gd name="csX0" fmla="*/ 0 w 2750554"/>
              <a:gd name="csY0" fmla="*/ 0 h 910110"/>
              <a:gd name="csX1" fmla="*/ 2750554 w 2750554"/>
              <a:gd name="csY1" fmla="*/ 0 h 910110"/>
              <a:gd name="csX2" fmla="*/ 2750554 w 2750554"/>
              <a:gd name="csY2" fmla="*/ 910110 h 910110"/>
              <a:gd name="csX3" fmla="*/ 0 w 2750554"/>
              <a:gd name="csY3" fmla="*/ 910110 h 910110"/>
              <a:gd name="csX4" fmla="*/ 0 w 2750554"/>
              <a:gd name="csY4" fmla="*/ 0 h 910110"/>
            </a:gdLst>
            <a:ahLst/>
            <a:cxnLst>
              <a:cxn ang="0">
                <a:pos x="csX0" y="csY0"/>
              </a:cxn>
              <a:cxn ang="0">
                <a:pos x="csX1" y="csY1"/>
              </a:cxn>
              <a:cxn ang="0">
                <a:pos x="csX2" y="csY2"/>
              </a:cxn>
              <a:cxn ang="0">
                <a:pos x="csX3" y="csY3"/>
              </a:cxn>
              <a:cxn ang="0">
                <a:pos x="csX4" y="csY4"/>
              </a:cxn>
            </a:cxnLst>
            <a:rect l="l" t="t" r="r" b="b"/>
            <a:pathLst>
              <a:path w="2750554" h="910110">
                <a:moveTo>
                  <a:pt x="0" y="0"/>
                </a:moveTo>
                <a:lnTo>
                  <a:pt x="2750554" y="0"/>
                </a:lnTo>
                <a:lnTo>
                  <a:pt x="2750554" y="910110"/>
                </a:lnTo>
                <a:lnTo>
                  <a:pt x="0" y="910110"/>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GB" sz="2500" kern="1200" dirty="0"/>
              <a:t>Generative AI</a:t>
            </a:r>
          </a:p>
        </p:txBody>
      </p:sp>
      <p:grpSp>
        <p:nvGrpSpPr>
          <p:cNvPr id="39" name="Group 38">
            <a:extLst>
              <a:ext uri="{FF2B5EF4-FFF2-40B4-BE49-F238E27FC236}">
                <a16:creationId xmlns:a16="http://schemas.microsoft.com/office/drawing/2014/main" id="{D18A6C32-886A-5348-B4AD-5B6A522AE55C}"/>
              </a:ext>
            </a:extLst>
          </p:cNvPr>
          <p:cNvGrpSpPr/>
          <p:nvPr/>
        </p:nvGrpSpPr>
        <p:grpSpPr>
          <a:xfrm>
            <a:off x="8813013" y="2078095"/>
            <a:ext cx="3213887" cy="2738958"/>
            <a:chOff x="2882113" y="2092163"/>
            <a:chExt cx="3213887" cy="2738958"/>
          </a:xfrm>
        </p:grpSpPr>
        <p:cxnSp>
          <p:nvCxnSpPr>
            <p:cNvPr id="10" name="Straight Arrow Connector 9">
              <a:extLst>
                <a:ext uri="{FF2B5EF4-FFF2-40B4-BE49-F238E27FC236}">
                  <a16:creationId xmlns:a16="http://schemas.microsoft.com/office/drawing/2014/main" id="{30995DA5-5564-0A96-D41C-B6D42FCB8ACB}"/>
                </a:ext>
              </a:extLst>
            </p:cNvPr>
            <p:cNvCxnSpPr>
              <a:cxnSpLocks/>
              <a:endCxn id="23" idx="1"/>
            </p:cNvCxnSpPr>
            <p:nvPr/>
          </p:nvCxnSpPr>
          <p:spPr>
            <a:xfrm flipV="1">
              <a:off x="2882113" y="2292218"/>
              <a:ext cx="1156487" cy="113678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1" name="Straight Arrow Connector 10">
              <a:extLst>
                <a:ext uri="{FF2B5EF4-FFF2-40B4-BE49-F238E27FC236}">
                  <a16:creationId xmlns:a16="http://schemas.microsoft.com/office/drawing/2014/main" id="{15B9E9FB-3C97-F81A-EBFD-17F7A862E9E9}"/>
                </a:ext>
              </a:extLst>
            </p:cNvPr>
            <p:cNvCxnSpPr>
              <a:cxnSpLocks/>
              <a:endCxn id="25" idx="1"/>
            </p:cNvCxnSpPr>
            <p:nvPr/>
          </p:nvCxnSpPr>
          <p:spPr>
            <a:xfrm flipV="1">
              <a:off x="2882113" y="2897433"/>
              <a:ext cx="1156487" cy="531567"/>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4" name="Straight Arrow Connector 13">
              <a:extLst>
                <a:ext uri="{FF2B5EF4-FFF2-40B4-BE49-F238E27FC236}">
                  <a16:creationId xmlns:a16="http://schemas.microsoft.com/office/drawing/2014/main" id="{7E4DE6A0-A804-69E3-B65F-EA492AC6A654}"/>
                </a:ext>
              </a:extLst>
            </p:cNvPr>
            <p:cNvCxnSpPr>
              <a:cxnSpLocks/>
              <a:endCxn id="27" idx="1"/>
            </p:cNvCxnSpPr>
            <p:nvPr/>
          </p:nvCxnSpPr>
          <p:spPr>
            <a:xfrm>
              <a:off x="2882113" y="3429000"/>
              <a:ext cx="1156487" cy="1539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17" name="Straight Arrow Connector 16">
              <a:extLst>
                <a:ext uri="{FF2B5EF4-FFF2-40B4-BE49-F238E27FC236}">
                  <a16:creationId xmlns:a16="http://schemas.microsoft.com/office/drawing/2014/main" id="{203C23FB-E3A6-D81A-A3ED-E7E050E6C081}"/>
                </a:ext>
              </a:extLst>
            </p:cNvPr>
            <p:cNvCxnSpPr>
              <a:cxnSpLocks/>
              <a:endCxn id="29" idx="1"/>
            </p:cNvCxnSpPr>
            <p:nvPr/>
          </p:nvCxnSpPr>
          <p:spPr>
            <a:xfrm>
              <a:off x="2882113" y="3429000"/>
              <a:ext cx="1156487" cy="655110"/>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cxnSp>
          <p:nvCxnSpPr>
            <p:cNvPr id="20" name="Straight Arrow Connector 19">
              <a:extLst>
                <a:ext uri="{FF2B5EF4-FFF2-40B4-BE49-F238E27FC236}">
                  <a16:creationId xmlns:a16="http://schemas.microsoft.com/office/drawing/2014/main" id="{911F4ED0-CEE3-886F-E28A-B19A83249BD4}"/>
                </a:ext>
              </a:extLst>
            </p:cNvPr>
            <p:cNvCxnSpPr>
              <a:cxnSpLocks/>
              <a:endCxn id="31" idx="1"/>
            </p:cNvCxnSpPr>
            <p:nvPr/>
          </p:nvCxnSpPr>
          <p:spPr>
            <a:xfrm>
              <a:off x="2882113" y="3428999"/>
              <a:ext cx="1156487" cy="1202067"/>
            </a:xfrm>
            <a:prstGeom prst="straightConnector1">
              <a:avLst/>
            </a:prstGeom>
            <a:ln>
              <a:tailEnd type="triangle"/>
            </a:ln>
          </p:spPr>
          <p:style>
            <a:lnRef idx="2">
              <a:schemeClr val="accent6"/>
            </a:lnRef>
            <a:fillRef idx="1">
              <a:schemeClr val="lt1"/>
            </a:fillRef>
            <a:effectRef idx="0">
              <a:schemeClr val="accent6"/>
            </a:effectRef>
            <a:fontRef idx="minor">
              <a:schemeClr val="dk1"/>
            </a:fontRef>
          </p:style>
        </p:cxnSp>
        <p:sp>
          <p:nvSpPr>
            <p:cNvPr id="23" name="TextBox 22">
              <a:extLst>
                <a:ext uri="{FF2B5EF4-FFF2-40B4-BE49-F238E27FC236}">
                  <a16:creationId xmlns:a16="http://schemas.microsoft.com/office/drawing/2014/main" id="{6EE4BCC4-C6C8-BFE3-80D8-4146A220F80A}"/>
                </a:ext>
              </a:extLst>
            </p:cNvPr>
            <p:cNvSpPr txBox="1"/>
            <p:nvPr/>
          </p:nvSpPr>
          <p:spPr>
            <a:xfrm>
              <a:off x="4038600" y="2092163"/>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Text</a:t>
              </a:r>
            </a:p>
          </p:txBody>
        </p:sp>
        <p:sp>
          <p:nvSpPr>
            <p:cNvPr id="25" name="TextBox 24">
              <a:extLst>
                <a:ext uri="{FF2B5EF4-FFF2-40B4-BE49-F238E27FC236}">
                  <a16:creationId xmlns:a16="http://schemas.microsoft.com/office/drawing/2014/main" id="{9890C27B-283B-5D21-4143-6518F39D92F5}"/>
                </a:ext>
              </a:extLst>
            </p:cNvPr>
            <p:cNvSpPr txBox="1"/>
            <p:nvPr/>
          </p:nvSpPr>
          <p:spPr>
            <a:xfrm>
              <a:off x="4038600" y="2697378"/>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Images</a:t>
              </a:r>
            </a:p>
          </p:txBody>
        </p:sp>
        <p:sp>
          <p:nvSpPr>
            <p:cNvPr id="27" name="TextBox 26">
              <a:extLst>
                <a:ext uri="{FF2B5EF4-FFF2-40B4-BE49-F238E27FC236}">
                  <a16:creationId xmlns:a16="http://schemas.microsoft.com/office/drawing/2014/main" id="{D8B7E486-8BAB-827B-2ED1-BDAD5A1D0369}"/>
                </a:ext>
              </a:extLst>
            </p:cNvPr>
            <p:cNvSpPr txBox="1"/>
            <p:nvPr/>
          </p:nvSpPr>
          <p:spPr>
            <a:xfrm>
              <a:off x="4038600" y="3244335"/>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Audio</a:t>
              </a:r>
            </a:p>
          </p:txBody>
        </p:sp>
        <p:sp>
          <p:nvSpPr>
            <p:cNvPr id="29" name="TextBox 28">
              <a:extLst>
                <a:ext uri="{FF2B5EF4-FFF2-40B4-BE49-F238E27FC236}">
                  <a16:creationId xmlns:a16="http://schemas.microsoft.com/office/drawing/2014/main" id="{D8F09CA1-418E-0CB9-D208-8650B33A6B2D}"/>
                </a:ext>
              </a:extLst>
            </p:cNvPr>
            <p:cNvSpPr txBox="1"/>
            <p:nvPr/>
          </p:nvSpPr>
          <p:spPr>
            <a:xfrm>
              <a:off x="4038600" y="3884055"/>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Video</a:t>
              </a:r>
            </a:p>
          </p:txBody>
        </p:sp>
        <p:sp>
          <p:nvSpPr>
            <p:cNvPr id="31" name="TextBox 30">
              <a:extLst>
                <a:ext uri="{FF2B5EF4-FFF2-40B4-BE49-F238E27FC236}">
                  <a16:creationId xmlns:a16="http://schemas.microsoft.com/office/drawing/2014/main" id="{B27D4D72-5D3B-28AA-3D2C-08A28A8526F7}"/>
                </a:ext>
              </a:extLst>
            </p:cNvPr>
            <p:cNvSpPr txBox="1"/>
            <p:nvPr/>
          </p:nvSpPr>
          <p:spPr>
            <a:xfrm>
              <a:off x="4038600" y="4431011"/>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2000" b="1" dirty="0"/>
                <a:t>Code</a:t>
              </a:r>
            </a:p>
          </p:txBody>
        </p:sp>
      </p:grpSp>
      <p:sp>
        <p:nvSpPr>
          <p:cNvPr id="40" name="TextBox 39">
            <a:extLst>
              <a:ext uri="{FF2B5EF4-FFF2-40B4-BE49-F238E27FC236}">
                <a16:creationId xmlns:a16="http://schemas.microsoft.com/office/drawing/2014/main" id="{2276C27A-B0A0-991D-DD3C-D802EB8A3D2B}"/>
              </a:ext>
            </a:extLst>
          </p:cNvPr>
          <p:cNvSpPr txBox="1"/>
          <p:nvPr/>
        </p:nvSpPr>
        <p:spPr>
          <a:xfrm>
            <a:off x="9391256" y="1318992"/>
            <a:ext cx="2057401"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800" b="1" dirty="0"/>
              <a:t>Can create</a:t>
            </a:r>
          </a:p>
        </p:txBody>
      </p:sp>
      <p:sp>
        <p:nvSpPr>
          <p:cNvPr id="53" name="TextBox 52">
            <a:extLst>
              <a:ext uri="{FF2B5EF4-FFF2-40B4-BE49-F238E27FC236}">
                <a16:creationId xmlns:a16="http://schemas.microsoft.com/office/drawing/2014/main" id="{D9BC41F5-8CBC-906F-A2D5-F219969FEFE5}"/>
              </a:ext>
            </a:extLst>
          </p:cNvPr>
          <p:cNvSpPr txBox="1"/>
          <p:nvPr/>
        </p:nvSpPr>
        <p:spPr>
          <a:xfrm flipH="1">
            <a:off x="4650413" y="91942"/>
            <a:ext cx="2057401"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800" b="1" dirty="0"/>
              <a:t>Does not</a:t>
            </a:r>
          </a:p>
        </p:txBody>
      </p:sp>
      <p:grpSp>
        <p:nvGrpSpPr>
          <p:cNvPr id="122" name="Group 121">
            <a:extLst>
              <a:ext uri="{FF2B5EF4-FFF2-40B4-BE49-F238E27FC236}">
                <a16:creationId xmlns:a16="http://schemas.microsoft.com/office/drawing/2014/main" id="{ADA0840B-54CB-52CC-12AC-E2DC265331D0}"/>
              </a:ext>
            </a:extLst>
          </p:cNvPr>
          <p:cNvGrpSpPr/>
          <p:nvPr/>
        </p:nvGrpSpPr>
        <p:grpSpPr>
          <a:xfrm>
            <a:off x="2579534" y="483681"/>
            <a:ext cx="3495808" cy="6255599"/>
            <a:chOff x="1220634" y="483681"/>
            <a:chExt cx="3495808" cy="6255599"/>
          </a:xfrm>
        </p:grpSpPr>
        <p:grpSp>
          <p:nvGrpSpPr>
            <p:cNvPr id="95" name="Group 94">
              <a:extLst>
                <a:ext uri="{FF2B5EF4-FFF2-40B4-BE49-F238E27FC236}">
                  <a16:creationId xmlns:a16="http://schemas.microsoft.com/office/drawing/2014/main" id="{5DEC3329-1EE5-223A-2C4A-96E7BA8D505D}"/>
                </a:ext>
              </a:extLst>
            </p:cNvPr>
            <p:cNvGrpSpPr/>
            <p:nvPr/>
          </p:nvGrpSpPr>
          <p:grpSpPr>
            <a:xfrm>
              <a:off x="1220634" y="483681"/>
              <a:ext cx="3488979" cy="5530838"/>
              <a:chOff x="1039216" y="919788"/>
              <a:chExt cx="3681305" cy="5530838"/>
            </a:xfrm>
          </p:grpSpPr>
          <p:grpSp>
            <p:nvGrpSpPr>
              <p:cNvPr id="66" name="Group 65">
                <a:extLst>
                  <a:ext uri="{FF2B5EF4-FFF2-40B4-BE49-F238E27FC236}">
                    <a16:creationId xmlns:a16="http://schemas.microsoft.com/office/drawing/2014/main" id="{175BFF31-8719-CD16-6FDE-FCFB83AEFDAA}"/>
                  </a:ext>
                </a:extLst>
              </p:cNvPr>
              <p:cNvGrpSpPr/>
              <p:nvPr/>
            </p:nvGrpSpPr>
            <p:grpSpPr>
              <a:xfrm>
                <a:off x="1039216" y="919788"/>
                <a:ext cx="3681305" cy="4327946"/>
                <a:chOff x="1476777" y="2009110"/>
                <a:chExt cx="3657206" cy="4327946"/>
              </a:xfrm>
            </p:grpSpPr>
            <p:grpSp>
              <p:nvGrpSpPr>
                <p:cNvPr id="59" name="Group 58">
                  <a:extLst>
                    <a:ext uri="{FF2B5EF4-FFF2-40B4-BE49-F238E27FC236}">
                      <a16:creationId xmlns:a16="http://schemas.microsoft.com/office/drawing/2014/main" id="{BE9319A7-BCF7-4A18-9EBC-AB520CD7F080}"/>
                    </a:ext>
                  </a:extLst>
                </p:cNvPr>
                <p:cNvGrpSpPr/>
                <p:nvPr/>
              </p:nvGrpSpPr>
              <p:grpSpPr>
                <a:xfrm>
                  <a:off x="1476777" y="2009110"/>
                  <a:ext cx="3657206" cy="3556936"/>
                  <a:chOff x="1476777" y="2009110"/>
                  <a:chExt cx="3657206" cy="3556936"/>
                </a:xfrm>
              </p:grpSpPr>
              <p:grpSp>
                <p:nvGrpSpPr>
                  <p:cNvPr id="42" name="Group 41">
                    <a:extLst>
                      <a:ext uri="{FF2B5EF4-FFF2-40B4-BE49-F238E27FC236}">
                        <a16:creationId xmlns:a16="http://schemas.microsoft.com/office/drawing/2014/main" id="{F47008E0-D56E-8E18-2D8D-31D2F1015058}"/>
                      </a:ext>
                    </a:extLst>
                  </p:cNvPr>
                  <p:cNvGrpSpPr/>
                  <p:nvPr/>
                </p:nvGrpSpPr>
                <p:grpSpPr>
                  <a:xfrm flipH="1">
                    <a:off x="1476777" y="2009110"/>
                    <a:ext cx="3657206" cy="2959390"/>
                    <a:chOff x="2438794" y="2006586"/>
                    <a:chExt cx="3657206" cy="2959390"/>
                  </a:xfrm>
                </p:grpSpPr>
                <p:cxnSp>
                  <p:nvCxnSpPr>
                    <p:cNvPr id="43" name="Straight Arrow Connector 42">
                      <a:extLst>
                        <a:ext uri="{FF2B5EF4-FFF2-40B4-BE49-F238E27FC236}">
                          <a16:creationId xmlns:a16="http://schemas.microsoft.com/office/drawing/2014/main" id="{5B3DE20C-6F89-CE93-8164-D3207CDE6EBC}"/>
                        </a:ext>
                      </a:extLst>
                    </p:cNvPr>
                    <p:cNvCxnSpPr>
                      <a:cxnSpLocks/>
                      <a:endCxn id="48" idx="1"/>
                    </p:cNvCxnSpPr>
                    <p:nvPr/>
                  </p:nvCxnSpPr>
                  <p:spPr>
                    <a:xfrm flipV="1">
                      <a:off x="2445532" y="2191252"/>
                      <a:ext cx="1593068" cy="2746583"/>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4" name="Straight Arrow Connector 43">
                      <a:extLst>
                        <a:ext uri="{FF2B5EF4-FFF2-40B4-BE49-F238E27FC236}">
                          <a16:creationId xmlns:a16="http://schemas.microsoft.com/office/drawing/2014/main" id="{AD8B5185-D225-E042-FFB7-362D73EC256C}"/>
                        </a:ext>
                      </a:extLst>
                    </p:cNvPr>
                    <p:cNvCxnSpPr>
                      <a:cxnSpLocks/>
                      <a:endCxn id="49" idx="1"/>
                    </p:cNvCxnSpPr>
                    <p:nvPr/>
                  </p:nvCxnSpPr>
                  <p:spPr>
                    <a:xfrm flipV="1">
                      <a:off x="2445532" y="2792306"/>
                      <a:ext cx="1582953" cy="2173670"/>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5" name="Straight Arrow Connector 44">
                      <a:extLst>
                        <a:ext uri="{FF2B5EF4-FFF2-40B4-BE49-F238E27FC236}">
                          <a16:creationId xmlns:a16="http://schemas.microsoft.com/office/drawing/2014/main" id="{96DE8219-F6C8-A939-7E80-DB7A190D6BA2}"/>
                        </a:ext>
                      </a:extLst>
                    </p:cNvPr>
                    <p:cNvCxnSpPr>
                      <a:cxnSpLocks/>
                      <a:endCxn id="50" idx="1"/>
                    </p:cNvCxnSpPr>
                    <p:nvPr/>
                  </p:nvCxnSpPr>
                  <p:spPr>
                    <a:xfrm flipV="1">
                      <a:off x="2445532" y="3429001"/>
                      <a:ext cx="1593068" cy="1522904"/>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6" name="Straight Arrow Connector 45">
                      <a:extLst>
                        <a:ext uri="{FF2B5EF4-FFF2-40B4-BE49-F238E27FC236}">
                          <a16:creationId xmlns:a16="http://schemas.microsoft.com/office/drawing/2014/main" id="{7E9B333A-6B2D-8AC0-82BD-36AB525ED79E}"/>
                        </a:ext>
                      </a:extLst>
                    </p:cNvPr>
                    <p:cNvCxnSpPr>
                      <a:cxnSpLocks/>
                      <a:endCxn id="51" idx="1"/>
                    </p:cNvCxnSpPr>
                    <p:nvPr/>
                  </p:nvCxnSpPr>
                  <p:spPr>
                    <a:xfrm flipV="1">
                      <a:off x="2445532" y="4024337"/>
                      <a:ext cx="1593068" cy="927568"/>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cxnSp>
                  <p:nvCxnSpPr>
                    <p:cNvPr id="47" name="Straight Arrow Connector 46">
                      <a:extLst>
                        <a:ext uri="{FF2B5EF4-FFF2-40B4-BE49-F238E27FC236}">
                          <a16:creationId xmlns:a16="http://schemas.microsoft.com/office/drawing/2014/main" id="{4E482B3E-D426-A762-1A29-612C76111DA0}"/>
                        </a:ext>
                      </a:extLst>
                    </p:cNvPr>
                    <p:cNvCxnSpPr>
                      <a:cxnSpLocks/>
                      <a:endCxn id="52" idx="1"/>
                    </p:cNvCxnSpPr>
                    <p:nvPr/>
                  </p:nvCxnSpPr>
                  <p:spPr>
                    <a:xfrm flipV="1">
                      <a:off x="2438794" y="4643813"/>
                      <a:ext cx="1599806" cy="308092"/>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sp>
                  <p:nvSpPr>
                    <p:cNvPr id="48" name="TextBox 47">
                      <a:extLst>
                        <a:ext uri="{FF2B5EF4-FFF2-40B4-BE49-F238E27FC236}">
                          <a16:creationId xmlns:a16="http://schemas.microsoft.com/office/drawing/2014/main" id="{5595A999-1B0D-838D-D38C-35E3E2A690E2}"/>
                        </a:ext>
                      </a:extLst>
                    </p:cNvPr>
                    <p:cNvSpPr txBox="1"/>
                    <p:nvPr/>
                  </p:nvSpPr>
                  <p:spPr>
                    <a:xfrm>
                      <a:off x="4038600" y="2006586"/>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Think critically</a:t>
                      </a:r>
                    </a:p>
                  </p:txBody>
                </p:sp>
                <p:sp>
                  <p:nvSpPr>
                    <p:cNvPr id="49" name="TextBox 48">
                      <a:extLst>
                        <a:ext uri="{FF2B5EF4-FFF2-40B4-BE49-F238E27FC236}">
                          <a16:creationId xmlns:a16="http://schemas.microsoft.com/office/drawing/2014/main" id="{6581F663-F00E-F7C3-38D7-16A043F4A1FD}"/>
                        </a:ext>
                      </a:extLst>
                    </p:cNvPr>
                    <p:cNvSpPr txBox="1"/>
                    <p:nvPr/>
                  </p:nvSpPr>
                  <p:spPr>
                    <a:xfrm>
                      <a:off x="4028485" y="2469140"/>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Understand meaning</a:t>
                      </a:r>
                    </a:p>
                  </p:txBody>
                </p:sp>
                <p:sp>
                  <p:nvSpPr>
                    <p:cNvPr id="50" name="TextBox 49">
                      <a:extLst>
                        <a:ext uri="{FF2B5EF4-FFF2-40B4-BE49-F238E27FC236}">
                          <a16:creationId xmlns:a16="http://schemas.microsoft.com/office/drawing/2014/main" id="{DE3003EB-16C8-CBB2-257F-B1C3D1EF76B4}"/>
                        </a:ext>
                      </a:extLst>
                    </p:cNvPr>
                    <p:cNvSpPr txBox="1"/>
                    <p:nvPr/>
                  </p:nvSpPr>
                  <p:spPr>
                    <a:xfrm>
                      <a:off x="4038600" y="3244335"/>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Know facts</a:t>
                      </a:r>
                    </a:p>
                  </p:txBody>
                </p:sp>
                <p:sp>
                  <p:nvSpPr>
                    <p:cNvPr id="51" name="TextBox 50">
                      <a:extLst>
                        <a:ext uri="{FF2B5EF4-FFF2-40B4-BE49-F238E27FC236}">
                          <a16:creationId xmlns:a16="http://schemas.microsoft.com/office/drawing/2014/main" id="{B56E667F-0194-F775-DD4F-11C22F05B71A}"/>
                        </a:ext>
                      </a:extLst>
                    </p:cNvPr>
                    <p:cNvSpPr txBox="1"/>
                    <p:nvPr/>
                  </p:nvSpPr>
                  <p:spPr>
                    <a:xfrm>
                      <a:off x="4038600" y="3701171"/>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Provide an evidence-base</a:t>
                      </a:r>
                    </a:p>
                  </p:txBody>
                </p:sp>
                <p:sp>
                  <p:nvSpPr>
                    <p:cNvPr id="52" name="TextBox 51">
                      <a:extLst>
                        <a:ext uri="{FF2B5EF4-FFF2-40B4-BE49-F238E27FC236}">
                          <a16:creationId xmlns:a16="http://schemas.microsoft.com/office/drawing/2014/main" id="{16F6188E-1133-76B3-A62F-38669FF1B7BC}"/>
                        </a:ext>
                      </a:extLst>
                    </p:cNvPr>
                    <p:cNvSpPr txBox="1"/>
                    <p:nvPr/>
                  </p:nvSpPr>
                  <p:spPr>
                    <a:xfrm>
                      <a:off x="4038600" y="4459147"/>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bias</a:t>
                      </a:r>
                    </a:p>
                  </p:txBody>
                </p:sp>
              </p:grpSp>
              <p:sp>
                <p:nvSpPr>
                  <p:cNvPr id="55" name="TextBox 54">
                    <a:extLst>
                      <a:ext uri="{FF2B5EF4-FFF2-40B4-BE49-F238E27FC236}">
                        <a16:creationId xmlns:a16="http://schemas.microsoft.com/office/drawing/2014/main" id="{A6FEA675-17BA-C643-AC51-782E5D36F747}"/>
                      </a:ext>
                    </a:extLst>
                  </p:cNvPr>
                  <p:cNvSpPr txBox="1"/>
                  <p:nvPr/>
                </p:nvSpPr>
                <p:spPr>
                  <a:xfrm flipH="1">
                    <a:off x="1476777" y="491971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consistency</a:t>
                    </a:r>
                  </a:p>
                </p:txBody>
              </p:sp>
              <p:cxnSp>
                <p:nvCxnSpPr>
                  <p:cNvPr id="56" name="Straight Arrow Connector 55">
                    <a:extLst>
                      <a:ext uri="{FF2B5EF4-FFF2-40B4-BE49-F238E27FC236}">
                        <a16:creationId xmlns:a16="http://schemas.microsoft.com/office/drawing/2014/main" id="{85AE38BE-20A3-B9CE-32ED-DF3EC27F8FB4}"/>
                      </a:ext>
                    </a:extLst>
                  </p:cNvPr>
                  <p:cNvCxnSpPr>
                    <a:cxnSpLocks/>
                    <a:endCxn id="55" idx="1"/>
                  </p:cNvCxnSpPr>
                  <p:nvPr/>
                </p:nvCxnSpPr>
                <p:spPr>
                  <a:xfrm flipH="1">
                    <a:off x="3534177" y="4954429"/>
                    <a:ext cx="1579576" cy="288452"/>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61" name="TextBox 60">
                  <a:extLst>
                    <a:ext uri="{FF2B5EF4-FFF2-40B4-BE49-F238E27FC236}">
                      <a16:creationId xmlns:a16="http://schemas.microsoft.com/office/drawing/2014/main" id="{B579DCCD-6F53-D301-736B-FA7771E73D65}"/>
                    </a:ext>
                  </a:extLst>
                </p:cNvPr>
                <p:cNvSpPr txBox="1"/>
                <p:nvPr/>
              </p:nvSpPr>
              <p:spPr>
                <a:xfrm flipH="1">
                  <a:off x="1476777" y="569072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Check for accuracy</a:t>
                  </a:r>
                </a:p>
              </p:txBody>
            </p:sp>
            <p:cxnSp>
              <p:nvCxnSpPr>
                <p:cNvPr id="62" name="Straight Arrow Connector 61">
                  <a:extLst>
                    <a:ext uri="{FF2B5EF4-FFF2-40B4-BE49-F238E27FC236}">
                      <a16:creationId xmlns:a16="http://schemas.microsoft.com/office/drawing/2014/main" id="{DD4E963F-D0C5-6AE2-4114-A7B8F82DA11F}"/>
                    </a:ext>
                  </a:extLst>
                </p:cNvPr>
                <p:cNvCxnSpPr>
                  <a:cxnSpLocks/>
                </p:cNvCxnSpPr>
                <p:nvPr/>
              </p:nvCxnSpPr>
              <p:spPr>
                <a:xfrm flipH="1">
                  <a:off x="3544291" y="4954429"/>
                  <a:ext cx="1583346" cy="1119173"/>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81" name="TextBox 80">
                <a:extLst>
                  <a:ext uri="{FF2B5EF4-FFF2-40B4-BE49-F238E27FC236}">
                    <a16:creationId xmlns:a16="http://schemas.microsoft.com/office/drawing/2014/main" id="{E001244A-D659-F7DB-510F-CC4C29D7BBE6}"/>
                  </a:ext>
                </a:extLst>
              </p:cNvPr>
              <p:cNvSpPr txBox="1"/>
              <p:nvPr/>
            </p:nvSpPr>
            <p:spPr>
              <a:xfrm flipH="1">
                <a:off x="1049330" y="5356737"/>
                <a:ext cx="2057400"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Verify sources</a:t>
                </a:r>
              </a:p>
            </p:txBody>
          </p:sp>
          <p:cxnSp>
            <p:nvCxnSpPr>
              <p:cNvPr id="82" name="Straight Arrow Connector 81">
                <a:extLst>
                  <a:ext uri="{FF2B5EF4-FFF2-40B4-BE49-F238E27FC236}">
                    <a16:creationId xmlns:a16="http://schemas.microsoft.com/office/drawing/2014/main" id="{9CC147A2-0B83-96EC-686A-D116C32D59AB}"/>
                  </a:ext>
                </a:extLst>
              </p:cNvPr>
              <p:cNvCxnSpPr>
                <a:cxnSpLocks/>
                <a:endCxn id="81" idx="1"/>
              </p:cNvCxnSpPr>
              <p:nvPr/>
            </p:nvCxnSpPr>
            <p:spPr>
              <a:xfrm flipH="1">
                <a:off x="3106731" y="3865107"/>
                <a:ext cx="1593779" cy="1676296"/>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sp>
            <p:nvSpPr>
              <p:cNvPr id="91" name="TextBox 90">
                <a:extLst>
                  <a:ext uri="{FF2B5EF4-FFF2-40B4-BE49-F238E27FC236}">
                    <a16:creationId xmlns:a16="http://schemas.microsoft.com/office/drawing/2014/main" id="{1CCA3568-3C8C-53D3-2B25-64A96300F397}"/>
                  </a:ext>
                </a:extLst>
              </p:cNvPr>
              <p:cNvSpPr txBox="1"/>
              <p:nvPr/>
            </p:nvSpPr>
            <p:spPr>
              <a:xfrm flipH="1">
                <a:off x="1045994" y="5804295"/>
                <a:ext cx="20574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Apply human judgement</a:t>
                </a:r>
              </a:p>
            </p:txBody>
          </p:sp>
          <p:cxnSp>
            <p:nvCxnSpPr>
              <p:cNvPr id="92" name="Straight Arrow Connector 91">
                <a:extLst>
                  <a:ext uri="{FF2B5EF4-FFF2-40B4-BE49-F238E27FC236}">
                    <a16:creationId xmlns:a16="http://schemas.microsoft.com/office/drawing/2014/main" id="{1981ECB2-A166-5FA3-F875-FC030C6E200F}"/>
                  </a:ext>
                </a:extLst>
              </p:cNvPr>
              <p:cNvCxnSpPr>
                <a:cxnSpLocks/>
                <a:endCxn id="91" idx="1"/>
              </p:cNvCxnSpPr>
              <p:nvPr/>
            </p:nvCxnSpPr>
            <p:spPr>
              <a:xfrm flipH="1">
                <a:off x="3103395" y="3865107"/>
                <a:ext cx="1597115" cy="2262354"/>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107" name="TextBox 106">
              <a:extLst>
                <a:ext uri="{FF2B5EF4-FFF2-40B4-BE49-F238E27FC236}">
                  <a16:creationId xmlns:a16="http://schemas.microsoft.com/office/drawing/2014/main" id="{6A9573BE-4AFF-ADA9-A43A-7E06438D4A53}"/>
                </a:ext>
              </a:extLst>
            </p:cNvPr>
            <p:cNvSpPr txBox="1"/>
            <p:nvPr/>
          </p:nvSpPr>
          <p:spPr>
            <a:xfrm flipH="1">
              <a:off x="1220634" y="6092949"/>
              <a:ext cx="201095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Take responsibility</a:t>
              </a:r>
            </a:p>
          </p:txBody>
        </p:sp>
        <p:cxnSp>
          <p:nvCxnSpPr>
            <p:cNvPr id="108" name="Straight Arrow Connector 107">
              <a:extLst>
                <a:ext uri="{FF2B5EF4-FFF2-40B4-BE49-F238E27FC236}">
                  <a16:creationId xmlns:a16="http://schemas.microsoft.com/office/drawing/2014/main" id="{85DD1AFB-0559-8858-87F6-C09F384084DD}"/>
                </a:ext>
              </a:extLst>
            </p:cNvPr>
            <p:cNvCxnSpPr>
              <a:cxnSpLocks/>
              <a:endCxn id="107" idx="1"/>
            </p:cNvCxnSpPr>
            <p:nvPr/>
          </p:nvCxnSpPr>
          <p:spPr>
            <a:xfrm flipH="1">
              <a:off x="3231592" y="3429000"/>
              <a:ext cx="1484850" cy="2987115"/>
            </a:xfrm>
            <a:prstGeom prst="straightConnector1">
              <a:avLst/>
            </a:prstGeom>
            <a:ln>
              <a:tailEnd type="triangle"/>
            </a:ln>
          </p:spPr>
          <p:style>
            <a:lnRef idx="2">
              <a:schemeClr val="accent1"/>
            </a:lnRef>
            <a:fillRef idx="1">
              <a:schemeClr val="lt1"/>
            </a:fillRef>
            <a:effectRef idx="0">
              <a:schemeClr val="accent1"/>
            </a:effectRef>
            <a:fontRef idx="minor">
              <a:schemeClr val="dk1"/>
            </a:fontRef>
          </p:style>
        </p:cxnSp>
      </p:grpSp>
      <p:sp>
        <p:nvSpPr>
          <p:cNvPr id="123" name="TextBox 122">
            <a:extLst>
              <a:ext uri="{FF2B5EF4-FFF2-40B4-BE49-F238E27FC236}">
                <a16:creationId xmlns:a16="http://schemas.microsoft.com/office/drawing/2014/main" id="{66ABACA6-7ADA-EF35-CC0F-3B6F67929CB8}"/>
              </a:ext>
            </a:extLst>
          </p:cNvPr>
          <p:cNvSpPr txBox="1"/>
          <p:nvPr/>
        </p:nvSpPr>
        <p:spPr>
          <a:xfrm>
            <a:off x="0" y="449578"/>
            <a:ext cx="2585958" cy="461665"/>
          </a:xfrm>
          <a:prstGeom prst="rect">
            <a:avLst/>
          </a:prstGeom>
          <a:noFill/>
        </p:spPr>
        <p:txBody>
          <a:bodyPr wrap="square" rtlCol="0">
            <a:spAutoFit/>
          </a:bodyPr>
          <a:lstStyle/>
          <a:p>
            <a:pPr algn="ctr"/>
            <a:r>
              <a:rPr lang="en-GB" sz="1200" dirty="0"/>
              <a:t>Does not evaluate ideas independently</a:t>
            </a:r>
          </a:p>
        </p:txBody>
      </p:sp>
      <p:sp>
        <p:nvSpPr>
          <p:cNvPr id="125" name="TextBox 124">
            <a:extLst>
              <a:ext uri="{FF2B5EF4-FFF2-40B4-BE49-F238E27FC236}">
                <a16:creationId xmlns:a16="http://schemas.microsoft.com/office/drawing/2014/main" id="{BDB2D990-F26D-2B0A-B25C-678A797B73CD}"/>
              </a:ext>
            </a:extLst>
          </p:cNvPr>
          <p:cNvSpPr txBox="1"/>
          <p:nvPr/>
        </p:nvSpPr>
        <p:spPr>
          <a:xfrm>
            <a:off x="0" y="1033567"/>
            <a:ext cx="2585958" cy="461665"/>
          </a:xfrm>
          <a:prstGeom prst="rect">
            <a:avLst/>
          </a:prstGeom>
          <a:noFill/>
        </p:spPr>
        <p:txBody>
          <a:bodyPr wrap="square" rtlCol="0">
            <a:spAutoFit/>
          </a:bodyPr>
          <a:lstStyle/>
          <a:p>
            <a:pPr algn="ctr"/>
            <a:r>
              <a:rPr lang="en-GB" sz="1200" dirty="0"/>
              <a:t>Does not understand concepts like humans do</a:t>
            </a:r>
          </a:p>
        </p:txBody>
      </p:sp>
      <p:sp>
        <p:nvSpPr>
          <p:cNvPr id="127" name="TextBox 126">
            <a:extLst>
              <a:ext uri="{FF2B5EF4-FFF2-40B4-BE49-F238E27FC236}">
                <a16:creationId xmlns:a16="http://schemas.microsoft.com/office/drawing/2014/main" id="{D1FDCA93-C5FF-8175-95C3-76F9D6F2DDB4}"/>
              </a:ext>
            </a:extLst>
          </p:cNvPr>
          <p:cNvSpPr txBox="1"/>
          <p:nvPr/>
        </p:nvSpPr>
        <p:spPr>
          <a:xfrm>
            <a:off x="78621" y="1695901"/>
            <a:ext cx="2585958" cy="461665"/>
          </a:xfrm>
          <a:prstGeom prst="rect">
            <a:avLst/>
          </a:prstGeom>
          <a:noFill/>
        </p:spPr>
        <p:txBody>
          <a:bodyPr wrap="square" rtlCol="0">
            <a:spAutoFit/>
          </a:bodyPr>
          <a:lstStyle/>
          <a:p>
            <a:pPr algn="ctr"/>
            <a:r>
              <a:rPr lang="en-GB" sz="1200" dirty="0"/>
              <a:t>Generates responses but it may produce incorrect information</a:t>
            </a:r>
          </a:p>
        </p:txBody>
      </p:sp>
      <p:sp>
        <p:nvSpPr>
          <p:cNvPr id="129" name="TextBox 128">
            <a:extLst>
              <a:ext uri="{FF2B5EF4-FFF2-40B4-BE49-F238E27FC236}">
                <a16:creationId xmlns:a16="http://schemas.microsoft.com/office/drawing/2014/main" id="{8494E964-3365-DF72-6D38-10B3DAC63C47}"/>
              </a:ext>
            </a:extLst>
          </p:cNvPr>
          <p:cNvSpPr txBox="1"/>
          <p:nvPr/>
        </p:nvSpPr>
        <p:spPr>
          <a:xfrm>
            <a:off x="24981" y="2253105"/>
            <a:ext cx="2585958" cy="461665"/>
          </a:xfrm>
          <a:prstGeom prst="rect">
            <a:avLst/>
          </a:prstGeom>
          <a:noFill/>
        </p:spPr>
        <p:txBody>
          <a:bodyPr wrap="square" rtlCol="0">
            <a:spAutoFit/>
          </a:bodyPr>
          <a:lstStyle/>
          <a:p>
            <a:pPr algn="ctr"/>
            <a:r>
              <a:rPr lang="en-GB" sz="1200" dirty="0"/>
              <a:t>It may make claims without supporting evidence or references</a:t>
            </a:r>
          </a:p>
        </p:txBody>
      </p:sp>
      <p:sp>
        <p:nvSpPr>
          <p:cNvPr id="131" name="TextBox 130">
            <a:extLst>
              <a:ext uri="{FF2B5EF4-FFF2-40B4-BE49-F238E27FC236}">
                <a16:creationId xmlns:a16="http://schemas.microsoft.com/office/drawing/2014/main" id="{1C404547-7FCA-D02E-409C-B9E7A4C9C8F0}"/>
              </a:ext>
            </a:extLst>
          </p:cNvPr>
          <p:cNvSpPr txBox="1"/>
          <p:nvPr/>
        </p:nvSpPr>
        <p:spPr>
          <a:xfrm>
            <a:off x="24981" y="2863116"/>
            <a:ext cx="2585958" cy="461665"/>
          </a:xfrm>
          <a:prstGeom prst="rect">
            <a:avLst/>
          </a:prstGeom>
          <a:noFill/>
        </p:spPr>
        <p:txBody>
          <a:bodyPr wrap="square" rtlCol="0">
            <a:spAutoFit/>
          </a:bodyPr>
          <a:lstStyle/>
          <a:p>
            <a:pPr algn="ctr"/>
            <a:r>
              <a:rPr lang="en-GB" sz="1200" dirty="0"/>
              <a:t>It may reproduce biases present in its training data</a:t>
            </a:r>
          </a:p>
        </p:txBody>
      </p:sp>
      <p:sp>
        <p:nvSpPr>
          <p:cNvPr id="133" name="TextBox 132">
            <a:extLst>
              <a:ext uri="{FF2B5EF4-FFF2-40B4-BE49-F238E27FC236}">
                <a16:creationId xmlns:a16="http://schemas.microsoft.com/office/drawing/2014/main" id="{537F9A42-2BDF-467C-D944-8596E2EE714E}"/>
              </a:ext>
            </a:extLst>
          </p:cNvPr>
          <p:cNvSpPr txBox="1"/>
          <p:nvPr/>
        </p:nvSpPr>
        <p:spPr>
          <a:xfrm>
            <a:off x="-33734" y="3458065"/>
            <a:ext cx="2585958" cy="461665"/>
          </a:xfrm>
          <a:prstGeom prst="rect">
            <a:avLst/>
          </a:prstGeom>
          <a:noFill/>
        </p:spPr>
        <p:txBody>
          <a:bodyPr wrap="square" rtlCol="0">
            <a:spAutoFit/>
          </a:bodyPr>
          <a:lstStyle/>
          <a:p>
            <a:pPr algn="ctr"/>
            <a:r>
              <a:rPr lang="en-GB" sz="1200" dirty="0"/>
              <a:t>It can contradict itself within the same response</a:t>
            </a:r>
          </a:p>
        </p:txBody>
      </p:sp>
      <p:sp>
        <p:nvSpPr>
          <p:cNvPr id="135" name="TextBox 134">
            <a:extLst>
              <a:ext uri="{FF2B5EF4-FFF2-40B4-BE49-F238E27FC236}">
                <a16:creationId xmlns:a16="http://schemas.microsoft.com/office/drawing/2014/main" id="{07D1CEB1-19DE-9020-8CAD-C9D1E776705E}"/>
              </a:ext>
            </a:extLst>
          </p:cNvPr>
          <p:cNvSpPr txBox="1"/>
          <p:nvPr/>
        </p:nvSpPr>
        <p:spPr>
          <a:xfrm>
            <a:off x="0" y="4257628"/>
            <a:ext cx="2585958" cy="461665"/>
          </a:xfrm>
          <a:prstGeom prst="rect">
            <a:avLst/>
          </a:prstGeom>
          <a:noFill/>
        </p:spPr>
        <p:txBody>
          <a:bodyPr wrap="square" rtlCol="0">
            <a:spAutoFit/>
          </a:bodyPr>
          <a:lstStyle/>
          <a:p>
            <a:pPr algn="ctr"/>
            <a:r>
              <a:rPr lang="en-GB" sz="1200" dirty="0"/>
              <a:t>It does not automatically verify whether information is correct</a:t>
            </a:r>
          </a:p>
        </p:txBody>
      </p:sp>
      <p:sp>
        <p:nvSpPr>
          <p:cNvPr id="137" name="TextBox 136">
            <a:extLst>
              <a:ext uri="{FF2B5EF4-FFF2-40B4-BE49-F238E27FC236}">
                <a16:creationId xmlns:a16="http://schemas.microsoft.com/office/drawing/2014/main" id="{3348A2F0-5AA0-920D-D3B3-5CDF13EC23B4}"/>
              </a:ext>
            </a:extLst>
          </p:cNvPr>
          <p:cNvSpPr txBox="1"/>
          <p:nvPr/>
        </p:nvSpPr>
        <p:spPr>
          <a:xfrm>
            <a:off x="24981" y="4869257"/>
            <a:ext cx="2585958" cy="461665"/>
          </a:xfrm>
          <a:prstGeom prst="rect">
            <a:avLst/>
          </a:prstGeom>
          <a:noFill/>
        </p:spPr>
        <p:txBody>
          <a:bodyPr wrap="square" rtlCol="0">
            <a:spAutoFit/>
          </a:bodyPr>
          <a:lstStyle/>
          <a:p>
            <a:pPr algn="ctr"/>
            <a:r>
              <a:rPr lang="en-GB" sz="1200" dirty="0"/>
              <a:t>It can generate incomplete, incorrect, or fabricated references</a:t>
            </a:r>
          </a:p>
        </p:txBody>
      </p:sp>
      <p:sp>
        <p:nvSpPr>
          <p:cNvPr id="139" name="TextBox 138">
            <a:extLst>
              <a:ext uri="{FF2B5EF4-FFF2-40B4-BE49-F238E27FC236}">
                <a16:creationId xmlns:a16="http://schemas.microsoft.com/office/drawing/2014/main" id="{29FA6870-C9E4-338C-FA6E-6E60BF65B5E1}"/>
              </a:ext>
            </a:extLst>
          </p:cNvPr>
          <p:cNvSpPr txBox="1"/>
          <p:nvPr/>
        </p:nvSpPr>
        <p:spPr>
          <a:xfrm>
            <a:off x="-38101" y="5460623"/>
            <a:ext cx="2664579" cy="461665"/>
          </a:xfrm>
          <a:prstGeom prst="rect">
            <a:avLst/>
          </a:prstGeom>
          <a:noFill/>
        </p:spPr>
        <p:txBody>
          <a:bodyPr wrap="square" rtlCol="0">
            <a:spAutoFit/>
          </a:bodyPr>
          <a:lstStyle/>
          <a:p>
            <a:pPr algn="ctr"/>
            <a:r>
              <a:rPr lang="en-GB" sz="1200" dirty="0"/>
              <a:t>It cannot decide what is appropriate, ethical or reliable in a specific context</a:t>
            </a:r>
          </a:p>
        </p:txBody>
      </p:sp>
      <p:sp>
        <p:nvSpPr>
          <p:cNvPr id="141" name="TextBox 140">
            <a:extLst>
              <a:ext uri="{FF2B5EF4-FFF2-40B4-BE49-F238E27FC236}">
                <a16:creationId xmlns:a16="http://schemas.microsoft.com/office/drawing/2014/main" id="{8FB4B842-1D40-62D7-0A47-B22904E1D0C5}"/>
              </a:ext>
            </a:extLst>
          </p:cNvPr>
          <p:cNvSpPr txBox="1"/>
          <p:nvPr/>
        </p:nvSpPr>
        <p:spPr>
          <a:xfrm>
            <a:off x="-25400" y="6109314"/>
            <a:ext cx="2664579" cy="461665"/>
          </a:xfrm>
          <a:prstGeom prst="rect">
            <a:avLst/>
          </a:prstGeom>
          <a:noFill/>
        </p:spPr>
        <p:txBody>
          <a:bodyPr wrap="square" rtlCol="0">
            <a:spAutoFit/>
          </a:bodyPr>
          <a:lstStyle/>
          <a:p>
            <a:pPr algn="ctr"/>
            <a:r>
              <a:rPr lang="en-GB" sz="1200" dirty="0"/>
              <a:t>The responsibility for submitted work always remains with the students</a:t>
            </a:r>
          </a:p>
        </p:txBody>
      </p:sp>
    </p:spTree>
    <p:extLst>
      <p:ext uri="{BB962C8B-B14F-4D97-AF65-F5344CB8AC3E}">
        <p14:creationId xmlns:p14="http://schemas.microsoft.com/office/powerpoint/2010/main" val="238286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3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3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53" grpId="0" animBg="1"/>
      <p:bldP spid="123" grpId="0"/>
      <p:bldP spid="125" grpId="0"/>
      <p:bldP spid="127" grpId="0"/>
      <p:bldP spid="129" grpId="0"/>
      <p:bldP spid="131" grpId="0"/>
      <p:bldP spid="133" grpId="0"/>
      <p:bldP spid="135" grpId="0"/>
      <p:bldP spid="137" grpId="0"/>
      <p:bldP spid="139" grpId="0"/>
      <p:bldP spid="14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22,500+ Cartoon Of Student Writing Stock Photos, Pictures &amp; Royalty-Free  Images - iStock">
            <a:extLst>
              <a:ext uri="{FF2B5EF4-FFF2-40B4-BE49-F238E27FC236}">
                <a16:creationId xmlns:a16="http://schemas.microsoft.com/office/drawing/2014/main" id="{7294F97E-37E0-01E4-7C45-26A9A3EB6FAE}"/>
              </a:ext>
            </a:extLst>
          </p:cNvPr>
          <p:cNvPicPr>
            <a:picLocks noChangeAspect="1"/>
          </p:cNvPicPr>
          <p:nvPr/>
        </p:nvPicPr>
        <p:blipFill>
          <a:blip r:embed="rId2">
            <a:alphaModFix amt="35000"/>
          </a:blip>
          <a:srcRect l="9405" t="9682" r="6582" b="12676"/>
          <a:stretch>
            <a:fillRect/>
          </a:stretch>
        </p:blipFill>
        <p:spPr>
          <a:xfrm>
            <a:off x="1676400" y="4889500"/>
            <a:ext cx="3403600" cy="1968500"/>
          </a:xfrm>
          <a:prstGeom prst="rect">
            <a:avLst/>
          </a:prstGeom>
        </p:spPr>
      </p:pic>
      <p:sp>
        <p:nvSpPr>
          <p:cNvPr id="2" name="Title 1">
            <a:extLst>
              <a:ext uri="{FF2B5EF4-FFF2-40B4-BE49-F238E27FC236}">
                <a16:creationId xmlns:a16="http://schemas.microsoft.com/office/drawing/2014/main" id="{BC56E501-D83B-54EE-D49A-1DCD995592FA}"/>
              </a:ext>
            </a:extLst>
          </p:cNvPr>
          <p:cNvSpPr>
            <a:spLocks noGrp="1"/>
          </p:cNvSpPr>
          <p:nvPr>
            <p:ph type="title"/>
          </p:nvPr>
        </p:nvSpPr>
        <p:spPr>
          <a:xfrm>
            <a:off x="311150" y="154948"/>
            <a:ext cx="10515600" cy="752475"/>
          </a:xfrm>
        </p:spPr>
        <p:txBody>
          <a:bodyPr>
            <a:noAutofit/>
          </a:bodyPr>
          <a:lstStyle/>
          <a:p>
            <a:pPr algn="ctr"/>
            <a:r>
              <a:rPr lang="en-GB" sz="5400" b="1" dirty="0">
                <a:solidFill>
                  <a:schemeClr val="accent6">
                    <a:lumMod val="75000"/>
                  </a:schemeClr>
                </a:solidFill>
              </a:rPr>
              <a:t>Human</a:t>
            </a:r>
            <a:r>
              <a:rPr lang="en-GB" sz="5400" b="1" dirty="0"/>
              <a:t> vs </a:t>
            </a:r>
            <a:r>
              <a:rPr lang="en-GB" sz="5400" b="1" dirty="0">
                <a:solidFill>
                  <a:schemeClr val="accent5"/>
                </a:solidFill>
              </a:rPr>
              <a:t>AI</a:t>
            </a:r>
          </a:p>
        </p:txBody>
      </p:sp>
      <p:sp>
        <p:nvSpPr>
          <p:cNvPr id="4" name="Date Placeholder 3">
            <a:extLst>
              <a:ext uri="{FF2B5EF4-FFF2-40B4-BE49-F238E27FC236}">
                <a16:creationId xmlns:a16="http://schemas.microsoft.com/office/drawing/2014/main" id="{91CAA45B-D975-588D-8BE4-ABB75C719674}"/>
              </a:ext>
            </a:extLst>
          </p:cNvPr>
          <p:cNvSpPr>
            <a:spLocks noGrp="1"/>
          </p:cNvSpPr>
          <p:nvPr>
            <p:ph type="dt" sz="half" idx="10"/>
          </p:nvPr>
        </p:nvSpPr>
        <p:spPr/>
        <p:txBody>
          <a:bodyPr/>
          <a:lstStyle/>
          <a:p>
            <a:r>
              <a:rPr lang="en-US"/>
              <a:t>05 October 2026</a:t>
            </a:r>
            <a:endParaRPr lang="en-GB"/>
          </a:p>
        </p:txBody>
      </p:sp>
      <p:pic>
        <p:nvPicPr>
          <p:cNvPr id="15" name="Picture 14" descr="1,800+ Robot Writing Stock Illustrations, Royalty-Free Vector Graphics &amp;  Clip Art - iStock">
            <a:extLst>
              <a:ext uri="{FF2B5EF4-FFF2-40B4-BE49-F238E27FC236}">
                <a16:creationId xmlns:a16="http://schemas.microsoft.com/office/drawing/2014/main" id="{40E4E904-3543-8AD4-B506-C7F2F4A88B88}"/>
              </a:ext>
            </a:extLst>
          </p:cNvPr>
          <p:cNvPicPr>
            <a:picLocks noChangeAspect="1"/>
          </p:cNvPicPr>
          <p:nvPr/>
        </p:nvPicPr>
        <p:blipFill>
          <a:blip r:embed="rId3">
            <a:alphaModFix amt="20000"/>
          </a:blip>
          <a:stretch>
            <a:fillRect/>
          </a:stretch>
        </p:blipFill>
        <p:spPr>
          <a:xfrm>
            <a:off x="7106412" y="4712391"/>
            <a:ext cx="3739388" cy="2120209"/>
          </a:xfrm>
          <a:prstGeom prst="rect">
            <a:avLst/>
          </a:prstGeom>
        </p:spPr>
      </p:pic>
      <p:sp>
        <p:nvSpPr>
          <p:cNvPr id="5" name="Footer Placeholder 4">
            <a:extLst>
              <a:ext uri="{FF2B5EF4-FFF2-40B4-BE49-F238E27FC236}">
                <a16:creationId xmlns:a16="http://schemas.microsoft.com/office/drawing/2014/main" id="{74BD6E1D-74FF-095E-DA0D-5F8D5F1BD90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D363DC0-1B70-E2EE-90C8-885AF4C64AC1}"/>
              </a:ext>
            </a:extLst>
          </p:cNvPr>
          <p:cNvSpPr>
            <a:spLocks noGrp="1"/>
          </p:cNvSpPr>
          <p:nvPr>
            <p:ph type="sldNum" sz="quarter" idx="12"/>
          </p:nvPr>
        </p:nvSpPr>
        <p:spPr/>
        <p:txBody>
          <a:bodyPr/>
          <a:lstStyle/>
          <a:p>
            <a:fld id="{5D767B83-048F-464D-A4A1-6B3C2C24538D}" type="slidenum">
              <a:rPr lang="en-GB" smtClean="0"/>
              <a:t>7</a:t>
            </a:fld>
            <a:endParaRPr lang="en-GB"/>
          </a:p>
        </p:txBody>
      </p:sp>
      <p:sp>
        <p:nvSpPr>
          <p:cNvPr id="7" name="TextBox 6">
            <a:extLst>
              <a:ext uri="{FF2B5EF4-FFF2-40B4-BE49-F238E27FC236}">
                <a16:creationId xmlns:a16="http://schemas.microsoft.com/office/drawing/2014/main" id="{2F3BF396-2AF1-8A09-1918-892536174949}"/>
              </a:ext>
            </a:extLst>
          </p:cNvPr>
          <p:cNvSpPr txBox="1"/>
          <p:nvPr/>
        </p:nvSpPr>
        <p:spPr>
          <a:xfrm>
            <a:off x="203200" y="1790700"/>
            <a:ext cx="5892800" cy="329320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600" dirty="0"/>
              <a:t>The impact of social media on the mental health of teenagers is multifaceted, involving both potential benefits and risks. Social media platforms such as TikTok, Instagram, and YouTube serve as important spaces for teenagers' self-expression, identity exploration, and social interaction. These platforms can facilitate emotional expression, peer support, cultural exposure, and identity development to some extent (Khalaf </a:t>
            </a:r>
            <a:r>
              <a:rPr lang="en-GB" sz="1600" i="1" dirty="0"/>
              <a:t>et al</a:t>
            </a:r>
            <a:r>
              <a:rPr lang="en-GB" sz="1600" dirty="0"/>
              <a:t>., 2023). However, social media also functions as an amplification mechanism that may intensify existing psychological states rather than being a sole cause of mental health problems. The mental health of adolescents is influenced by various factors including family environment, school relationships, peer support, individual characteristics, and social media use itself (</a:t>
            </a:r>
            <a:r>
              <a:rPr lang="en-GB" sz="1600" dirty="0" err="1"/>
              <a:t>Oiu</a:t>
            </a:r>
            <a:r>
              <a:rPr lang="en-GB" sz="1600" dirty="0"/>
              <a:t>, 2026).</a:t>
            </a:r>
          </a:p>
        </p:txBody>
      </p:sp>
      <p:sp>
        <p:nvSpPr>
          <p:cNvPr id="9" name="TextBox 8">
            <a:extLst>
              <a:ext uri="{FF2B5EF4-FFF2-40B4-BE49-F238E27FC236}">
                <a16:creationId xmlns:a16="http://schemas.microsoft.com/office/drawing/2014/main" id="{3DB2B0F7-8435-E092-6E7B-5039F1A2D9E0}"/>
              </a:ext>
            </a:extLst>
          </p:cNvPr>
          <p:cNvSpPr txBox="1"/>
          <p:nvPr/>
        </p:nvSpPr>
        <p:spPr>
          <a:xfrm>
            <a:off x="6223000" y="1630599"/>
            <a:ext cx="5892800" cy="4031873"/>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dirty="0"/>
              <a:t>Social media has a significant impact on teenagers’ mental health, with both positive and negative effects. While platforms such as Instagram, TikTok, and Snapchat can help teenagers stay connected with friends, express themselves, and find supportive communities, excessive use can contribute to stress, anxiety, and low self-esteem. Constant exposure to carefully edited images and posts may cause teenagers to compare themselves with others and feel that they are not attractive, successful, or popular enough. Social media can also lead to cyberbullying, pressure to gain likes and followers, and disrupted sleep when teenagers spend too much time online. However, when used responsibly and in moderation, social media can provide valuable opportunities for communication, creativity, and support. Therefore, it is important for teenagers to develop healthy online habits and maintain a balance between social media use and real-life activities.</a:t>
            </a:r>
          </a:p>
        </p:txBody>
      </p:sp>
      <p:sp>
        <p:nvSpPr>
          <p:cNvPr id="16" name="TextBox 15">
            <a:extLst>
              <a:ext uri="{FF2B5EF4-FFF2-40B4-BE49-F238E27FC236}">
                <a16:creationId xmlns:a16="http://schemas.microsoft.com/office/drawing/2014/main" id="{CFC422EF-458F-26E0-6EB4-7460293D7371}"/>
              </a:ext>
            </a:extLst>
          </p:cNvPr>
          <p:cNvSpPr txBox="1"/>
          <p:nvPr/>
        </p:nvSpPr>
        <p:spPr>
          <a:xfrm>
            <a:off x="1365250" y="970518"/>
            <a:ext cx="9461500" cy="369332"/>
          </a:xfrm>
          <a:prstGeom prst="rect">
            <a:avLst/>
          </a:prstGeom>
          <a:noFill/>
        </p:spPr>
        <p:txBody>
          <a:bodyPr wrap="square" rtlCol="0">
            <a:spAutoFit/>
          </a:bodyPr>
          <a:lstStyle/>
          <a:p>
            <a:pPr algn="ctr"/>
            <a:r>
              <a:rPr lang="en-GB" b="1" dirty="0"/>
              <a:t>Topic: Impact of social media on teenagers’ mental health</a:t>
            </a:r>
          </a:p>
        </p:txBody>
      </p:sp>
    </p:spTree>
    <p:extLst>
      <p:ext uri="{BB962C8B-B14F-4D97-AF65-F5344CB8AC3E}">
        <p14:creationId xmlns:p14="http://schemas.microsoft.com/office/powerpoint/2010/main" val="1284624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0AEEB-1A4A-05FD-7815-70F4ADF506FB}"/>
              </a:ext>
            </a:extLst>
          </p:cNvPr>
          <p:cNvSpPr>
            <a:spLocks noGrp="1"/>
          </p:cNvSpPr>
          <p:nvPr>
            <p:ph type="title"/>
          </p:nvPr>
        </p:nvSpPr>
        <p:spPr>
          <a:xfrm>
            <a:off x="5868557" y="1138036"/>
            <a:ext cx="5444382" cy="1402470"/>
          </a:xfrm>
        </p:spPr>
        <p:txBody>
          <a:bodyPr anchor="t">
            <a:normAutofit/>
          </a:bodyPr>
          <a:lstStyle/>
          <a:p>
            <a:r>
              <a:rPr lang="en-GB" sz="3600" b="1" dirty="0"/>
              <a:t>Work in pairs</a:t>
            </a:r>
          </a:p>
        </p:txBody>
      </p:sp>
      <p:pic>
        <p:nvPicPr>
          <p:cNvPr id="8" name="Picture 7" descr="Wood human figure">
            <a:extLst>
              <a:ext uri="{FF2B5EF4-FFF2-40B4-BE49-F238E27FC236}">
                <a16:creationId xmlns:a16="http://schemas.microsoft.com/office/drawing/2014/main" id="{C097FC4B-39FF-2909-2299-7469E31AB877}"/>
              </a:ext>
            </a:extLst>
          </p:cNvPr>
          <p:cNvPicPr>
            <a:picLocks noChangeAspect="1"/>
          </p:cNvPicPr>
          <p:nvPr/>
        </p:nvPicPr>
        <p:blipFill>
          <a:blip r:embed="rId2"/>
          <a:srcRect r="49862" b="-1"/>
          <a:stretch>
            <a:fillRect/>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7DCEB8-A520-ADB1-349A-ED0BB77772EE}"/>
              </a:ext>
            </a:extLst>
          </p:cNvPr>
          <p:cNvSpPr>
            <a:spLocks noGrp="1"/>
          </p:cNvSpPr>
          <p:nvPr>
            <p:ph idx="1"/>
          </p:nvPr>
        </p:nvSpPr>
        <p:spPr>
          <a:xfrm>
            <a:off x="5881257" y="2652824"/>
            <a:ext cx="5981701" cy="3591207"/>
          </a:xfrm>
        </p:spPr>
        <p:txBody>
          <a:bodyPr>
            <a:normAutofit/>
          </a:bodyPr>
          <a:lstStyle/>
          <a:p>
            <a:pPr marL="0" indent="0">
              <a:buNone/>
            </a:pPr>
            <a:r>
              <a:rPr lang="en-GB" sz="2000" dirty="0"/>
              <a:t>Read both paragraphs carefully and discuss with your partner:</a:t>
            </a:r>
          </a:p>
          <a:p>
            <a:pPr marL="0" indent="0">
              <a:buNone/>
            </a:pPr>
            <a:endParaRPr lang="en-GB" sz="2000" dirty="0"/>
          </a:p>
          <a:p>
            <a:pPr marL="0" indent="0">
              <a:buNone/>
            </a:pPr>
            <a:r>
              <a:rPr lang="en-GB" sz="2000" dirty="0"/>
              <a:t>Identify differences between the Human-written and the AI-written paragraph.</a:t>
            </a:r>
          </a:p>
        </p:txBody>
      </p:sp>
      <p:sp>
        <p:nvSpPr>
          <p:cNvPr id="4" name="Date Placeholder 3">
            <a:extLst>
              <a:ext uri="{FF2B5EF4-FFF2-40B4-BE49-F238E27FC236}">
                <a16:creationId xmlns:a16="http://schemas.microsoft.com/office/drawing/2014/main" id="{42FFB84B-E996-B6E5-C71A-AE8A2852BC88}"/>
              </a:ext>
            </a:extLst>
          </p:cNvPr>
          <p:cNvSpPr>
            <a:spLocks noGrp="1"/>
          </p:cNvSpPr>
          <p:nvPr>
            <p:ph type="dt" sz="half" idx="10"/>
          </p:nvPr>
        </p:nvSpPr>
        <p:spPr>
          <a:xfrm>
            <a:off x="838200" y="6356350"/>
            <a:ext cx="2743200" cy="365125"/>
          </a:xfrm>
        </p:spPr>
        <p:txBody>
          <a:bodyPr>
            <a:normAutofit/>
          </a:bodyPr>
          <a:lstStyle/>
          <a:p>
            <a:pPr>
              <a:spcAft>
                <a:spcPts val="600"/>
              </a:spcAft>
            </a:pPr>
            <a:r>
              <a:rPr lang="en-US">
                <a:solidFill>
                  <a:srgbClr val="FFFFFF"/>
                </a:solidFill>
              </a:rPr>
              <a:t>05 October 2026</a:t>
            </a:r>
            <a:endParaRPr lang="en-GB">
              <a:solidFill>
                <a:srgbClr val="FFFFFF"/>
              </a:solidFill>
            </a:endParaRPr>
          </a:p>
        </p:txBody>
      </p:sp>
      <p:sp>
        <p:nvSpPr>
          <p:cNvPr id="5" name="Footer Placeholder 4">
            <a:extLst>
              <a:ext uri="{FF2B5EF4-FFF2-40B4-BE49-F238E27FC236}">
                <a16:creationId xmlns:a16="http://schemas.microsoft.com/office/drawing/2014/main" id="{2DBF2E8A-E2A0-B2E4-40B6-E97CBDFC6E46}"/>
              </a:ext>
            </a:extLst>
          </p:cNvPr>
          <p:cNvSpPr>
            <a:spLocks noGrp="1"/>
          </p:cNvSpPr>
          <p:nvPr>
            <p:ph type="ftr" sz="quarter" idx="11"/>
          </p:nvPr>
        </p:nvSpPr>
        <p:spPr>
          <a:xfrm>
            <a:off x="5755598" y="6356350"/>
            <a:ext cx="3254356"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70BC059C-EEE1-897F-9391-7EA4F58540DC}"/>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8</a:t>
            </a:fld>
            <a:endParaRPr lang="en-GB">
              <a:solidFill>
                <a:schemeClr val="tx1">
                  <a:lumMod val="50000"/>
                  <a:lumOff val="50000"/>
                </a:schemeClr>
              </a:solidFill>
            </a:endParaRPr>
          </a:p>
        </p:txBody>
      </p:sp>
      <p:sp>
        <p:nvSpPr>
          <p:cNvPr id="7" name="TextBox 6">
            <a:extLst>
              <a:ext uri="{FF2B5EF4-FFF2-40B4-BE49-F238E27FC236}">
                <a16:creationId xmlns:a16="http://schemas.microsoft.com/office/drawing/2014/main" id="{E4F2EC7A-C054-FEF8-38CC-5DD63C9A3024}"/>
              </a:ext>
            </a:extLst>
          </p:cNvPr>
          <p:cNvSpPr txBox="1"/>
          <p:nvPr/>
        </p:nvSpPr>
        <p:spPr>
          <a:xfrm>
            <a:off x="9423400" y="279400"/>
            <a:ext cx="2439558" cy="369332"/>
          </a:xfrm>
          <a:prstGeom prst="rect">
            <a:avLst/>
          </a:prstGeom>
          <a:noFill/>
        </p:spPr>
        <p:txBody>
          <a:bodyPr wrap="square" rtlCol="0">
            <a:spAutoFit/>
          </a:bodyPr>
          <a:lstStyle/>
          <a:p>
            <a:r>
              <a:rPr lang="en-GB" b="1" dirty="0"/>
              <a:t>10 mins</a:t>
            </a:r>
          </a:p>
        </p:txBody>
      </p:sp>
    </p:spTree>
    <p:extLst>
      <p:ext uri="{BB962C8B-B14F-4D97-AF65-F5344CB8AC3E}">
        <p14:creationId xmlns:p14="http://schemas.microsoft.com/office/powerpoint/2010/main" val="66637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i Vs Human Artificial Intelligence Robot Stock Vector (Royalty Free)  2299871339 | Shutterstock">
            <a:extLst>
              <a:ext uri="{FF2B5EF4-FFF2-40B4-BE49-F238E27FC236}">
                <a16:creationId xmlns:a16="http://schemas.microsoft.com/office/drawing/2014/main" id="{E7F3202F-9ECF-9954-AF32-93A054D4EE1B}"/>
              </a:ext>
            </a:extLst>
          </p:cNvPr>
          <p:cNvPicPr>
            <a:picLocks noChangeAspect="1"/>
          </p:cNvPicPr>
          <p:nvPr/>
        </p:nvPicPr>
        <p:blipFill>
          <a:blip r:embed="rId2"/>
          <a:stretch>
            <a:fillRect/>
          </a:stretch>
        </p:blipFill>
        <p:spPr>
          <a:xfrm>
            <a:off x="2637630" y="136525"/>
            <a:ext cx="6942138" cy="4211335"/>
          </a:xfrm>
          <a:prstGeom prst="rect">
            <a:avLst/>
          </a:prstGeom>
        </p:spPr>
      </p:pic>
      <p:sp>
        <p:nvSpPr>
          <p:cNvPr id="4" name="Date Placeholder 3">
            <a:extLst>
              <a:ext uri="{FF2B5EF4-FFF2-40B4-BE49-F238E27FC236}">
                <a16:creationId xmlns:a16="http://schemas.microsoft.com/office/drawing/2014/main" id="{0FBA25B2-806A-8A58-CA03-CAAC737A8ADC}"/>
              </a:ext>
            </a:extLst>
          </p:cNvPr>
          <p:cNvSpPr>
            <a:spLocks noGrp="1"/>
          </p:cNvSpPr>
          <p:nvPr>
            <p:ph type="dt" sz="half" idx="10"/>
          </p:nvPr>
        </p:nvSpPr>
        <p:spPr/>
        <p:txBody>
          <a:bodyPr/>
          <a:lstStyle/>
          <a:p>
            <a:r>
              <a:rPr lang="en-US"/>
              <a:t>05 October 2026</a:t>
            </a:r>
            <a:endParaRPr lang="en-GB"/>
          </a:p>
        </p:txBody>
      </p:sp>
      <p:sp>
        <p:nvSpPr>
          <p:cNvPr id="5" name="Footer Placeholder 4">
            <a:extLst>
              <a:ext uri="{FF2B5EF4-FFF2-40B4-BE49-F238E27FC236}">
                <a16:creationId xmlns:a16="http://schemas.microsoft.com/office/drawing/2014/main" id="{71F7BBD1-B583-5232-1383-F20909D815A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3F920F4-863D-E746-E2F9-C9B445236085}"/>
              </a:ext>
            </a:extLst>
          </p:cNvPr>
          <p:cNvSpPr>
            <a:spLocks noGrp="1"/>
          </p:cNvSpPr>
          <p:nvPr>
            <p:ph type="sldNum" sz="quarter" idx="12"/>
          </p:nvPr>
        </p:nvSpPr>
        <p:spPr/>
        <p:txBody>
          <a:bodyPr/>
          <a:lstStyle/>
          <a:p>
            <a:fld id="{5D767B83-048F-464D-A4A1-6B3C2C24538D}" type="slidenum">
              <a:rPr lang="en-GB" smtClean="0"/>
              <a:t>9</a:t>
            </a:fld>
            <a:endParaRPr lang="en-GB"/>
          </a:p>
        </p:txBody>
      </p:sp>
      <p:graphicFrame>
        <p:nvGraphicFramePr>
          <p:cNvPr id="13" name="Table 12">
            <a:extLst>
              <a:ext uri="{FF2B5EF4-FFF2-40B4-BE49-F238E27FC236}">
                <a16:creationId xmlns:a16="http://schemas.microsoft.com/office/drawing/2014/main" id="{0E33219E-E0E4-2603-7E2E-85DCA9607673}"/>
              </a:ext>
            </a:extLst>
          </p:cNvPr>
          <p:cNvGraphicFramePr>
            <a:graphicFrameLocks noGrp="1"/>
          </p:cNvGraphicFramePr>
          <p:nvPr>
            <p:extLst>
              <p:ext uri="{D42A27DB-BD31-4B8C-83A1-F6EECF244321}">
                <p14:modId xmlns:p14="http://schemas.microsoft.com/office/powerpoint/2010/main" val="2023995461"/>
              </p:ext>
            </p:extLst>
          </p:nvPr>
        </p:nvGraphicFramePr>
        <p:xfrm>
          <a:off x="126999" y="3272790"/>
          <a:ext cx="11963400" cy="3083560"/>
        </p:xfrm>
        <a:graphic>
          <a:graphicData uri="http://schemas.openxmlformats.org/drawingml/2006/table">
            <a:tbl>
              <a:tblPr firstRow="1" bandRow="1">
                <a:tableStyleId>{9DCAF9ED-07DC-4A11-8D7F-57B35C25682E}</a:tableStyleId>
              </a:tblPr>
              <a:tblGrid>
                <a:gridCol w="1981200">
                  <a:extLst>
                    <a:ext uri="{9D8B030D-6E8A-4147-A177-3AD203B41FA5}">
                      <a16:colId xmlns:a16="http://schemas.microsoft.com/office/drawing/2014/main" val="3346075574"/>
                    </a:ext>
                  </a:extLst>
                </a:gridCol>
                <a:gridCol w="4660900">
                  <a:extLst>
                    <a:ext uri="{9D8B030D-6E8A-4147-A177-3AD203B41FA5}">
                      <a16:colId xmlns:a16="http://schemas.microsoft.com/office/drawing/2014/main" val="3638990960"/>
                    </a:ext>
                  </a:extLst>
                </a:gridCol>
                <a:gridCol w="5321300">
                  <a:extLst>
                    <a:ext uri="{9D8B030D-6E8A-4147-A177-3AD203B41FA5}">
                      <a16:colId xmlns:a16="http://schemas.microsoft.com/office/drawing/2014/main" val="2534602796"/>
                    </a:ext>
                  </a:extLst>
                </a:gridCol>
              </a:tblGrid>
              <a:tr h="370840">
                <a:tc>
                  <a:txBody>
                    <a:bodyPr/>
                    <a:lstStyle/>
                    <a:p>
                      <a:r>
                        <a:rPr lang="en-GB" dirty="0"/>
                        <a:t>Criteria</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Human-written paragraph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AI-written paragraph</a:t>
                      </a:r>
                    </a:p>
                  </a:txBody>
                  <a:tcPr/>
                </a:tc>
                <a:extLst>
                  <a:ext uri="{0D108BD9-81ED-4DB2-BD59-A6C34878D82A}">
                    <a16:rowId xmlns:a16="http://schemas.microsoft.com/office/drawing/2014/main" val="2124297909"/>
                  </a:ext>
                </a:extLst>
              </a:tr>
              <a:tr h="370840">
                <a:tc>
                  <a:txBody>
                    <a:bodyPr/>
                    <a:lstStyle/>
                    <a:p>
                      <a:r>
                        <a:rPr lang="en-GB" b="1" dirty="0"/>
                        <a:t>Evidence</a:t>
                      </a:r>
                    </a:p>
                  </a:txBody>
                  <a:tcPr anchor="ctr"/>
                </a:tc>
                <a:tc>
                  <a:txBody>
                    <a:bodyPr/>
                    <a:lstStyle/>
                    <a:p>
                      <a:r>
                        <a:rPr lang="en-GB" sz="1400" dirty="0"/>
                        <a:t>Supports claims with evidence or examples; refers to research, sources, or professional knowledge; explains where information comes from</a:t>
                      </a:r>
                    </a:p>
                  </a:txBody>
                  <a:tcPr/>
                </a:tc>
                <a:tc>
                  <a:txBody>
                    <a:bodyPr/>
                    <a:lstStyle/>
                    <a:p>
                      <a:r>
                        <a:rPr lang="en-GB" sz="1400" dirty="0"/>
                        <a:t>Makes general statements without support; relies on assumptions or opinions; provides little evidence for claims</a:t>
                      </a:r>
                    </a:p>
                  </a:txBody>
                  <a:tcPr/>
                </a:tc>
                <a:extLst>
                  <a:ext uri="{0D108BD9-81ED-4DB2-BD59-A6C34878D82A}">
                    <a16:rowId xmlns:a16="http://schemas.microsoft.com/office/drawing/2014/main" val="1605723366"/>
                  </a:ext>
                </a:extLst>
              </a:tr>
              <a:tr h="370840">
                <a:tc>
                  <a:txBody>
                    <a:bodyPr/>
                    <a:lstStyle/>
                    <a:p>
                      <a:r>
                        <a:rPr lang="en-GB" b="1" dirty="0"/>
                        <a:t>Critical thinking</a:t>
                      </a:r>
                    </a:p>
                  </a:txBody>
                  <a:tcPr/>
                </a:tc>
                <a:tc>
                  <a:txBody>
                    <a:bodyPr/>
                    <a:lstStyle/>
                    <a:p>
                      <a:r>
                        <a:rPr lang="en-GB" sz="1400" dirty="0"/>
                        <a:t>Goes beyond description; explain why something is important; considers pros and cons; demonstrates analysis and evaluation</a:t>
                      </a:r>
                    </a:p>
                  </a:txBody>
                  <a:tcPr/>
                </a:tc>
                <a:tc>
                  <a:txBody>
                    <a:bodyPr/>
                    <a:lstStyle/>
                    <a:p>
                      <a:r>
                        <a:rPr lang="en-GB" sz="1400" dirty="0"/>
                        <a:t>Simply describes information; presents ideas as facts without questioning them; does not consider limitations or alternatives</a:t>
                      </a:r>
                    </a:p>
                  </a:txBody>
                  <a:tcPr/>
                </a:tc>
                <a:extLst>
                  <a:ext uri="{0D108BD9-81ED-4DB2-BD59-A6C34878D82A}">
                    <a16:rowId xmlns:a16="http://schemas.microsoft.com/office/drawing/2014/main" val="1818419889"/>
                  </a:ext>
                </a:extLst>
              </a:tr>
              <a:tr h="370840">
                <a:tc>
                  <a:txBody>
                    <a:bodyPr/>
                    <a:lstStyle/>
                    <a:p>
                      <a:r>
                        <a:rPr lang="en-GB" b="1" dirty="0"/>
                        <a:t>Credibility</a:t>
                      </a:r>
                    </a:p>
                  </a:txBody>
                  <a:tcPr/>
                </a:tc>
                <a:tc>
                  <a:txBody>
                    <a:bodyPr/>
                    <a:lstStyle/>
                    <a:p>
                      <a:r>
                        <a:rPr lang="en-GB" sz="1400" dirty="0"/>
                        <a:t>Appears reliable and trustworthy; information could be checked against other sources; demonstrates transparency; gives the reader confidence</a:t>
                      </a:r>
                    </a:p>
                  </a:txBody>
                  <a:tcPr/>
                </a:tc>
                <a:tc>
                  <a:txBody>
                    <a:bodyPr/>
                    <a:lstStyle/>
                    <a:p>
                      <a:r>
                        <a:rPr lang="en-GB" sz="1400" dirty="0"/>
                        <a:t>Provides little indication of where information originated; contains unsupported claims; requires further verification</a:t>
                      </a:r>
                    </a:p>
                  </a:txBody>
                  <a:tcPr/>
                </a:tc>
                <a:extLst>
                  <a:ext uri="{0D108BD9-81ED-4DB2-BD59-A6C34878D82A}">
                    <a16:rowId xmlns:a16="http://schemas.microsoft.com/office/drawing/2014/main" val="230483480"/>
                  </a:ext>
                </a:extLst>
              </a:tr>
              <a:tr h="370840">
                <a:tc>
                  <a:txBody>
                    <a:bodyPr/>
                    <a:lstStyle/>
                    <a:p>
                      <a:r>
                        <a:rPr lang="en-GB" b="1" dirty="0"/>
                        <a:t>Writing style</a:t>
                      </a:r>
                    </a:p>
                  </a:txBody>
                  <a:tcPr/>
                </a:tc>
                <a:tc>
                  <a:txBody>
                    <a:bodyPr/>
                    <a:lstStyle/>
                    <a:p>
                      <a:r>
                        <a:rPr lang="en-GB" sz="1400" dirty="0"/>
                        <a:t>Professional and objective tone; precise language; well-structured ideas; balanced discussion</a:t>
                      </a:r>
                    </a:p>
                  </a:txBody>
                  <a:tcPr/>
                </a:tc>
                <a:tc>
                  <a:txBody>
                    <a:bodyPr/>
                    <a:lstStyle/>
                    <a:p>
                      <a:r>
                        <a:rPr lang="en-GB" sz="1400" dirty="0"/>
                        <a:t>Informal or conversational language; broad or vague statements; limited structure; less precise terminology</a:t>
                      </a:r>
                    </a:p>
                  </a:txBody>
                  <a:tcPr/>
                </a:tc>
                <a:extLst>
                  <a:ext uri="{0D108BD9-81ED-4DB2-BD59-A6C34878D82A}">
                    <a16:rowId xmlns:a16="http://schemas.microsoft.com/office/drawing/2014/main" val="1159728895"/>
                  </a:ext>
                </a:extLst>
              </a:tr>
            </a:tbl>
          </a:graphicData>
        </a:graphic>
      </p:graphicFrame>
      <p:sp>
        <p:nvSpPr>
          <p:cNvPr id="15" name="TextBox 14">
            <a:extLst>
              <a:ext uri="{FF2B5EF4-FFF2-40B4-BE49-F238E27FC236}">
                <a16:creationId xmlns:a16="http://schemas.microsoft.com/office/drawing/2014/main" id="{0F3DCD5C-2F4A-6754-E7D5-A235D1FD5555}"/>
              </a:ext>
            </a:extLst>
          </p:cNvPr>
          <p:cNvSpPr txBox="1"/>
          <p:nvPr/>
        </p:nvSpPr>
        <p:spPr>
          <a:xfrm>
            <a:off x="2710685" y="136525"/>
            <a:ext cx="6796028" cy="584775"/>
          </a:xfrm>
          <a:prstGeom prst="rect">
            <a:avLst/>
          </a:prstGeom>
          <a:noFill/>
        </p:spPr>
        <p:txBody>
          <a:bodyPr wrap="none" rtlCol="0">
            <a:spAutoFit/>
          </a:bodyPr>
          <a:lstStyle/>
          <a:p>
            <a:r>
              <a:rPr lang="en-GB" sz="3200" b="1" dirty="0"/>
              <a:t>What differences can be identified?</a:t>
            </a:r>
          </a:p>
        </p:txBody>
      </p:sp>
    </p:spTree>
    <p:extLst>
      <p:ext uri="{BB962C8B-B14F-4D97-AF65-F5344CB8AC3E}">
        <p14:creationId xmlns:p14="http://schemas.microsoft.com/office/powerpoint/2010/main" val="818751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183EA-856B-BB8C-8F09-949595B1AFDC}"/>
              </a:ext>
            </a:extLst>
          </p:cNvPr>
          <p:cNvSpPr>
            <a:spLocks noGrp="1"/>
          </p:cNvSpPr>
          <p:nvPr>
            <p:ph type="title"/>
          </p:nvPr>
        </p:nvSpPr>
        <p:spPr>
          <a:xfrm>
            <a:off x="5868557" y="1138036"/>
            <a:ext cx="5444382" cy="1402470"/>
          </a:xfrm>
        </p:spPr>
        <p:txBody>
          <a:bodyPr anchor="t">
            <a:normAutofit/>
          </a:bodyPr>
          <a:lstStyle/>
          <a:p>
            <a:r>
              <a:rPr lang="en-GB" sz="3200"/>
              <a:t>AI Literacy</a:t>
            </a:r>
          </a:p>
        </p:txBody>
      </p:sp>
      <p:pic>
        <p:nvPicPr>
          <p:cNvPr id="8" name="Picture 7" descr="3D polygons with dots and lines in a white background">
            <a:extLst>
              <a:ext uri="{FF2B5EF4-FFF2-40B4-BE49-F238E27FC236}">
                <a16:creationId xmlns:a16="http://schemas.microsoft.com/office/drawing/2014/main" id="{61D50F64-0BDF-00A4-898B-F7E6125555B0}"/>
              </a:ext>
            </a:extLst>
          </p:cNvPr>
          <p:cNvPicPr>
            <a:picLocks noChangeAspect="1"/>
          </p:cNvPicPr>
          <p:nvPr/>
        </p:nvPicPr>
        <p:blipFill>
          <a:blip r:embed="rId2"/>
          <a:srcRect l="823" r="52795" b="-1"/>
          <a:stretch>
            <a:fillRect/>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DA3428-F593-EAC6-6B09-D99DC38A8455}"/>
              </a:ext>
            </a:extLst>
          </p:cNvPr>
          <p:cNvSpPr>
            <a:spLocks noGrp="1"/>
          </p:cNvSpPr>
          <p:nvPr>
            <p:ph idx="1"/>
          </p:nvPr>
        </p:nvSpPr>
        <p:spPr>
          <a:xfrm>
            <a:off x="5278582" y="1787236"/>
            <a:ext cx="6913417" cy="4355147"/>
          </a:xfrm>
        </p:spPr>
        <p:txBody>
          <a:bodyPr>
            <a:normAutofit/>
          </a:bodyPr>
          <a:lstStyle/>
          <a:p>
            <a:pPr marL="0" indent="0">
              <a:buNone/>
            </a:pPr>
            <a:r>
              <a:rPr lang="en-GB" sz="1400" dirty="0"/>
              <a:t>Competencies we will all need as a foundation in a world that is enhanced with AI technologies. </a:t>
            </a:r>
          </a:p>
          <a:p>
            <a:pPr marL="0" indent="0">
              <a:buNone/>
            </a:pPr>
            <a:r>
              <a:rPr lang="en-GB" sz="1400" dirty="0"/>
              <a:t>The capabilities most relevant to your learning include the ability to:</a:t>
            </a:r>
          </a:p>
          <a:p>
            <a:pPr marL="0" indent="0">
              <a:buNone/>
            </a:pPr>
            <a:endParaRPr lang="en-GB" sz="1400" dirty="0"/>
          </a:p>
          <a:p>
            <a:r>
              <a:rPr lang="en-GB" sz="1400" b="1" dirty="0"/>
              <a:t>Recognise</a:t>
            </a:r>
            <a:r>
              <a:rPr lang="en-GB" sz="1400" dirty="0"/>
              <a:t> AI and when you are interacting with it in existing and new platforms</a:t>
            </a:r>
          </a:p>
          <a:p>
            <a:r>
              <a:rPr lang="en-GB" sz="1400" b="1" dirty="0"/>
              <a:t>Develop</a:t>
            </a:r>
            <a:r>
              <a:rPr lang="en-GB" sz="1400" dirty="0"/>
              <a:t> a basic knowledge of how different types of AI work and the human role in AI</a:t>
            </a:r>
          </a:p>
          <a:p>
            <a:r>
              <a:rPr lang="en-GB" sz="1400" b="1" dirty="0"/>
              <a:t>Critically analyse </a:t>
            </a:r>
            <a:r>
              <a:rPr lang="en-GB" sz="1400" dirty="0"/>
              <a:t>what AI can do and distinguish between types of AI</a:t>
            </a:r>
          </a:p>
          <a:p>
            <a:r>
              <a:rPr lang="en-GB" sz="1400" b="1" dirty="0"/>
              <a:t>Identify</a:t>
            </a:r>
            <a:r>
              <a:rPr lang="en-GB" sz="1400" dirty="0"/>
              <a:t> strengths, weaknesses and limitations of AI</a:t>
            </a:r>
          </a:p>
          <a:p>
            <a:r>
              <a:rPr lang="en-GB" sz="1400" b="1" dirty="0"/>
              <a:t>Develop</a:t>
            </a:r>
            <a:r>
              <a:rPr lang="en-GB" sz="1400" dirty="0"/>
              <a:t> a critical awareness of how computers learn from data and the impact this has</a:t>
            </a:r>
          </a:p>
          <a:p>
            <a:r>
              <a:rPr lang="en-GB" sz="1400" b="1" dirty="0"/>
              <a:t>Describe</a:t>
            </a:r>
            <a:r>
              <a:rPr lang="en-GB" sz="1400" dirty="0"/>
              <a:t> the key ethical issues surrounding AI and its use in education including for academic integrity</a:t>
            </a:r>
          </a:p>
          <a:p>
            <a:r>
              <a:rPr lang="en-GB" sz="1400" b="1" dirty="0"/>
              <a:t>Critically evaluate </a:t>
            </a:r>
            <a:r>
              <a:rPr lang="en-GB" sz="1400" dirty="0"/>
              <a:t>information generated by AI and make informed decisions about it use in your work</a:t>
            </a:r>
          </a:p>
          <a:p>
            <a:r>
              <a:rPr lang="en-GB" sz="1400" b="1" dirty="0"/>
              <a:t>Communicate</a:t>
            </a:r>
            <a:r>
              <a:rPr lang="en-GB" sz="1400" dirty="0"/>
              <a:t> successfully with AI</a:t>
            </a:r>
          </a:p>
        </p:txBody>
      </p:sp>
      <p:sp>
        <p:nvSpPr>
          <p:cNvPr id="4" name="Date Placeholder 3">
            <a:extLst>
              <a:ext uri="{FF2B5EF4-FFF2-40B4-BE49-F238E27FC236}">
                <a16:creationId xmlns:a16="http://schemas.microsoft.com/office/drawing/2014/main" id="{F5B4E975-9C8A-4083-2CE3-B52284F5F215}"/>
              </a:ext>
            </a:extLst>
          </p:cNvPr>
          <p:cNvSpPr>
            <a:spLocks noGrp="1"/>
          </p:cNvSpPr>
          <p:nvPr>
            <p:ph type="dt" sz="half" idx="10"/>
          </p:nvPr>
        </p:nvSpPr>
        <p:spPr>
          <a:xfrm>
            <a:off x="838200" y="6356350"/>
            <a:ext cx="2743200" cy="365125"/>
          </a:xfrm>
        </p:spPr>
        <p:txBody>
          <a:bodyPr>
            <a:normAutofit/>
          </a:bodyPr>
          <a:lstStyle/>
          <a:p>
            <a:pPr>
              <a:spcAft>
                <a:spcPts val="600"/>
              </a:spcAft>
            </a:pPr>
            <a:r>
              <a:rPr lang="en-US">
                <a:solidFill>
                  <a:srgbClr val="FFFFFF"/>
                </a:solidFill>
              </a:rPr>
              <a:t>05 October 2026</a:t>
            </a:r>
            <a:endParaRPr lang="en-GB">
              <a:solidFill>
                <a:srgbClr val="FFFFFF"/>
              </a:solidFill>
            </a:endParaRPr>
          </a:p>
        </p:txBody>
      </p:sp>
      <p:sp>
        <p:nvSpPr>
          <p:cNvPr id="5" name="Footer Placeholder 4">
            <a:extLst>
              <a:ext uri="{FF2B5EF4-FFF2-40B4-BE49-F238E27FC236}">
                <a16:creationId xmlns:a16="http://schemas.microsoft.com/office/drawing/2014/main" id="{642EA6CA-6F09-3A15-BE6A-D8653F0B6C2D}"/>
              </a:ext>
            </a:extLst>
          </p:cNvPr>
          <p:cNvSpPr>
            <a:spLocks noGrp="1"/>
          </p:cNvSpPr>
          <p:nvPr>
            <p:ph type="ftr" sz="quarter" idx="11"/>
          </p:nvPr>
        </p:nvSpPr>
        <p:spPr>
          <a:xfrm>
            <a:off x="5755598" y="6356350"/>
            <a:ext cx="3254356"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2E182416-1552-2737-79E8-2DAFD7414A10}"/>
              </a:ext>
            </a:extLst>
          </p:cNvPr>
          <p:cNvSpPr>
            <a:spLocks noGrp="1"/>
          </p:cNvSpPr>
          <p:nvPr>
            <p:ph type="sldNum" sz="quarter" idx="12"/>
          </p:nvPr>
        </p:nvSpPr>
        <p:spPr>
          <a:xfrm>
            <a:off x="8610600" y="6356350"/>
            <a:ext cx="2743200"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10</a:t>
            </a:fld>
            <a:endParaRPr lang="en-GB">
              <a:solidFill>
                <a:schemeClr val="tx1">
                  <a:lumMod val="50000"/>
                  <a:lumOff val="50000"/>
                </a:schemeClr>
              </a:solidFill>
            </a:endParaRPr>
          </a:p>
        </p:txBody>
      </p:sp>
    </p:spTree>
    <p:extLst>
      <p:ext uri="{BB962C8B-B14F-4D97-AF65-F5344CB8AC3E}">
        <p14:creationId xmlns:p14="http://schemas.microsoft.com/office/powerpoint/2010/main" val="198759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662A21FB-BB13-1A87-F217-32FA93FBC296}"/>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algn="ctr"/>
            <a:r>
              <a:rPr lang="en-US" sz="4800" b="1" kern="1200" dirty="0">
                <a:solidFill>
                  <a:schemeClr val="tx1"/>
                </a:solidFill>
                <a:latin typeface="+mj-lt"/>
                <a:ea typeface="+mj-ea"/>
                <a:cs typeface="+mj-cs"/>
              </a:rPr>
              <a:t>Academic integrity</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4 strategies to minimise academic dishonesty.">
            <a:extLst>
              <a:ext uri="{FF2B5EF4-FFF2-40B4-BE49-F238E27FC236}">
                <a16:creationId xmlns:a16="http://schemas.microsoft.com/office/drawing/2014/main" id="{2837D89F-556F-8885-CD9C-F40242443E7E}"/>
              </a:ext>
            </a:extLst>
          </p:cNvPr>
          <p:cNvPicPr>
            <a:picLocks noChangeAspect="1"/>
          </p:cNvPicPr>
          <p:nvPr/>
        </p:nvPicPr>
        <p:blipFill>
          <a:blip r:embed="rId2"/>
          <a:stretch>
            <a:fillRect/>
          </a:stretch>
        </p:blipFill>
        <p:spPr>
          <a:xfrm>
            <a:off x="5842499" y="625684"/>
            <a:ext cx="5552549" cy="5455380"/>
          </a:xfrm>
          <a:prstGeom prst="rect">
            <a:avLst/>
          </a:prstGeom>
        </p:spPr>
      </p:pic>
      <p:sp>
        <p:nvSpPr>
          <p:cNvPr id="4" name="Date Placeholder 3">
            <a:extLst>
              <a:ext uri="{FF2B5EF4-FFF2-40B4-BE49-F238E27FC236}">
                <a16:creationId xmlns:a16="http://schemas.microsoft.com/office/drawing/2014/main" id="{95C131ED-2D72-C1FE-1443-7DE43EACA779}"/>
              </a:ext>
            </a:extLst>
          </p:cNvPr>
          <p:cNvSpPr>
            <a:spLocks noGrp="1"/>
          </p:cNvSpPr>
          <p:nvPr>
            <p:ph type="dt" sz="half" idx="10"/>
          </p:nvPr>
        </p:nvSpPr>
        <p:spPr>
          <a:xfrm>
            <a:off x="477981"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05 October 2026</a:t>
            </a:r>
          </a:p>
        </p:txBody>
      </p:sp>
      <p:sp>
        <p:nvSpPr>
          <p:cNvPr id="5" name="Footer Placeholder 4">
            <a:extLst>
              <a:ext uri="{FF2B5EF4-FFF2-40B4-BE49-F238E27FC236}">
                <a16:creationId xmlns:a16="http://schemas.microsoft.com/office/drawing/2014/main" id="{31726719-7645-AF53-D77E-779F50A33971}"/>
              </a:ext>
            </a:extLst>
          </p:cNvPr>
          <p:cNvSpPr>
            <a:spLocks noGrp="1"/>
          </p:cNvSpPr>
          <p:nvPr>
            <p:ph type="ftr" sz="quarter" idx="11"/>
          </p:nvPr>
        </p:nvSpPr>
        <p:spPr>
          <a:xfrm>
            <a:off x="541837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294758E5-20E5-1BCE-11C9-17A0CB8C8F4C}"/>
              </a:ext>
            </a:extLst>
          </p:cNvPr>
          <p:cNvSpPr>
            <a:spLocks noGrp="1"/>
          </p:cNvSpPr>
          <p:nvPr>
            <p:ph type="sldNum" sz="quarter" idx="12"/>
          </p:nvPr>
        </p:nvSpPr>
        <p:spPr>
          <a:xfrm>
            <a:off x="9847810" y="6356350"/>
            <a:ext cx="1505989" cy="365125"/>
          </a:xfrm>
        </p:spPr>
        <p:txBody>
          <a:bodyPr vert="horz" lIns="91440" tIns="45720" rIns="91440" bIns="45720" rtlCol="0" anchor="ctr">
            <a:normAutofit/>
          </a:bodyPr>
          <a:lstStyle/>
          <a:p>
            <a:pPr>
              <a:spcAft>
                <a:spcPts val="600"/>
              </a:spcAft>
            </a:pPr>
            <a:fld id="{5D767B83-048F-464D-A4A1-6B3C2C24538D}" type="slidenum">
              <a:rPr lang="en-US">
                <a:solidFill>
                  <a:schemeClr val="tx1">
                    <a:lumMod val="50000"/>
                    <a:lumOff val="50000"/>
                  </a:schemeClr>
                </a:solidFill>
              </a:rPr>
              <a:pPr>
                <a:spcAft>
                  <a:spcPts val="600"/>
                </a:spcAft>
              </a:pPr>
              <a:t>11</a:t>
            </a:fld>
            <a:endParaRPr lang="en-US">
              <a:solidFill>
                <a:schemeClr val="tx1">
                  <a:lumMod val="50000"/>
                  <a:lumOff val="50000"/>
                </a:schemeClr>
              </a:solidFill>
            </a:endParaRPr>
          </a:p>
        </p:txBody>
      </p:sp>
    </p:spTree>
    <p:extLst>
      <p:ext uri="{BB962C8B-B14F-4D97-AF65-F5344CB8AC3E}">
        <p14:creationId xmlns:p14="http://schemas.microsoft.com/office/powerpoint/2010/main" val="4292278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ack photo of a graduate with a cap on">
            <a:extLst>
              <a:ext uri="{FF2B5EF4-FFF2-40B4-BE49-F238E27FC236}">
                <a16:creationId xmlns:a16="http://schemas.microsoft.com/office/drawing/2014/main" id="{F2ACC376-E99C-D04A-74B8-1C353F48DE3B}"/>
              </a:ext>
            </a:extLst>
          </p:cNvPr>
          <p:cNvPicPr>
            <a:picLocks noChangeAspect="1"/>
          </p:cNvPicPr>
          <p:nvPr/>
        </p:nvPicPr>
        <p:blipFill>
          <a:blip r:embed="rId2"/>
          <a:srcRect r="15627" b="-1"/>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EB7D3A-3F9C-FE99-1E37-B25ED8525D72}"/>
              </a:ext>
            </a:extLst>
          </p:cNvPr>
          <p:cNvSpPr>
            <a:spLocks noGrp="1"/>
          </p:cNvSpPr>
          <p:nvPr>
            <p:ph type="title"/>
          </p:nvPr>
        </p:nvSpPr>
        <p:spPr>
          <a:xfrm>
            <a:off x="254919" y="1206261"/>
            <a:ext cx="8492838" cy="3204134"/>
          </a:xfrm>
        </p:spPr>
        <p:txBody>
          <a:bodyPr vert="horz" lIns="91440" tIns="45720" rIns="91440" bIns="45720" rtlCol="0" anchor="b">
            <a:normAutofit/>
          </a:bodyPr>
          <a:lstStyle/>
          <a:p>
            <a:r>
              <a:rPr lang="en-US" sz="2300" dirty="0"/>
              <a:t>Academic integrity is the moral code in academic, involving the use, creation, and communication of information in an ethical, honesty, and responsible manner.</a:t>
            </a:r>
            <a:br>
              <a:rPr lang="en-US" sz="2300" dirty="0"/>
            </a:br>
            <a:br>
              <a:rPr lang="en-US" sz="2300" dirty="0"/>
            </a:br>
            <a:r>
              <a:rPr lang="en-US" sz="2300" dirty="0"/>
              <a:t>(International Centre for Academic Integrity, 2020) </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Date Placeholder 2">
            <a:extLst>
              <a:ext uri="{FF2B5EF4-FFF2-40B4-BE49-F238E27FC236}">
                <a16:creationId xmlns:a16="http://schemas.microsoft.com/office/drawing/2014/main" id="{A4D82BE8-7A3E-25B9-5C16-C7483B8F6AA6}"/>
              </a:ext>
            </a:extLst>
          </p:cNvPr>
          <p:cNvSpPr>
            <a:spLocks noGrp="1"/>
          </p:cNvSpPr>
          <p:nvPr>
            <p:ph type="dt" sz="half" idx="10"/>
          </p:nvPr>
        </p:nvSpPr>
        <p:spPr>
          <a:xfrm>
            <a:off x="477981" y="6356350"/>
            <a:ext cx="1214339" cy="365125"/>
          </a:xfrm>
        </p:spPr>
        <p:txBody>
          <a:bodyPr vert="horz" lIns="91440" tIns="45720" rIns="91440" bIns="45720" rtlCol="0" anchor="ctr">
            <a:normAutofit/>
          </a:bodyPr>
          <a:lstStyle/>
          <a:p>
            <a:pPr>
              <a:spcAft>
                <a:spcPts val="600"/>
              </a:spcAft>
              <a:defRPr/>
            </a:pPr>
            <a:r>
              <a:rPr lang="en-US" sz="1100">
                <a:solidFill>
                  <a:schemeClr val="tx1">
                    <a:lumMod val="50000"/>
                    <a:lumOff val="50000"/>
                  </a:schemeClr>
                </a:solidFill>
                <a:latin typeface="Calibri" panose="020F0502020204030204"/>
              </a:rPr>
              <a:t>05 October 2026</a:t>
            </a:r>
          </a:p>
        </p:txBody>
      </p:sp>
      <p:sp>
        <p:nvSpPr>
          <p:cNvPr id="4" name="Footer Placeholder 3">
            <a:extLst>
              <a:ext uri="{FF2B5EF4-FFF2-40B4-BE49-F238E27FC236}">
                <a16:creationId xmlns:a16="http://schemas.microsoft.com/office/drawing/2014/main" id="{74E92034-72AB-7423-EC0C-A12362D7AF6E}"/>
              </a:ext>
            </a:extLst>
          </p:cNvPr>
          <p:cNvSpPr>
            <a:spLocks noGrp="1"/>
          </p:cNvSpPr>
          <p:nvPr>
            <p:ph type="ftr" sz="quarter" idx="11"/>
          </p:nvPr>
        </p:nvSpPr>
        <p:spPr>
          <a:xfrm>
            <a:off x="1692321" y="6356350"/>
            <a:ext cx="2809017" cy="365125"/>
          </a:xfrm>
        </p:spPr>
        <p:txBody>
          <a:bodyPr vert="horz" lIns="91440" tIns="45720" rIns="91440" bIns="45720" rtlCol="0" anchor="ctr">
            <a:normAutofit/>
          </a:bodyPr>
          <a:lstStyle/>
          <a:p>
            <a:pPr algn="r">
              <a:spcAft>
                <a:spcPts val="600"/>
              </a:spcAft>
              <a:defRPr/>
            </a:pPr>
            <a:r>
              <a:rPr lang="en-US" kern="1200">
                <a:solidFill>
                  <a:schemeClr val="tx1">
                    <a:lumMod val="50000"/>
                    <a:lumOff val="50000"/>
                  </a:schemeClr>
                </a:solidFill>
                <a:latin typeface="Calibri" panose="020F0502020204030204"/>
                <a:ea typeface="+mn-ea"/>
                <a:cs typeface="+mn-cs"/>
              </a:rPr>
              <a:t>Dr Simona Ferraraccio</a:t>
            </a:r>
          </a:p>
        </p:txBody>
      </p:sp>
      <p:sp>
        <p:nvSpPr>
          <p:cNvPr id="5" name="Slide Number Placeholder 4">
            <a:extLst>
              <a:ext uri="{FF2B5EF4-FFF2-40B4-BE49-F238E27FC236}">
                <a16:creationId xmlns:a16="http://schemas.microsoft.com/office/drawing/2014/main" id="{02872D8D-035A-CCDB-DAEC-F00AC57FEB31}"/>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5D767B83-048F-464D-A4A1-6B3C2C24538D}" type="slidenum">
              <a:rPr lang="en-US">
                <a:solidFill>
                  <a:schemeClr val="bg1"/>
                </a:solidFill>
                <a:latin typeface="Calibri" panose="020F0502020204030204"/>
              </a:rPr>
              <a:pPr>
                <a:spcAft>
                  <a:spcPts val="600"/>
                </a:spcAft>
                <a:defRPr/>
              </a:pPr>
              <a:t>12</a:t>
            </a:fld>
            <a:endParaRPr lang="en-US">
              <a:solidFill>
                <a:schemeClr val="bg1"/>
              </a:solidFill>
              <a:latin typeface="Calibri" panose="020F0502020204030204"/>
            </a:endParaRPr>
          </a:p>
        </p:txBody>
      </p:sp>
    </p:spTree>
    <p:extLst>
      <p:ext uri="{BB962C8B-B14F-4D97-AF65-F5344CB8AC3E}">
        <p14:creationId xmlns:p14="http://schemas.microsoft.com/office/powerpoint/2010/main" val="4251247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AB8A-4A4F-B509-6CDF-16A31D585048}"/>
              </a:ext>
            </a:extLst>
          </p:cNvPr>
          <p:cNvSpPr>
            <a:spLocks noGrp="1"/>
          </p:cNvSpPr>
          <p:nvPr>
            <p:ph type="title"/>
          </p:nvPr>
        </p:nvSpPr>
        <p:spPr>
          <a:xfrm>
            <a:off x="838200" y="136525"/>
            <a:ext cx="10515600" cy="790575"/>
          </a:xfrm>
        </p:spPr>
        <p:txBody>
          <a:bodyPr/>
          <a:lstStyle/>
          <a:p>
            <a:pPr algn="ctr"/>
            <a:r>
              <a:rPr lang="en-GB" b="1" dirty="0"/>
              <a:t>6 principles</a:t>
            </a:r>
          </a:p>
        </p:txBody>
      </p:sp>
      <p:sp>
        <p:nvSpPr>
          <p:cNvPr id="3" name="Date Placeholder 2">
            <a:extLst>
              <a:ext uri="{FF2B5EF4-FFF2-40B4-BE49-F238E27FC236}">
                <a16:creationId xmlns:a16="http://schemas.microsoft.com/office/drawing/2014/main" id="{7796375B-0FF8-09CD-4EC1-21AE607E77B4}"/>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F4DE2CAA-E8D5-F785-C4E5-0B9B798C6019}"/>
              </a:ext>
            </a:extLst>
          </p:cNvPr>
          <p:cNvSpPr>
            <a:spLocks noGrp="1"/>
          </p:cNvSpPr>
          <p:nvPr>
            <p:ph type="ftr" sz="quarter" idx="11"/>
          </p:nvPr>
        </p:nvSpPr>
        <p:spPr/>
        <p:txBody>
          <a:bodyPr/>
          <a:lstStyle/>
          <a:p>
            <a:r>
              <a:rPr lang="en-GB" dirty="0"/>
              <a:t>Dr Simona Ferraraccio</a:t>
            </a:r>
          </a:p>
        </p:txBody>
      </p:sp>
      <p:sp>
        <p:nvSpPr>
          <p:cNvPr id="5" name="Slide Number Placeholder 4">
            <a:extLst>
              <a:ext uri="{FF2B5EF4-FFF2-40B4-BE49-F238E27FC236}">
                <a16:creationId xmlns:a16="http://schemas.microsoft.com/office/drawing/2014/main" id="{17C3055F-D84A-6CA6-12DF-2954D0FED8F9}"/>
              </a:ext>
            </a:extLst>
          </p:cNvPr>
          <p:cNvSpPr>
            <a:spLocks noGrp="1"/>
          </p:cNvSpPr>
          <p:nvPr>
            <p:ph type="sldNum" sz="quarter" idx="12"/>
          </p:nvPr>
        </p:nvSpPr>
        <p:spPr/>
        <p:txBody>
          <a:bodyPr/>
          <a:lstStyle/>
          <a:p>
            <a:fld id="{5D767B83-048F-464D-A4A1-6B3C2C24538D}" type="slidenum">
              <a:rPr lang="en-GB" smtClean="0"/>
              <a:t>13</a:t>
            </a:fld>
            <a:endParaRPr lang="en-GB"/>
          </a:p>
        </p:txBody>
      </p:sp>
      <p:grpSp>
        <p:nvGrpSpPr>
          <p:cNvPr id="14" name="Group 13">
            <a:extLst>
              <a:ext uri="{FF2B5EF4-FFF2-40B4-BE49-F238E27FC236}">
                <a16:creationId xmlns:a16="http://schemas.microsoft.com/office/drawing/2014/main" id="{72DCD689-0D8E-D8DD-4238-FE973922FAD0}"/>
              </a:ext>
            </a:extLst>
          </p:cNvPr>
          <p:cNvGrpSpPr/>
          <p:nvPr/>
        </p:nvGrpSpPr>
        <p:grpSpPr>
          <a:xfrm>
            <a:off x="88901" y="1135658"/>
            <a:ext cx="1930400" cy="5057922"/>
            <a:chOff x="88901" y="1135658"/>
            <a:chExt cx="1930400" cy="5057922"/>
          </a:xfrm>
        </p:grpSpPr>
        <p:sp>
          <p:nvSpPr>
            <p:cNvPr id="6" name="Freeform: Shape 5">
              <a:extLst>
                <a:ext uri="{FF2B5EF4-FFF2-40B4-BE49-F238E27FC236}">
                  <a16:creationId xmlns:a16="http://schemas.microsoft.com/office/drawing/2014/main" id="{CF4C3117-E1BE-62B8-D64F-E3DCC57B5107}"/>
                </a:ext>
              </a:extLst>
            </p:cNvPr>
            <p:cNvSpPr/>
            <p:nvPr/>
          </p:nvSpPr>
          <p:spPr>
            <a:xfrm>
              <a:off x="88901"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Honesty</a:t>
              </a:r>
            </a:p>
          </p:txBody>
        </p:sp>
        <p:grpSp>
          <p:nvGrpSpPr>
            <p:cNvPr id="12" name="Group 11">
              <a:extLst>
                <a:ext uri="{FF2B5EF4-FFF2-40B4-BE49-F238E27FC236}">
                  <a16:creationId xmlns:a16="http://schemas.microsoft.com/office/drawing/2014/main" id="{83AB7A8A-01CB-908B-8899-FE6C47B16895}"/>
                </a:ext>
              </a:extLst>
            </p:cNvPr>
            <p:cNvGrpSpPr/>
            <p:nvPr/>
          </p:nvGrpSpPr>
          <p:grpSpPr>
            <a:xfrm>
              <a:off x="88901" y="2407928"/>
              <a:ext cx="1930400" cy="3785652"/>
              <a:chOff x="88901" y="2407928"/>
              <a:chExt cx="1930400" cy="3785652"/>
            </a:xfrm>
          </p:grpSpPr>
          <p:sp>
            <p:nvSpPr>
              <p:cNvPr id="13" name="TextBox 12">
                <a:extLst>
                  <a:ext uri="{FF2B5EF4-FFF2-40B4-BE49-F238E27FC236}">
                    <a16:creationId xmlns:a16="http://schemas.microsoft.com/office/drawing/2014/main" id="{6C88E6E4-3176-C8D0-7552-E4978143CA5C}"/>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500" dirty="0"/>
                  <a:t>Being truthful in all academic work, writing, and tests.</a:t>
                </a:r>
              </a:p>
              <a:p>
                <a:pPr algn="ctr"/>
                <a:endParaRPr lang="en-GB" sz="1500" dirty="0"/>
              </a:p>
              <a:p>
                <a:pPr algn="ctr"/>
                <a:r>
                  <a:rPr lang="en-GB" sz="1500" dirty="0"/>
                  <a:t>Acknowledging sources</a:t>
                </a:r>
              </a:p>
              <a:p>
                <a:pPr algn="ctr"/>
                <a:r>
                  <a:rPr lang="en-GB" sz="1500" dirty="0"/>
                  <a:t>  Declaring AI use appropriately</a:t>
                </a:r>
              </a:p>
              <a:p>
                <a:pPr algn="ctr" defTabSz="723900">
                  <a:tabLst>
                    <a:tab pos="355600" algn="l"/>
                  </a:tabLst>
                </a:pPr>
                <a:r>
                  <a:rPr lang="en-GB" sz="1500" dirty="0"/>
                  <a:t>   Presenting your own ideas accurately</a:t>
                </a:r>
              </a:p>
              <a:p>
                <a:pPr defTabSz="266700">
                  <a:tabLst>
                    <a:tab pos="266700" algn="l"/>
                  </a:tabLst>
                </a:pPr>
                <a:r>
                  <a:rPr lang="en-GB" sz="1500" dirty="0"/>
                  <a:t>        Fabricating information</a:t>
                </a:r>
              </a:p>
              <a:p>
                <a:r>
                  <a:rPr lang="en-GB" sz="1500" dirty="0"/>
                  <a:t>        Copying someone else’s work</a:t>
                </a:r>
              </a:p>
              <a:p>
                <a:r>
                  <a:rPr lang="en-GB" sz="1500" dirty="0"/>
                  <a:t>        Submitting AI-gen work as your own</a:t>
                </a:r>
              </a:p>
            </p:txBody>
          </p:sp>
          <p:sp>
            <p:nvSpPr>
              <p:cNvPr id="16" name="Smiley Face 15">
                <a:extLst>
                  <a:ext uri="{FF2B5EF4-FFF2-40B4-BE49-F238E27FC236}">
                    <a16:creationId xmlns:a16="http://schemas.microsoft.com/office/drawing/2014/main" id="{EC21A134-42F3-BE68-B008-B3550EBFC238}"/>
                  </a:ext>
                </a:extLst>
              </p:cNvPr>
              <p:cNvSpPr/>
              <p:nvPr/>
            </p:nvSpPr>
            <p:spPr>
              <a:xfrm>
                <a:off x="127000" y="337438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Smiley Face 17">
                <a:extLst>
                  <a:ext uri="{FF2B5EF4-FFF2-40B4-BE49-F238E27FC236}">
                    <a16:creationId xmlns:a16="http://schemas.microsoft.com/office/drawing/2014/main" id="{28497EF0-6A81-ED12-9141-5ED982BC9EE6}"/>
                  </a:ext>
                </a:extLst>
              </p:cNvPr>
              <p:cNvSpPr/>
              <p:nvPr/>
            </p:nvSpPr>
            <p:spPr>
              <a:xfrm>
                <a:off x="127001" y="3827772"/>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0" name="Smiley Face 19">
                <a:extLst>
                  <a:ext uri="{FF2B5EF4-FFF2-40B4-BE49-F238E27FC236}">
                    <a16:creationId xmlns:a16="http://schemas.microsoft.com/office/drawing/2014/main" id="{A6E04747-ADA9-A411-552A-8D6731D289B8}"/>
                  </a:ext>
                </a:extLst>
              </p:cNvPr>
              <p:cNvSpPr/>
              <p:nvPr/>
            </p:nvSpPr>
            <p:spPr>
              <a:xfrm>
                <a:off x="127000" y="4281158"/>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1" name="&quot;Not Allowed&quot; Symbol 20">
                <a:extLst>
                  <a:ext uri="{FF2B5EF4-FFF2-40B4-BE49-F238E27FC236}">
                    <a16:creationId xmlns:a16="http://schemas.microsoft.com/office/drawing/2014/main" id="{72E1E9EB-ABBD-0115-0FEF-D41352FAD6A0}"/>
                  </a:ext>
                </a:extLst>
              </p:cNvPr>
              <p:cNvSpPr/>
              <p:nvPr/>
            </p:nvSpPr>
            <p:spPr>
              <a:xfrm>
                <a:off x="127000" y="4728214"/>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3" name="&quot;Not Allowed&quot; Symbol 22">
                <a:extLst>
                  <a:ext uri="{FF2B5EF4-FFF2-40B4-BE49-F238E27FC236}">
                    <a16:creationId xmlns:a16="http://schemas.microsoft.com/office/drawing/2014/main" id="{A981C788-958F-178A-B6F8-30D14138EA9E}"/>
                  </a:ext>
                </a:extLst>
              </p:cNvPr>
              <p:cNvSpPr/>
              <p:nvPr/>
            </p:nvSpPr>
            <p:spPr>
              <a:xfrm>
                <a:off x="139700" y="5196816"/>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5" name="&quot;Not Allowed&quot; Symbol 24">
                <a:extLst>
                  <a:ext uri="{FF2B5EF4-FFF2-40B4-BE49-F238E27FC236}">
                    <a16:creationId xmlns:a16="http://schemas.microsoft.com/office/drawing/2014/main" id="{D04A65F9-AFA5-35D0-437D-4F95A06042DD}"/>
                  </a:ext>
                </a:extLst>
              </p:cNvPr>
              <p:cNvSpPr/>
              <p:nvPr/>
            </p:nvSpPr>
            <p:spPr>
              <a:xfrm>
                <a:off x="152400" y="5644398"/>
                <a:ext cx="254000" cy="261628"/>
              </a:xfrm>
              <a:prstGeom prst="noSmoking">
                <a:avLst/>
              </a:prstGeom>
              <a:solidFill>
                <a:srgbClr val="FF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grpSp>
      <p:grpSp>
        <p:nvGrpSpPr>
          <p:cNvPr id="15" name="Group 14">
            <a:extLst>
              <a:ext uri="{FF2B5EF4-FFF2-40B4-BE49-F238E27FC236}">
                <a16:creationId xmlns:a16="http://schemas.microsoft.com/office/drawing/2014/main" id="{8C8C23EE-8CF6-6D4E-61F3-1985823609F2}"/>
              </a:ext>
            </a:extLst>
          </p:cNvPr>
          <p:cNvGrpSpPr/>
          <p:nvPr/>
        </p:nvGrpSpPr>
        <p:grpSpPr>
          <a:xfrm>
            <a:off x="2108200" y="1135658"/>
            <a:ext cx="1930400" cy="5057922"/>
            <a:chOff x="2108200" y="1135658"/>
            <a:chExt cx="1930400" cy="5057922"/>
          </a:xfrm>
        </p:grpSpPr>
        <p:sp>
          <p:nvSpPr>
            <p:cNvPr id="7" name="Freeform: Shape 6">
              <a:extLst>
                <a:ext uri="{FF2B5EF4-FFF2-40B4-BE49-F238E27FC236}">
                  <a16:creationId xmlns:a16="http://schemas.microsoft.com/office/drawing/2014/main" id="{BDF44141-107C-A9A5-8974-331095B76640}"/>
                </a:ext>
              </a:extLst>
            </p:cNvPr>
            <p:cNvSpPr/>
            <p:nvPr/>
          </p:nvSpPr>
          <p:spPr>
            <a:xfrm>
              <a:off x="2108200"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dirty="0"/>
                <a:t>Trust</a:t>
              </a:r>
              <a:endParaRPr lang="en-GB" b="1" kern="1200" dirty="0"/>
            </a:p>
          </p:txBody>
        </p:sp>
        <p:grpSp>
          <p:nvGrpSpPr>
            <p:cNvPr id="27" name="Group 26">
              <a:extLst>
                <a:ext uri="{FF2B5EF4-FFF2-40B4-BE49-F238E27FC236}">
                  <a16:creationId xmlns:a16="http://schemas.microsoft.com/office/drawing/2014/main" id="{65230F76-36D4-8EE5-4696-E85E3E4FB14E}"/>
                </a:ext>
              </a:extLst>
            </p:cNvPr>
            <p:cNvGrpSpPr/>
            <p:nvPr/>
          </p:nvGrpSpPr>
          <p:grpSpPr>
            <a:xfrm>
              <a:off x="2108200" y="2407928"/>
              <a:ext cx="1930400" cy="3785652"/>
              <a:chOff x="88901" y="2407928"/>
              <a:chExt cx="1930400" cy="3785652"/>
            </a:xfrm>
          </p:grpSpPr>
          <p:sp>
            <p:nvSpPr>
              <p:cNvPr id="28" name="TextBox 27">
                <a:extLst>
                  <a:ext uri="{FF2B5EF4-FFF2-40B4-BE49-F238E27FC236}">
                    <a16:creationId xmlns:a16="http://schemas.microsoft.com/office/drawing/2014/main" id="{56EEEBE7-D97A-5A14-9F99-01ABC83FBD3E}"/>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Creating confidence in the value of academic work.</a:t>
                </a:r>
              </a:p>
              <a:p>
                <a:pPr algn="ctr"/>
                <a:endParaRPr lang="en-GB" sz="1600" dirty="0"/>
              </a:p>
              <a:p>
                <a:r>
                  <a:rPr lang="en-GB" sz="1600" dirty="0"/>
                  <a:t>       Producing authentic work</a:t>
                </a:r>
              </a:p>
              <a:p>
                <a:r>
                  <a:rPr lang="en-GB" sz="1600" dirty="0"/>
                  <a:t>       Following university regulations</a:t>
                </a:r>
              </a:p>
              <a:p>
                <a:pPr defTabSz="723900">
                  <a:tabLst>
                    <a:tab pos="355600" algn="l"/>
                  </a:tabLst>
                </a:pPr>
                <a:r>
                  <a:rPr lang="en-GB" sz="1600" dirty="0"/>
                  <a:t>       Demonstrating integrity in assessments</a:t>
                </a:r>
              </a:p>
              <a:p>
                <a:pPr defTabSz="723900">
                  <a:tabLst>
                    <a:tab pos="355600" algn="l"/>
                  </a:tabLst>
                </a:pPr>
                <a:endParaRPr lang="en-GB" sz="1600" dirty="0"/>
              </a:p>
              <a:p>
                <a:pPr defTabSz="723900">
                  <a:tabLst>
                    <a:tab pos="355600" algn="l"/>
                  </a:tabLst>
                </a:pPr>
                <a:endParaRPr lang="en-GB" sz="1600" dirty="0"/>
              </a:p>
            </p:txBody>
          </p:sp>
          <p:sp>
            <p:nvSpPr>
              <p:cNvPr id="29" name="Smiley Face 28">
                <a:extLst>
                  <a:ext uri="{FF2B5EF4-FFF2-40B4-BE49-F238E27FC236}">
                    <a16:creationId xmlns:a16="http://schemas.microsoft.com/office/drawing/2014/main" id="{55F095E8-7B56-2AF7-74FC-D94751704073}"/>
                  </a:ext>
                </a:extLst>
              </p:cNvPr>
              <p:cNvSpPr/>
              <p:nvPr/>
            </p:nvSpPr>
            <p:spPr>
              <a:xfrm>
                <a:off x="139699" y="3654118"/>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0" name="Smiley Face 29">
                <a:extLst>
                  <a:ext uri="{FF2B5EF4-FFF2-40B4-BE49-F238E27FC236}">
                    <a16:creationId xmlns:a16="http://schemas.microsoft.com/office/drawing/2014/main" id="{3F858DFD-CF18-D885-7B4B-BA710887D2D4}"/>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1" name="Smiley Face 30">
                <a:extLst>
                  <a:ext uri="{FF2B5EF4-FFF2-40B4-BE49-F238E27FC236}">
                    <a16:creationId xmlns:a16="http://schemas.microsoft.com/office/drawing/2014/main" id="{DE363214-7489-69AB-4BAC-A73262A5E5FB}"/>
                  </a:ext>
                </a:extLst>
              </p:cNvPr>
              <p:cNvSpPr/>
              <p:nvPr/>
            </p:nvSpPr>
            <p:spPr>
              <a:xfrm>
                <a:off x="127000" y="486646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grpSp>
        <p:nvGrpSpPr>
          <p:cNvPr id="17" name="Group 16">
            <a:extLst>
              <a:ext uri="{FF2B5EF4-FFF2-40B4-BE49-F238E27FC236}">
                <a16:creationId xmlns:a16="http://schemas.microsoft.com/office/drawing/2014/main" id="{AF3A0962-B3B3-CA12-A3A5-DF3599816D92}"/>
              </a:ext>
            </a:extLst>
          </p:cNvPr>
          <p:cNvGrpSpPr/>
          <p:nvPr/>
        </p:nvGrpSpPr>
        <p:grpSpPr>
          <a:xfrm>
            <a:off x="4127499" y="1135658"/>
            <a:ext cx="1930400" cy="5057922"/>
            <a:chOff x="4127499" y="1135658"/>
            <a:chExt cx="1930400" cy="5057922"/>
          </a:xfrm>
        </p:grpSpPr>
        <p:sp>
          <p:nvSpPr>
            <p:cNvPr id="8" name="Freeform: Shape 7">
              <a:extLst>
                <a:ext uri="{FF2B5EF4-FFF2-40B4-BE49-F238E27FC236}">
                  <a16:creationId xmlns:a16="http://schemas.microsoft.com/office/drawing/2014/main" id="{0187B21D-E58B-8E23-3157-98AFC95633D7}"/>
                </a:ext>
              </a:extLst>
            </p:cNvPr>
            <p:cNvSpPr/>
            <p:nvPr/>
          </p:nvSpPr>
          <p:spPr>
            <a:xfrm>
              <a:off x="4127499"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dirty="0"/>
                <a:t>F</a:t>
              </a:r>
              <a:r>
                <a:rPr lang="en-GB" b="1" kern="1200" dirty="0"/>
                <a:t>airness</a:t>
              </a:r>
            </a:p>
          </p:txBody>
        </p:sp>
        <p:grpSp>
          <p:nvGrpSpPr>
            <p:cNvPr id="35" name="Group 34">
              <a:extLst>
                <a:ext uri="{FF2B5EF4-FFF2-40B4-BE49-F238E27FC236}">
                  <a16:creationId xmlns:a16="http://schemas.microsoft.com/office/drawing/2014/main" id="{E3CDB88D-58D2-B3E7-2513-59EA36F3A336}"/>
                </a:ext>
              </a:extLst>
            </p:cNvPr>
            <p:cNvGrpSpPr/>
            <p:nvPr/>
          </p:nvGrpSpPr>
          <p:grpSpPr>
            <a:xfrm>
              <a:off x="4127499" y="2407928"/>
              <a:ext cx="1930400" cy="3785652"/>
              <a:chOff x="88901" y="2407928"/>
              <a:chExt cx="1930400" cy="3785652"/>
            </a:xfrm>
          </p:grpSpPr>
          <p:sp>
            <p:nvSpPr>
              <p:cNvPr id="36" name="TextBox 35">
                <a:extLst>
                  <a:ext uri="{FF2B5EF4-FFF2-40B4-BE49-F238E27FC236}">
                    <a16:creationId xmlns:a16="http://schemas.microsoft.com/office/drawing/2014/main" id="{51ED9D22-A932-4D8A-81F1-001BF41F6E79}"/>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Ensuring that all students are assessed equitably</a:t>
                </a:r>
              </a:p>
              <a:p>
                <a:pPr algn="ctr"/>
                <a:endParaRPr lang="en-GB" sz="1600" dirty="0"/>
              </a:p>
              <a:p>
                <a:r>
                  <a:rPr lang="en-GB" sz="1600" dirty="0"/>
                  <a:t>       Following the same assessment rules</a:t>
                </a:r>
              </a:p>
              <a:p>
                <a:r>
                  <a:rPr lang="en-GB" sz="1600" dirty="0"/>
                  <a:t>       Applying consistent standards</a:t>
                </a:r>
              </a:p>
              <a:p>
                <a:pPr defTabSz="723900">
                  <a:tabLst>
                    <a:tab pos="355600" algn="l"/>
                  </a:tabLst>
                </a:pPr>
                <a:r>
                  <a:rPr lang="en-GB" sz="1600" dirty="0"/>
                  <a:t>       Giving credit where it is due</a:t>
                </a:r>
              </a:p>
              <a:p>
                <a:pPr defTabSz="723900">
                  <a:tabLst>
                    <a:tab pos="355600" algn="l"/>
                  </a:tabLst>
                </a:pPr>
                <a:endParaRPr lang="en-GB" sz="1600" dirty="0"/>
              </a:p>
              <a:p>
                <a:pPr defTabSz="723900">
                  <a:tabLst>
                    <a:tab pos="355600" algn="l"/>
                  </a:tabLst>
                </a:pPr>
                <a:endParaRPr lang="en-GB" sz="1600" dirty="0"/>
              </a:p>
              <a:p>
                <a:pPr defTabSz="723900">
                  <a:tabLst>
                    <a:tab pos="355600" algn="l"/>
                  </a:tabLst>
                </a:pPr>
                <a:endParaRPr lang="en-GB" sz="1600" dirty="0"/>
              </a:p>
            </p:txBody>
          </p:sp>
          <p:sp>
            <p:nvSpPr>
              <p:cNvPr id="37" name="Smiley Face 36">
                <a:extLst>
                  <a:ext uri="{FF2B5EF4-FFF2-40B4-BE49-F238E27FC236}">
                    <a16:creationId xmlns:a16="http://schemas.microsoft.com/office/drawing/2014/main" id="{84FDD22D-076C-7A05-1AE8-9E00F615FF59}"/>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Smiley Face 37">
                <a:extLst>
                  <a:ext uri="{FF2B5EF4-FFF2-40B4-BE49-F238E27FC236}">
                    <a16:creationId xmlns:a16="http://schemas.microsoft.com/office/drawing/2014/main" id="{8AAB3C5A-CBFC-4A90-3443-B6BF4B82B576}"/>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9" name="Smiley Face 38">
                <a:extLst>
                  <a:ext uri="{FF2B5EF4-FFF2-40B4-BE49-F238E27FC236}">
                    <a16:creationId xmlns:a16="http://schemas.microsoft.com/office/drawing/2014/main" id="{885CD9E6-181C-5D4F-AAC9-760538835E51}"/>
                  </a:ext>
                </a:extLst>
              </p:cNvPr>
              <p:cNvSpPr/>
              <p:nvPr/>
            </p:nvSpPr>
            <p:spPr>
              <a:xfrm>
                <a:off x="127000" y="489763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grpSp>
        <p:nvGrpSpPr>
          <p:cNvPr id="19" name="Group 18">
            <a:extLst>
              <a:ext uri="{FF2B5EF4-FFF2-40B4-BE49-F238E27FC236}">
                <a16:creationId xmlns:a16="http://schemas.microsoft.com/office/drawing/2014/main" id="{E40B2F24-F9D5-6915-480A-C55A89EF72D5}"/>
              </a:ext>
            </a:extLst>
          </p:cNvPr>
          <p:cNvGrpSpPr/>
          <p:nvPr/>
        </p:nvGrpSpPr>
        <p:grpSpPr>
          <a:xfrm>
            <a:off x="6146798" y="1135658"/>
            <a:ext cx="1930400" cy="5057922"/>
            <a:chOff x="6146798" y="1135658"/>
            <a:chExt cx="1930400" cy="5057922"/>
          </a:xfrm>
        </p:grpSpPr>
        <p:sp>
          <p:nvSpPr>
            <p:cNvPr id="11" name="Freeform: Shape 10">
              <a:extLst>
                <a:ext uri="{FF2B5EF4-FFF2-40B4-BE49-F238E27FC236}">
                  <a16:creationId xmlns:a16="http://schemas.microsoft.com/office/drawing/2014/main" id="{2E2B0195-A835-363E-4459-C17B3284E6E6}"/>
                </a:ext>
              </a:extLst>
            </p:cNvPr>
            <p:cNvSpPr/>
            <p:nvPr/>
          </p:nvSpPr>
          <p:spPr>
            <a:xfrm>
              <a:off x="6146798"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Respect</a:t>
              </a:r>
            </a:p>
          </p:txBody>
        </p:sp>
        <p:grpSp>
          <p:nvGrpSpPr>
            <p:cNvPr id="40" name="Group 39">
              <a:extLst>
                <a:ext uri="{FF2B5EF4-FFF2-40B4-BE49-F238E27FC236}">
                  <a16:creationId xmlns:a16="http://schemas.microsoft.com/office/drawing/2014/main" id="{D51D4CBC-3E7B-4769-79BF-62D8959798B9}"/>
                </a:ext>
              </a:extLst>
            </p:cNvPr>
            <p:cNvGrpSpPr/>
            <p:nvPr/>
          </p:nvGrpSpPr>
          <p:grpSpPr>
            <a:xfrm>
              <a:off x="6146798" y="2407928"/>
              <a:ext cx="1930400" cy="3785652"/>
              <a:chOff x="88901" y="2407928"/>
              <a:chExt cx="1930400" cy="3785652"/>
            </a:xfrm>
          </p:grpSpPr>
          <p:sp>
            <p:nvSpPr>
              <p:cNvPr id="41" name="TextBox 40">
                <a:extLst>
                  <a:ext uri="{FF2B5EF4-FFF2-40B4-BE49-F238E27FC236}">
                    <a16:creationId xmlns:a16="http://schemas.microsoft.com/office/drawing/2014/main" id="{14FBCA60-9E3F-3765-A446-1FCDC16C29D0}"/>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Recognising and valuing the work of others</a:t>
                </a:r>
              </a:p>
              <a:p>
                <a:pPr algn="ctr"/>
                <a:endParaRPr lang="en-GB" sz="1600" dirty="0"/>
              </a:p>
              <a:p>
                <a:r>
                  <a:rPr lang="en-GB" sz="1600" dirty="0"/>
                  <a:t>       Acknowledging authors and researchers</a:t>
                </a:r>
              </a:p>
              <a:p>
                <a:r>
                  <a:rPr lang="en-GB" sz="1600" dirty="0"/>
                  <a:t>       Respecting intellectual property</a:t>
                </a:r>
              </a:p>
              <a:p>
                <a:pPr defTabSz="723900">
                  <a:tabLst>
                    <a:tab pos="355600" algn="l"/>
                  </a:tabLst>
                </a:pPr>
                <a:r>
                  <a:rPr lang="en-GB" sz="1600" dirty="0"/>
                  <a:t>       Valuing different perspectives and opinions</a:t>
                </a:r>
              </a:p>
              <a:p>
                <a:pPr defTabSz="723900">
                  <a:tabLst>
                    <a:tab pos="355600" algn="l"/>
                  </a:tabLst>
                </a:pPr>
                <a:endParaRPr lang="en-GB" sz="1600" dirty="0"/>
              </a:p>
              <a:p>
                <a:pPr defTabSz="723900">
                  <a:tabLst>
                    <a:tab pos="355600" algn="l"/>
                  </a:tabLst>
                </a:pPr>
                <a:endParaRPr lang="en-GB" sz="1600" dirty="0"/>
              </a:p>
            </p:txBody>
          </p:sp>
          <p:sp>
            <p:nvSpPr>
              <p:cNvPr id="42" name="Smiley Face 41">
                <a:extLst>
                  <a:ext uri="{FF2B5EF4-FFF2-40B4-BE49-F238E27FC236}">
                    <a16:creationId xmlns:a16="http://schemas.microsoft.com/office/drawing/2014/main" id="{A3BE798C-F820-B03B-C4CC-42C963AE54A4}"/>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3" name="Smiley Face 42">
                <a:extLst>
                  <a:ext uri="{FF2B5EF4-FFF2-40B4-BE49-F238E27FC236}">
                    <a16:creationId xmlns:a16="http://schemas.microsoft.com/office/drawing/2014/main" id="{B44327EA-8E12-365A-4605-0D43FAE7C77F}"/>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4" name="Smiley Face 43">
                <a:extLst>
                  <a:ext uri="{FF2B5EF4-FFF2-40B4-BE49-F238E27FC236}">
                    <a16:creationId xmlns:a16="http://schemas.microsoft.com/office/drawing/2014/main" id="{2E1D2F1F-F6C7-10C0-FDA6-8DF89C8EEA70}"/>
                  </a:ext>
                </a:extLst>
              </p:cNvPr>
              <p:cNvSpPr/>
              <p:nvPr/>
            </p:nvSpPr>
            <p:spPr>
              <a:xfrm>
                <a:off x="127000" y="489763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grpSp>
        <p:nvGrpSpPr>
          <p:cNvPr id="32" name="Group 31">
            <a:extLst>
              <a:ext uri="{FF2B5EF4-FFF2-40B4-BE49-F238E27FC236}">
                <a16:creationId xmlns:a16="http://schemas.microsoft.com/office/drawing/2014/main" id="{5AE5E44B-52A4-BB07-2355-32B0FBE167A6}"/>
              </a:ext>
            </a:extLst>
          </p:cNvPr>
          <p:cNvGrpSpPr/>
          <p:nvPr/>
        </p:nvGrpSpPr>
        <p:grpSpPr>
          <a:xfrm>
            <a:off x="8166097" y="1135658"/>
            <a:ext cx="1930400" cy="5063520"/>
            <a:chOff x="8166097" y="1135658"/>
            <a:chExt cx="1930400" cy="5063520"/>
          </a:xfrm>
        </p:grpSpPr>
        <p:grpSp>
          <p:nvGrpSpPr>
            <p:cNvPr id="22" name="Group 21">
              <a:extLst>
                <a:ext uri="{FF2B5EF4-FFF2-40B4-BE49-F238E27FC236}">
                  <a16:creationId xmlns:a16="http://schemas.microsoft.com/office/drawing/2014/main" id="{9FF4CDC9-61CC-B24A-EEFC-AEA025898DBA}"/>
                </a:ext>
              </a:extLst>
            </p:cNvPr>
            <p:cNvGrpSpPr/>
            <p:nvPr/>
          </p:nvGrpSpPr>
          <p:grpSpPr>
            <a:xfrm>
              <a:off x="8166097" y="1135658"/>
              <a:ext cx="1930400" cy="5063520"/>
              <a:chOff x="8166097" y="1135658"/>
              <a:chExt cx="1930400" cy="5063520"/>
            </a:xfrm>
          </p:grpSpPr>
          <p:sp>
            <p:nvSpPr>
              <p:cNvPr id="9" name="Freeform: Shape 8">
                <a:extLst>
                  <a:ext uri="{FF2B5EF4-FFF2-40B4-BE49-F238E27FC236}">
                    <a16:creationId xmlns:a16="http://schemas.microsoft.com/office/drawing/2014/main" id="{C2F524DA-3025-F2DC-0C1E-6B1549A4F152}"/>
                  </a:ext>
                </a:extLst>
              </p:cNvPr>
              <p:cNvSpPr/>
              <p:nvPr/>
            </p:nvSpPr>
            <p:spPr>
              <a:xfrm>
                <a:off x="8166097"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Responsibility</a:t>
                </a:r>
              </a:p>
            </p:txBody>
          </p:sp>
          <p:grpSp>
            <p:nvGrpSpPr>
              <p:cNvPr id="45" name="Group 44">
                <a:extLst>
                  <a:ext uri="{FF2B5EF4-FFF2-40B4-BE49-F238E27FC236}">
                    <a16:creationId xmlns:a16="http://schemas.microsoft.com/office/drawing/2014/main" id="{57ADB72C-4A7E-154A-D897-394E52E384F2}"/>
                  </a:ext>
                </a:extLst>
              </p:cNvPr>
              <p:cNvGrpSpPr/>
              <p:nvPr/>
            </p:nvGrpSpPr>
            <p:grpSpPr>
              <a:xfrm>
                <a:off x="8166097" y="2413526"/>
                <a:ext cx="1930400" cy="3785652"/>
                <a:chOff x="88901" y="2407928"/>
                <a:chExt cx="1930400" cy="3785652"/>
              </a:xfrm>
            </p:grpSpPr>
            <p:sp>
              <p:nvSpPr>
                <p:cNvPr id="46" name="TextBox 45">
                  <a:extLst>
                    <a:ext uri="{FF2B5EF4-FFF2-40B4-BE49-F238E27FC236}">
                      <a16:creationId xmlns:a16="http://schemas.microsoft.com/office/drawing/2014/main" id="{8AE726FA-B4FB-15F5-92AD-E776627E2E72}"/>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Taking ownership of your learning and decisions</a:t>
                  </a:r>
                </a:p>
                <a:p>
                  <a:pPr algn="ctr"/>
                  <a:endParaRPr lang="en-GB" sz="1600" dirty="0"/>
                </a:p>
                <a:p>
                  <a:r>
                    <a:rPr lang="en-GB" sz="1600" dirty="0"/>
                    <a:t>       Checking the accuracy of information</a:t>
                  </a:r>
                </a:p>
                <a:p>
                  <a:r>
                    <a:rPr lang="en-GB" sz="1600" dirty="0"/>
                    <a:t>       Verifying AI-generated content</a:t>
                  </a:r>
                </a:p>
                <a:p>
                  <a:pPr defTabSz="723900">
                    <a:tabLst>
                      <a:tab pos="355600" algn="l"/>
                    </a:tabLst>
                  </a:pPr>
                  <a:r>
                    <a:rPr lang="en-GB" sz="1600" dirty="0"/>
                    <a:t>      Managing your studies ethically </a:t>
                  </a:r>
                </a:p>
                <a:p>
                  <a:pPr defTabSz="723900">
                    <a:tabLst>
                      <a:tab pos="355600" algn="l"/>
                    </a:tabLst>
                  </a:pPr>
                  <a:r>
                    <a:rPr lang="en-GB" sz="1600" dirty="0"/>
                    <a:t>       Understanding assessment requirements</a:t>
                  </a:r>
                </a:p>
                <a:p>
                  <a:pPr defTabSz="723900">
                    <a:tabLst>
                      <a:tab pos="355600" algn="l"/>
                    </a:tabLst>
                  </a:pPr>
                  <a:endParaRPr lang="en-GB" sz="1600" dirty="0"/>
                </a:p>
              </p:txBody>
            </p:sp>
            <p:sp>
              <p:nvSpPr>
                <p:cNvPr id="47" name="Smiley Face 46">
                  <a:extLst>
                    <a:ext uri="{FF2B5EF4-FFF2-40B4-BE49-F238E27FC236}">
                      <a16:creationId xmlns:a16="http://schemas.microsoft.com/office/drawing/2014/main" id="{5BA9F872-2C13-7155-8634-D4AC1B5F4ECA}"/>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8" name="Smiley Face 47">
                  <a:extLst>
                    <a:ext uri="{FF2B5EF4-FFF2-40B4-BE49-F238E27FC236}">
                      <a16:creationId xmlns:a16="http://schemas.microsoft.com/office/drawing/2014/main" id="{535B2197-37D1-1D81-958D-1C40F0CCE56E}"/>
                    </a:ext>
                  </a:extLst>
                </p:cNvPr>
                <p:cNvSpPr/>
                <p:nvPr/>
              </p:nvSpPr>
              <p:spPr>
                <a:xfrm>
                  <a:off x="127000" y="4155833"/>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Smiley Face 48">
                  <a:extLst>
                    <a:ext uri="{FF2B5EF4-FFF2-40B4-BE49-F238E27FC236}">
                      <a16:creationId xmlns:a16="http://schemas.microsoft.com/office/drawing/2014/main" id="{0A445BB6-A94E-9048-73F2-07E15F496FBB}"/>
                    </a:ext>
                  </a:extLst>
                </p:cNvPr>
                <p:cNvSpPr/>
                <p:nvPr/>
              </p:nvSpPr>
              <p:spPr>
                <a:xfrm>
                  <a:off x="127000" y="4671065"/>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sp>
          <p:nvSpPr>
            <p:cNvPr id="51" name="Smiley Face 50">
              <a:extLst>
                <a:ext uri="{FF2B5EF4-FFF2-40B4-BE49-F238E27FC236}">
                  <a16:creationId xmlns:a16="http://schemas.microsoft.com/office/drawing/2014/main" id="{550D3B26-1AF8-83F0-2E56-702AC83688C6}"/>
                </a:ext>
              </a:extLst>
            </p:cNvPr>
            <p:cNvSpPr/>
            <p:nvPr/>
          </p:nvSpPr>
          <p:spPr>
            <a:xfrm>
              <a:off x="8216892" y="515871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3FD02489-3AFC-3798-5DF3-1BD3B5B4C4F2}"/>
              </a:ext>
            </a:extLst>
          </p:cNvPr>
          <p:cNvGrpSpPr/>
          <p:nvPr/>
        </p:nvGrpSpPr>
        <p:grpSpPr>
          <a:xfrm>
            <a:off x="10185396" y="1135658"/>
            <a:ext cx="1943089" cy="5057922"/>
            <a:chOff x="10185396" y="1135658"/>
            <a:chExt cx="1943089" cy="5057922"/>
          </a:xfrm>
        </p:grpSpPr>
        <p:grpSp>
          <p:nvGrpSpPr>
            <p:cNvPr id="24" name="Group 23">
              <a:extLst>
                <a:ext uri="{FF2B5EF4-FFF2-40B4-BE49-F238E27FC236}">
                  <a16:creationId xmlns:a16="http://schemas.microsoft.com/office/drawing/2014/main" id="{03666DC6-042A-769C-6EC4-9A17807F86F0}"/>
                </a:ext>
              </a:extLst>
            </p:cNvPr>
            <p:cNvGrpSpPr/>
            <p:nvPr/>
          </p:nvGrpSpPr>
          <p:grpSpPr>
            <a:xfrm>
              <a:off x="10185396" y="1135658"/>
              <a:ext cx="1943089" cy="5057922"/>
              <a:chOff x="10185396" y="1135658"/>
              <a:chExt cx="1943089" cy="5057922"/>
            </a:xfrm>
          </p:grpSpPr>
          <p:sp>
            <p:nvSpPr>
              <p:cNvPr id="10" name="Freeform: Shape 9">
                <a:extLst>
                  <a:ext uri="{FF2B5EF4-FFF2-40B4-BE49-F238E27FC236}">
                    <a16:creationId xmlns:a16="http://schemas.microsoft.com/office/drawing/2014/main" id="{97219184-CB5B-4CBA-E726-8CA9281A1AA4}"/>
                  </a:ext>
                </a:extLst>
              </p:cNvPr>
              <p:cNvSpPr/>
              <p:nvPr/>
            </p:nvSpPr>
            <p:spPr>
              <a:xfrm>
                <a:off x="10185396" y="1135658"/>
                <a:ext cx="1930400" cy="1250156"/>
              </a:xfrm>
              <a:custGeom>
                <a:avLst/>
                <a:gdLst>
                  <a:gd name="csX0" fmla="*/ 0 w 2083593"/>
                  <a:gd name="csY0" fmla="*/ 0 h 1250156"/>
                  <a:gd name="csX1" fmla="*/ 2083593 w 2083593"/>
                  <a:gd name="csY1" fmla="*/ 0 h 1250156"/>
                  <a:gd name="csX2" fmla="*/ 2083593 w 2083593"/>
                  <a:gd name="csY2" fmla="*/ 1250156 h 1250156"/>
                  <a:gd name="csX3" fmla="*/ 0 w 2083593"/>
                  <a:gd name="csY3" fmla="*/ 1250156 h 1250156"/>
                  <a:gd name="csX4" fmla="*/ 0 w 2083593"/>
                  <a:gd name="csY4" fmla="*/ 0 h 1250156"/>
                </a:gdLst>
                <a:ahLst/>
                <a:cxnLst>
                  <a:cxn ang="0">
                    <a:pos x="csX0" y="csY0"/>
                  </a:cxn>
                  <a:cxn ang="0">
                    <a:pos x="csX1" y="csY1"/>
                  </a:cxn>
                  <a:cxn ang="0">
                    <a:pos x="csX2" y="csY2"/>
                  </a:cxn>
                  <a:cxn ang="0">
                    <a:pos x="csX3" y="csY3"/>
                  </a:cxn>
                  <a:cxn ang="0">
                    <a:pos x="csX4" y="csY4"/>
                  </a:cxn>
                </a:cxnLst>
                <a:rect l="l" t="t" r="r" b="b"/>
                <a:pathLst>
                  <a:path w="2083593" h="1250156">
                    <a:moveTo>
                      <a:pt x="0" y="0"/>
                    </a:moveTo>
                    <a:lnTo>
                      <a:pt x="2083593" y="0"/>
                    </a:lnTo>
                    <a:lnTo>
                      <a:pt x="2083593" y="1250156"/>
                    </a:lnTo>
                    <a:lnTo>
                      <a:pt x="0" y="1250156"/>
                    </a:lnTo>
                    <a:lnTo>
                      <a:pt x="0" y="0"/>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b="1" kern="1200" dirty="0"/>
                  <a:t>Courage</a:t>
                </a:r>
              </a:p>
            </p:txBody>
          </p:sp>
          <p:grpSp>
            <p:nvGrpSpPr>
              <p:cNvPr id="52" name="Group 51">
                <a:extLst>
                  <a:ext uri="{FF2B5EF4-FFF2-40B4-BE49-F238E27FC236}">
                    <a16:creationId xmlns:a16="http://schemas.microsoft.com/office/drawing/2014/main" id="{ABB0483D-3ECD-33CE-482D-6D0B40826072}"/>
                  </a:ext>
                </a:extLst>
              </p:cNvPr>
              <p:cNvGrpSpPr/>
              <p:nvPr/>
            </p:nvGrpSpPr>
            <p:grpSpPr>
              <a:xfrm>
                <a:off x="10198085" y="2407928"/>
                <a:ext cx="1930400" cy="3785652"/>
                <a:chOff x="88901" y="2407928"/>
                <a:chExt cx="1930400" cy="3785652"/>
              </a:xfrm>
            </p:grpSpPr>
            <p:sp>
              <p:nvSpPr>
                <p:cNvPr id="53" name="TextBox 52">
                  <a:extLst>
                    <a:ext uri="{FF2B5EF4-FFF2-40B4-BE49-F238E27FC236}">
                      <a16:creationId xmlns:a16="http://schemas.microsoft.com/office/drawing/2014/main" id="{B08E48F8-A5D9-09B4-4E6C-3D1496455AA6}"/>
                    </a:ext>
                  </a:extLst>
                </p:cNvPr>
                <p:cNvSpPr txBox="1"/>
                <p:nvPr/>
              </p:nvSpPr>
              <p:spPr>
                <a:xfrm>
                  <a:off x="88901" y="2407928"/>
                  <a:ext cx="1930400" cy="3785652"/>
                </a:xfrm>
                <a:prstGeom prst="rect">
                  <a:avLst/>
                </a:prstGeom>
                <a:noFill/>
                <a:ln>
                  <a:solidFill>
                    <a:schemeClr val="tx1">
                      <a:lumMod val="95000"/>
                      <a:lumOff val="5000"/>
                    </a:schemeClr>
                  </a:solidFill>
                </a:ln>
              </p:spPr>
              <p:txBody>
                <a:bodyPr wrap="square" rtlCol="0">
                  <a:spAutoFit/>
                </a:bodyPr>
                <a:lstStyle/>
                <a:p>
                  <a:pPr algn="ctr"/>
                  <a:r>
                    <a:rPr lang="en-GB" sz="1600" dirty="0"/>
                    <a:t>Doing the right thing, even when it is difficult. </a:t>
                  </a:r>
                </a:p>
                <a:p>
                  <a:pPr defTabSz="723900">
                    <a:tabLst>
                      <a:tab pos="355600" algn="l"/>
                    </a:tabLst>
                  </a:pPr>
                  <a:endParaRPr lang="en-GB" sz="1600" dirty="0"/>
                </a:p>
                <a:p>
                  <a:pPr defTabSz="723900">
                    <a:tabLst>
                      <a:tab pos="355600" algn="l"/>
                    </a:tabLst>
                  </a:pPr>
                  <a:r>
                    <a:rPr lang="en-GB" sz="1600" dirty="0"/>
                    <a:t>       Admitting mistakes </a:t>
                  </a:r>
                </a:p>
                <a:p>
                  <a:pPr defTabSz="723900">
                    <a:tabLst>
                      <a:tab pos="355600" algn="l"/>
                    </a:tabLst>
                  </a:pPr>
                  <a:r>
                    <a:rPr lang="en-GB" sz="1600" dirty="0"/>
                    <a:t>       Seeking help when struggling</a:t>
                  </a:r>
                </a:p>
                <a:p>
                  <a:pPr defTabSz="723900">
                    <a:tabLst>
                      <a:tab pos="355600" algn="l"/>
                    </a:tabLst>
                  </a:pPr>
                  <a:r>
                    <a:rPr lang="en-GB" sz="1600" dirty="0"/>
                    <a:t>       Challenging misinformation</a:t>
                  </a:r>
                </a:p>
                <a:p>
                  <a:pPr defTabSz="723900">
                    <a:tabLst>
                      <a:tab pos="355600" algn="l"/>
                    </a:tabLst>
                  </a:pPr>
                  <a:r>
                    <a:rPr lang="en-GB" sz="1600" dirty="0"/>
                    <a:t>        Using AI ethically, even when misuse may seem easier</a:t>
                  </a:r>
                </a:p>
                <a:p>
                  <a:pPr defTabSz="723900">
                    <a:tabLst>
                      <a:tab pos="355600" algn="l"/>
                    </a:tabLst>
                  </a:pPr>
                  <a:endParaRPr lang="en-GB" sz="1600" dirty="0"/>
                </a:p>
              </p:txBody>
            </p:sp>
            <p:sp>
              <p:nvSpPr>
                <p:cNvPr id="54" name="Smiley Face 53">
                  <a:extLst>
                    <a:ext uri="{FF2B5EF4-FFF2-40B4-BE49-F238E27FC236}">
                      <a16:creationId xmlns:a16="http://schemas.microsoft.com/office/drawing/2014/main" id="{1C63806D-23C1-5994-F256-73558A1DCB02}"/>
                    </a:ext>
                  </a:extLst>
                </p:cNvPr>
                <p:cNvSpPr/>
                <p:nvPr/>
              </p:nvSpPr>
              <p:spPr>
                <a:xfrm>
                  <a:off x="127000" y="3429000"/>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Smiley Face 54">
                  <a:extLst>
                    <a:ext uri="{FF2B5EF4-FFF2-40B4-BE49-F238E27FC236}">
                      <a16:creationId xmlns:a16="http://schemas.microsoft.com/office/drawing/2014/main" id="{C3EC0E3D-DB8D-9600-FF18-77AF806F1188}"/>
                    </a:ext>
                  </a:extLst>
                </p:cNvPr>
                <p:cNvSpPr/>
                <p:nvPr/>
              </p:nvSpPr>
              <p:spPr>
                <a:xfrm>
                  <a:off x="127000" y="393318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6" name="Smiley Face 55">
                  <a:extLst>
                    <a:ext uri="{FF2B5EF4-FFF2-40B4-BE49-F238E27FC236}">
                      <a16:creationId xmlns:a16="http://schemas.microsoft.com/office/drawing/2014/main" id="{02CF0793-CC14-D256-24BC-8FE9150E15F8}"/>
                    </a:ext>
                  </a:extLst>
                </p:cNvPr>
                <p:cNvSpPr/>
                <p:nvPr/>
              </p:nvSpPr>
              <p:spPr>
                <a:xfrm>
                  <a:off x="152400" y="4417065"/>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grpSp>
        <p:sp>
          <p:nvSpPr>
            <p:cNvPr id="58" name="Smiley Face 57">
              <a:extLst>
                <a:ext uri="{FF2B5EF4-FFF2-40B4-BE49-F238E27FC236}">
                  <a16:creationId xmlns:a16="http://schemas.microsoft.com/office/drawing/2014/main" id="{F875434B-EC6E-0E79-12D6-A5A7789AF902}"/>
                </a:ext>
              </a:extLst>
            </p:cNvPr>
            <p:cNvSpPr/>
            <p:nvPr/>
          </p:nvSpPr>
          <p:spPr>
            <a:xfrm>
              <a:off x="10274290" y="4904716"/>
              <a:ext cx="254000" cy="261628"/>
            </a:xfrm>
            <a:prstGeom prst="smileyFace">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23435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248,000+ Academic Success Stock Illustrations, Royalty-Free Vector Graphics  &amp; Clip Art - iStock">
            <a:extLst>
              <a:ext uri="{FF2B5EF4-FFF2-40B4-BE49-F238E27FC236}">
                <a16:creationId xmlns:a16="http://schemas.microsoft.com/office/drawing/2014/main" id="{4F01404A-928A-CE83-60C3-C4C7CFF2BD00}"/>
              </a:ext>
            </a:extLst>
          </p:cNvPr>
          <p:cNvPicPr>
            <a:picLocks noChangeAspect="1"/>
          </p:cNvPicPr>
          <p:nvPr/>
        </p:nvPicPr>
        <p:blipFill>
          <a:blip r:embed="rId2">
            <a:alphaModFix amt="20000"/>
          </a:blip>
          <a:stretch>
            <a:fillRect/>
          </a:stretch>
        </p:blipFill>
        <p:spPr>
          <a:xfrm>
            <a:off x="5284625" y="0"/>
            <a:ext cx="6858000" cy="6858000"/>
          </a:xfrm>
          <a:prstGeom prst="rect">
            <a:avLst/>
          </a:prstGeom>
        </p:spPr>
      </p:pic>
      <p:sp>
        <p:nvSpPr>
          <p:cNvPr id="2" name="Title 1">
            <a:extLst>
              <a:ext uri="{FF2B5EF4-FFF2-40B4-BE49-F238E27FC236}">
                <a16:creationId xmlns:a16="http://schemas.microsoft.com/office/drawing/2014/main" id="{C65E7488-CE47-16E6-AC91-6E5905DDEE5A}"/>
              </a:ext>
            </a:extLst>
          </p:cNvPr>
          <p:cNvSpPr>
            <a:spLocks noGrp="1"/>
          </p:cNvSpPr>
          <p:nvPr>
            <p:ph type="title"/>
          </p:nvPr>
        </p:nvSpPr>
        <p:spPr>
          <a:xfrm>
            <a:off x="1676400" y="38193"/>
            <a:ext cx="10515600" cy="1325563"/>
          </a:xfrm>
        </p:spPr>
        <p:txBody>
          <a:bodyPr/>
          <a:lstStyle/>
          <a:p>
            <a:pPr algn="r"/>
            <a:r>
              <a:rPr lang="en-GB" b="1" dirty="0"/>
              <a:t>Bringing it into practice</a:t>
            </a:r>
          </a:p>
        </p:txBody>
      </p:sp>
      <p:sp>
        <p:nvSpPr>
          <p:cNvPr id="3" name="Date Placeholder 2">
            <a:extLst>
              <a:ext uri="{FF2B5EF4-FFF2-40B4-BE49-F238E27FC236}">
                <a16:creationId xmlns:a16="http://schemas.microsoft.com/office/drawing/2014/main" id="{D6F09188-0273-8082-F631-3924A276CEB0}"/>
              </a:ext>
            </a:extLst>
          </p:cNvPr>
          <p:cNvSpPr>
            <a:spLocks noGrp="1"/>
          </p:cNvSpPr>
          <p:nvPr>
            <p:ph type="dt" sz="half" idx="10"/>
          </p:nvPr>
        </p:nvSpPr>
        <p:spPr/>
        <p:txBody>
          <a:bodyPr/>
          <a:lstStyle/>
          <a:p>
            <a:r>
              <a:rPr lang="en-US"/>
              <a:t>05 October 2026</a:t>
            </a:r>
            <a:endParaRPr lang="en-GB"/>
          </a:p>
        </p:txBody>
      </p:sp>
      <p:sp>
        <p:nvSpPr>
          <p:cNvPr id="4" name="Footer Placeholder 3">
            <a:extLst>
              <a:ext uri="{FF2B5EF4-FFF2-40B4-BE49-F238E27FC236}">
                <a16:creationId xmlns:a16="http://schemas.microsoft.com/office/drawing/2014/main" id="{3D3E6759-E5A7-804D-56C4-8B87103621B8}"/>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B8AC728-9495-0755-1D08-4D7DE69E8209}"/>
              </a:ext>
            </a:extLst>
          </p:cNvPr>
          <p:cNvSpPr>
            <a:spLocks noGrp="1"/>
          </p:cNvSpPr>
          <p:nvPr>
            <p:ph type="sldNum" sz="quarter" idx="12"/>
          </p:nvPr>
        </p:nvSpPr>
        <p:spPr/>
        <p:txBody>
          <a:bodyPr/>
          <a:lstStyle/>
          <a:p>
            <a:fld id="{5D767B83-048F-464D-A4A1-6B3C2C24538D}" type="slidenum">
              <a:rPr lang="en-GB" smtClean="0"/>
              <a:t>14</a:t>
            </a:fld>
            <a:endParaRPr lang="en-GB"/>
          </a:p>
        </p:txBody>
      </p:sp>
      <p:grpSp>
        <p:nvGrpSpPr>
          <p:cNvPr id="7" name="Group 6">
            <a:extLst>
              <a:ext uri="{FF2B5EF4-FFF2-40B4-BE49-F238E27FC236}">
                <a16:creationId xmlns:a16="http://schemas.microsoft.com/office/drawing/2014/main" id="{F79CD223-29B7-0EA7-9B60-BE2272F780EC}"/>
              </a:ext>
            </a:extLst>
          </p:cNvPr>
          <p:cNvGrpSpPr/>
          <p:nvPr/>
        </p:nvGrpSpPr>
        <p:grpSpPr>
          <a:xfrm>
            <a:off x="114300" y="864878"/>
            <a:ext cx="11785599" cy="5377172"/>
            <a:chOff x="2487559" y="740413"/>
            <a:chExt cx="10688618" cy="5377172"/>
          </a:xfrm>
        </p:grpSpPr>
        <p:sp>
          <p:nvSpPr>
            <p:cNvPr id="8" name="Arrow: Bent-Up 7">
              <a:extLst>
                <a:ext uri="{FF2B5EF4-FFF2-40B4-BE49-F238E27FC236}">
                  <a16:creationId xmlns:a16="http://schemas.microsoft.com/office/drawing/2014/main" id="{AE5E4C89-FA60-1258-5081-3ADCB6F30ADB}"/>
                </a:ext>
              </a:extLst>
            </p:cNvPr>
            <p:cNvSpPr/>
            <p:nvPr/>
          </p:nvSpPr>
          <p:spPr>
            <a:xfrm rot="5400000">
              <a:off x="3221938" y="3221316"/>
              <a:ext cx="2149157" cy="2446740"/>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119C6462-F24B-3829-9B75-2BCF4CC8856F}"/>
                </a:ext>
              </a:extLst>
            </p:cNvPr>
            <p:cNvSpPr/>
            <p:nvPr/>
          </p:nvSpPr>
          <p:spPr>
            <a:xfrm>
              <a:off x="2487559" y="740413"/>
              <a:ext cx="3617916" cy="2532424"/>
            </a:xfrm>
            <a:custGeom>
              <a:avLst/>
              <a:gdLst>
                <a:gd name="csX0" fmla="*/ 0 w 3617916"/>
                <a:gd name="csY0" fmla="*/ 422155 h 2532424"/>
                <a:gd name="csX1" fmla="*/ 422155 w 3617916"/>
                <a:gd name="csY1" fmla="*/ 0 h 2532424"/>
                <a:gd name="csX2" fmla="*/ 3195761 w 3617916"/>
                <a:gd name="csY2" fmla="*/ 0 h 2532424"/>
                <a:gd name="csX3" fmla="*/ 3617916 w 3617916"/>
                <a:gd name="csY3" fmla="*/ 422155 h 2532424"/>
                <a:gd name="csX4" fmla="*/ 3617916 w 3617916"/>
                <a:gd name="csY4" fmla="*/ 2110269 h 2532424"/>
                <a:gd name="csX5" fmla="*/ 3195761 w 3617916"/>
                <a:gd name="csY5" fmla="*/ 2532424 h 2532424"/>
                <a:gd name="csX6" fmla="*/ 422155 w 3617916"/>
                <a:gd name="csY6" fmla="*/ 2532424 h 2532424"/>
                <a:gd name="csX7" fmla="*/ 0 w 3617916"/>
                <a:gd name="csY7" fmla="*/ 2110269 h 2532424"/>
                <a:gd name="csX8" fmla="*/ 0 w 3617916"/>
                <a:gd name="csY8" fmla="*/ 422155 h 2532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17916" h="2532424">
                  <a:moveTo>
                    <a:pt x="0" y="422155"/>
                  </a:moveTo>
                  <a:cubicBezTo>
                    <a:pt x="0" y="189005"/>
                    <a:pt x="189005" y="0"/>
                    <a:pt x="422155" y="0"/>
                  </a:cubicBezTo>
                  <a:lnTo>
                    <a:pt x="3195761" y="0"/>
                  </a:lnTo>
                  <a:cubicBezTo>
                    <a:pt x="3428911" y="0"/>
                    <a:pt x="3617916" y="189005"/>
                    <a:pt x="3617916" y="422155"/>
                  </a:cubicBezTo>
                  <a:lnTo>
                    <a:pt x="3617916" y="2110269"/>
                  </a:lnTo>
                  <a:cubicBezTo>
                    <a:pt x="3617916" y="2343419"/>
                    <a:pt x="3428911" y="2532424"/>
                    <a:pt x="3195761" y="2532424"/>
                  </a:cubicBezTo>
                  <a:lnTo>
                    <a:pt x="422155" y="2532424"/>
                  </a:lnTo>
                  <a:cubicBezTo>
                    <a:pt x="189005" y="2532424"/>
                    <a:pt x="0" y="2343419"/>
                    <a:pt x="0" y="2110269"/>
                  </a:cubicBezTo>
                  <a:lnTo>
                    <a:pt x="0" y="422155"/>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291285" tIns="291285" rIns="291285" bIns="291285" numCol="1" spcCol="1270" anchor="ctr" anchorCtr="0">
              <a:noAutofit/>
            </a:bodyPr>
            <a:lstStyle/>
            <a:p>
              <a:pPr marL="0" lvl="0" indent="0" algn="ctr" defTabSz="1955800">
                <a:lnSpc>
                  <a:spcPct val="90000"/>
                </a:lnSpc>
                <a:spcBef>
                  <a:spcPct val="0"/>
                </a:spcBef>
                <a:spcAft>
                  <a:spcPct val="35000"/>
                </a:spcAft>
                <a:buNone/>
              </a:pPr>
              <a:r>
                <a:rPr lang="en-GB" sz="4400" kern="1200" dirty="0"/>
                <a:t>Academic success</a:t>
              </a:r>
            </a:p>
          </p:txBody>
        </p:sp>
        <p:sp>
          <p:nvSpPr>
            <p:cNvPr id="10" name="Freeform: Shape 9">
              <a:extLst>
                <a:ext uri="{FF2B5EF4-FFF2-40B4-BE49-F238E27FC236}">
                  <a16:creationId xmlns:a16="http://schemas.microsoft.com/office/drawing/2014/main" id="{687C0504-4D63-0A72-9431-341E3C4AD53D}"/>
                </a:ext>
              </a:extLst>
            </p:cNvPr>
            <p:cNvSpPr/>
            <p:nvPr/>
          </p:nvSpPr>
          <p:spPr>
            <a:xfrm>
              <a:off x="6105475" y="981937"/>
              <a:ext cx="5700072" cy="2046816"/>
            </a:xfrm>
            <a:custGeom>
              <a:avLst/>
              <a:gdLst>
                <a:gd name="csX0" fmla="*/ 0 w 2631327"/>
                <a:gd name="csY0" fmla="*/ 0 h 2046816"/>
                <a:gd name="csX1" fmla="*/ 2631327 w 2631327"/>
                <a:gd name="csY1" fmla="*/ 0 h 2046816"/>
                <a:gd name="csX2" fmla="*/ 2631327 w 2631327"/>
                <a:gd name="csY2" fmla="*/ 2046816 h 2046816"/>
                <a:gd name="csX3" fmla="*/ 0 w 2631327"/>
                <a:gd name="csY3" fmla="*/ 2046816 h 2046816"/>
                <a:gd name="csX4" fmla="*/ 0 w 2631327"/>
                <a:gd name="csY4" fmla="*/ 0 h 2046816"/>
              </a:gdLst>
              <a:ahLst/>
              <a:cxnLst>
                <a:cxn ang="0">
                  <a:pos x="csX0" y="csY0"/>
                </a:cxn>
                <a:cxn ang="0">
                  <a:pos x="csX1" y="csY1"/>
                </a:cxn>
                <a:cxn ang="0">
                  <a:pos x="csX2" y="csY2"/>
                </a:cxn>
                <a:cxn ang="0">
                  <a:pos x="csX3" y="csY3"/>
                </a:cxn>
                <a:cxn ang="0">
                  <a:pos x="csX4" y="csY4"/>
                </a:cxn>
              </a:cxnLst>
              <a:rect l="l" t="t" r="r" b="b"/>
              <a:pathLst>
                <a:path w="2631327" h="2046816">
                  <a:moveTo>
                    <a:pt x="0" y="0"/>
                  </a:moveTo>
                  <a:lnTo>
                    <a:pt x="2631327" y="0"/>
                  </a:lnTo>
                  <a:lnTo>
                    <a:pt x="2631327" y="2046816"/>
                  </a:lnTo>
                  <a:lnTo>
                    <a:pt x="0" y="20468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None/>
              </a:pPr>
              <a:r>
                <a:rPr lang="en-GB" sz="2000" kern="1200" dirty="0"/>
                <a:t>These values help you:</a:t>
              </a:r>
            </a:p>
            <a:p>
              <a:pPr marL="114300" lvl="1" indent="-114300" algn="l" defTabSz="577850">
                <a:lnSpc>
                  <a:spcPct val="90000"/>
                </a:lnSpc>
                <a:spcBef>
                  <a:spcPct val="0"/>
                </a:spcBef>
                <a:spcAft>
                  <a:spcPct val="15000"/>
                </a:spcAft>
                <a:buChar char="•"/>
              </a:pPr>
              <a:r>
                <a:rPr lang="en-GB" sz="2000" kern="1200" dirty="0"/>
                <a:t> Achieve genuinely earned grades</a:t>
              </a:r>
            </a:p>
            <a:p>
              <a:pPr marL="114300" lvl="1" indent="-114300" algn="l" defTabSz="577850">
                <a:lnSpc>
                  <a:spcPct val="90000"/>
                </a:lnSpc>
                <a:spcBef>
                  <a:spcPct val="0"/>
                </a:spcBef>
                <a:spcAft>
                  <a:spcPct val="15000"/>
                </a:spcAft>
                <a:buChar char="•"/>
              </a:pPr>
              <a:r>
                <a:rPr lang="en-GB" sz="2000" kern="1200" dirty="0"/>
                <a:t> Develop confidence in your abilities</a:t>
              </a:r>
            </a:p>
            <a:p>
              <a:pPr marL="114300" lvl="1" indent="-114300" algn="l" defTabSz="577850">
                <a:lnSpc>
                  <a:spcPct val="90000"/>
                </a:lnSpc>
                <a:spcBef>
                  <a:spcPct val="0"/>
                </a:spcBef>
                <a:spcAft>
                  <a:spcPct val="15000"/>
                </a:spcAft>
                <a:buChar char="•"/>
              </a:pPr>
              <a:r>
                <a:rPr lang="en-GB" sz="2000" kern="1200" dirty="0"/>
                <a:t> Become an independent learner</a:t>
              </a:r>
            </a:p>
            <a:p>
              <a:pPr marL="114300" lvl="1" indent="-114300" algn="l" defTabSz="577850">
                <a:lnSpc>
                  <a:spcPct val="90000"/>
                </a:lnSpc>
                <a:spcBef>
                  <a:spcPct val="0"/>
                </a:spcBef>
                <a:spcAft>
                  <a:spcPct val="15000"/>
                </a:spcAft>
                <a:buChar char="•"/>
              </a:pPr>
              <a:r>
                <a:rPr lang="en-GB" sz="2000" kern="1200" dirty="0"/>
                <a:t> Produce credible academic work</a:t>
              </a:r>
            </a:p>
            <a:p>
              <a:pPr marL="114300" lvl="1" indent="-114300" algn="l" defTabSz="577850">
                <a:lnSpc>
                  <a:spcPct val="90000"/>
                </a:lnSpc>
                <a:spcBef>
                  <a:spcPct val="0"/>
                </a:spcBef>
                <a:spcAft>
                  <a:spcPct val="15000"/>
                </a:spcAft>
                <a:buChar char="•"/>
              </a:pPr>
              <a:endParaRPr lang="en-GB" sz="2000" kern="1200" dirty="0"/>
            </a:p>
          </p:txBody>
        </p:sp>
        <p:sp>
          <p:nvSpPr>
            <p:cNvPr id="11" name="Freeform: Shape 10">
              <a:extLst>
                <a:ext uri="{FF2B5EF4-FFF2-40B4-BE49-F238E27FC236}">
                  <a16:creationId xmlns:a16="http://schemas.microsoft.com/office/drawing/2014/main" id="{EE507A5D-AB25-67A6-7CA4-738D0BA1DB3E}"/>
                </a:ext>
              </a:extLst>
            </p:cNvPr>
            <p:cNvSpPr/>
            <p:nvPr/>
          </p:nvSpPr>
          <p:spPr>
            <a:xfrm>
              <a:off x="5487196" y="3585161"/>
              <a:ext cx="3617916" cy="2532424"/>
            </a:xfrm>
            <a:custGeom>
              <a:avLst/>
              <a:gdLst>
                <a:gd name="csX0" fmla="*/ 0 w 3617916"/>
                <a:gd name="csY0" fmla="*/ 422155 h 2532424"/>
                <a:gd name="csX1" fmla="*/ 422155 w 3617916"/>
                <a:gd name="csY1" fmla="*/ 0 h 2532424"/>
                <a:gd name="csX2" fmla="*/ 3195761 w 3617916"/>
                <a:gd name="csY2" fmla="*/ 0 h 2532424"/>
                <a:gd name="csX3" fmla="*/ 3617916 w 3617916"/>
                <a:gd name="csY3" fmla="*/ 422155 h 2532424"/>
                <a:gd name="csX4" fmla="*/ 3617916 w 3617916"/>
                <a:gd name="csY4" fmla="*/ 2110269 h 2532424"/>
                <a:gd name="csX5" fmla="*/ 3195761 w 3617916"/>
                <a:gd name="csY5" fmla="*/ 2532424 h 2532424"/>
                <a:gd name="csX6" fmla="*/ 422155 w 3617916"/>
                <a:gd name="csY6" fmla="*/ 2532424 h 2532424"/>
                <a:gd name="csX7" fmla="*/ 0 w 3617916"/>
                <a:gd name="csY7" fmla="*/ 2110269 h 2532424"/>
                <a:gd name="csX8" fmla="*/ 0 w 3617916"/>
                <a:gd name="csY8" fmla="*/ 422155 h 2532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617916" h="2532424">
                  <a:moveTo>
                    <a:pt x="0" y="422155"/>
                  </a:moveTo>
                  <a:cubicBezTo>
                    <a:pt x="0" y="189005"/>
                    <a:pt x="189005" y="0"/>
                    <a:pt x="422155" y="0"/>
                  </a:cubicBezTo>
                  <a:lnTo>
                    <a:pt x="3195761" y="0"/>
                  </a:lnTo>
                  <a:cubicBezTo>
                    <a:pt x="3428911" y="0"/>
                    <a:pt x="3617916" y="189005"/>
                    <a:pt x="3617916" y="422155"/>
                  </a:cubicBezTo>
                  <a:lnTo>
                    <a:pt x="3617916" y="2110269"/>
                  </a:lnTo>
                  <a:cubicBezTo>
                    <a:pt x="3617916" y="2343419"/>
                    <a:pt x="3428911" y="2532424"/>
                    <a:pt x="3195761" y="2532424"/>
                  </a:cubicBezTo>
                  <a:lnTo>
                    <a:pt x="422155" y="2532424"/>
                  </a:lnTo>
                  <a:cubicBezTo>
                    <a:pt x="189005" y="2532424"/>
                    <a:pt x="0" y="2343419"/>
                    <a:pt x="0" y="2110269"/>
                  </a:cubicBezTo>
                  <a:lnTo>
                    <a:pt x="0" y="422155"/>
                  </a:ln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291285" tIns="291285" rIns="291285" bIns="291285" numCol="1" spcCol="1270" anchor="ctr" anchorCtr="0">
              <a:noAutofit/>
            </a:bodyPr>
            <a:lstStyle/>
            <a:p>
              <a:pPr marL="0" lvl="0" indent="0" algn="ctr" defTabSz="1955800">
                <a:lnSpc>
                  <a:spcPct val="90000"/>
                </a:lnSpc>
                <a:spcBef>
                  <a:spcPct val="0"/>
                </a:spcBef>
                <a:spcAft>
                  <a:spcPct val="35000"/>
                </a:spcAft>
                <a:buNone/>
              </a:pPr>
              <a:r>
                <a:rPr lang="en-GB" sz="4400" kern="1200" dirty="0"/>
                <a:t>Professional practice</a:t>
              </a:r>
            </a:p>
          </p:txBody>
        </p:sp>
        <p:sp>
          <p:nvSpPr>
            <p:cNvPr id="12" name="Freeform: Shape 11">
              <a:extLst>
                <a:ext uri="{FF2B5EF4-FFF2-40B4-BE49-F238E27FC236}">
                  <a16:creationId xmlns:a16="http://schemas.microsoft.com/office/drawing/2014/main" id="{71797A6E-ECD0-9686-7605-A7C3759662A5}"/>
                </a:ext>
              </a:extLst>
            </p:cNvPr>
            <p:cNvSpPr/>
            <p:nvPr/>
          </p:nvSpPr>
          <p:spPr>
            <a:xfrm>
              <a:off x="9105112" y="3826685"/>
              <a:ext cx="4071065" cy="2046816"/>
            </a:xfrm>
            <a:custGeom>
              <a:avLst/>
              <a:gdLst>
                <a:gd name="csX0" fmla="*/ 0 w 2631327"/>
                <a:gd name="csY0" fmla="*/ 0 h 2046816"/>
                <a:gd name="csX1" fmla="*/ 2631327 w 2631327"/>
                <a:gd name="csY1" fmla="*/ 0 h 2046816"/>
                <a:gd name="csX2" fmla="*/ 2631327 w 2631327"/>
                <a:gd name="csY2" fmla="*/ 2046816 h 2046816"/>
                <a:gd name="csX3" fmla="*/ 0 w 2631327"/>
                <a:gd name="csY3" fmla="*/ 2046816 h 2046816"/>
                <a:gd name="csX4" fmla="*/ 0 w 2631327"/>
                <a:gd name="csY4" fmla="*/ 0 h 2046816"/>
              </a:gdLst>
              <a:ahLst/>
              <a:cxnLst>
                <a:cxn ang="0">
                  <a:pos x="csX0" y="csY0"/>
                </a:cxn>
                <a:cxn ang="0">
                  <a:pos x="csX1" y="csY1"/>
                </a:cxn>
                <a:cxn ang="0">
                  <a:pos x="csX2" y="csY2"/>
                </a:cxn>
                <a:cxn ang="0">
                  <a:pos x="csX3" y="csY3"/>
                </a:cxn>
                <a:cxn ang="0">
                  <a:pos x="csX4" y="csY4"/>
                </a:cxn>
              </a:cxnLst>
              <a:rect l="l" t="t" r="r" b="b"/>
              <a:pathLst>
                <a:path w="2631327" h="2046816">
                  <a:moveTo>
                    <a:pt x="0" y="0"/>
                  </a:moveTo>
                  <a:lnTo>
                    <a:pt x="2631327" y="0"/>
                  </a:lnTo>
                  <a:lnTo>
                    <a:pt x="2631327" y="2046816"/>
                  </a:lnTo>
                  <a:lnTo>
                    <a:pt x="0" y="204681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marL="114300" lvl="1" indent="-114300" algn="l" defTabSz="666750">
                <a:lnSpc>
                  <a:spcPct val="90000"/>
                </a:lnSpc>
                <a:spcBef>
                  <a:spcPct val="0"/>
                </a:spcBef>
                <a:spcAft>
                  <a:spcPct val="15000"/>
                </a:spcAft>
                <a:buNone/>
              </a:pPr>
              <a:r>
                <a:rPr lang="en-GB" sz="2000" kern="1200" dirty="0"/>
                <a:t>Employers expect graduates to:</a:t>
              </a:r>
            </a:p>
            <a:p>
              <a:pPr marL="114300" lvl="1" indent="-114300" algn="l" defTabSz="666750">
                <a:lnSpc>
                  <a:spcPct val="90000"/>
                </a:lnSpc>
                <a:spcBef>
                  <a:spcPct val="0"/>
                </a:spcBef>
                <a:spcAft>
                  <a:spcPct val="15000"/>
                </a:spcAft>
                <a:buChar char="•"/>
              </a:pPr>
              <a:r>
                <a:rPr lang="en-GB" sz="2000" kern="1200" dirty="0"/>
                <a:t> Act honestly</a:t>
              </a:r>
            </a:p>
            <a:p>
              <a:pPr marL="114300" lvl="1" indent="-114300" algn="l" defTabSz="666750">
                <a:lnSpc>
                  <a:spcPct val="90000"/>
                </a:lnSpc>
                <a:spcBef>
                  <a:spcPct val="0"/>
                </a:spcBef>
                <a:spcAft>
                  <a:spcPct val="15000"/>
                </a:spcAft>
                <a:buChar char="•"/>
              </a:pPr>
              <a:r>
                <a:rPr lang="en-GB" sz="2000" kern="1200" dirty="0"/>
                <a:t> Work ethically</a:t>
              </a:r>
            </a:p>
            <a:p>
              <a:pPr marL="114300" lvl="1" indent="-114300" algn="l" defTabSz="666750">
                <a:lnSpc>
                  <a:spcPct val="90000"/>
                </a:lnSpc>
                <a:spcBef>
                  <a:spcPct val="0"/>
                </a:spcBef>
                <a:spcAft>
                  <a:spcPct val="15000"/>
                </a:spcAft>
                <a:buChar char="•"/>
              </a:pPr>
              <a:r>
                <a:rPr lang="en-GB" sz="2000" kern="1200" dirty="0"/>
                <a:t> Make trustworthy decisions</a:t>
              </a:r>
            </a:p>
            <a:p>
              <a:pPr marL="114300" lvl="1" indent="-114300" algn="l" defTabSz="666750">
                <a:lnSpc>
                  <a:spcPct val="90000"/>
                </a:lnSpc>
                <a:spcBef>
                  <a:spcPct val="0"/>
                </a:spcBef>
                <a:spcAft>
                  <a:spcPct val="15000"/>
                </a:spcAft>
                <a:buChar char="•"/>
              </a:pPr>
              <a:r>
                <a:rPr lang="en-GB" sz="2000" kern="1200" dirty="0"/>
                <a:t> Take responsibility for their actions</a:t>
              </a:r>
            </a:p>
          </p:txBody>
        </p:sp>
      </p:grpSp>
    </p:spTree>
    <p:extLst>
      <p:ext uri="{BB962C8B-B14F-4D97-AF65-F5344CB8AC3E}">
        <p14:creationId xmlns:p14="http://schemas.microsoft.com/office/powerpoint/2010/main" val="3100964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07209-BD25-D5E8-4831-3E97A271E461}"/>
              </a:ext>
            </a:extLst>
          </p:cNvPr>
          <p:cNvSpPr>
            <a:spLocks noGrp="1"/>
          </p:cNvSpPr>
          <p:nvPr>
            <p:ph type="title"/>
          </p:nvPr>
        </p:nvSpPr>
        <p:spPr>
          <a:xfrm>
            <a:off x="-258268" y="1786018"/>
            <a:ext cx="7342930" cy="1642970"/>
          </a:xfrm>
        </p:spPr>
        <p:txBody>
          <a:bodyPr vert="horz" lIns="91440" tIns="45720" rIns="91440" bIns="45720" rtlCol="0" anchor="b">
            <a:normAutofit/>
          </a:bodyPr>
          <a:lstStyle/>
          <a:p>
            <a:pPr algn="ctr"/>
            <a:r>
              <a:rPr lang="en-US" sz="4000" kern="1200" dirty="0">
                <a:solidFill>
                  <a:schemeClr val="tx1"/>
                </a:solidFill>
                <a:latin typeface="+mj-lt"/>
                <a:ea typeface="+mj-ea"/>
                <a:cs typeface="+mj-cs"/>
              </a:rPr>
              <a:t>Health and Social Care professions</a:t>
            </a:r>
          </a:p>
        </p:txBody>
      </p:sp>
      <p:sp>
        <p:nvSpPr>
          <p:cNvPr id="4" name="Footer Placeholder 3">
            <a:extLst>
              <a:ext uri="{FF2B5EF4-FFF2-40B4-BE49-F238E27FC236}">
                <a16:creationId xmlns:a16="http://schemas.microsoft.com/office/drawing/2014/main" id="{09FD02A7-880E-BAF9-91FE-174BB80BBAB3}"/>
              </a:ext>
            </a:extLst>
          </p:cNvPr>
          <p:cNvSpPr>
            <a:spLocks noGrp="1"/>
          </p:cNvSpPr>
          <p:nvPr>
            <p:ph type="ftr" sz="quarter" idx="11"/>
          </p:nvPr>
        </p:nvSpPr>
        <p:spPr>
          <a:xfrm>
            <a:off x="3968909" y="6454155"/>
            <a:ext cx="4114800" cy="365125"/>
          </a:xfrm>
        </p:spPr>
        <p:txBody>
          <a:bodyPr vert="horz" lIns="91440" tIns="45720" rIns="91440" bIns="45720" rtlCol="0" anchor="ctr">
            <a:normAutofit/>
          </a:bodyPr>
          <a:lstStyle/>
          <a:p>
            <a:pPr algn="l">
              <a:spcAft>
                <a:spcPts val="600"/>
              </a:spcAft>
            </a:pPr>
            <a:r>
              <a:rPr lang="en-US" sz="1100" kern="1200" dirty="0">
                <a:solidFill>
                  <a:schemeClr val="tx1">
                    <a:lumMod val="50000"/>
                    <a:lumOff val="50000"/>
                  </a:schemeClr>
                </a:solidFill>
                <a:latin typeface="+mn-lt"/>
                <a:ea typeface="+mn-ea"/>
                <a:cs typeface="+mn-cs"/>
              </a:rPr>
              <a:t>Dr Simona Ferraraccio</a:t>
            </a:r>
          </a:p>
        </p:txBody>
      </p:sp>
      <p:sp>
        <p:nvSpPr>
          <p:cNvPr id="8" name="TextBox 7">
            <a:extLst>
              <a:ext uri="{FF2B5EF4-FFF2-40B4-BE49-F238E27FC236}">
                <a16:creationId xmlns:a16="http://schemas.microsoft.com/office/drawing/2014/main" id="{BFC4DD03-1F24-1CBE-E114-0D4B39AF3DBF}"/>
              </a:ext>
            </a:extLst>
          </p:cNvPr>
          <p:cNvSpPr txBox="1"/>
          <p:nvPr/>
        </p:nvSpPr>
        <p:spPr>
          <a:xfrm>
            <a:off x="457200" y="2820897"/>
            <a:ext cx="5315189" cy="3535083"/>
          </a:xfrm>
          <a:prstGeom prst="rect">
            <a:avLst/>
          </a:prstGeom>
        </p:spPr>
        <p:txBody>
          <a:bodyPr vert="horz" lIns="91440" tIns="45720" rIns="91440" bIns="45720" rtlCol="0" anchor="t">
            <a:normAutofit/>
          </a:bodyPr>
          <a:lstStyle/>
          <a:p>
            <a:pPr fontAlgn="t">
              <a:lnSpc>
                <a:spcPct val="90000"/>
              </a:lnSpc>
              <a:spcAft>
                <a:spcPts val="600"/>
              </a:spcAft>
            </a:pPr>
            <a:endParaRPr lang="en-US" sz="2000" b="1" i="0" dirty="0">
              <a:effectLst/>
            </a:endParaRPr>
          </a:p>
        </p:txBody>
      </p:sp>
      <p:sp>
        <p:nvSpPr>
          <p:cNvPr id="16" name="Rectangle 1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Thinking man cartoon 2d Black and White Stock Photos &amp; Images - Alamy">
            <a:extLst>
              <a:ext uri="{FF2B5EF4-FFF2-40B4-BE49-F238E27FC236}">
                <a16:creationId xmlns:a16="http://schemas.microsoft.com/office/drawing/2014/main" id="{47C5DEBC-221D-A1AD-0F03-7C3E1BA23787}"/>
              </a:ext>
            </a:extLst>
          </p:cNvPr>
          <p:cNvPicPr>
            <a:picLocks noChangeAspect="1"/>
          </p:cNvPicPr>
          <p:nvPr/>
        </p:nvPicPr>
        <p:blipFill>
          <a:blip r:embed="rId2"/>
          <a:srcRect b="6339"/>
          <a:stretch>
            <a:fillRect/>
          </a:stretch>
        </p:blipFill>
        <p:spPr>
          <a:xfrm>
            <a:off x="7075967" y="932579"/>
            <a:ext cx="4170530" cy="4706221"/>
          </a:xfrm>
          <a:prstGeom prst="rect">
            <a:avLst/>
          </a:prstGeom>
        </p:spPr>
      </p:pic>
      <p:sp>
        <p:nvSpPr>
          <p:cNvPr id="3" name="Date Placeholder 2">
            <a:extLst>
              <a:ext uri="{FF2B5EF4-FFF2-40B4-BE49-F238E27FC236}">
                <a16:creationId xmlns:a16="http://schemas.microsoft.com/office/drawing/2014/main" id="{C517C720-1B84-2DCB-540D-82A8A351B0DC}"/>
              </a:ext>
            </a:extLst>
          </p:cNvPr>
          <p:cNvSpPr>
            <a:spLocks noGrp="1"/>
          </p:cNvSpPr>
          <p:nvPr>
            <p:ph type="dt" sz="half" idx="10"/>
          </p:nvPr>
        </p:nvSpPr>
        <p:spPr>
          <a:xfrm>
            <a:off x="0" y="6437847"/>
            <a:ext cx="2743200" cy="365125"/>
          </a:xfrm>
        </p:spPr>
        <p:txBody>
          <a:bodyPr vert="horz" lIns="91440" tIns="45720" rIns="91440" bIns="45720" rtlCol="0" anchor="ctr">
            <a:normAutofit/>
          </a:bodyPr>
          <a:lstStyle/>
          <a:p>
            <a:pPr>
              <a:spcAft>
                <a:spcPts val="600"/>
              </a:spcAft>
            </a:pPr>
            <a:r>
              <a:rPr lang="en-US" sz="1100">
                <a:solidFill>
                  <a:schemeClr val="tx1">
                    <a:lumMod val="65000"/>
                    <a:lumOff val="35000"/>
                  </a:schemeClr>
                </a:solidFill>
              </a:rPr>
              <a:t>05 October 2026</a:t>
            </a:r>
          </a:p>
        </p:txBody>
      </p:sp>
      <p:sp>
        <p:nvSpPr>
          <p:cNvPr id="5" name="Slide Number Placeholder 4">
            <a:extLst>
              <a:ext uri="{FF2B5EF4-FFF2-40B4-BE49-F238E27FC236}">
                <a16:creationId xmlns:a16="http://schemas.microsoft.com/office/drawing/2014/main" id="{9D303949-B19E-8244-7CC1-FF42FD7F8F4F}"/>
              </a:ext>
            </a:extLst>
          </p:cNvPr>
          <p:cNvSpPr>
            <a:spLocks noGrp="1"/>
          </p:cNvSpPr>
          <p:nvPr>
            <p:ph type="sldNum" sz="quarter" idx="12"/>
          </p:nvPr>
        </p:nvSpPr>
        <p:spPr>
          <a:xfrm>
            <a:off x="11704320" y="6459378"/>
            <a:ext cx="448056" cy="365125"/>
          </a:xfrm>
        </p:spPr>
        <p:txBody>
          <a:bodyPr vert="horz" lIns="91440" tIns="45720" rIns="91440" bIns="45720" rtlCol="0" anchor="ctr">
            <a:normAutofit/>
          </a:bodyPr>
          <a:lstStyle/>
          <a:p>
            <a:pPr>
              <a:spcAft>
                <a:spcPts val="600"/>
              </a:spcAft>
            </a:pPr>
            <a:fld id="{5D767B83-048F-464D-A4A1-6B3C2C24538D}" type="slidenum">
              <a:rPr lang="en-US" sz="1100">
                <a:solidFill>
                  <a:srgbClr val="FFFFFF"/>
                </a:solidFill>
              </a:rPr>
              <a:pPr>
                <a:spcAft>
                  <a:spcPts val="600"/>
                </a:spcAft>
              </a:pPr>
              <a:t>15</a:t>
            </a:fld>
            <a:endParaRPr lang="en-US" sz="1100">
              <a:solidFill>
                <a:srgbClr val="FFFFFF"/>
              </a:solidFill>
            </a:endParaRPr>
          </a:p>
        </p:txBody>
      </p:sp>
      <p:sp>
        <p:nvSpPr>
          <p:cNvPr id="11" name="TextBox 10">
            <a:extLst>
              <a:ext uri="{FF2B5EF4-FFF2-40B4-BE49-F238E27FC236}">
                <a16:creationId xmlns:a16="http://schemas.microsoft.com/office/drawing/2014/main" id="{2AB313EA-7F5C-1BBC-322A-D723F8EE7172}"/>
              </a:ext>
            </a:extLst>
          </p:cNvPr>
          <p:cNvSpPr txBox="1"/>
          <p:nvPr/>
        </p:nvSpPr>
        <p:spPr>
          <a:xfrm>
            <a:off x="7881095" y="1219200"/>
            <a:ext cx="2863105" cy="1485022"/>
          </a:xfrm>
          <a:prstGeom prst="rect">
            <a:avLst/>
          </a:prstGeom>
          <a:noFill/>
        </p:spPr>
        <p:txBody>
          <a:bodyPr wrap="square">
            <a:spAutoFit/>
          </a:bodyPr>
          <a:lstStyle/>
          <a:p>
            <a:pPr fontAlgn="t">
              <a:lnSpc>
                <a:spcPct val="90000"/>
              </a:lnSpc>
              <a:spcAft>
                <a:spcPts val="600"/>
              </a:spcAft>
            </a:pPr>
            <a:r>
              <a:rPr lang="en-US" sz="2000" i="0" dirty="0">
                <a:effectLst/>
              </a:rPr>
              <a:t>Would you trust a healthcare professional who falsified information or copied someone else's work?</a:t>
            </a:r>
          </a:p>
        </p:txBody>
      </p:sp>
      <p:sp>
        <p:nvSpPr>
          <p:cNvPr id="12" name="TextBox 11">
            <a:extLst>
              <a:ext uri="{FF2B5EF4-FFF2-40B4-BE49-F238E27FC236}">
                <a16:creationId xmlns:a16="http://schemas.microsoft.com/office/drawing/2014/main" id="{0B2C1B68-AC1E-9349-7B79-4BF0FD543B1F}"/>
              </a:ext>
            </a:extLst>
          </p:cNvPr>
          <p:cNvSpPr txBox="1"/>
          <p:nvPr/>
        </p:nvSpPr>
        <p:spPr>
          <a:xfrm>
            <a:off x="488711" y="4657910"/>
            <a:ext cx="5607289" cy="646331"/>
          </a:xfrm>
          <a:prstGeom prst="rect">
            <a:avLst/>
          </a:prstGeom>
          <a:noFill/>
          <a:ln>
            <a:solidFill>
              <a:srgbClr val="C00000"/>
            </a:solidFill>
          </a:ln>
        </p:spPr>
        <p:txBody>
          <a:bodyPr wrap="square" rtlCol="0">
            <a:spAutoFit/>
          </a:bodyPr>
          <a:lstStyle/>
          <a:p>
            <a:pPr algn="ctr"/>
            <a:r>
              <a:rPr lang="en-GB" dirty="0"/>
              <a:t>Poor integrity can affect decisions, outcomes, and the quality of care provided.</a:t>
            </a:r>
          </a:p>
        </p:txBody>
      </p:sp>
    </p:spTree>
    <p:extLst>
      <p:ext uri="{BB962C8B-B14F-4D97-AF65-F5344CB8AC3E}">
        <p14:creationId xmlns:p14="http://schemas.microsoft.com/office/powerpoint/2010/main" val="366883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128E-CE04-2DDB-5CD0-3B7D6D54998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b="1" kern="1200">
                <a:solidFill>
                  <a:schemeClr val="tx1"/>
                </a:solidFill>
                <a:latin typeface="+mj-lt"/>
                <a:ea typeface="+mj-ea"/>
                <a:cs typeface="+mj-cs"/>
              </a:rPr>
              <a:t>Plagiarism </a:t>
            </a:r>
          </a:p>
        </p:txBody>
      </p:sp>
      <p:sp>
        <p:nvSpPr>
          <p:cNvPr id="3" name="Content Placeholder 2">
            <a:extLst>
              <a:ext uri="{FF2B5EF4-FFF2-40B4-BE49-F238E27FC236}">
                <a16:creationId xmlns:a16="http://schemas.microsoft.com/office/drawing/2014/main" id="{767563A3-78A2-7C6D-146D-5BEB2EFEFD63}"/>
              </a:ext>
            </a:extLst>
          </p:cNvPr>
          <p:cNvSpPr>
            <a:spLocks noGrp="1"/>
          </p:cNvSpPr>
          <p:nvPr>
            <p:ph idx="1"/>
          </p:nvPr>
        </p:nvSpPr>
        <p:spPr>
          <a:xfrm>
            <a:off x="638882" y="4631161"/>
            <a:ext cx="4440326" cy="1559327"/>
          </a:xfrm>
        </p:spPr>
        <p:txBody>
          <a:bodyPr vert="horz" lIns="91440" tIns="45720" rIns="91440" bIns="45720" rtlCol="0">
            <a:normAutofit/>
          </a:bodyPr>
          <a:lstStyle/>
          <a:p>
            <a:pPr marL="0" indent="0">
              <a:buNone/>
            </a:pPr>
            <a:r>
              <a:rPr lang="en-US" sz="2200" kern="1200" dirty="0">
                <a:solidFill>
                  <a:schemeClr val="tx1"/>
                </a:solidFill>
                <a:latin typeface="+mn-lt"/>
                <a:ea typeface="+mn-ea"/>
                <a:cs typeface="+mn-cs"/>
              </a:rPr>
              <a:t>Using someone else’s words, ideas, images, or work without acknowledging the source. </a:t>
            </a:r>
          </a:p>
        </p:txBody>
      </p:sp>
      <p:pic>
        <p:nvPicPr>
          <p:cNvPr id="7" name="Picture 6" descr="Plagiarism Stock Illustrations – 1,551 Plagiarism Stock Illustrations,  Vectors &amp; Clipart - Dreamstime">
            <a:extLst>
              <a:ext uri="{FF2B5EF4-FFF2-40B4-BE49-F238E27FC236}">
                <a16:creationId xmlns:a16="http://schemas.microsoft.com/office/drawing/2014/main" id="{7B1B821C-A40B-0CA2-6F4C-4733E1CAFA90}"/>
              </a:ext>
            </a:extLst>
          </p:cNvPr>
          <p:cNvPicPr>
            <a:picLocks noChangeAspect="1"/>
          </p:cNvPicPr>
          <p:nvPr/>
        </p:nvPicPr>
        <p:blipFill>
          <a:blip r:embed="rId2"/>
          <a:stretch>
            <a:fillRect/>
          </a:stretch>
        </p:blipFill>
        <p:spPr>
          <a:xfrm>
            <a:off x="6041441" y="640080"/>
            <a:ext cx="4440326" cy="5550408"/>
          </a:xfrm>
          <a:prstGeom prst="rect">
            <a:avLst/>
          </a:prstGeom>
        </p:spPr>
      </p:pic>
      <p:sp>
        <p:nvSpPr>
          <p:cNvPr id="4" name="Date Placeholder 3">
            <a:extLst>
              <a:ext uri="{FF2B5EF4-FFF2-40B4-BE49-F238E27FC236}">
                <a16:creationId xmlns:a16="http://schemas.microsoft.com/office/drawing/2014/main" id="{A3AE9E44-208C-8AA9-6B6B-E7B939E8C47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C2A15C56-495E-FB15-208D-3169DA53513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62AAD9C0-D5EA-3FC7-4B0E-23010CA6460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16</a:t>
            </a:fld>
            <a:endParaRPr lang="en-US">
              <a:solidFill>
                <a:schemeClr val="tx1">
                  <a:tint val="75000"/>
                </a:schemeClr>
              </a:solidFill>
            </a:endParaRPr>
          </a:p>
        </p:txBody>
      </p:sp>
      <p:grpSp>
        <p:nvGrpSpPr>
          <p:cNvPr id="11" name="Group 10">
            <a:extLst>
              <a:ext uri="{FF2B5EF4-FFF2-40B4-BE49-F238E27FC236}">
                <a16:creationId xmlns:a16="http://schemas.microsoft.com/office/drawing/2014/main" id="{4FD5A509-6048-3227-8DB6-2FBBD5922E8C}"/>
              </a:ext>
            </a:extLst>
          </p:cNvPr>
          <p:cNvGrpSpPr/>
          <p:nvPr/>
        </p:nvGrpSpPr>
        <p:grpSpPr>
          <a:xfrm>
            <a:off x="382352" y="21592"/>
            <a:ext cx="5838241" cy="3066399"/>
            <a:chOff x="382352" y="21592"/>
            <a:chExt cx="5838241" cy="3066399"/>
          </a:xfrm>
        </p:grpSpPr>
        <p:sp>
          <p:nvSpPr>
            <p:cNvPr id="8" name="TextBox 7">
              <a:extLst>
                <a:ext uri="{FF2B5EF4-FFF2-40B4-BE49-F238E27FC236}">
                  <a16:creationId xmlns:a16="http://schemas.microsoft.com/office/drawing/2014/main" id="{C5A210BC-857F-874C-1B96-C314261A67AA}"/>
                </a:ext>
              </a:extLst>
            </p:cNvPr>
            <p:cNvSpPr txBox="1"/>
            <p:nvPr/>
          </p:nvSpPr>
          <p:spPr>
            <a:xfrm>
              <a:off x="382352" y="502668"/>
              <a:ext cx="5838241" cy="2585323"/>
            </a:xfrm>
            <a:prstGeom prst="rect">
              <a:avLst/>
            </a:prstGeom>
            <a:noFill/>
            <a:ln>
              <a:solidFill>
                <a:srgbClr val="C00000"/>
              </a:solidFill>
            </a:ln>
          </p:spPr>
          <p:txBody>
            <a:bodyPr wrap="square" rtlCol="0">
              <a:spAutoFit/>
            </a:bodyPr>
            <a:lstStyle/>
            <a:p>
              <a:r>
                <a:rPr lang="en-GB" b="1" dirty="0"/>
                <a:t>Why is Plagiarism a problem?</a:t>
              </a:r>
            </a:p>
            <a:p>
              <a:endParaRPr lang="en-GB" b="1" dirty="0"/>
            </a:p>
            <a:p>
              <a:pPr marL="285750" indent="-285750">
                <a:buFont typeface="Arial" panose="020B0604020202020204" pitchFamily="34" charset="0"/>
                <a:buChar char="•"/>
              </a:pPr>
              <a:r>
                <a:rPr lang="en-GB" dirty="0"/>
                <a:t>It does not demonstrate your own learning or understanding</a:t>
              </a:r>
            </a:p>
            <a:p>
              <a:pPr marL="285750" indent="-285750">
                <a:buFont typeface="Arial" panose="020B0604020202020204" pitchFamily="34" charset="0"/>
                <a:buChar char="•"/>
              </a:pPr>
              <a:r>
                <a:rPr lang="en-GB" dirty="0"/>
                <a:t>It gives a false impression of your knowledge</a:t>
              </a:r>
            </a:p>
            <a:p>
              <a:pPr marL="285750" indent="-285750">
                <a:buFont typeface="Arial" panose="020B0604020202020204" pitchFamily="34" charset="0"/>
                <a:buChar char="•"/>
              </a:pPr>
              <a:r>
                <a:rPr lang="en-GB" dirty="0"/>
                <a:t>It is unfair to students who complete their work honestly</a:t>
              </a:r>
            </a:p>
            <a:p>
              <a:pPr marL="285750" indent="-285750">
                <a:buFont typeface="Arial" panose="020B0604020202020204" pitchFamily="34" charset="0"/>
                <a:buChar char="•"/>
              </a:pPr>
              <a:r>
                <a:rPr lang="en-GB" dirty="0"/>
                <a:t>It undermines trust in academic qualifications</a:t>
              </a:r>
            </a:p>
            <a:p>
              <a:pPr marL="285750" indent="-285750">
                <a:buFont typeface="Arial" panose="020B0604020202020204" pitchFamily="34" charset="0"/>
                <a:buChar char="•"/>
              </a:pPr>
              <a:r>
                <a:rPr lang="en-GB" dirty="0"/>
                <a:t>It can result in academic misconduct penalties.</a:t>
              </a:r>
            </a:p>
          </p:txBody>
        </p:sp>
        <p:pic>
          <p:nvPicPr>
            <p:cNvPr id="10" name="Picture 9">
              <a:extLst>
                <a:ext uri="{FF2B5EF4-FFF2-40B4-BE49-F238E27FC236}">
                  <a16:creationId xmlns:a16="http://schemas.microsoft.com/office/drawing/2014/main" id="{B5799FAF-A67E-0C56-C94C-1DE987F687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8325" y="21592"/>
              <a:ext cx="1021883" cy="1130300"/>
            </a:xfrm>
            <a:prstGeom prst="rect">
              <a:avLst/>
            </a:prstGeom>
            <a:ln>
              <a:solidFill>
                <a:srgbClr val="C00000"/>
              </a:solidFill>
            </a:ln>
          </p:spPr>
        </p:pic>
      </p:grpSp>
    </p:spTree>
    <p:extLst>
      <p:ext uri="{BB962C8B-B14F-4D97-AF65-F5344CB8AC3E}">
        <p14:creationId xmlns:p14="http://schemas.microsoft.com/office/powerpoint/2010/main" val="230430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FAFC64-C665-92EE-826D-DD62C4080E20}"/>
              </a:ext>
            </a:extLst>
          </p:cNvPr>
          <p:cNvSpPr>
            <a:spLocks noGrp="1"/>
          </p:cNvSpPr>
          <p:nvPr>
            <p:ph idx="1"/>
          </p:nvPr>
        </p:nvSpPr>
        <p:spPr>
          <a:xfrm>
            <a:off x="638882" y="4631161"/>
            <a:ext cx="4758618"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Reusing previously submitted work without permission or acknowledgement. </a:t>
            </a:r>
          </a:p>
        </p:txBody>
      </p:sp>
      <p:pic>
        <p:nvPicPr>
          <p:cNvPr id="7" name="Picture 6" descr="Plagiarism and Self-Plagiarism – The Scholarship of Writing in Nursing  Education: 1st Canadian Edition">
            <a:extLst>
              <a:ext uri="{FF2B5EF4-FFF2-40B4-BE49-F238E27FC236}">
                <a16:creationId xmlns:a16="http://schemas.microsoft.com/office/drawing/2014/main" id="{B9CD9077-FACF-AE9B-C32F-DD0A10C0D1FE}"/>
              </a:ext>
            </a:extLst>
          </p:cNvPr>
          <p:cNvPicPr>
            <a:picLocks noChangeAspect="1"/>
          </p:cNvPicPr>
          <p:nvPr/>
        </p:nvPicPr>
        <p:blipFill>
          <a:blip r:embed="rId2"/>
          <a:stretch>
            <a:fillRect/>
          </a:stretch>
        </p:blipFill>
        <p:spPr>
          <a:xfrm>
            <a:off x="5190988" y="1331087"/>
            <a:ext cx="7001012" cy="5040728"/>
          </a:xfrm>
          <a:prstGeom prst="rect">
            <a:avLst/>
          </a:prstGeom>
        </p:spPr>
      </p:pic>
      <p:sp>
        <p:nvSpPr>
          <p:cNvPr id="4" name="Date Placeholder 3">
            <a:extLst>
              <a:ext uri="{FF2B5EF4-FFF2-40B4-BE49-F238E27FC236}">
                <a16:creationId xmlns:a16="http://schemas.microsoft.com/office/drawing/2014/main" id="{FA7D6371-47B6-0E8E-A3C2-0C328A5343B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2" name="Title 1">
            <a:extLst>
              <a:ext uri="{FF2B5EF4-FFF2-40B4-BE49-F238E27FC236}">
                <a16:creationId xmlns:a16="http://schemas.microsoft.com/office/drawing/2014/main" id="{7271B6D8-1D03-3F34-0212-7E41A9A8B2FB}"/>
              </a:ext>
            </a:extLst>
          </p:cNvPr>
          <p:cNvSpPr>
            <a:spLocks noGrp="1"/>
          </p:cNvSpPr>
          <p:nvPr>
            <p:ph type="title"/>
          </p:nvPr>
        </p:nvSpPr>
        <p:spPr>
          <a:xfrm>
            <a:off x="232482" y="2875787"/>
            <a:ext cx="5457118" cy="1359704"/>
          </a:xfrm>
        </p:spPr>
        <p:txBody>
          <a:bodyPr vert="horz" lIns="91440" tIns="45720" rIns="91440" bIns="45720" rtlCol="0" anchor="b">
            <a:normAutofit/>
          </a:bodyPr>
          <a:lstStyle/>
          <a:p>
            <a:r>
              <a:rPr lang="en-US" sz="6100" kern="1200" dirty="0">
                <a:solidFill>
                  <a:schemeClr val="tx1"/>
                </a:solidFill>
                <a:latin typeface="+mj-lt"/>
                <a:ea typeface="+mj-ea"/>
                <a:cs typeface="+mj-cs"/>
              </a:rPr>
              <a:t>Self-plagiarism</a:t>
            </a:r>
          </a:p>
        </p:txBody>
      </p:sp>
      <p:sp>
        <p:nvSpPr>
          <p:cNvPr id="5" name="Footer Placeholder 4">
            <a:extLst>
              <a:ext uri="{FF2B5EF4-FFF2-40B4-BE49-F238E27FC236}">
                <a16:creationId xmlns:a16="http://schemas.microsoft.com/office/drawing/2014/main" id="{F879A847-E83F-D060-A023-C3A299F398E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A9A187D6-FBA1-E4B0-C1C7-1BCB2E9E2CD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17</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4B501AE7-F438-1103-A235-ABD4E0D78BAF}"/>
              </a:ext>
            </a:extLst>
          </p:cNvPr>
          <p:cNvGrpSpPr/>
          <p:nvPr/>
        </p:nvGrpSpPr>
        <p:grpSpPr>
          <a:xfrm>
            <a:off x="232482" y="34925"/>
            <a:ext cx="5838241" cy="3142599"/>
            <a:chOff x="382352" y="-54608"/>
            <a:chExt cx="5838241" cy="3142599"/>
          </a:xfrm>
        </p:grpSpPr>
        <p:sp>
          <p:nvSpPr>
            <p:cNvPr id="9" name="TextBox 8">
              <a:extLst>
                <a:ext uri="{FF2B5EF4-FFF2-40B4-BE49-F238E27FC236}">
                  <a16:creationId xmlns:a16="http://schemas.microsoft.com/office/drawing/2014/main" id="{77BF429E-1A6F-46E3-A552-D8A65591ED06}"/>
                </a:ext>
              </a:extLst>
            </p:cNvPr>
            <p:cNvSpPr txBox="1"/>
            <p:nvPr/>
          </p:nvSpPr>
          <p:spPr>
            <a:xfrm>
              <a:off x="382352" y="502668"/>
              <a:ext cx="5838241" cy="2585323"/>
            </a:xfrm>
            <a:prstGeom prst="rect">
              <a:avLst/>
            </a:prstGeom>
            <a:noFill/>
            <a:ln>
              <a:solidFill>
                <a:srgbClr val="C00000"/>
              </a:solidFill>
            </a:ln>
          </p:spPr>
          <p:txBody>
            <a:bodyPr wrap="square" rtlCol="0">
              <a:spAutoFit/>
            </a:bodyPr>
            <a:lstStyle/>
            <a:p>
              <a:r>
                <a:rPr lang="en-GB" b="1" dirty="0"/>
                <a:t>Why is Self-Plagiarism is a problem?</a:t>
              </a:r>
            </a:p>
            <a:p>
              <a:endParaRPr lang="en-GB" b="1" dirty="0"/>
            </a:p>
            <a:p>
              <a:pPr marL="285750" indent="-285750">
                <a:buFont typeface="Arial" panose="020B0604020202020204" pitchFamily="34" charset="0"/>
                <a:buChar char="•"/>
              </a:pPr>
              <a:r>
                <a:rPr lang="en-GB" dirty="0"/>
                <a:t>Assessment should demonstrate new learning</a:t>
              </a:r>
            </a:p>
            <a:p>
              <a:pPr marL="285750" indent="-285750">
                <a:buFont typeface="Arial" panose="020B0604020202020204" pitchFamily="34" charset="0"/>
                <a:buChar char="•"/>
              </a:pPr>
              <a:r>
                <a:rPr lang="en-GB" dirty="0"/>
                <a:t>It can misrepresent the amount of original work completed</a:t>
              </a:r>
            </a:p>
            <a:p>
              <a:pPr marL="285750" indent="-285750">
                <a:buFont typeface="Arial" panose="020B0604020202020204" pitchFamily="34" charset="0"/>
                <a:buChar char="•"/>
              </a:pPr>
              <a:r>
                <a:rPr lang="en-GB" dirty="0"/>
                <a:t>It may lead to duplicate academic credit</a:t>
              </a:r>
            </a:p>
            <a:p>
              <a:pPr marL="285750" indent="-285750">
                <a:buFont typeface="Arial" panose="020B0604020202020204" pitchFamily="34" charset="0"/>
                <a:buChar char="•"/>
              </a:pPr>
              <a:r>
                <a:rPr lang="en-GB" dirty="0"/>
                <a:t>It prevents further development of knowledge and skills</a:t>
              </a:r>
            </a:p>
            <a:p>
              <a:pPr marL="285750" indent="-285750">
                <a:buFont typeface="Arial" panose="020B0604020202020204" pitchFamily="34" charset="0"/>
                <a:buChar char="•"/>
              </a:pPr>
              <a:r>
                <a:rPr lang="en-GB" dirty="0"/>
                <a:t>It breaches assessment regulations</a:t>
              </a:r>
            </a:p>
          </p:txBody>
        </p:sp>
        <p:pic>
          <p:nvPicPr>
            <p:cNvPr id="10" name="Picture 9">
              <a:extLst>
                <a:ext uri="{FF2B5EF4-FFF2-40B4-BE49-F238E27FC236}">
                  <a16:creationId xmlns:a16="http://schemas.microsoft.com/office/drawing/2014/main" id="{514E8A63-ADED-A450-5CF0-5FE63878DD2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8325" y="-54608"/>
              <a:ext cx="1021883" cy="1130300"/>
            </a:xfrm>
            <a:prstGeom prst="rect">
              <a:avLst/>
            </a:prstGeom>
            <a:ln>
              <a:solidFill>
                <a:srgbClr val="C00000"/>
              </a:solidFill>
            </a:ln>
          </p:spPr>
        </p:pic>
      </p:grpSp>
    </p:spTree>
    <p:extLst>
      <p:ext uri="{BB962C8B-B14F-4D97-AF65-F5344CB8AC3E}">
        <p14:creationId xmlns:p14="http://schemas.microsoft.com/office/powerpoint/2010/main" val="112623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35E6E-7826-31FB-8895-DB38BE98E59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dirty="0">
                <a:solidFill>
                  <a:schemeClr val="tx1"/>
                </a:solidFill>
                <a:latin typeface="+mj-lt"/>
                <a:ea typeface="+mj-ea"/>
                <a:cs typeface="+mj-cs"/>
              </a:rPr>
              <a:t>Collusion</a:t>
            </a:r>
          </a:p>
        </p:txBody>
      </p:sp>
      <p:sp>
        <p:nvSpPr>
          <p:cNvPr id="3" name="Content Placeholder 2">
            <a:extLst>
              <a:ext uri="{FF2B5EF4-FFF2-40B4-BE49-F238E27FC236}">
                <a16:creationId xmlns:a16="http://schemas.microsoft.com/office/drawing/2014/main" id="{355E761F-6F6D-BD8A-09F8-AF70015BE3A8}"/>
              </a:ext>
            </a:extLst>
          </p:cNvPr>
          <p:cNvSpPr>
            <a:spLocks noGrp="1"/>
          </p:cNvSpPr>
          <p:nvPr>
            <p:ph idx="1"/>
          </p:nvPr>
        </p:nvSpPr>
        <p:spPr>
          <a:xfrm>
            <a:off x="638881" y="4631161"/>
            <a:ext cx="5257025"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Unauthorised</a:t>
            </a:r>
            <a:r>
              <a:rPr lang="en-US" sz="2400" kern="1200" dirty="0">
                <a:solidFill>
                  <a:schemeClr val="tx1"/>
                </a:solidFill>
                <a:latin typeface="+mn-lt"/>
                <a:ea typeface="+mn-ea"/>
                <a:cs typeface="+mn-cs"/>
              </a:rPr>
              <a:t> collaboration on work that should be completed independently.</a:t>
            </a:r>
          </a:p>
        </p:txBody>
      </p:sp>
      <p:pic>
        <p:nvPicPr>
          <p:cNvPr id="7" name="Picture 6" descr="Collusion Vectors - Download Free High-Quality Vectors | Magnific (formerly  Freepik)">
            <a:extLst>
              <a:ext uri="{FF2B5EF4-FFF2-40B4-BE49-F238E27FC236}">
                <a16:creationId xmlns:a16="http://schemas.microsoft.com/office/drawing/2014/main" id="{60EB630A-87E5-9FC3-0AC7-3A6D998C8619}"/>
              </a:ext>
            </a:extLst>
          </p:cNvPr>
          <p:cNvPicPr>
            <a:picLocks noChangeAspect="1"/>
          </p:cNvPicPr>
          <p:nvPr/>
        </p:nvPicPr>
        <p:blipFill>
          <a:blip r:embed="rId2"/>
          <a:stretch>
            <a:fillRect/>
          </a:stretch>
        </p:blipFill>
        <p:spPr>
          <a:xfrm>
            <a:off x="6296094" y="640080"/>
            <a:ext cx="5550408" cy="5550408"/>
          </a:xfrm>
          <a:prstGeom prst="rect">
            <a:avLst/>
          </a:prstGeom>
        </p:spPr>
      </p:pic>
      <p:sp>
        <p:nvSpPr>
          <p:cNvPr id="4" name="Date Placeholder 3">
            <a:extLst>
              <a:ext uri="{FF2B5EF4-FFF2-40B4-BE49-F238E27FC236}">
                <a16:creationId xmlns:a16="http://schemas.microsoft.com/office/drawing/2014/main" id="{EF547AF0-799D-9B19-DF8E-ED144C0C2BF6}"/>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CACB0CE4-3C84-A3A2-2510-27107158073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AE127B45-E563-D3F0-4B10-EC1B567AB69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18</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14673270-963F-FA64-008F-F2F9F66C0C8D}"/>
              </a:ext>
            </a:extLst>
          </p:cNvPr>
          <p:cNvGrpSpPr/>
          <p:nvPr/>
        </p:nvGrpSpPr>
        <p:grpSpPr>
          <a:xfrm>
            <a:off x="345498" y="131841"/>
            <a:ext cx="5838555" cy="2852900"/>
            <a:chOff x="457853" y="-41908"/>
            <a:chExt cx="5838555" cy="2852900"/>
          </a:xfrm>
        </p:grpSpPr>
        <p:sp>
          <p:nvSpPr>
            <p:cNvPr id="9" name="TextBox 8">
              <a:extLst>
                <a:ext uri="{FF2B5EF4-FFF2-40B4-BE49-F238E27FC236}">
                  <a16:creationId xmlns:a16="http://schemas.microsoft.com/office/drawing/2014/main" id="{2D78FB60-CA2B-EA6A-09C6-556E6727163A}"/>
                </a:ext>
              </a:extLst>
            </p:cNvPr>
            <p:cNvSpPr txBox="1"/>
            <p:nvPr/>
          </p:nvSpPr>
          <p:spPr>
            <a:xfrm>
              <a:off x="457853" y="502668"/>
              <a:ext cx="5838241" cy="2308324"/>
            </a:xfrm>
            <a:prstGeom prst="rect">
              <a:avLst/>
            </a:prstGeom>
            <a:noFill/>
            <a:ln>
              <a:solidFill>
                <a:srgbClr val="C00000"/>
              </a:solidFill>
            </a:ln>
          </p:spPr>
          <p:txBody>
            <a:bodyPr wrap="square" rtlCol="0">
              <a:spAutoFit/>
            </a:bodyPr>
            <a:lstStyle/>
            <a:p>
              <a:r>
                <a:rPr lang="en-GB" b="1" dirty="0"/>
                <a:t>Why is Collusion a problem?</a:t>
              </a:r>
            </a:p>
            <a:p>
              <a:endParaRPr lang="en-GB" b="1" dirty="0"/>
            </a:p>
            <a:p>
              <a:pPr marL="285750" indent="-285750">
                <a:buFont typeface="Arial" panose="020B0604020202020204" pitchFamily="34" charset="0"/>
                <a:buChar char="•"/>
              </a:pPr>
              <a:r>
                <a:rPr lang="en-GB" dirty="0"/>
                <a:t>The submitted work may not reflect your individual knowledge and abilities.</a:t>
              </a:r>
            </a:p>
            <a:p>
              <a:pPr marL="285750" indent="-285750">
                <a:buFont typeface="Arial" panose="020B0604020202020204" pitchFamily="34" charset="0"/>
                <a:buChar char="•"/>
              </a:pPr>
              <a:r>
                <a:rPr lang="en-GB" dirty="0"/>
                <a:t>It creates an unfair advantage over other students.</a:t>
              </a:r>
            </a:p>
            <a:p>
              <a:pPr marL="285750" indent="-285750">
                <a:buFont typeface="Arial" panose="020B0604020202020204" pitchFamily="34" charset="0"/>
                <a:buChar char="•"/>
              </a:pPr>
              <a:r>
                <a:rPr lang="en-GB" dirty="0"/>
                <a:t>It makes it difficult to assess individual achievement.</a:t>
              </a:r>
            </a:p>
            <a:p>
              <a:pPr marL="285750" indent="-285750">
                <a:buFont typeface="Arial" panose="020B0604020202020204" pitchFamily="34" charset="0"/>
                <a:buChar char="•"/>
              </a:pPr>
              <a:r>
                <a:rPr lang="en-GB" dirty="0"/>
                <a:t>It breaches the rules of individual assessment.</a:t>
              </a:r>
            </a:p>
            <a:p>
              <a:pPr marL="285750" indent="-285750">
                <a:buFont typeface="Arial" panose="020B0604020202020204" pitchFamily="34" charset="0"/>
                <a:buChar char="•"/>
              </a:pPr>
              <a:r>
                <a:rPr lang="en-GB" dirty="0"/>
                <a:t>It can lead to academic misconduct investigations</a:t>
              </a:r>
            </a:p>
          </p:txBody>
        </p:sp>
        <p:pic>
          <p:nvPicPr>
            <p:cNvPr id="10" name="Picture 9">
              <a:extLst>
                <a:ext uri="{FF2B5EF4-FFF2-40B4-BE49-F238E27FC236}">
                  <a16:creationId xmlns:a16="http://schemas.microsoft.com/office/drawing/2014/main" id="{32D98033-76B7-82A4-19BD-8E6EC0A285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74525" y="-41908"/>
              <a:ext cx="1021883" cy="1130300"/>
            </a:xfrm>
            <a:prstGeom prst="rect">
              <a:avLst/>
            </a:prstGeom>
            <a:ln>
              <a:solidFill>
                <a:srgbClr val="C00000"/>
              </a:solidFill>
            </a:ln>
          </p:spPr>
        </p:pic>
      </p:grpSp>
    </p:spTree>
    <p:extLst>
      <p:ext uri="{BB962C8B-B14F-4D97-AF65-F5344CB8AC3E}">
        <p14:creationId xmlns:p14="http://schemas.microsoft.com/office/powerpoint/2010/main" val="320945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B363-9192-E984-5C21-D9F44CCB3C91}"/>
              </a:ext>
            </a:extLst>
          </p:cNvPr>
          <p:cNvSpPr>
            <a:spLocks noGrp="1"/>
          </p:cNvSpPr>
          <p:nvPr>
            <p:ph type="title"/>
          </p:nvPr>
        </p:nvSpPr>
        <p:spPr>
          <a:xfrm>
            <a:off x="269856" y="2882805"/>
            <a:ext cx="5316220" cy="827054"/>
          </a:xfrm>
        </p:spPr>
        <p:txBody>
          <a:bodyPr anchor="b">
            <a:normAutofit fontScale="90000"/>
          </a:bodyPr>
          <a:lstStyle/>
          <a:p>
            <a:r>
              <a:rPr lang="en-GB" sz="5400" dirty="0"/>
              <a:t>Contract cheating </a:t>
            </a:r>
          </a:p>
        </p:txBody>
      </p:sp>
      <p:sp>
        <p:nvSpPr>
          <p:cNvPr id="3" name="Content Placeholder 2">
            <a:extLst>
              <a:ext uri="{FF2B5EF4-FFF2-40B4-BE49-F238E27FC236}">
                <a16:creationId xmlns:a16="http://schemas.microsoft.com/office/drawing/2014/main" id="{C5909E17-9216-3277-3A5B-F462FC129CF6}"/>
              </a:ext>
            </a:extLst>
          </p:cNvPr>
          <p:cNvSpPr>
            <a:spLocks noGrp="1"/>
          </p:cNvSpPr>
          <p:nvPr>
            <p:ph idx="1"/>
          </p:nvPr>
        </p:nvSpPr>
        <p:spPr>
          <a:xfrm>
            <a:off x="172066" y="3975195"/>
            <a:ext cx="5511800" cy="2746280"/>
          </a:xfrm>
        </p:spPr>
        <p:txBody>
          <a:bodyPr>
            <a:normAutofit/>
          </a:bodyPr>
          <a:lstStyle/>
          <a:p>
            <a:pPr marL="0" indent="0">
              <a:buNone/>
            </a:pPr>
            <a:r>
              <a:rPr lang="en-GB" sz="1800" dirty="0"/>
              <a:t>Having someone else complete work on your behalf.</a:t>
            </a:r>
          </a:p>
          <a:p>
            <a:pPr marL="0" indent="0">
              <a:buNone/>
            </a:pPr>
            <a:r>
              <a:rPr lang="en-GB" sz="1800" dirty="0"/>
              <a:t>For example:</a:t>
            </a:r>
          </a:p>
          <a:p>
            <a:r>
              <a:rPr lang="en-GB" sz="1800" dirty="0"/>
              <a:t>Paying someone to write an assignment</a:t>
            </a:r>
          </a:p>
          <a:p>
            <a:r>
              <a:rPr lang="en-GB" sz="1800" dirty="0"/>
              <a:t>Asking a friend to complete your report</a:t>
            </a:r>
          </a:p>
          <a:p>
            <a:r>
              <a:rPr lang="en-GB" sz="1800" dirty="0"/>
              <a:t>Submitting work produced entirely by another person</a:t>
            </a:r>
          </a:p>
        </p:txBody>
      </p:sp>
      <p:sp>
        <p:nvSpPr>
          <p:cNvPr id="4" name="Date Placeholder 3">
            <a:extLst>
              <a:ext uri="{FF2B5EF4-FFF2-40B4-BE49-F238E27FC236}">
                <a16:creationId xmlns:a16="http://schemas.microsoft.com/office/drawing/2014/main" id="{436578A0-98E3-384C-881B-639E10B3CD24}"/>
              </a:ext>
            </a:extLst>
          </p:cNvPr>
          <p:cNvSpPr>
            <a:spLocks noGrp="1"/>
          </p:cNvSpPr>
          <p:nvPr>
            <p:ph type="dt" sz="half" idx="10"/>
          </p:nvPr>
        </p:nvSpPr>
        <p:spPr>
          <a:xfrm>
            <a:off x="838200" y="6356350"/>
            <a:ext cx="2743200" cy="365125"/>
          </a:xfrm>
        </p:spPr>
        <p:txBody>
          <a:bodyPr>
            <a:normAutofit/>
          </a:bodyPr>
          <a:lstStyle/>
          <a:p>
            <a:pPr>
              <a:lnSpc>
                <a:spcPct val="90000"/>
              </a:lnSpc>
              <a:spcAft>
                <a:spcPts val="600"/>
              </a:spcAft>
            </a:pPr>
            <a:r>
              <a:rPr lang="en-US" sz="900"/>
              <a:t>BMSC4015A - Study and Academic Research Skills</a:t>
            </a:r>
            <a:endParaRPr lang="en-GB" sz="900"/>
          </a:p>
        </p:txBody>
      </p:sp>
      <p:pic>
        <p:nvPicPr>
          <p:cNvPr id="7" name="Picture 6" descr="Contract Cheating Stock Illustrations – 119 Contract Cheating Stock  Illustrations, Vectors &amp; Clipart - Dreamstime">
            <a:extLst>
              <a:ext uri="{FF2B5EF4-FFF2-40B4-BE49-F238E27FC236}">
                <a16:creationId xmlns:a16="http://schemas.microsoft.com/office/drawing/2014/main" id="{5F6E79D4-E118-50A5-3474-20F959999690}"/>
              </a:ext>
            </a:extLst>
          </p:cNvPr>
          <p:cNvPicPr>
            <a:picLocks noChangeAspect="1"/>
          </p:cNvPicPr>
          <p:nvPr/>
        </p:nvPicPr>
        <p:blipFill>
          <a:blip r:embed="rId2"/>
          <a:srcRect r="452" b="3"/>
          <a:stretch>
            <a:fillRect/>
          </a:stretch>
        </p:blipFill>
        <p:spPr>
          <a:xfrm>
            <a:off x="6092307" y="778256"/>
            <a:ext cx="6098170" cy="60797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Footer Placeholder 4">
            <a:extLst>
              <a:ext uri="{FF2B5EF4-FFF2-40B4-BE49-F238E27FC236}">
                <a16:creationId xmlns:a16="http://schemas.microsoft.com/office/drawing/2014/main" id="{95750499-8623-C187-B1E8-D7660A88365E}"/>
              </a:ext>
            </a:extLst>
          </p:cNvPr>
          <p:cNvSpPr>
            <a:spLocks noGrp="1"/>
          </p:cNvSpPr>
          <p:nvPr>
            <p:ph type="ftr" sz="quarter" idx="11"/>
          </p:nvPr>
        </p:nvSpPr>
        <p:spPr>
          <a:xfrm>
            <a:off x="6248400" y="6356350"/>
            <a:ext cx="4114800" cy="365125"/>
          </a:xfrm>
        </p:spPr>
        <p:txBody>
          <a:bodyPr>
            <a:normAutofit/>
          </a:bodyPr>
          <a:lstStyle/>
          <a:p>
            <a:pPr algn="l">
              <a:spcAft>
                <a:spcPts val="600"/>
              </a:spcAft>
            </a:pPr>
            <a:r>
              <a:rPr lang="en-GB">
                <a:solidFill>
                  <a:srgbClr val="FFFFFF"/>
                </a:solidFill>
              </a:rPr>
              <a:t>Dr Simona Ferraraccio</a:t>
            </a:r>
          </a:p>
        </p:txBody>
      </p:sp>
      <p:sp>
        <p:nvSpPr>
          <p:cNvPr id="6" name="Slide Number Placeholder 5">
            <a:extLst>
              <a:ext uri="{FF2B5EF4-FFF2-40B4-BE49-F238E27FC236}">
                <a16:creationId xmlns:a16="http://schemas.microsoft.com/office/drawing/2014/main" id="{F9604F76-E114-9471-429A-A56FE5154EF9}"/>
              </a:ext>
            </a:extLst>
          </p:cNvPr>
          <p:cNvSpPr>
            <a:spLocks noGrp="1"/>
          </p:cNvSpPr>
          <p:nvPr>
            <p:ph type="sldNum" sz="quarter" idx="12"/>
          </p:nvPr>
        </p:nvSpPr>
        <p:spPr>
          <a:xfrm>
            <a:off x="10439400" y="6356350"/>
            <a:ext cx="914400" cy="365125"/>
          </a:xfrm>
        </p:spPr>
        <p:txBody>
          <a:bodyPr>
            <a:normAutofit/>
          </a:bodyPr>
          <a:lstStyle/>
          <a:p>
            <a:pPr>
              <a:spcAft>
                <a:spcPts val="600"/>
              </a:spcAft>
            </a:pPr>
            <a:fld id="{E9B0FED0-09CA-4DC6-A6C5-E7445495C621}" type="slidenum">
              <a:rPr lang="en-GB">
                <a:solidFill>
                  <a:srgbClr val="FFFFFF"/>
                </a:solidFill>
              </a:rPr>
              <a:pPr>
                <a:spcAft>
                  <a:spcPts val="600"/>
                </a:spcAft>
              </a:pPr>
              <a:t>19</a:t>
            </a:fld>
            <a:endParaRPr lang="en-GB">
              <a:solidFill>
                <a:srgbClr val="FFFFFF"/>
              </a:solidFill>
            </a:endParaRPr>
          </a:p>
        </p:txBody>
      </p:sp>
      <p:grpSp>
        <p:nvGrpSpPr>
          <p:cNvPr id="8" name="Group 7">
            <a:extLst>
              <a:ext uri="{FF2B5EF4-FFF2-40B4-BE49-F238E27FC236}">
                <a16:creationId xmlns:a16="http://schemas.microsoft.com/office/drawing/2014/main" id="{702C93DF-D08B-D87C-9EA3-9AED96359C8E}"/>
              </a:ext>
            </a:extLst>
          </p:cNvPr>
          <p:cNvGrpSpPr/>
          <p:nvPr/>
        </p:nvGrpSpPr>
        <p:grpSpPr>
          <a:xfrm>
            <a:off x="222866" y="157097"/>
            <a:ext cx="6618824" cy="2444849"/>
            <a:chOff x="99676" y="28073"/>
            <a:chExt cx="6618824" cy="2444849"/>
          </a:xfrm>
        </p:grpSpPr>
        <p:sp>
          <p:nvSpPr>
            <p:cNvPr id="9" name="TextBox 8">
              <a:extLst>
                <a:ext uri="{FF2B5EF4-FFF2-40B4-BE49-F238E27FC236}">
                  <a16:creationId xmlns:a16="http://schemas.microsoft.com/office/drawing/2014/main" id="{BA0C56AE-C036-6473-3285-DB772A54AF39}"/>
                </a:ext>
              </a:extLst>
            </p:cNvPr>
            <p:cNvSpPr txBox="1"/>
            <p:nvPr/>
          </p:nvSpPr>
          <p:spPr>
            <a:xfrm>
              <a:off x="99676" y="164598"/>
              <a:ext cx="5838241" cy="2308324"/>
            </a:xfrm>
            <a:prstGeom prst="rect">
              <a:avLst/>
            </a:prstGeom>
            <a:noFill/>
            <a:ln>
              <a:solidFill>
                <a:srgbClr val="C00000"/>
              </a:solidFill>
            </a:ln>
          </p:spPr>
          <p:txBody>
            <a:bodyPr wrap="square" rtlCol="0">
              <a:spAutoFit/>
            </a:bodyPr>
            <a:lstStyle/>
            <a:p>
              <a:r>
                <a:rPr lang="en-GB" b="1" dirty="0"/>
                <a:t>Why is Contract cheating a problem?</a:t>
              </a:r>
            </a:p>
            <a:p>
              <a:pPr marL="285750" indent="-285750">
                <a:buFont typeface="Arial" panose="020B0604020202020204" pitchFamily="34" charset="0"/>
                <a:buChar char="•"/>
              </a:pPr>
              <a:r>
                <a:rPr lang="en-GB" dirty="0"/>
                <a:t>The work is not a genuine reflection of your learning. </a:t>
              </a:r>
            </a:p>
            <a:p>
              <a:pPr marL="285750" indent="-285750">
                <a:buFont typeface="Arial" panose="020B0604020202020204" pitchFamily="34" charset="0"/>
                <a:buChar char="•"/>
              </a:pPr>
              <a:r>
                <a:rPr lang="en-GB" dirty="0"/>
                <a:t>It provides an unfair advantage </a:t>
              </a:r>
            </a:p>
            <a:p>
              <a:pPr marL="285750" indent="-285750">
                <a:buFont typeface="Arial" panose="020B0604020202020204" pitchFamily="34" charset="0"/>
                <a:buChar char="•"/>
              </a:pPr>
              <a:r>
                <a:rPr lang="en-GB" dirty="0"/>
                <a:t>It undermines the credibility of academic qualifications</a:t>
              </a:r>
            </a:p>
            <a:p>
              <a:pPr marL="285750" indent="-285750">
                <a:buFont typeface="Arial" panose="020B0604020202020204" pitchFamily="34" charset="0"/>
                <a:buChar char="•"/>
              </a:pPr>
              <a:r>
                <a:rPr lang="en-GB" dirty="0"/>
                <a:t>It prevents you from developing essential academic and professional skills</a:t>
              </a:r>
            </a:p>
            <a:p>
              <a:pPr marL="285750" indent="-285750">
                <a:buFont typeface="Arial" panose="020B0604020202020204" pitchFamily="34" charset="0"/>
                <a:buChar char="•"/>
              </a:pPr>
              <a:r>
                <a:rPr lang="en-GB" dirty="0"/>
                <a:t>It may result in serious disciplinary actions</a:t>
              </a:r>
            </a:p>
          </p:txBody>
        </p:sp>
        <p:pic>
          <p:nvPicPr>
            <p:cNvPr id="10" name="Picture 9">
              <a:extLst>
                <a:ext uri="{FF2B5EF4-FFF2-40B4-BE49-F238E27FC236}">
                  <a16:creationId xmlns:a16="http://schemas.microsoft.com/office/drawing/2014/main" id="{B7502D9C-E2F0-53EE-499D-4FFF5794AA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96617" y="28073"/>
              <a:ext cx="1021883" cy="1130300"/>
            </a:xfrm>
            <a:prstGeom prst="rect">
              <a:avLst/>
            </a:prstGeom>
            <a:ln>
              <a:solidFill>
                <a:srgbClr val="C00000"/>
              </a:solidFill>
            </a:ln>
          </p:spPr>
        </p:pic>
      </p:grpSp>
    </p:spTree>
    <p:extLst>
      <p:ext uri="{BB962C8B-B14F-4D97-AF65-F5344CB8AC3E}">
        <p14:creationId xmlns:p14="http://schemas.microsoft.com/office/powerpoint/2010/main" val="9872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3CA6-2230-A4F4-4288-AD1F36C8196E}"/>
              </a:ext>
            </a:extLst>
          </p:cNvPr>
          <p:cNvSpPr>
            <a:spLocks noGrp="1"/>
          </p:cNvSpPr>
          <p:nvPr>
            <p:ph type="title"/>
          </p:nvPr>
        </p:nvSpPr>
        <p:spPr>
          <a:xfrm>
            <a:off x="524582" y="3362565"/>
            <a:ext cx="4771318" cy="1102734"/>
          </a:xfrm>
        </p:spPr>
        <p:txBody>
          <a:bodyPr vert="horz" lIns="91440" tIns="45720" rIns="91440" bIns="45720" rtlCol="0" anchor="b">
            <a:normAutofit/>
          </a:bodyPr>
          <a:lstStyle/>
          <a:p>
            <a:r>
              <a:rPr lang="en-US" sz="6600" b="1" kern="1200" dirty="0">
                <a:solidFill>
                  <a:schemeClr val="tx1"/>
                </a:solidFill>
                <a:latin typeface="+mj-lt"/>
                <a:ea typeface="+mj-ea"/>
                <a:cs typeface="+mj-cs"/>
              </a:rPr>
              <a:t>Misuse of AI</a:t>
            </a:r>
          </a:p>
        </p:txBody>
      </p:sp>
      <p:sp>
        <p:nvSpPr>
          <p:cNvPr id="3" name="Content Placeholder 2">
            <a:extLst>
              <a:ext uri="{FF2B5EF4-FFF2-40B4-BE49-F238E27FC236}">
                <a16:creationId xmlns:a16="http://schemas.microsoft.com/office/drawing/2014/main" id="{CF5ED96E-82F2-EFB2-6822-1E79BDBCFEF3}"/>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Using AI tools in ways that replace rather than support your own learning. </a:t>
            </a:r>
          </a:p>
        </p:txBody>
      </p:sp>
      <p:pic>
        <p:nvPicPr>
          <p:cNvPr id="7" name="Picture 6" descr="Generative Ai Cartoons and Comics - funny pictures from CartoonStock">
            <a:extLst>
              <a:ext uri="{FF2B5EF4-FFF2-40B4-BE49-F238E27FC236}">
                <a16:creationId xmlns:a16="http://schemas.microsoft.com/office/drawing/2014/main" id="{E16B04AE-BCD6-3F3A-3E84-9111F6964391}"/>
              </a:ext>
            </a:extLst>
          </p:cNvPr>
          <p:cNvPicPr>
            <a:picLocks noChangeAspect="1"/>
          </p:cNvPicPr>
          <p:nvPr/>
        </p:nvPicPr>
        <p:blipFill>
          <a:blip r:embed="rId2"/>
          <a:stretch>
            <a:fillRect/>
          </a:stretch>
        </p:blipFill>
        <p:spPr>
          <a:xfrm>
            <a:off x="6096000" y="805942"/>
            <a:ext cx="5481027" cy="5550408"/>
          </a:xfrm>
          <a:prstGeom prst="rect">
            <a:avLst/>
          </a:prstGeom>
        </p:spPr>
      </p:pic>
      <p:sp>
        <p:nvSpPr>
          <p:cNvPr id="4" name="Date Placeholder 3">
            <a:extLst>
              <a:ext uri="{FF2B5EF4-FFF2-40B4-BE49-F238E27FC236}">
                <a16:creationId xmlns:a16="http://schemas.microsoft.com/office/drawing/2014/main" id="{CB13091E-DC5B-7928-67AB-093C2816B81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pPr>
            <a:r>
              <a:rPr lang="en-US" sz="900">
                <a:solidFill>
                  <a:schemeClr val="tx1">
                    <a:tint val="75000"/>
                  </a:schemeClr>
                </a:solidFill>
              </a:rPr>
              <a:t>BMSC4015A - Study and Academic Research Skills</a:t>
            </a:r>
          </a:p>
        </p:txBody>
      </p:sp>
      <p:sp>
        <p:nvSpPr>
          <p:cNvPr id="5" name="Footer Placeholder 4">
            <a:extLst>
              <a:ext uri="{FF2B5EF4-FFF2-40B4-BE49-F238E27FC236}">
                <a16:creationId xmlns:a16="http://schemas.microsoft.com/office/drawing/2014/main" id="{14DA56A0-0CA3-F546-CCEC-B32EBDE4C0C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2AC29A23-929E-C5F0-9463-457277D7D51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E9B0FED0-09CA-4DC6-A6C5-E7445495C621}" type="slidenum">
              <a:rPr lang="en-US" smtClean="0">
                <a:solidFill>
                  <a:schemeClr val="tx1">
                    <a:tint val="75000"/>
                  </a:schemeClr>
                </a:solidFill>
              </a:rPr>
              <a:pPr>
                <a:spcAft>
                  <a:spcPts val="600"/>
                </a:spcAft>
              </a:pPr>
              <a:t>20</a:t>
            </a:fld>
            <a:endParaRPr lang="en-US">
              <a:solidFill>
                <a:schemeClr val="tx1">
                  <a:tint val="75000"/>
                </a:schemeClr>
              </a:solidFill>
            </a:endParaRPr>
          </a:p>
        </p:txBody>
      </p:sp>
      <p:grpSp>
        <p:nvGrpSpPr>
          <p:cNvPr id="8" name="Group 7">
            <a:extLst>
              <a:ext uri="{FF2B5EF4-FFF2-40B4-BE49-F238E27FC236}">
                <a16:creationId xmlns:a16="http://schemas.microsoft.com/office/drawing/2014/main" id="{EB1BC18E-9FF3-B6DC-3F9D-791CBB9BF6A1}"/>
              </a:ext>
            </a:extLst>
          </p:cNvPr>
          <p:cNvGrpSpPr/>
          <p:nvPr/>
        </p:nvGrpSpPr>
        <p:grpSpPr>
          <a:xfrm>
            <a:off x="105420" y="136525"/>
            <a:ext cx="6326663" cy="3181473"/>
            <a:chOff x="382352" y="183517"/>
            <a:chExt cx="6326663" cy="3181473"/>
          </a:xfrm>
        </p:grpSpPr>
        <p:sp>
          <p:nvSpPr>
            <p:cNvPr id="9" name="TextBox 8">
              <a:extLst>
                <a:ext uri="{FF2B5EF4-FFF2-40B4-BE49-F238E27FC236}">
                  <a16:creationId xmlns:a16="http://schemas.microsoft.com/office/drawing/2014/main" id="{A4FCD402-B954-0C93-3C32-54F26BBA6AAA}"/>
                </a:ext>
              </a:extLst>
            </p:cNvPr>
            <p:cNvSpPr txBox="1"/>
            <p:nvPr/>
          </p:nvSpPr>
          <p:spPr>
            <a:xfrm>
              <a:off x="382352" y="502668"/>
              <a:ext cx="5838241" cy="2862322"/>
            </a:xfrm>
            <a:prstGeom prst="rect">
              <a:avLst/>
            </a:prstGeom>
            <a:noFill/>
          </p:spPr>
          <p:txBody>
            <a:bodyPr wrap="square" rtlCol="0">
              <a:spAutoFit/>
            </a:bodyPr>
            <a:lstStyle/>
            <a:p>
              <a:r>
                <a:rPr lang="en-GB" b="1" dirty="0"/>
                <a:t>Why is Misue of AI a problem?</a:t>
              </a:r>
            </a:p>
            <a:p>
              <a:endParaRPr lang="en-GB" b="1" dirty="0"/>
            </a:p>
            <a:p>
              <a:pPr marL="285750" indent="-285750">
                <a:buFont typeface="Arial" panose="020B0604020202020204" pitchFamily="34" charset="0"/>
                <a:buChar char="•"/>
              </a:pPr>
              <a:r>
                <a:rPr lang="en-GB" dirty="0"/>
                <a:t>The work may not reflect your own understanding</a:t>
              </a:r>
            </a:p>
            <a:p>
              <a:pPr marL="285750" indent="-285750">
                <a:buFont typeface="Arial" panose="020B0604020202020204" pitchFamily="34" charset="0"/>
                <a:buChar char="•"/>
              </a:pPr>
              <a:r>
                <a:rPr lang="en-GB" dirty="0"/>
                <a:t>AI-generated content can contain errors, bias, or fabricated information</a:t>
              </a:r>
            </a:p>
            <a:p>
              <a:pPr marL="285750" indent="-285750">
                <a:buFont typeface="Arial" panose="020B0604020202020204" pitchFamily="34" charset="0"/>
                <a:buChar char="•"/>
              </a:pPr>
              <a:r>
                <a:rPr lang="en-GB" dirty="0"/>
                <a:t>Over-reliance on AI can limit the development of critical thinking skills</a:t>
              </a:r>
            </a:p>
            <a:p>
              <a:pPr marL="285750" indent="-285750">
                <a:buFont typeface="Arial" panose="020B0604020202020204" pitchFamily="34" charset="0"/>
                <a:buChar char="•"/>
              </a:pPr>
              <a:r>
                <a:rPr lang="en-GB" dirty="0"/>
                <a:t>It will breach university policies if used inappropriately</a:t>
              </a:r>
            </a:p>
            <a:p>
              <a:pPr marL="285750" indent="-285750">
                <a:buFont typeface="Arial" panose="020B0604020202020204" pitchFamily="34" charset="0"/>
                <a:buChar char="•"/>
              </a:pPr>
              <a:r>
                <a:rPr lang="en-GB" dirty="0"/>
                <a:t>You remain responsible for the accuracy and integrity of your work.</a:t>
              </a:r>
            </a:p>
          </p:txBody>
        </p:sp>
        <p:pic>
          <p:nvPicPr>
            <p:cNvPr id="10" name="Picture 9">
              <a:extLst>
                <a:ext uri="{FF2B5EF4-FFF2-40B4-BE49-F238E27FC236}">
                  <a16:creationId xmlns:a16="http://schemas.microsoft.com/office/drawing/2014/main" id="{93D8F811-689E-94AC-24DF-69966E314E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87132" y="183517"/>
              <a:ext cx="1021883" cy="1130300"/>
            </a:xfrm>
            <a:prstGeom prst="rect">
              <a:avLst/>
            </a:prstGeom>
          </p:spPr>
        </p:pic>
      </p:grpSp>
    </p:spTree>
    <p:extLst>
      <p:ext uri="{BB962C8B-B14F-4D97-AF65-F5344CB8AC3E}">
        <p14:creationId xmlns:p14="http://schemas.microsoft.com/office/powerpoint/2010/main" val="296847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Refreshing Academic Integrity in the Age of Artificial Intelligence">
            <a:extLst>
              <a:ext uri="{FF2B5EF4-FFF2-40B4-BE49-F238E27FC236}">
                <a16:creationId xmlns:a16="http://schemas.microsoft.com/office/drawing/2014/main" id="{C14AFCF0-CB69-DB9F-1F37-2E39997781AD}"/>
              </a:ext>
            </a:extLst>
          </p:cNvPr>
          <p:cNvPicPr>
            <a:picLocks noChangeAspect="1"/>
          </p:cNvPicPr>
          <p:nvPr/>
        </p:nvPicPr>
        <p:blipFill>
          <a:blip r:embed="rId2"/>
          <a:stretch>
            <a:fillRect/>
          </a:stretch>
        </p:blipFill>
        <p:spPr>
          <a:xfrm>
            <a:off x="7773006" y="584200"/>
            <a:ext cx="4317394" cy="5469194"/>
          </a:xfrm>
          <a:prstGeom prst="rect">
            <a:avLst/>
          </a:prstGeom>
        </p:spPr>
      </p:pic>
      <p:sp>
        <p:nvSpPr>
          <p:cNvPr id="2" name="Title 1">
            <a:extLst>
              <a:ext uri="{FF2B5EF4-FFF2-40B4-BE49-F238E27FC236}">
                <a16:creationId xmlns:a16="http://schemas.microsoft.com/office/drawing/2014/main" id="{162FCFB3-026E-117F-3935-B1392BD1768E}"/>
              </a:ext>
            </a:extLst>
          </p:cNvPr>
          <p:cNvSpPr>
            <a:spLocks noGrp="1"/>
          </p:cNvSpPr>
          <p:nvPr>
            <p:ph type="title"/>
          </p:nvPr>
        </p:nvSpPr>
        <p:spPr>
          <a:xfrm>
            <a:off x="101600" y="342107"/>
            <a:ext cx="10515600" cy="1325563"/>
          </a:xfrm>
        </p:spPr>
        <p:txBody>
          <a:bodyPr/>
          <a:lstStyle/>
          <a:p>
            <a:r>
              <a:rPr lang="en-GB" b="1" dirty="0"/>
              <a:t>Academic integrity matters because: </a:t>
            </a:r>
          </a:p>
        </p:txBody>
      </p:sp>
      <p:sp>
        <p:nvSpPr>
          <p:cNvPr id="3" name="Content Placeholder 2">
            <a:extLst>
              <a:ext uri="{FF2B5EF4-FFF2-40B4-BE49-F238E27FC236}">
                <a16:creationId xmlns:a16="http://schemas.microsoft.com/office/drawing/2014/main" id="{99629E92-784C-A561-9089-6C5D80168256}"/>
              </a:ext>
            </a:extLst>
          </p:cNvPr>
          <p:cNvSpPr>
            <a:spLocks noGrp="1"/>
          </p:cNvSpPr>
          <p:nvPr>
            <p:ph idx="1"/>
          </p:nvPr>
        </p:nvSpPr>
        <p:spPr>
          <a:xfrm>
            <a:off x="190500" y="2013282"/>
            <a:ext cx="10515600" cy="2255839"/>
          </a:xfrm>
        </p:spPr>
        <p:txBody>
          <a:bodyPr>
            <a:normAutofit/>
          </a:bodyPr>
          <a:lstStyle/>
          <a:p>
            <a:r>
              <a:rPr lang="en-GB" sz="2000" dirty="0"/>
              <a:t>It demonstrates your own learning</a:t>
            </a:r>
          </a:p>
          <a:p>
            <a:r>
              <a:rPr lang="en-GB" sz="2000" dirty="0"/>
              <a:t>Build trust and credibility</a:t>
            </a:r>
          </a:p>
          <a:p>
            <a:r>
              <a:rPr lang="en-GB" sz="2000" dirty="0"/>
              <a:t>Supports fairness for all students</a:t>
            </a:r>
          </a:p>
          <a:p>
            <a:r>
              <a:rPr lang="en-GB" sz="2000" dirty="0"/>
              <a:t>Develops professional values</a:t>
            </a:r>
          </a:p>
          <a:p>
            <a:r>
              <a:rPr lang="en-GB" sz="2000" dirty="0"/>
              <a:t>Prepares you for evidence-based healthcare practice </a:t>
            </a:r>
          </a:p>
        </p:txBody>
      </p:sp>
      <p:sp>
        <p:nvSpPr>
          <p:cNvPr id="4" name="Date Placeholder 3">
            <a:extLst>
              <a:ext uri="{FF2B5EF4-FFF2-40B4-BE49-F238E27FC236}">
                <a16:creationId xmlns:a16="http://schemas.microsoft.com/office/drawing/2014/main" id="{D7307182-AC42-45CB-33D0-255E354CE1C2}"/>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83FF511E-06E9-C8C0-3726-D6833BD84AD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66A6365-A47A-7617-E824-55D6581A8167}"/>
              </a:ext>
            </a:extLst>
          </p:cNvPr>
          <p:cNvSpPr>
            <a:spLocks noGrp="1"/>
          </p:cNvSpPr>
          <p:nvPr>
            <p:ph type="sldNum" sz="quarter" idx="12"/>
          </p:nvPr>
        </p:nvSpPr>
        <p:spPr/>
        <p:txBody>
          <a:bodyPr/>
          <a:lstStyle/>
          <a:p>
            <a:fld id="{E9B0FED0-09CA-4DC6-A6C5-E7445495C621}" type="slidenum">
              <a:rPr lang="en-GB" smtClean="0"/>
              <a:t>21</a:t>
            </a:fld>
            <a:endParaRPr lang="en-GB"/>
          </a:p>
        </p:txBody>
      </p:sp>
      <p:sp>
        <p:nvSpPr>
          <p:cNvPr id="7" name="Content Placeholder 2">
            <a:extLst>
              <a:ext uri="{FF2B5EF4-FFF2-40B4-BE49-F238E27FC236}">
                <a16:creationId xmlns:a16="http://schemas.microsoft.com/office/drawing/2014/main" id="{6E074389-5852-9E1F-8C06-531BBE87E275}"/>
              </a:ext>
            </a:extLst>
          </p:cNvPr>
          <p:cNvSpPr txBox="1">
            <a:spLocks/>
          </p:cNvSpPr>
          <p:nvPr/>
        </p:nvSpPr>
        <p:spPr>
          <a:xfrm>
            <a:off x="303771" y="4844718"/>
            <a:ext cx="7469235" cy="956597"/>
          </a:xfrm>
          <a:custGeom>
            <a:avLst/>
            <a:gdLst>
              <a:gd name="csX0" fmla="*/ 0 w 7469235"/>
              <a:gd name="csY0" fmla="*/ 0 h 956597"/>
              <a:gd name="csX1" fmla="*/ 425172 w 7469235"/>
              <a:gd name="csY1" fmla="*/ 0 h 956597"/>
              <a:gd name="csX2" fmla="*/ 775651 w 7469235"/>
              <a:gd name="csY2" fmla="*/ 0 h 956597"/>
              <a:gd name="csX3" fmla="*/ 1350208 w 7469235"/>
              <a:gd name="csY3" fmla="*/ 0 h 956597"/>
              <a:gd name="csX4" fmla="*/ 1850072 w 7469235"/>
              <a:gd name="csY4" fmla="*/ 0 h 956597"/>
              <a:gd name="csX5" fmla="*/ 2275244 w 7469235"/>
              <a:gd name="csY5" fmla="*/ 0 h 956597"/>
              <a:gd name="csX6" fmla="*/ 2625723 w 7469235"/>
              <a:gd name="csY6" fmla="*/ 0 h 956597"/>
              <a:gd name="csX7" fmla="*/ 3349665 w 7469235"/>
              <a:gd name="csY7" fmla="*/ 0 h 956597"/>
              <a:gd name="csX8" fmla="*/ 3924221 w 7469235"/>
              <a:gd name="csY8" fmla="*/ 0 h 956597"/>
              <a:gd name="csX9" fmla="*/ 4498778 w 7469235"/>
              <a:gd name="csY9" fmla="*/ 0 h 956597"/>
              <a:gd name="csX10" fmla="*/ 4923950 w 7469235"/>
              <a:gd name="csY10" fmla="*/ 0 h 956597"/>
              <a:gd name="csX11" fmla="*/ 5423814 w 7469235"/>
              <a:gd name="csY11" fmla="*/ 0 h 956597"/>
              <a:gd name="csX12" fmla="*/ 5848986 w 7469235"/>
              <a:gd name="csY12" fmla="*/ 0 h 956597"/>
              <a:gd name="csX13" fmla="*/ 6348850 w 7469235"/>
              <a:gd name="csY13" fmla="*/ 0 h 956597"/>
              <a:gd name="csX14" fmla="*/ 6848714 w 7469235"/>
              <a:gd name="csY14" fmla="*/ 0 h 956597"/>
              <a:gd name="csX15" fmla="*/ 7469235 w 7469235"/>
              <a:gd name="csY15" fmla="*/ 0 h 956597"/>
              <a:gd name="csX16" fmla="*/ 7469235 w 7469235"/>
              <a:gd name="csY16" fmla="*/ 497430 h 956597"/>
              <a:gd name="csX17" fmla="*/ 7469235 w 7469235"/>
              <a:gd name="csY17" fmla="*/ 956597 h 956597"/>
              <a:gd name="csX18" fmla="*/ 7044063 w 7469235"/>
              <a:gd name="csY18" fmla="*/ 956597 h 956597"/>
              <a:gd name="csX19" fmla="*/ 6618891 w 7469235"/>
              <a:gd name="csY19" fmla="*/ 956597 h 956597"/>
              <a:gd name="csX20" fmla="*/ 6193719 w 7469235"/>
              <a:gd name="csY20" fmla="*/ 956597 h 956597"/>
              <a:gd name="csX21" fmla="*/ 5469778 w 7469235"/>
              <a:gd name="csY21" fmla="*/ 956597 h 956597"/>
              <a:gd name="csX22" fmla="*/ 5044606 w 7469235"/>
              <a:gd name="csY22" fmla="*/ 956597 h 956597"/>
              <a:gd name="csX23" fmla="*/ 4544742 w 7469235"/>
              <a:gd name="csY23" fmla="*/ 956597 h 956597"/>
              <a:gd name="csX24" fmla="*/ 3895493 w 7469235"/>
              <a:gd name="csY24" fmla="*/ 956597 h 956597"/>
              <a:gd name="csX25" fmla="*/ 3545014 w 7469235"/>
              <a:gd name="csY25" fmla="*/ 956597 h 956597"/>
              <a:gd name="csX26" fmla="*/ 3194534 w 7469235"/>
              <a:gd name="csY26" fmla="*/ 956597 h 956597"/>
              <a:gd name="csX27" fmla="*/ 2619978 w 7469235"/>
              <a:gd name="csY27" fmla="*/ 956597 h 956597"/>
              <a:gd name="csX28" fmla="*/ 1970729 w 7469235"/>
              <a:gd name="csY28" fmla="*/ 956597 h 956597"/>
              <a:gd name="csX29" fmla="*/ 1620249 w 7469235"/>
              <a:gd name="csY29" fmla="*/ 956597 h 956597"/>
              <a:gd name="csX30" fmla="*/ 1269770 w 7469235"/>
              <a:gd name="csY30" fmla="*/ 956597 h 956597"/>
              <a:gd name="csX31" fmla="*/ 620521 w 7469235"/>
              <a:gd name="csY31" fmla="*/ 956597 h 956597"/>
              <a:gd name="csX32" fmla="*/ 0 w 7469235"/>
              <a:gd name="csY32" fmla="*/ 956597 h 956597"/>
              <a:gd name="csX33" fmla="*/ 0 w 7469235"/>
              <a:gd name="csY33" fmla="*/ 468733 h 956597"/>
              <a:gd name="csX34" fmla="*/ 0 w 7469235"/>
              <a:gd name="csY34" fmla="*/ 0 h 9565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7469235" h="956597" fill="none" extrusionOk="0">
                <a:moveTo>
                  <a:pt x="0" y="0"/>
                </a:moveTo>
                <a:cubicBezTo>
                  <a:pt x="129759" y="-31881"/>
                  <a:pt x="231738" y="47569"/>
                  <a:pt x="425172" y="0"/>
                </a:cubicBezTo>
                <a:cubicBezTo>
                  <a:pt x="618606" y="-47569"/>
                  <a:pt x="613892" y="33933"/>
                  <a:pt x="775651" y="0"/>
                </a:cubicBezTo>
                <a:cubicBezTo>
                  <a:pt x="937410" y="-33933"/>
                  <a:pt x="1149895" y="55556"/>
                  <a:pt x="1350208" y="0"/>
                </a:cubicBezTo>
                <a:cubicBezTo>
                  <a:pt x="1550521" y="-55556"/>
                  <a:pt x="1666967" y="37201"/>
                  <a:pt x="1850072" y="0"/>
                </a:cubicBezTo>
                <a:cubicBezTo>
                  <a:pt x="2033177" y="-37201"/>
                  <a:pt x="2171328" y="43302"/>
                  <a:pt x="2275244" y="0"/>
                </a:cubicBezTo>
                <a:cubicBezTo>
                  <a:pt x="2379160" y="-43302"/>
                  <a:pt x="2482291" y="11785"/>
                  <a:pt x="2625723" y="0"/>
                </a:cubicBezTo>
                <a:cubicBezTo>
                  <a:pt x="2769155" y="-11785"/>
                  <a:pt x="2988738" y="31540"/>
                  <a:pt x="3349665" y="0"/>
                </a:cubicBezTo>
                <a:cubicBezTo>
                  <a:pt x="3710592" y="-31540"/>
                  <a:pt x="3769439" y="30434"/>
                  <a:pt x="3924221" y="0"/>
                </a:cubicBezTo>
                <a:cubicBezTo>
                  <a:pt x="4079003" y="-30434"/>
                  <a:pt x="4320977" y="41045"/>
                  <a:pt x="4498778" y="0"/>
                </a:cubicBezTo>
                <a:cubicBezTo>
                  <a:pt x="4676579" y="-41045"/>
                  <a:pt x="4737330" y="15801"/>
                  <a:pt x="4923950" y="0"/>
                </a:cubicBezTo>
                <a:cubicBezTo>
                  <a:pt x="5110570" y="-15801"/>
                  <a:pt x="5206991" y="23641"/>
                  <a:pt x="5423814" y="0"/>
                </a:cubicBezTo>
                <a:cubicBezTo>
                  <a:pt x="5640637" y="-23641"/>
                  <a:pt x="5698612" y="23381"/>
                  <a:pt x="5848986" y="0"/>
                </a:cubicBezTo>
                <a:cubicBezTo>
                  <a:pt x="5999360" y="-23381"/>
                  <a:pt x="6216572" y="45394"/>
                  <a:pt x="6348850" y="0"/>
                </a:cubicBezTo>
                <a:cubicBezTo>
                  <a:pt x="6481128" y="-45394"/>
                  <a:pt x="6711664" y="1137"/>
                  <a:pt x="6848714" y="0"/>
                </a:cubicBezTo>
                <a:cubicBezTo>
                  <a:pt x="6985764" y="-1137"/>
                  <a:pt x="7249847" y="22000"/>
                  <a:pt x="7469235" y="0"/>
                </a:cubicBezTo>
                <a:cubicBezTo>
                  <a:pt x="7525579" y="216150"/>
                  <a:pt x="7468760" y="351267"/>
                  <a:pt x="7469235" y="497430"/>
                </a:cubicBezTo>
                <a:cubicBezTo>
                  <a:pt x="7469710" y="643593"/>
                  <a:pt x="7464963" y="854269"/>
                  <a:pt x="7469235" y="956597"/>
                </a:cubicBezTo>
                <a:cubicBezTo>
                  <a:pt x="7281772" y="984448"/>
                  <a:pt x="7204573" y="948360"/>
                  <a:pt x="7044063" y="956597"/>
                </a:cubicBezTo>
                <a:cubicBezTo>
                  <a:pt x="6883553" y="964834"/>
                  <a:pt x="6738897" y="956188"/>
                  <a:pt x="6618891" y="956597"/>
                </a:cubicBezTo>
                <a:cubicBezTo>
                  <a:pt x="6498885" y="957006"/>
                  <a:pt x="6354556" y="946981"/>
                  <a:pt x="6193719" y="956597"/>
                </a:cubicBezTo>
                <a:cubicBezTo>
                  <a:pt x="6032882" y="966213"/>
                  <a:pt x="5759959" y="902119"/>
                  <a:pt x="5469778" y="956597"/>
                </a:cubicBezTo>
                <a:cubicBezTo>
                  <a:pt x="5179597" y="1011075"/>
                  <a:pt x="5198767" y="949911"/>
                  <a:pt x="5044606" y="956597"/>
                </a:cubicBezTo>
                <a:cubicBezTo>
                  <a:pt x="4890445" y="963283"/>
                  <a:pt x="4787516" y="896831"/>
                  <a:pt x="4544742" y="956597"/>
                </a:cubicBezTo>
                <a:cubicBezTo>
                  <a:pt x="4301968" y="1016363"/>
                  <a:pt x="4053481" y="917038"/>
                  <a:pt x="3895493" y="956597"/>
                </a:cubicBezTo>
                <a:cubicBezTo>
                  <a:pt x="3737505" y="996156"/>
                  <a:pt x="3652881" y="934319"/>
                  <a:pt x="3545014" y="956597"/>
                </a:cubicBezTo>
                <a:cubicBezTo>
                  <a:pt x="3437147" y="978875"/>
                  <a:pt x="3293040" y="949342"/>
                  <a:pt x="3194534" y="956597"/>
                </a:cubicBezTo>
                <a:cubicBezTo>
                  <a:pt x="3096028" y="963852"/>
                  <a:pt x="2890807" y="925963"/>
                  <a:pt x="2619978" y="956597"/>
                </a:cubicBezTo>
                <a:cubicBezTo>
                  <a:pt x="2349149" y="987231"/>
                  <a:pt x="2183472" y="881886"/>
                  <a:pt x="1970729" y="956597"/>
                </a:cubicBezTo>
                <a:cubicBezTo>
                  <a:pt x="1757986" y="1031308"/>
                  <a:pt x="1789391" y="956533"/>
                  <a:pt x="1620249" y="956597"/>
                </a:cubicBezTo>
                <a:cubicBezTo>
                  <a:pt x="1451107" y="956661"/>
                  <a:pt x="1396724" y="949069"/>
                  <a:pt x="1269770" y="956597"/>
                </a:cubicBezTo>
                <a:cubicBezTo>
                  <a:pt x="1142816" y="964125"/>
                  <a:pt x="854127" y="954939"/>
                  <a:pt x="620521" y="956597"/>
                </a:cubicBezTo>
                <a:cubicBezTo>
                  <a:pt x="386915" y="958255"/>
                  <a:pt x="220727" y="926624"/>
                  <a:pt x="0" y="956597"/>
                </a:cubicBezTo>
                <a:cubicBezTo>
                  <a:pt x="-52449" y="826935"/>
                  <a:pt x="24309" y="626471"/>
                  <a:pt x="0" y="468733"/>
                </a:cubicBezTo>
                <a:cubicBezTo>
                  <a:pt x="-24309" y="310995"/>
                  <a:pt x="32060" y="116047"/>
                  <a:pt x="0" y="0"/>
                </a:cubicBezTo>
                <a:close/>
              </a:path>
              <a:path w="7469235" h="956597" stroke="0" extrusionOk="0">
                <a:moveTo>
                  <a:pt x="0" y="0"/>
                </a:moveTo>
                <a:cubicBezTo>
                  <a:pt x="128452" y="-10919"/>
                  <a:pt x="291719" y="8651"/>
                  <a:pt x="499864" y="0"/>
                </a:cubicBezTo>
                <a:cubicBezTo>
                  <a:pt x="708009" y="-8651"/>
                  <a:pt x="947936" y="6937"/>
                  <a:pt x="1149113" y="0"/>
                </a:cubicBezTo>
                <a:cubicBezTo>
                  <a:pt x="1350290" y="-6937"/>
                  <a:pt x="1518947" y="6047"/>
                  <a:pt x="1648977" y="0"/>
                </a:cubicBezTo>
                <a:cubicBezTo>
                  <a:pt x="1779007" y="-6047"/>
                  <a:pt x="1893748" y="2204"/>
                  <a:pt x="1999457" y="0"/>
                </a:cubicBezTo>
                <a:cubicBezTo>
                  <a:pt x="2105166" y="-2204"/>
                  <a:pt x="2337277" y="7790"/>
                  <a:pt x="2574013" y="0"/>
                </a:cubicBezTo>
                <a:cubicBezTo>
                  <a:pt x="2810749" y="-7790"/>
                  <a:pt x="2970936" y="57854"/>
                  <a:pt x="3148570" y="0"/>
                </a:cubicBezTo>
                <a:cubicBezTo>
                  <a:pt x="3326204" y="-57854"/>
                  <a:pt x="3359495" y="28332"/>
                  <a:pt x="3499049" y="0"/>
                </a:cubicBezTo>
                <a:cubicBezTo>
                  <a:pt x="3638603" y="-28332"/>
                  <a:pt x="3710495" y="25537"/>
                  <a:pt x="3849529" y="0"/>
                </a:cubicBezTo>
                <a:cubicBezTo>
                  <a:pt x="3988563" y="-25537"/>
                  <a:pt x="4057658" y="37773"/>
                  <a:pt x="4200008" y="0"/>
                </a:cubicBezTo>
                <a:cubicBezTo>
                  <a:pt x="4342358" y="-37773"/>
                  <a:pt x="4432477" y="41468"/>
                  <a:pt x="4550488" y="0"/>
                </a:cubicBezTo>
                <a:cubicBezTo>
                  <a:pt x="4668499" y="-41468"/>
                  <a:pt x="4734839" y="11829"/>
                  <a:pt x="4900967" y="0"/>
                </a:cubicBezTo>
                <a:cubicBezTo>
                  <a:pt x="5067095" y="-11829"/>
                  <a:pt x="5334137" y="6489"/>
                  <a:pt x="5475524" y="0"/>
                </a:cubicBezTo>
                <a:cubicBezTo>
                  <a:pt x="5616911" y="-6489"/>
                  <a:pt x="5933987" y="45206"/>
                  <a:pt x="6199465" y="0"/>
                </a:cubicBezTo>
                <a:cubicBezTo>
                  <a:pt x="6464943" y="-45206"/>
                  <a:pt x="6546559" y="12943"/>
                  <a:pt x="6848714" y="0"/>
                </a:cubicBezTo>
                <a:cubicBezTo>
                  <a:pt x="7150869" y="-12943"/>
                  <a:pt x="7320380" y="21753"/>
                  <a:pt x="7469235" y="0"/>
                </a:cubicBezTo>
                <a:cubicBezTo>
                  <a:pt x="7519995" y="228150"/>
                  <a:pt x="7423391" y="271645"/>
                  <a:pt x="7469235" y="497430"/>
                </a:cubicBezTo>
                <a:cubicBezTo>
                  <a:pt x="7515079" y="723215"/>
                  <a:pt x="7464138" y="776651"/>
                  <a:pt x="7469235" y="956597"/>
                </a:cubicBezTo>
                <a:cubicBezTo>
                  <a:pt x="7337339" y="1023231"/>
                  <a:pt x="6963167" y="890498"/>
                  <a:pt x="6819986" y="956597"/>
                </a:cubicBezTo>
                <a:cubicBezTo>
                  <a:pt x="6676805" y="1022696"/>
                  <a:pt x="6396810" y="950118"/>
                  <a:pt x="6245430" y="956597"/>
                </a:cubicBezTo>
                <a:cubicBezTo>
                  <a:pt x="6094050" y="963076"/>
                  <a:pt x="5739299" y="936198"/>
                  <a:pt x="5521488" y="956597"/>
                </a:cubicBezTo>
                <a:cubicBezTo>
                  <a:pt x="5303677" y="976996"/>
                  <a:pt x="5229295" y="906687"/>
                  <a:pt x="4946932" y="956597"/>
                </a:cubicBezTo>
                <a:cubicBezTo>
                  <a:pt x="4664569" y="1006507"/>
                  <a:pt x="4666936" y="938037"/>
                  <a:pt x="4521760" y="956597"/>
                </a:cubicBezTo>
                <a:cubicBezTo>
                  <a:pt x="4376584" y="975157"/>
                  <a:pt x="4169126" y="889521"/>
                  <a:pt x="3872511" y="956597"/>
                </a:cubicBezTo>
                <a:cubicBezTo>
                  <a:pt x="3575896" y="1023673"/>
                  <a:pt x="3319100" y="871690"/>
                  <a:pt x="3148570" y="956597"/>
                </a:cubicBezTo>
                <a:cubicBezTo>
                  <a:pt x="2978040" y="1041504"/>
                  <a:pt x="2695794" y="890231"/>
                  <a:pt x="2574013" y="956597"/>
                </a:cubicBezTo>
                <a:cubicBezTo>
                  <a:pt x="2452232" y="1022963"/>
                  <a:pt x="2384143" y="934402"/>
                  <a:pt x="2223534" y="956597"/>
                </a:cubicBezTo>
                <a:cubicBezTo>
                  <a:pt x="2062925" y="978792"/>
                  <a:pt x="1817982" y="937395"/>
                  <a:pt x="1648977" y="956597"/>
                </a:cubicBezTo>
                <a:cubicBezTo>
                  <a:pt x="1479972" y="975799"/>
                  <a:pt x="1470662" y="924686"/>
                  <a:pt x="1298498" y="956597"/>
                </a:cubicBezTo>
                <a:cubicBezTo>
                  <a:pt x="1126334" y="988508"/>
                  <a:pt x="1004610" y="931154"/>
                  <a:pt x="723941" y="956597"/>
                </a:cubicBezTo>
                <a:cubicBezTo>
                  <a:pt x="443272" y="982040"/>
                  <a:pt x="285197" y="905116"/>
                  <a:pt x="0" y="956597"/>
                </a:cubicBezTo>
                <a:cubicBezTo>
                  <a:pt x="-16423" y="848401"/>
                  <a:pt x="45650" y="684949"/>
                  <a:pt x="0" y="478299"/>
                </a:cubicBezTo>
                <a:cubicBezTo>
                  <a:pt x="-45650" y="271649"/>
                  <a:pt x="40779" y="222760"/>
                  <a:pt x="0" y="0"/>
                </a:cubicBezTo>
                <a:close/>
              </a:path>
            </a:pathLst>
          </a:custGeom>
          <a:ln>
            <a:solidFill>
              <a:srgbClr val="C00000"/>
            </a:solidFill>
            <a:extLst>
              <a:ext uri="{C807C97D-BFC1-408E-A445-0C87EB9F89A2}">
                <ask:lineSketchStyleProps xmlns:ask="http://schemas.microsoft.com/office/drawing/2018/sketchyshapes" sd="3974026758">
                  <a:prstGeom prst="rect">
                    <a:avLst/>
                  </a:prstGeom>
                  <ask:type>
                    <ask:lineSketchScribble/>
                  </ask:type>
                </ask:lineSketchStyleProps>
              </a:ext>
            </a:extLst>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t>Academic integrity is not simply about avoiding misconduct; it is about being honest, responsible, and accountable for your own learning. </a:t>
            </a:r>
          </a:p>
        </p:txBody>
      </p:sp>
    </p:spTree>
    <p:extLst>
      <p:ext uri="{BB962C8B-B14F-4D97-AF65-F5344CB8AC3E}">
        <p14:creationId xmlns:p14="http://schemas.microsoft.com/office/powerpoint/2010/main" val="3163954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30D85C-08CF-422C-8F21-85B99D9E4CA3}"/>
              </a:ext>
            </a:extLst>
          </p:cNvPr>
          <p:cNvSpPr>
            <a:spLocks noGrp="1"/>
          </p:cNvSpPr>
          <p:nvPr>
            <p:ph type="title"/>
          </p:nvPr>
        </p:nvSpPr>
        <p:spPr>
          <a:xfrm>
            <a:off x="621792" y="1161288"/>
            <a:ext cx="3602736" cy="4526280"/>
          </a:xfrm>
        </p:spPr>
        <p:txBody>
          <a:bodyPr>
            <a:normAutofit/>
          </a:bodyPr>
          <a:lstStyle/>
          <a:p>
            <a:r>
              <a:rPr lang="en-GB" sz="4000"/>
              <a:t>Responsible and Ethical use of AI</a:t>
            </a:r>
          </a:p>
        </p:txBody>
      </p:sp>
      <p:sp>
        <p:nvSpPr>
          <p:cNvPr id="17" name="Rectangle 1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F778BC3-BC40-6338-82FA-BEA50B6EC30B}"/>
              </a:ext>
            </a:extLst>
          </p:cNvPr>
          <p:cNvSpPr>
            <a:spLocks noGrp="1"/>
          </p:cNvSpPr>
          <p:nvPr>
            <p:ph idx="1"/>
          </p:nvPr>
        </p:nvSpPr>
        <p:spPr>
          <a:xfrm>
            <a:off x="4846319" y="932688"/>
            <a:ext cx="7345680" cy="4992624"/>
          </a:xfrm>
        </p:spPr>
        <p:txBody>
          <a:bodyPr anchor="ctr">
            <a:normAutofit/>
          </a:bodyPr>
          <a:lstStyle/>
          <a:p>
            <a:pPr marL="0" indent="0" algn="ctr">
              <a:buNone/>
            </a:pPr>
            <a:r>
              <a:rPr lang="en-GB" b="1" dirty="0"/>
              <a:t>At UWTSD it is your responsibility to ensure that any work that you submit is your own. </a:t>
            </a:r>
          </a:p>
          <a:p>
            <a:pPr marL="0" indent="0">
              <a:buNone/>
            </a:pPr>
            <a:endParaRPr lang="en-GB" sz="2000" b="1" dirty="0"/>
          </a:p>
          <a:p>
            <a:pPr marL="0" indent="0">
              <a:buNone/>
            </a:pPr>
            <a:endParaRPr lang="en-GB" sz="2000" b="1" dirty="0"/>
          </a:p>
          <a:p>
            <a:pPr marL="0" indent="0">
              <a:buNone/>
            </a:pPr>
            <a:r>
              <a:rPr lang="en-GB" sz="1800" dirty="0"/>
              <a:t>When studying with integrity it is possible to slip into poor practice and misconduct. Allegations of misconduct such as plagiarism, buying assessed work from a third party, and not acknowledging use of AI tools are taken very seriously and managed under the academic misconduct procedure.</a:t>
            </a:r>
          </a:p>
          <a:p>
            <a:pPr marL="0" indent="0">
              <a:buNone/>
            </a:pPr>
            <a:endParaRPr lang="en-GB" sz="2000" b="1" dirty="0"/>
          </a:p>
        </p:txBody>
      </p:sp>
      <p:sp>
        <p:nvSpPr>
          <p:cNvPr id="4" name="Date Placeholder 3">
            <a:extLst>
              <a:ext uri="{FF2B5EF4-FFF2-40B4-BE49-F238E27FC236}">
                <a16:creationId xmlns:a16="http://schemas.microsoft.com/office/drawing/2014/main" id="{BC28EC23-9CDB-7D15-E6A2-26D5D17F3897}"/>
              </a:ext>
            </a:extLst>
          </p:cNvPr>
          <p:cNvSpPr>
            <a:spLocks noGrp="1"/>
          </p:cNvSpPr>
          <p:nvPr>
            <p:ph type="dt" sz="half" idx="10"/>
          </p:nvPr>
        </p:nvSpPr>
        <p:spPr>
          <a:xfrm>
            <a:off x="621792" y="6356350"/>
            <a:ext cx="2743200" cy="365125"/>
          </a:xfrm>
        </p:spPr>
        <p:txBody>
          <a:bodyPr>
            <a:normAutofit/>
          </a:bodyPr>
          <a:lstStyle/>
          <a:p>
            <a:pPr>
              <a:spcAft>
                <a:spcPts val="600"/>
              </a:spcAft>
            </a:pPr>
            <a:r>
              <a:rPr lang="en-US">
                <a:solidFill>
                  <a:schemeClr val="tx1">
                    <a:lumMod val="50000"/>
                    <a:lumOff val="50000"/>
                  </a:schemeClr>
                </a:solidFill>
              </a:rPr>
              <a:t>05 October 2026</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6091D38E-003A-7C75-BFE7-E90F6CD6FA41}"/>
              </a:ext>
            </a:extLst>
          </p:cNvPr>
          <p:cNvSpPr>
            <a:spLocks noGrp="1"/>
          </p:cNvSpPr>
          <p:nvPr>
            <p:ph type="ftr" sz="quarter" idx="11"/>
          </p:nvPr>
        </p:nvSpPr>
        <p:spPr>
          <a:xfrm>
            <a:off x="5434147" y="6356350"/>
            <a:ext cx="4572000" cy="365125"/>
          </a:xfrm>
        </p:spPr>
        <p:txBody>
          <a:bodyPr>
            <a:normAutofit/>
          </a:bodyPr>
          <a:lstStyle/>
          <a:p>
            <a:pPr algn="l">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4D4C9F25-0C2E-89EF-81F4-4B6D3C7103CB}"/>
              </a:ext>
            </a:extLst>
          </p:cNvPr>
          <p:cNvSpPr>
            <a:spLocks noGrp="1"/>
          </p:cNvSpPr>
          <p:nvPr>
            <p:ph type="sldNum" sz="quarter" idx="12"/>
          </p:nvPr>
        </p:nvSpPr>
        <p:spPr>
          <a:xfrm>
            <a:off x="10351362" y="6356350"/>
            <a:ext cx="1002437" cy="365125"/>
          </a:xfrm>
        </p:spPr>
        <p:txBody>
          <a:bodyPr>
            <a:normAutofit/>
          </a:bodyPr>
          <a:lstStyle/>
          <a:p>
            <a:pPr>
              <a:spcAft>
                <a:spcPts val="600"/>
              </a:spcAft>
            </a:pPr>
            <a:fld id="{5D767B83-048F-464D-A4A1-6B3C2C24538D}" type="slidenum">
              <a:rPr lang="en-GB">
                <a:solidFill>
                  <a:schemeClr val="tx1">
                    <a:lumMod val="50000"/>
                    <a:lumOff val="50000"/>
                  </a:schemeClr>
                </a:solidFill>
              </a:rPr>
              <a:pPr>
                <a:spcAft>
                  <a:spcPts val="600"/>
                </a:spcAft>
              </a:pPr>
              <a:t>22</a:t>
            </a:fld>
            <a:endParaRPr lang="en-GB">
              <a:solidFill>
                <a:schemeClr val="tx1">
                  <a:lumMod val="50000"/>
                  <a:lumOff val="50000"/>
                </a:schemeClr>
              </a:solidFill>
            </a:endParaRPr>
          </a:p>
        </p:txBody>
      </p:sp>
    </p:spTree>
    <p:extLst>
      <p:ext uri="{BB962C8B-B14F-4D97-AF65-F5344CB8AC3E}">
        <p14:creationId xmlns:p14="http://schemas.microsoft.com/office/powerpoint/2010/main" val="1419942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137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4FD12-22B2-F940-53EB-944C21F1D7BE}"/>
              </a:ext>
            </a:extLst>
          </p:cNvPr>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4000" b="1" kern="1200" dirty="0">
                <a:solidFill>
                  <a:srgbClr val="FFFFFF"/>
                </a:solidFill>
                <a:latin typeface="+mj-lt"/>
                <a:ea typeface="+mj-ea"/>
                <a:cs typeface="+mj-cs"/>
              </a:rPr>
              <a:t>Activity - </a:t>
            </a:r>
            <a:r>
              <a:rPr lang="en-US" sz="4000" b="1" dirty="0">
                <a:solidFill>
                  <a:srgbClr val="FFFFFF"/>
                </a:solidFill>
              </a:rPr>
              <a:t>2</a:t>
            </a:r>
            <a:r>
              <a:rPr lang="en-US" sz="4000" b="1" kern="1200" dirty="0">
                <a:solidFill>
                  <a:srgbClr val="FFFFFF"/>
                </a:solidFill>
                <a:latin typeface="+mj-lt"/>
                <a:ea typeface="+mj-ea"/>
                <a:cs typeface="+mj-cs"/>
              </a:rPr>
              <a:t>0 mins</a:t>
            </a:r>
          </a:p>
        </p:txBody>
      </p:sp>
      <p:cxnSp>
        <p:nvCxnSpPr>
          <p:cNvPr id="18" name="Straight Connector 17">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2962B979-0BE2-17C6-351C-82072E7225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699753"/>
            <a:ext cx="5459470" cy="5459470"/>
          </a:xfrm>
          <a:prstGeom prst="rect">
            <a:avLst/>
          </a:prstGeom>
        </p:spPr>
      </p:pic>
      <p:sp>
        <p:nvSpPr>
          <p:cNvPr id="5" name="Footer Placeholder 4">
            <a:extLst>
              <a:ext uri="{FF2B5EF4-FFF2-40B4-BE49-F238E27FC236}">
                <a16:creationId xmlns:a16="http://schemas.microsoft.com/office/drawing/2014/main" id="{5EB66080-6CDA-EAF8-1648-8E825ABDA9D8}"/>
              </a:ext>
            </a:extLst>
          </p:cNvPr>
          <p:cNvSpPr>
            <a:spLocks noGrp="1"/>
          </p:cNvSpPr>
          <p:nvPr>
            <p:ph type="ftr" sz="quarter" idx="11"/>
          </p:nvPr>
        </p:nvSpPr>
        <p:spPr>
          <a:xfrm>
            <a:off x="646744" y="6356350"/>
            <a:ext cx="4809175" cy="365125"/>
          </a:xfrm>
        </p:spPr>
        <p:txBody>
          <a:bodyPr vert="horz" lIns="91440" tIns="45720" rIns="91440" bIns="45720" rtlCol="0" anchor="ctr">
            <a:normAutofit/>
          </a:bodyPr>
          <a:lstStyle/>
          <a:p>
            <a:pPr algn="l">
              <a:spcAft>
                <a:spcPts val="600"/>
              </a:spcAft>
            </a:pPr>
            <a:r>
              <a:rPr lang="en-US" kern="1200">
                <a:solidFill>
                  <a:srgbClr val="FFFFFF"/>
                </a:solidFill>
                <a:latin typeface="+mn-lt"/>
                <a:ea typeface="+mn-ea"/>
                <a:cs typeface="+mn-cs"/>
              </a:rPr>
              <a:t>Dr Simona Ferraraccio</a:t>
            </a:r>
          </a:p>
        </p:txBody>
      </p:sp>
      <p:sp>
        <p:nvSpPr>
          <p:cNvPr id="4" name="Date Placeholder 3">
            <a:extLst>
              <a:ext uri="{FF2B5EF4-FFF2-40B4-BE49-F238E27FC236}">
                <a16:creationId xmlns:a16="http://schemas.microsoft.com/office/drawing/2014/main" id="{9F0EAFC9-1667-B76A-C1BE-B8EC877B05F3}"/>
              </a:ext>
            </a:extLst>
          </p:cNvPr>
          <p:cNvSpPr>
            <a:spLocks noGrp="1"/>
          </p:cNvSpPr>
          <p:nvPr>
            <p:ph type="dt" sz="half" idx="10"/>
          </p:nvPr>
        </p:nvSpPr>
        <p:spPr>
          <a:xfrm>
            <a:off x="5495207" y="6492875"/>
            <a:ext cx="3815048" cy="365125"/>
          </a:xfrm>
          <a:noFill/>
        </p:spPr>
        <p:txBody>
          <a:bodyPr vert="horz" lIns="91440" tIns="45720" rIns="91440" bIns="45720" rtlCol="0" anchor="ctr">
            <a:normAutofit/>
          </a:bodyPr>
          <a:lstStyle/>
          <a:p>
            <a:pPr algn="r">
              <a:lnSpc>
                <a:spcPct val="90000"/>
              </a:lnSpc>
              <a:spcAft>
                <a:spcPts val="600"/>
              </a:spcAft>
            </a:pPr>
            <a:r>
              <a:rPr lang="en-US" sz="900" dirty="0">
                <a:solidFill>
                  <a:schemeClr val="tx1">
                    <a:tint val="75000"/>
                  </a:schemeClr>
                </a:solidFill>
              </a:rPr>
              <a:t>BMSC4015A - Study and Academic Research Skills</a:t>
            </a:r>
          </a:p>
        </p:txBody>
      </p:sp>
      <p:sp>
        <p:nvSpPr>
          <p:cNvPr id="6" name="Slide Number Placeholder 5">
            <a:extLst>
              <a:ext uri="{FF2B5EF4-FFF2-40B4-BE49-F238E27FC236}">
                <a16:creationId xmlns:a16="http://schemas.microsoft.com/office/drawing/2014/main" id="{C8F04DF7-00B8-97AE-F2B0-9D32BBF90413}"/>
              </a:ext>
            </a:extLst>
          </p:cNvPr>
          <p:cNvSpPr>
            <a:spLocks noGrp="1"/>
          </p:cNvSpPr>
          <p:nvPr>
            <p:ph type="sldNum" sz="quarter" idx="12"/>
          </p:nvPr>
        </p:nvSpPr>
        <p:spPr>
          <a:xfrm>
            <a:off x="10849470" y="6356350"/>
            <a:ext cx="689322" cy="365125"/>
          </a:xfrm>
          <a:noFill/>
        </p:spPr>
        <p:txBody>
          <a:bodyPr vert="horz" lIns="91440" tIns="45720" rIns="91440" bIns="45720" rtlCol="0" anchor="ctr">
            <a:normAutofit/>
          </a:bodyPr>
          <a:lstStyle/>
          <a:p>
            <a:pPr algn="l">
              <a:spcAft>
                <a:spcPts val="600"/>
              </a:spcAft>
            </a:pPr>
            <a:fld id="{E9B0FED0-09CA-4DC6-A6C5-E7445495C621}" type="slidenum">
              <a:rPr lang="en-US" smtClean="0">
                <a:solidFill>
                  <a:schemeClr val="tx1">
                    <a:tint val="75000"/>
                  </a:schemeClr>
                </a:solidFill>
              </a:rPr>
              <a:pPr algn="l">
                <a:spcAft>
                  <a:spcPts val="600"/>
                </a:spcAft>
              </a:pPr>
              <a:t>23</a:t>
            </a:fld>
            <a:endParaRPr lang="en-US">
              <a:solidFill>
                <a:schemeClr val="tx1">
                  <a:tint val="75000"/>
                </a:schemeClr>
              </a:solidFill>
            </a:endParaRPr>
          </a:p>
        </p:txBody>
      </p:sp>
    </p:spTree>
    <p:extLst>
      <p:ext uri="{BB962C8B-B14F-4D97-AF65-F5344CB8AC3E}">
        <p14:creationId xmlns:p14="http://schemas.microsoft.com/office/powerpoint/2010/main" val="120117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9952D-E165-7219-5B36-2451A05B56D9}"/>
              </a:ext>
            </a:extLst>
          </p:cNvPr>
          <p:cNvSpPr>
            <a:spLocks noGrp="1"/>
          </p:cNvSpPr>
          <p:nvPr>
            <p:ph type="title"/>
          </p:nvPr>
        </p:nvSpPr>
        <p:spPr>
          <a:xfrm>
            <a:off x="165100" y="209550"/>
            <a:ext cx="10515600" cy="1325563"/>
          </a:xfrm>
        </p:spPr>
        <p:txBody>
          <a:bodyPr/>
          <a:lstStyle/>
          <a:p>
            <a:r>
              <a:rPr lang="en-GB" b="1" dirty="0"/>
              <a:t>Some policies and references </a:t>
            </a:r>
          </a:p>
        </p:txBody>
      </p:sp>
      <p:sp>
        <p:nvSpPr>
          <p:cNvPr id="3" name="Content Placeholder 2">
            <a:extLst>
              <a:ext uri="{FF2B5EF4-FFF2-40B4-BE49-F238E27FC236}">
                <a16:creationId xmlns:a16="http://schemas.microsoft.com/office/drawing/2014/main" id="{68855EBC-11F2-099A-2A80-79581B0F6F50}"/>
              </a:ext>
            </a:extLst>
          </p:cNvPr>
          <p:cNvSpPr>
            <a:spLocks noGrp="1"/>
          </p:cNvSpPr>
          <p:nvPr>
            <p:ph idx="1"/>
          </p:nvPr>
        </p:nvSpPr>
        <p:spPr>
          <a:xfrm>
            <a:off x="165100" y="1825625"/>
            <a:ext cx="11899900" cy="4351338"/>
          </a:xfrm>
        </p:spPr>
        <p:txBody>
          <a:bodyPr>
            <a:normAutofit/>
          </a:bodyPr>
          <a:lstStyle/>
          <a:p>
            <a:r>
              <a:rPr lang="en-GB" sz="1800" dirty="0">
                <a:hlinkClick r:id="rId2"/>
              </a:rPr>
              <a:t>Academic misconduct policy 2022-2023</a:t>
            </a:r>
            <a:endParaRPr lang="en-GB" sz="1800" dirty="0"/>
          </a:p>
          <a:p>
            <a:r>
              <a:rPr lang="en-GB" sz="1800" dirty="0">
                <a:hlinkClick r:id="rId3"/>
              </a:rPr>
              <a:t>Writing with AI - Student Version </a:t>
            </a:r>
            <a:endParaRPr lang="en-GB" sz="1800" dirty="0"/>
          </a:p>
          <a:p>
            <a:r>
              <a:rPr lang="en-GB" sz="1800" dirty="0">
                <a:hlinkClick r:id="rId4"/>
              </a:rPr>
              <a:t>Research with AI - Student Version</a:t>
            </a:r>
            <a:endParaRPr lang="en-GB" sz="1800" dirty="0"/>
          </a:p>
          <a:p>
            <a:r>
              <a:rPr lang="en-GB" sz="1800" dirty="0">
                <a:hlinkClick r:id="rId5"/>
              </a:rPr>
              <a:t>Proofreading with AI - Student Version</a:t>
            </a:r>
            <a:endParaRPr lang="en-GB" sz="1800" dirty="0"/>
          </a:p>
          <a:p>
            <a:r>
              <a:rPr lang="en-GB" sz="1800" dirty="0">
                <a:hlinkClick r:id="rId6"/>
              </a:rPr>
              <a:t>Creative Work with AI - Student Version</a:t>
            </a:r>
            <a:endParaRPr lang="en-GB" sz="1800" dirty="0"/>
          </a:p>
          <a:p>
            <a:r>
              <a:rPr lang="en-GB" sz="1800" dirty="0">
                <a:hlinkClick r:id="rId7"/>
              </a:rPr>
              <a:t>Allowable Uses of AI - General AI - Student Version</a:t>
            </a:r>
            <a:endParaRPr lang="en-GB" sz="1800" dirty="0"/>
          </a:p>
          <a:p>
            <a:r>
              <a:rPr lang="en-GB" sz="1800" dirty="0"/>
              <a:t>Guerrero-Dib, J.G., Portales, L. &amp; Heredia-Escorza, Y. Impact of academic integrity on workplace ethical behaviour. </a:t>
            </a:r>
            <a:r>
              <a:rPr lang="en-GB" sz="1800" i="1" dirty="0"/>
              <a:t>Int J </a:t>
            </a:r>
            <a:r>
              <a:rPr lang="en-GB" sz="1800" i="1" dirty="0" err="1"/>
              <a:t>Educ</a:t>
            </a:r>
            <a:r>
              <a:rPr lang="en-GB" sz="1800" i="1" dirty="0"/>
              <a:t> </a:t>
            </a:r>
            <a:r>
              <a:rPr lang="en-GB" sz="1800" i="1" dirty="0" err="1"/>
              <a:t>Integr</a:t>
            </a:r>
            <a:r>
              <a:rPr lang="en-GB" sz="1800" dirty="0"/>
              <a:t> </a:t>
            </a:r>
            <a:r>
              <a:rPr lang="en-GB" sz="1800" b="1" dirty="0"/>
              <a:t>16</a:t>
            </a:r>
            <a:r>
              <a:rPr lang="en-GB" sz="1800" dirty="0"/>
              <a:t>, 2 (2020). </a:t>
            </a:r>
            <a:r>
              <a:rPr lang="en-GB" sz="1800" dirty="0">
                <a:hlinkClick r:id="rId8"/>
              </a:rPr>
              <a:t>https://doi.org/10.1007/s40979-020-0051-3</a:t>
            </a:r>
            <a:endParaRPr lang="en-GB" sz="1800" dirty="0"/>
          </a:p>
          <a:p>
            <a:r>
              <a:rPr lang="en-GB" sz="1600" dirty="0"/>
              <a:t>KHALAF, A.M., ALUBIED, A.A., KHALAF, A.M. and RIFAEY, A.A., 2023. The Impact of Social Media on the Mental Health of Adolescents and Young Adults: A Systematic Review. </a:t>
            </a:r>
            <a:r>
              <a:rPr lang="en-GB" sz="1600" i="1" dirty="0" err="1"/>
              <a:t>Cureus</a:t>
            </a:r>
            <a:r>
              <a:rPr lang="en-GB" sz="1600" i="1" dirty="0"/>
              <a:t>, </a:t>
            </a:r>
            <a:r>
              <a:rPr lang="en-GB" sz="1600" b="1" dirty="0"/>
              <a:t>15</a:t>
            </a:r>
            <a:r>
              <a:rPr lang="en-GB" sz="1600" dirty="0"/>
              <a:t>(8),.</a:t>
            </a:r>
          </a:p>
          <a:p>
            <a:r>
              <a:rPr lang="en-GB" sz="1800" dirty="0"/>
              <a:t>Qiu, Y. (2026) “The Dual Impact of Social Media on Teenagers’ Self-Expression and Mental Health,” </a:t>
            </a:r>
            <a:r>
              <a:rPr lang="en-GB" sz="1800" i="1" dirty="0"/>
              <a:t>SHS web of conferences</a:t>
            </a:r>
            <a:r>
              <a:rPr lang="en-GB" sz="1800" dirty="0"/>
              <a:t>, 236, p. 3023. Available at: https://doi.org/10.1051/shsconf/202623603023.</a:t>
            </a:r>
          </a:p>
          <a:p>
            <a:pPr marL="0" indent="0">
              <a:buNone/>
            </a:pPr>
            <a:endParaRPr lang="en-GB" sz="1800" dirty="0"/>
          </a:p>
        </p:txBody>
      </p:sp>
      <p:sp>
        <p:nvSpPr>
          <p:cNvPr id="4" name="Date Placeholder 3">
            <a:extLst>
              <a:ext uri="{FF2B5EF4-FFF2-40B4-BE49-F238E27FC236}">
                <a16:creationId xmlns:a16="http://schemas.microsoft.com/office/drawing/2014/main" id="{5C9765D1-953B-6887-3D5E-6CB04493799F}"/>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65DE60CC-1DB8-D352-0343-D0805D40C75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B078557-E688-EBDA-A505-769E59562966}"/>
              </a:ext>
            </a:extLst>
          </p:cNvPr>
          <p:cNvSpPr>
            <a:spLocks noGrp="1"/>
          </p:cNvSpPr>
          <p:nvPr>
            <p:ph type="sldNum" sz="quarter" idx="12"/>
          </p:nvPr>
        </p:nvSpPr>
        <p:spPr/>
        <p:txBody>
          <a:bodyPr/>
          <a:lstStyle/>
          <a:p>
            <a:fld id="{E9B0FED0-09CA-4DC6-A6C5-E7445495C621}" type="slidenum">
              <a:rPr lang="en-GB" smtClean="0"/>
              <a:t>24</a:t>
            </a:fld>
            <a:endParaRPr lang="en-GB"/>
          </a:p>
        </p:txBody>
      </p:sp>
    </p:spTree>
    <p:extLst>
      <p:ext uri="{BB962C8B-B14F-4D97-AF65-F5344CB8AC3E}">
        <p14:creationId xmlns:p14="http://schemas.microsoft.com/office/powerpoint/2010/main" val="21562672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jucqjnu4fr3n7ncgtoqqw3v4z6869p"/>
  <p:tag name="MENTI_PPT_SLIDE_MAP" val="{&quot;260&quot;:&quot;53pvcm9pfi3s&quot;,&quot;261&quot;:&quot;wide3c5v8boj&quot;,&quot;262&quot;:&quot;m3i4jz2oup3y&quot;,&quot;270&quot;:&quot;kac7a6kfm92m&qu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2164</Words>
  <Application>Microsoft Office PowerPoint</Application>
  <PresentationFormat>Widescreen</PresentationFormat>
  <Paragraphs>310</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Aptos Display</vt:lpstr>
      <vt:lpstr>Arial</vt:lpstr>
      <vt:lpstr>Calibri</vt:lpstr>
      <vt:lpstr>Office Theme</vt:lpstr>
      <vt:lpstr>Skills for Academic Success BMAH4006</vt:lpstr>
      <vt:lpstr>AI in Higher Education</vt:lpstr>
      <vt:lpstr>Today lecture</vt:lpstr>
      <vt:lpstr>Lecture learning outcomes</vt:lpstr>
      <vt:lpstr>Artificial Intelligence (AI)</vt:lpstr>
      <vt:lpstr>PowerPoint Presentation</vt:lpstr>
      <vt:lpstr>Human vs AI</vt:lpstr>
      <vt:lpstr>Work in pairs</vt:lpstr>
      <vt:lpstr>PowerPoint Presentation</vt:lpstr>
      <vt:lpstr>AI Literacy</vt:lpstr>
      <vt:lpstr>Academic integrity</vt:lpstr>
      <vt:lpstr>Academic integrity is the moral code in academic, involving the use, creation, and communication of information in an ethical, honesty, and responsible manner.  (International Centre for Academic Integrity, 2020) </vt:lpstr>
      <vt:lpstr>6 principles</vt:lpstr>
      <vt:lpstr>Bringing it into practice</vt:lpstr>
      <vt:lpstr>Health and Social Care professions</vt:lpstr>
      <vt:lpstr>Plagiarism </vt:lpstr>
      <vt:lpstr>Self-plagiarism</vt:lpstr>
      <vt:lpstr>Collusion</vt:lpstr>
      <vt:lpstr>Contract cheating </vt:lpstr>
      <vt:lpstr>Misuse of AI</vt:lpstr>
      <vt:lpstr>Academic integrity matters because: </vt:lpstr>
      <vt:lpstr>Responsible and Ethical use of AI</vt:lpstr>
      <vt:lpstr>Activity - 20 mins</vt:lpstr>
      <vt:lpstr>Some policies and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2026-09-02T09:10:21Z</dcterms:created>
  <dcterms:modified xsi:type="dcterms:W3CDTF">2026-10-05T11:54:57Z</dcterms:modified>
</cp:coreProperties>
</file>