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sldIdLst>
    <p:sldId id="256" r:id="rId5"/>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AF8D"/>
    <a:srgbClr val="B5E6A4"/>
    <a:srgbClr val="EFC3EA"/>
    <a:srgbClr val="C0DDFC"/>
    <a:srgbClr val="91C3F9"/>
    <a:srgbClr val="E3D5BB"/>
    <a:srgbClr val="ECF8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D0E2F2-2A5D-438F-B4D3-BD0E10D9D324}" v="22" dt="2026-02-14T18:24:45.9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834" y="-9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rbu Diana" userId="d0ce696b3a916738" providerId="LiveId" clId="{AA724055-BCF9-44A7-A81F-B44002EB8E72}"/>
    <pc:docChg chg="undo custSel modSld">
      <pc:chgData name="Sirbu Diana" userId="d0ce696b3a916738" providerId="LiveId" clId="{AA724055-BCF9-44A7-A81F-B44002EB8E72}" dt="2026-02-14T18:24:45.928" v="169" actId="1076"/>
      <pc:docMkLst>
        <pc:docMk/>
      </pc:docMkLst>
      <pc:sldChg chg="modSp mod">
        <pc:chgData name="Sirbu Diana" userId="d0ce696b3a916738" providerId="LiveId" clId="{AA724055-BCF9-44A7-A81F-B44002EB8E72}" dt="2026-02-14T18:24:45.928" v="169" actId="1076"/>
        <pc:sldMkLst>
          <pc:docMk/>
          <pc:sldMk cId="2601570040" sldId="256"/>
        </pc:sldMkLst>
        <pc:spChg chg="mod">
          <ac:chgData name="Sirbu Diana" userId="d0ce696b3a916738" providerId="LiveId" clId="{AA724055-BCF9-44A7-A81F-B44002EB8E72}" dt="2026-02-14T18:21:26.058" v="134" actId="14100"/>
          <ac:spMkLst>
            <pc:docMk/>
            <pc:sldMk cId="2601570040" sldId="256"/>
            <ac:spMk id="4" creationId="{642C453C-DD42-344F-8004-83830D6E266F}"/>
          </ac:spMkLst>
        </pc:spChg>
        <pc:spChg chg="mod">
          <ac:chgData name="Sirbu Diana" userId="d0ce696b3a916738" providerId="LiveId" clId="{AA724055-BCF9-44A7-A81F-B44002EB8E72}" dt="2026-02-14T18:21:15.686" v="133" actId="1076"/>
          <ac:spMkLst>
            <pc:docMk/>
            <pc:sldMk cId="2601570040" sldId="256"/>
            <ac:spMk id="5" creationId="{AF08EA4C-0EAF-66CC-3986-6FC00FC2B366}"/>
          </ac:spMkLst>
        </pc:spChg>
        <pc:spChg chg="mod">
          <ac:chgData name="Sirbu Diana" userId="d0ce696b3a916738" providerId="LiveId" clId="{AA724055-BCF9-44A7-A81F-B44002EB8E72}" dt="2026-02-14T18:20:55.902" v="129" actId="14100"/>
          <ac:spMkLst>
            <pc:docMk/>
            <pc:sldMk cId="2601570040" sldId="256"/>
            <ac:spMk id="6" creationId="{1052E372-6192-C423-DDBE-8A0B004B5F36}"/>
          </ac:spMkLst>
        </pc:spChg>
        <pc:spChg chg="mod">
          <ac:chgData name="Sirbu Diana" userId="d0ce696b3a916738" providerId="LiveId" clId="{AA724055-BCF9-44A7-A81F-B44002EB8E72}" dt="2026-02-14T18:24:02.209" v="157" actId="14100"/>
          <ac:spMkLst>
            <pc:docMk/>
            <pc:sldMk cId="2601570040" sldId="256"/>
            <ac:spMk id="7" creationId="{49378DFC-F6DB-0B85-4870-BC613C3E096E}"/>
          </ac:spMkLst>
        </pc:spChg>
        <pc:spChg chg="mod">
          <ac:chgData name="Sirbu Diana" userId="d0ce696b3a916738" providerId="LiveId" clId="{AA724055-BCF9-44A7-A81F-B44002EB8E72}" dt="2026-02-14T18:21:12.533" v="132" actId="1076"/>
          <ac:spMkLst>
            <pc:docMk/>
            <pc:sldMk cId="2601570040" sldId="256"/>
            <ac:spMk id="8" creationId="{4174FBA5-0BC3-26ED-DE17-011A160C68A1}"/>
          </ac:spMkLst>
        </pc:spChg>
        <pc:spChg chg="mod">
          <ac:chgData name="Sirbu Diana" userId="d0ce696b3a916738" providerId="LiveId" clId="{AA724055-BCF9-44A7-A81F-B44002EB8E72}" dt="2026-02-14T18:17:08.830" v="73" actId="1076"/>
          <ac:spMkLst>
            <pc:docMk/>
            <pc:sldMk cId="2601570040" sldId="256"/>
            <ac:spMk id="9" creationId="{4BBFAE85-AC70-B30C-060C-5290E5A69030}"/>
          </ac:spMkLst>
        </pc:spChg>
        <pc:spChg chg="mod">
          <ac:chgData name="Sirbu Diana" userId="d0ce696b3a916738" providerId="LiveId" clId="{AA724055-BCF9-44A7-A81F-B44002EB8E72}" dt="2026-02-14T18:22:12.716" v="139" actId="20577"/>
          <ac:spMkLst>
            <pc:docMk/>
            <pc:sldMk cId="2601570040" sldId="256"/>
            <ac:spMk id="11" creationId="{A68EF152-7A71-9DE9-6472-1A2DE0D8AB9B}"/>
          </ac:spMkLst>
        </pc:spChg>
        <pc:spChg chg="mod">
          <ac:chgData name="Sirbu Diana" userId="d0ce696b3a916738" providerId="LiveId" clId="{AA724055-BCF9-44A7-A81F-B44002EB8E72}" dt="2026-02-14T18:24:45.404" v="168" actId="1076"/>
          <ac:spMkLst>
            <pc:docMk/>
            <pc:sldMk cId="2601570040" sldId="256"/>
            <ac:spMk id="14" creationId="{123A9A97-BA2A-454B-2E64-223B36FEEBD0}"/>
          </ac:spMkLst>
        </pc:spChg>
        <pc:spChg chg="mod">
          <ac:chgData name="Sirbu Diana" userId="d0ce696b3a916738" providerId="LiveId" clId="{AA724055-BCF9-44A7-A81F-B44002EB8E72}" dt="2026-02-14T18:22:35.915" v="140" actId="20577"/>
          <ac:spMkLst>
            <pc:docMk/>
            <pc:sldMk cId="2601570040" sldId="256"/>
            <ac:spMk id="15" creationId="{BC3EE083-3571-A311-78FE-EF448C87692F}"/>
          </ac:spMkLst>
        </pc:spChg>
        <pc:spChg chg="mod">
          <ac:chgData name="Sirbu Diana" userId="d0ce696b3a916738" providerId="LiveId" clId="{AA724055-BCF9-44A7-A81F-B44002EB8E72}" dt="2026-02-14T18:24:06.280" v="158" actId="14100"/>
          <ac:spMkLst>
            <pc:docMk/>
            <pc:sldMk cId="2601570040" sldId="256"/>
            <ac:spMk id="16" creationId="{EAD1BC55-F9BD-F029-7775-C173B141341E}"/>
          </ac:spMkLst>
        </pc:spChg>
        <pc:spChg chg="mod">
          <ac:chgData name="Sirbu Diana" userId="d0ce696b3a916738" providerId="LiveId" clId="{AA724055-BCF9-44A7-A81F-B44002EB8E72}" dt="2026-02-14T18:20:12.455" v="113" actId="1076"/>
          <ac:spMkLst>
            <pc:docMk/>
            <pc:sldMk cId="2601570040" sldId="256"/>
            <ac:spMk id="27" creationId="{7C0BB90E-5ECB-F0E9-9792-9B486B4D4997}"/>
          </ac:spMkLst>
        </pc:spChg>
        <pc:spChg chg="mod">
          <ac:chgData name="Sirbu Diana" userId="d0ce696b3a916738" providerId="LiveId" clId="{AA724055-BCF9-44A7-A81F-B44002EB8E72}" dt="2026-02-14T18:23:09.677" v="143" actId="14100"/>
          <ac:spMkLst>
            <pc:docMk/>
            <pc:sldMk cId="2601570040" sldId="256"/>
            <ac:spMk id="28" creationId="{40723D78-14EB-E34D-43CD-BBD5039C899D}"/>
          </ac:spMkLst>
        </pc:spChg>
        <pc:spChg chg="mod">
          <ac:chgData name="Sirbu Diana" userId="d0ce696b3a916738" providerId="LiveId" clId="{AA724055-BCF9-44A7-A81F-B44002EB8E72}" dt="2026-02-14T18:20:05.643" v="111" actId="1076"/>
          <ac:spMkLst>
            <pc:docMk/>
            <pc:sldMk cId="2601570040" sldId="256"/>
            <ac:spMk id="29" creationId="{71810836-5A51-2456-4FF2-8B977B6CBE7C}"/>
          </ac:spMkLst>
        </pc:spChg>
        <pc:spChg chg="mod">
          <ac:chgData name="Sirbu Diana" userId="d0ce696b3a916738" providerId="LiveId" clId="{AA724055-BCF9-44A7-A81F-B44002EB8E72}" dt="2026-02-14T18:20:03.770" v="110" actId="1076"/>
          <ac:spMkLst>
            <pc:docMk/>
            <pc:sldMk cId="2601570040" sldId="256"/>
            <ac:spMk id="30" creationId="{A68E2B31-04A4-AD51-8580-F2165934E215}"/>
          </ac:spMkLst>
        </pc:spChg>
        <pc:spChg chg="mod">
          <ac:chgData name="Sirbu Diana" userId="d0ce696b3a916738" providerId="LiveId" clId="{AA724055-BCF9-44A7-A81F-B44002EB8E72}" dt="2026-02-14T18:21:00.333" v="130" actId="14100"/>
          <ac:spMkLst>
            <pc:docMk/>
            <pc:sldMk cId="2601570040" sldId="256"/>
            <ac:spMk id="31" creationId="{4B85D61D-B976-7799-6D9B-113CF4E89B17}"/>
          </ac:spMkLst>
        </pc:spChg>
        <pc:picChg chg="mod">
          <ac:chgData name="Sirbu Diana" userId="d0ce696b3a916738" providerId="LiveId" clId="{AA724055-BCF9-44A7-A81F-B44002EB8E72}" dt="2026-02-14T18:21:28.251" v="135" actId="14100"/>
          <ac:picMkLst>
            <pc:docMk/>
            <pc:sldMk cId="2601570040" sldId="256"/>
            <ac:picMk id="2" creationId="{0FB62036-599D-526A-407E-7D62EEEE9644}"/>
          </ac:picMkLst>
        </pc:picChg>
        <pc:picChg chg="mod">
          <ac:chgData name="Sirbu Diana" userId="d0ce696b3a916738" providerId="LiveId" clId="{AA724055-BCF9-44A7-A81F-B44002EB8E72}" dt="2026-02-14T18:20:45.932" v="126" actId="14100"/>
          <ac:picMkLst>
            <pc:docMk/>
            <pc:sldMk cId="2601570040" sldId="256"/>
            <ac:picMk id="19" creationId="{177DB5A2-95FC-1F6D-E4E5-CE89D5D922DB}"/>
          </ac:picMkLst>
        </pc:picChg>
        <pc:picChg chg="mod">
          <ac:chgData name="Sirbu Diana" userId="d0ce696b3a916738" providerId="LiveId" clId="{AA724055-BCF9-44A7-A81F-B44002EB8E72}" dt="2026-02-14T18:20:14.333" v="114" actId="1076"/>
          <ac:picMkLst>
            <pc:docMk/>
            <pc:sldMk cId="2601570040" sldId="256"/>
            <ac:picMk id="1026" creationId="{533B2F1B-65A0-9C79-257A-4545D2678880}"/>
          </ac:picMkLst>
        </pc:picChg>
        <pc:picChg chg="mod">
          <ac:chgData name="Sirbu Diana" userId="d0ce696b3a916738" providerId="LiveId" clId="{AA724055-BCF9-44A7-A81F-B44002EB8E72}" dt="2026-02-14T18:24:10.291" v="159" actId="1076"/>
          <ac:picMkLst>
            <pc:docMk/>
            <pc:sldMk cId="2601570040" sldId="256"/>
            <ac:picMk id="1030" creationId="{CF1855BC-A78F-2C0C-1A55-889E3C93146D}"/>
          </ac:picMkLst>
        </pc:picChg>
        <pc:picChg chg="mod">
          <ac:chgData name="Sirbu Diana" userId="d0ce696b3a916738" providerId="LiveId" clId="{AA724055-BCF9-44A7-A81F-B44002EB8E72}" dt="2026-02-14T18:24:45.928" v="169" actId="1076"/>
          <ac:picMkLst>
            <pc:docMk/>
            <pc:sldMk cId="2601570040" sldId="256"/>
            <ac:picMk id="1036" creationId="{5F1EED9D-D6F0-456C-7C6D-5FB33261150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3530A2-8BE6-45BD-9A62-F886F0992B29}"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48696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530A2-8BE6-45BD-9A62-F886F0992B29}"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840147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tint val="82000"/>
                  </a:schemeClr>
                </a:solidFill>
              </a:defRPr>
            </a:lvl1pPr>
            <a:lvl2pPr marL="1069162" indent="0">
              <a:buNone/>
              <a:defRPr sz="4677">
                <a:solidFill>
                  <a:schemeClr val="tx1">
                    <a:tint val="82000"/>
                  </a:schemeClr>
                </a:solidFill>
              </a:defRPr>
            </a:lvl2pPr>
            <a:lvl3pPr marL="2138324" indent="0">
              <a:buNone/>
              <a:defRPr sz="4209">
                <a:solidFill>
                  <a:schemeClr val="tx1">
                    <a:tint val="82000"/>
                  </a:schemeClr>
                </a:solidFill>
              </a:defRPr>
            </a:lvl3pPr>
            <a:lvl4pPr marL="3207487" indent="0">
              <a:buNone/>
              <a:defRPr sz="3742">
                <a:solidFill>
                  <a:schemeClr val="tx1">
                    <a:tint val="82000"/>
                  </a:schemeClr>
                </a:solidFill>
              </a:defRPr>
            </a:lvl4pPr>
            <a:lvl5pPr marL="4276649" indent="0">
              <a:buNone/>
              <a:defRPr sz="3742">
                <a:solidFill>
                  <a:schemeClr val="tx1">
                    <a:tint val="82000"/>
                  </a:schemeClr>
                </a:solidFill>
              </a:defRPr>
            </a:lvl5pPr>
            <a:lvl6pPr marL="5345811" indent="0">
              <a:buNone/>
              <a:defRPr sz="3742">
                <a:solidFill>
                  <a:schemeClr val="tx1">
                    <a:tint val="82000"/>
                  </a:schemeClr>
                </a:solidFill>
              </a:defRPr>
            </a:lvl6pPr>
            <a:lvl7pPr marL="6414973" indent="0">
              <a:buNone/>
              <a:defRPr sz="3742">
                <a:solidFill>
                  <a:schemeClr val="tx1">
                    <a:tint val="82000"/>
                  </a:schemeClr>
                </a:solidFill>
              </a:defRPr>
            </a:lvl7pPr>
            <a:lvl8pPr marL="7484135" indent="0">
              <a:buNone/>
              <a:defRPr sz="3742">
                <a:solidFill>
                  <a:schemeClr val="tx1">
                    <a:tint val="82000"/>
                  </a:schemeClr>
                </a:solidFill>
              </a:defRPr>
            </a:lvl8pPr>
            <a:lvl9pPr marL="8553298" indent="0">
              <a:buNone/>
              <a:defRPr sz="3742">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3530A2-8BE6-45BD-9A62-F886F0992B29}"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01515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3530A2-8BE6-45BD-9A62-F886F0992B29}"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628362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3530A2-8BE6-45BD-9A62-F886F0992B29}" type="datetimeFigureOut">
              <a:rPr lang="en-GB" smtClean="0"/>
              <a:t>14/02/2026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94512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3530A2-8BE6-45BD-9A62-F886F0992B29}" type="datetimeFigureOut">
              <a:rPr lang="en-GB" smtClean="0"/>
              <a:t>14/02/2026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3420201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3530A2-8BE6-45BD-9A62-F886F0992B29}" type="datetimeFigureOut">
              <a:rPr lang="en-GB" smtClean="0"/>
              <a:t>14/02/2026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791316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EC3530A2-8BE6-45BD-9A62-F886F0992B29}"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254260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EC3530A2-8BE6-45BD-9A62-F886F0992B29}" type="datetimeFigureOut">
              <a:rPr lang="en-GB" smtClean="0"/>
              <a:t>14/02/2026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2098299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530A2-8BE6-45BD-9A62-F886F0992B29}"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2352577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530A2-8BE6-45BD-9A62-F886F0992B29}" type="datetimeFigureOut">
              <a:rPr lang="en-GB" smtClean="0"/>
              <a:t>14/02/2026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1865A5-0A10-47F7-9A1E-958835493197}" type="slidenum">
              <a:rPr lang="en-GB" smtClean="0"/>
              <a:t>‹#›</a:t>
            </a:fld>
            <a:endParaRPr lang="en-GB"/>
          </a:p>
        </p:txBody>
      </p:sp>
    </p:spTree>
    <p:extLst>
      <p:ext uri="{BB962C8B-B14F-4D97-AF65-F5344CB8AC3E}">
        <p14:creationId xmlns:p14="http://schemas.microsoft.com/office/powerpoint/2010/main" val="1045144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82000"/>
                  </a:schemeClr>
                </a:solidFill>
              </a:defRPr>
            </a:lvl1pPr>
          </a:lstStyle>
          <a:p>
            <a:fld id="{EC3530A2-8BE6-45BD-9A62-F886F0992B29}" type="datetimeFigureOut">
              <a:rPr lang="en-GB" smtClean="0"/>
              <a:t>14/02/2026</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82000"/>
                  </a:schemeClr>
                </a:solidFill>
              </a:defRPr>
            </a:lvl1pPr>
          </a:lstStyle>
          <a:p>
            <a:fld id="{0B1865A5-0A10-47F7-9A1E-958835493197}" type="slidenum">
              <a:rPr lang="en-GB" smtClean="0"/>
              <a:t>‹#›</a:t>
            </a:fld>
            <a:endParaRPr lang="en-GB"/>
          </a:p>
        </p:txBody>
      </p:sp>
    </p:spTree>
    <p:extLst>
      <p:ext uri="{BB962C8B-B14F-4D97-AF65-F5344CB8AC3E}">
        <p14:creationId xmlns:p14="http://schemas.microsoft.com/office/powerpoint/2010/main" val="154385885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2C453C-DD42-344F-8004-83830D6E266F}"/>
              </a:ext>
            </a:extLst>
          </p:cNvPr>
          <p:cNvSpPr txBox="1"/>
          <p:nvPr/>
        </p:nvSpPr>
        <p:spPr>
          <a:xfrm>
            <a:off x="136359" y="2089009"/>
            <a:ext cx="7724274" cy="5940088"/>
          </a:xfrm>
          <a:prstGeom prst="rect">
            <a:avLst/>
          </a:prstGeom>
          <a:solidFill>
            <a:srgbClr val="ECF8F3"/>
          </a:solidFill>
        </p:spPr>
        <p:txBody>
          <a:bodyPr wrap="square" rtlCol="0">
            <a:spAutoFit/>
          </a:bodyPr>
          <a:lstStyle/>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Emotional Intelligence (EI) is defined as the ability to monitor and regulate emotions in oneself and in relation to others (Goleman, 2001).</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Goldeman (2001) identifies four major EI domains: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Self-awareness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Self-management</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Social awareness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Relationship management</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Goleman (1998) suggests that emotional intelligence fills the link between cognition and emotion, showing that intellectual capacity is not enough to successfully interact with other humans or perform successfully.</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It is important to be aware of one's emotions to respond appropriately to the emotions of others (Goleman, 2001). Emotional intelligence plays an important role in the academic success, relationships, stress management, and motivation of the student.</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This poster presentation will discuss the development of emotional intelligence, how a student can develop their own emotional control and mindfulness, what factors leads to academic success, and how to deal with certain emotional challenges as a student.</a:t>
            </a:r>
          </a:p>
        </p:txBody>
      </p:sp>
      <p:sp>
        <p:nvSpPr>
          <p:cNvPr id="5" name="TextBox 4">
            <a:extLst>
              <a:ext uri="{FF2B5EF4-FFF2-40B4-BE49-F238E27FC236}">
                <a16:creationId xmlns:a16="http://schemas.microsoft.com/office/drawing/2014/main" id="{AF08EA4C-0EAF-66CC-3986-6FC00FC2B366}"/>
              </a:ext>
            </a:extLst>
          </p:cNvPr>
          <p:cNvSpPr txBox="1"/>
          <p:nvPr/>
        </p:nvSpPr>
        <p:spPr>
          <a:xfrm>
            <a:off x="2070115" y="1550806"/>
            <a:ext cx="3204112" cy="523220"/>
          </a:xfrm>
          <a:prstGeom prst="rect">
            <a:avLst/>
          </a:prstGeom>
          <a:solidFill>
            <a:srgbClr val="ECF8F3"/>
          </a:solid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1. Introduction</a:t>
            </a:r>
          </a:p>
        </p:txBody>
      </p:sp>
      <p:sp>
        <p:nvSpPr>
          <p:cNvPr id="6" name="TextBox 5">
            <a:extLst>
              <a:ext uri="{FF2B5EF4-FFF2-40B4-BE49-F238E27FC236}">
                <a16:creationId xmlns:a16="http://schemas.microsoft.com/office/drawing/2014/main" id="{1052E372-6192-C423-DDBE-8A0B004B5F36}"/>
              </a:ext>
            </a:extLst>
          </p:cNvPr>
          <p:cNvSpPr txBox="1"/>
          <p:nvPr/>
        </p:nvSpPr>
        <p:spPr>
          <a:xfrm>
            <a:off x="4636168" y="-24063"/>
            <a:ext cx="11411954" cy="1569660"/>
          </a:xfrm>
          <a:prstGeom prst="rect">
            <a:avLst/>
          </a:prstGeom>
          <a:solidFill>
            <a:srgbClr val="FFC000"/>
          </a:solidFill>
        </p:spPr>
        <p:txBody>
          <a:bodyPr wrap="square" rtlCol="0">
            <a:spAutoFit/>
          </a:bodyPr>
          <a:lstStyle/>
          <a:p>
            <a:pPr algn="ctr"/>
            <a:r>
              <a:rPr lang="en-GB" sz="4800" b="1" dirty="0">
                <a:latin typeface="Times New Roman" panose="02020603050405020304" pitchFamily="18" charset="0"/>
                <a:cs typeface="Times New Roman" panose="02020603050405020304" pitchFamily="18" charset="0"/>
              </a:rPr>
              <a:t>How Own Emotions may Impact Emotional Intelligence</a:t>
            </a:r>
            <a:endParaRPr lang="en-GB" sz="48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9378DFC-F6DB-0B85-4870-BC613C3E096E}"/>
              </a:ext>
            </a:extLst>
          </p:cNvPr>
          <p:cNvSpPr txBox="1"/>
          <p:nvPr/>
        </p:nvSpPr>
        <p:spPr>
          <a:xfrm>
            <a:off x="15737305" y="3218626"/>
            <a:ext cx="5529013" cy="6863417"/>
          </a:xfrm>
          <a:prstGeom prst="rect">
            <a:avLst/>
          </a:prstGeom>
          <a:solidFill>
            <a:srgbClr val="E3D5BB"/>
          </a:solidFill>
        </p:spPr>
        <p:txBody>
          <a:bodyPr wrap="square" rtlCol="0">
            <a:spAutoFit/>
          </a:bodyPr>
          <a:lstStyle/>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information for this poster was gathered from peer-reviewed journals, articles and academic books about emotional intelligence, mindfulness, and academic performance as fallowing: </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Goleman (1998, 2001) was used to explain the main concept of emotional intelligence and its significance to student development.</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Mayer and Salovey (1997) provided the theory of emotional perception and regulation.</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Respondek et al. (2017) was used to understand the impact of emotional regulation on learning strategies and academic performance.</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Cao et al. (2024) was used to understand self-efficacy and its link to GPA and academic persistence.</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Zhang et al. (2021) and Owusu and Essel (2017) was used to understand mindfulness and stress management strategies.</a:t>
            </a:r>
          </a:p>
          <a:p>
            <a:pPr marL="342900" lvl="0"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Personal reflection was employed in the connection of theory and personal academic experience.</a:t>
            </a:r>
          </a:p>
        </p:txBody>
      </p:sp>
      <p:sp>
        <p:nvSpPr>
          <p:cNvPr id="8" name="TextBox 7">
            <a:extLst>
              <a:ext uri="{FF2B5EF4-FFF2-40B4-BE49-F238E27FC236}">
                <a16:creationId xmlns:a16="http://schemas.microsoft.com/office/drawing/2014/main" id="{4174FBA5-0BC3-26ED-DE17-011A160C68A1}"/>
              </a:ext>
            </a:extLst>
          </p:cNvPr>
          <p:cNvSpPr txBox="1"/>
          <p:nvPr/>
        </p:nvSpPr>
        <p:spPr>
          <a:xfrm>
            <a:off x="16816951" y="2651553"/>
            <a:ext cx="3639542" cy="548099"/>
          </a:xfrm>
          <a:prstGeom prst="rect">
            <a:avLst/>
          </a:prstGeom>
          <a:solidFill>
            <a:srgbClr val="E3D5BB"/>
          </a:solidFill>
        </p:spPr>
        <p:txBody>
          <a:bodyPr wrap="square" rtlCol="0">
            <a:spAutoFit/>
          </a:bodyPr>
          <a:lstStyle/>
          <a:p>
            <a:pPr algn="ctr">
              <a:lnSpc>
                <a:spcPct val="115000"/>
              </a:lnSpc>
              <a:spcAft>
                <a:spcPts val="551"/>
              </a:spcAft>
            </a:pPr>
            <a:r>
              <a:rPr lang="en-GB" sz="2800" b="1" dirty="0">
                <a:latin typeface="Times New Roman" panose="02020603050405020304" pitchFamily="18" charset="0"/>
                <a:cs typeface="Times New Roman" panose="02020603050405020304" pitchFamily="18" charset="0"/>
              </a:rPr>
              <a:t>2. Methods</a:t>
            </a:r>
            <a:r>
              <a:rPr lang="en-GB" sz="28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4BBFAE85-AC70-B30C-060C-5290E5A69030}"/>
              </a:ext>
            </a:extLst>
          </p:cNvPr>
          <p:cNvSpPr txBox="1"/>
          <p:nvPr/>
        </p:nvSpPr>
        <p:spPr>
          <a:xfrm>
            <a:off x="136358" y="8116154"/>
            <a:ext cx="6433457" cy="954107"/>
          </a:xfrm>
          <a:prstGeom prst="rect">
            <a:avLst/>
          </a:prstGeom>
          <a:solidFill>
            <a:srgbClr val="C0DDFC"/>
          </a:solid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3. How can someone develop emotional intelligence?</a:t>
            </a:r>
            <a:endParaRPr lang="en-GB" sz="2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BC3EE083-3571-A311-78FE-EF448C87692F}"/>
              </a:ext>
            </a:extLst>
          </p:cNvPr>
          <p:cNvSpPr txBox="1"/>
          <p:nvPr/>
        </p:nvSpPr>
        <p:spPr>
          <a:xfrm>
            <a:off x="6705599" y="9820618"/>
            <a:ext cx="7780421" cy="5324535"/>
          </a:xfrm>
          <a:prstGeom prst="rect">
            <a:avLst/>
          </a:prstGeom>
          <a:solidFill>
            <a:srgbClr val="EFC3EA"/>
          </a:solidFill>
        </p:spPr>
        <p:txBody>
          <a:bodyPr wrap="square" rtlCol="0">
            <a:spAutoFit/>
          </a:bodyPr>
          <a:lstStyle/>
          <a:p>
            <a:r>
              <a:rPr lang="en-GB" sz="2000" b="1" dirty="0">
                <a:latin typeface="Times New Roman" panose="02020603050405020304" pitchFamily="18" charset="0"/>
                <a:cs typeface="Times New Roman" panose="02020603050405020304" pitchFamily="18" charset="0"/>
              </a:rPr>
              <a:t>Emotional control</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According to Goleman (2001), the first step in dealing with emotions is to recognize them.</a:t>
            </a:r>
          </a:p>
          <a:p>
            <a:r>
              <a:rPr lang="en-GB" sz="2000" dirty="0">
                <a:latin typeface="Times New Roman" panose="02020603050405020304" pitchFamily="18" charset="0"/>
                <a:cs typeface="Times New Roman" panose="02020603050405020304" pitchFamily="18" charset="0"/>
              </a:rPr>
              <a:t>During a group project, I control my emotions by:</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Taking deep breaths, pausing</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and focusing on what I could do the best.</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Focusing on what I could control</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such as improving my own contribution and proposing constructive solutions.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Break tasks into smaller steps which helped me to stay motivated, be calm and respond well.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Reflecting on how I feel at the end of the day has helped me respond instead of reacting impulsively (Mayer and Salovey, 1997). </a:t>
            </a:r>
          </a:p>
          <a:p>
            <a:r>
              <a:rPr lang="en-GB" sz="2000" dirty="0">
                <a:latin typeface="Times New Roman" panose="02020603050405020304" pitchFamily="18" charset="0"/>
                <a:cs typeface="Times New Roman" panose="02020603050405020304" pitchFamily="18" charset="0"/>
              </a:rPr>
              <a:t>During an unexpected exam schedule, I control my emotions by:</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Stay calm and reorganised my study plan</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Set short-term goals to maintain motivation and reduce anxiety</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According to Respondek et al., (2017), students who can cope with negative academic emotions, like anxiety and boredom, are able to use good learning strategies and perform better.</a:t>
            </a:r>
          </a:p>
        </p:txBody>
      </p:sp>
      <p:sp>
        <p:nvSpPr>
          <p:cNvPr id="16" name="TextBox 15">
            <a:extLst>
              <a:ext uri="{FF2B5EF4-FFF2-40B4-BE49-F238E27FC236}">
                <a16:creationId xmlns:a16="http://schemas.microsoft.com/office/drawing/2014/main" id="{EAD1BC55-F9BD-F029-7775-C173B141341E}"/>
              </a:ext>
            </a:extLst>
          </p:cNvPr>
          <p:cNvSpPr txBox="1"/>
          <p:nvPr/>
        </p:nvSpPr>
        <p:spPr>
          <a:xfrm>
            <a:off x="6689128" y="8626295"/>
            <a:ext cx="8919839" cy="1055545"/>
          </a:xfrm>
          <a:prstGeom prst="rect">
            <a:avLst/>
          </a:prstGeom>
          <a:solidFill>
            <a:srgbClr val="EFC3EA"/>
          </a:solidFill>
        </p:spPr>
        <p:txBody>
          <a:bodyPr wrap="square" rtlCol="0">
            <a:spAutoFit/>
          </a:bodyPr>
          <a:lstStyle/>
          <a:p>
            <a:pPr algn="ctr">
              <a:lnSpc>
                <a:spcPct val="115000"/>
              </a:lnSpc>
              <a:spcAft>
                <a:spcPts val="595"/>
              </a:spcAft>
            </a:pPr>
            <a:r>
              <a:rPr lang="en-US" sz="2800" b="1" kern="100" dirty="0">
                <a:latin typeface="Times New Roman" panose="02020603050405020304" pitchFamily="18" charset="0"/>
                <a:ea typeface="Aptos" panose="020B0004020202020204" pitchFamily="34" charset="0"/>
                <a:cs typeface="Times New Roman" panose="02020603050405020304" pitchFamily="18" charset="0"/>
              </a:rPr>
              <a:t>4. Reflection as a student: Emotional control and developing mindfulness </a:t>
            </a:r>
            <a:endParaRPr lang="en-GB" sz="28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172F9617-C038-60C4-66E7-A0597E8854F0}"/>
              </a:ext>
            </a:extLst>
          </p:cNvPr>
          <p:cNvSpPr txBox="1"/>
          <p:nvPr/>
        </p:nvSpPr>
        <p:spPr>
          <a:xfrm>
            <a:off x="171450" y="18577296"/>
            <a:ext cx="6305550" cy="1384995"/>
          </a:xfrm>
          <a:prstGeom prst="rect">
            <a:avLst/>
          </a:prstGeom>
          <a:solidFill>
            <a:schemeClr val="accent2">
              <a:lumMod val="40000"/>
              <a:lumOff val="60000"/>
            </a:schemeClr>
          </a:solid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5.</a:t>
            </a:r>
            <a:r>
              <a:rPr lang="en-GB" sz="2800"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Factors for academic success and action to address emotional intelligence challenges</a:t>
            </a:r>
            <a:endParaRPr lang="en-GB" sz="28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F96DC83B-4E56-BD93-8A02-EDC50B5E3C5A}"/>
              </a:ext>
            </a:extLst>
          </p:cNvPr>
          <p:cNvSpPr txBox="1"/>
          <p:nvPr/>
        </p:nvSpPr>
        <p:spPr>
          <a:xfrm>
            <a:off x="152400" y="20048280"/>
            <a:ext cx="8534400" cy="9941183"/>
          </a:xfrm>
          <a:prstGeom prst="rect">
            <a:avLst/>
          </a:prstGeom>
          <a:solidFill>
            <a:schemeClr val="accent2">
              <a:lumMod val="40000"/>
              <a:lumOff val="60000"/>
            </a:schemeClr>
          </a:solidFill>
        </p:spPr>
        <p:txBody>
          <a:bodyPr wrap="square" rtlCol="0">
            <a:spAutoFit/>
          </a:bodyPr>
          <a:lstStyle/>
          <a:p>
            <a:r>
              <a:rPr lang="en-GB" sz="2000" b="1" dirty="0">
                <a:latin typeface="Times New Roman" panose="02020603050405020304" pitchFamily="18" charset="0"/>
                <a:cs typeface="Times New Roman" panose="02020603050405020304" pitchFamily="18" charset="0"/>
              </a:rPr>
              <a:t>Factors for academic success:</a:t>
            </a:r>
          </a:p>
          <a:p>
            <a:r>
              <a:rPr lang="en-GB" sz="2000" b="1" dirty="0">
                <a:latin typeface="Times New Roman" panose="02020603050405020304" pitchFamily="18" charset="0"/>
                <a:cs typeface="Times New Roman" panose="02020603050405020304" pitchFamily="18" charset="0"/>
              </a:rPr>
              <a:t>Emotional Intelligence Skills</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Includes self-awareness, self-management, motivation, empathy, and social competence (Goleman, 2001).</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Students who are aware of their emotions and can manage them, cope with pressures, and have good social relationships are more likely to be successful in their studies (Respondek et al., 2017).</a:t>
            </a:r>
          </a:p>
          <a:p>
            <a:r>
              <a:rPr lang="en-GB" sz="2000" b="1" dirty="0">
                <a:latin typeface="Times New Roman" panose="02020603050405020304" pitchFamily="18" charset="0"/>
                <a:cs typeface="Times New Roman" panose="02020603050405020304" pitchFamily="18" charset="0"/>
              </a:rPr>
              <a:t>Self-Efficacity</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Students who are confident in their academic abilities are more likely to be successful academically.</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Major determinant of academic success, such as grade point average (GPA), credits earned, and persistence beyond the first year (Cao et al., 2024).</a:t>
            </a:r>
          </a:p>
          <a:p>
            <a:r>
              <a:rPr lang="en-GB" sz="2000" b="1" dirty="0">
                <a:latin typeface="Times New Roman" panose="02020603050405020304" pitchFamily="18" charset="0"/>
                <a:cs typeface="Times New Roman" panose="02020603050405020304" pitchFamily="18" charset="0"/>
              </a:rPr>
              <a:t>Stress Management</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Being able to manage academic-related stress reduces anxiety levels and enables the development of effective learning strategies (Respondek et al., 2017).</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Mindfulness and deep breathing techniques can enhance emotional regulation and concentration (Owusu and Essel, 2017).</a:t>
            </a:r>
          </a:p>
          <a:p>
            <a:r>
              <a:rPr lang="en-GB" sz="2000" b="1" dirty="0">
                <a:latin typeface="Times New Roman" panose="02020603050405020304" pitchFamily="18" charset="0"/>
                <a:cs typeface="Times New Roman" panose="02020603050405020304" pitchFamily="18" charset="0"/>
              </a:rPr>
              <a:t>Motivation</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Drives learning and achievement. </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Intrinsic motivation leads to persistence, curiosity, and deeper knowledge acquisition.</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Motivation through academic journey is sustained frequently using goal tracking, rewards, and a growth mindset (</a:t>
            </a:r>
            <a:r>
              <a:rPr lang="en-GB" sz="2000" dirty="0" err="1">
                <a:latin typeface="Times New Roman" panose="02020603050405020304" pitchFamily="18" charset="0"/>
                <a:cs typeface="Times New Roman" panose="02020603050405020304" pitchFamily="18" charset="0"/>
              </a:rPr>
              <a:t>Cenic</a:t>
            </a:r>
            <a:r>
              <a:rPr lang="en-GB" sz="2000" dirty="0">
                <a:latin typeface="Times New Roman" panose="02020603050405020304" pitchFamily="18" charset="0"/>
                <a:cs typeface="Times New Roman" panose="02020603050405020304" pitchFamily="18" charset="0"/>
              </a:rPr>
              <a:t> et al., 2019).</a:t>
            </a:r>
          </a:p>
          <a:p>
            <a:r>
              <a:rPr lang="en-GB" sz="2000" b="1" dirty="0">
                <a:latin typeface="Times New Roman" panose="02020603050405020304" pitchFamily="18" charset="0"/>
                <a:cs typeface="Times New Roman" panose="02020603050405020304" pitchFamily="18" charset="0"/>
              </a:rPr>
              <a:t>Time management</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Is the ability to organize time and responsibilities to become more productive</a:t>
            </a:r>
          </a:p>
          <a:p>
            <a:pPr marL="34290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Scheduling, prioritizing, and avoiding delay are the best ways to ensure academic success (Aydın, 2017).</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Reflecting on my experience, I believe that these factors are particularly important in times of academic stress, such as exams, individual work in class, and group work, where confidence, stability, and motivation are key factors that affect my performance as a student.</a:t>
            </a:r>
          </a:p>
        </p:txBody>
      </p:sp>
      <p:sp>
        <p:nvSpPr>
          <p:cNvPr id="27" name="TextBox 26">
            <a:extLst>
              <a:ext uri="{FF2B5EF4-FFF2-40B4-BE49-F238E27FC236}">
                <a16:creationId xmlns:a16="http://schemas.microsoft.com/office/drawing/2014/main" id="{7C0BB90E-5ECB-F0E9-9792-9B486B4D4997}"/>
              </a:ext>
            </a:extLst>
          </p:cNvPr>
          <p:cNvSpPr txBox="1"/>
          <p:nvPr/>
        </p:nvSpPr>
        <p:spPr>
          <a:xfrm>
            <a:off x="16765104" y="19328811"/>
            <a:ext cx="2856640" cy="523220"/>
          </a:xfrm>
          <a:prstGeom prst="rect">
            <a:avLst/>
          </a:prstGeom>
          <a:solidFill>
            <a:srgbClr val="B5E6A4"/>
          </a:solidFill>
        </p:spPr>
        <p:txBody>
          <a:bodyPr wrap="square" rtlCol="0">
            <a:spAutoFit/>
          </a:bodyPr>
          <a:lstStyle/>
          <a:p>
            <a:r>
              <a:rPr lang="en-GB" sz="2800" b="1" dirty="0">
                <a:latin typeface="Times New Roman" panose="02020603050405020304" pitchFamily="18" charset="0"/>
                <a:cs typeface="Times New Roman" panose="02020603050405020304" pitchFamily="18" charset="0"/>
              </a:rPr>
              <a:t>6. Conclusion</a:t>
            </a:r>
          </a:p>
        </p:txBody>
      </p:sp>
      <p:sp>
        <p:nvSpPr>
          <p:cNvPr id="28" name="TextBox 27">
            <a:extLst>
              <a:ext uri="{FF2B5EF4-FFF2-40B4-BE49-F238E27FC236}">
                <a16:creationId xmlns:a16="http://schemas.microsoft.com/office/drawing/2014/main" id="{40723D78-14EB-E34D-43CD-BBD5039C899D}"/>
              </a:ext>
            </a:extLst>
          </p:cNvPr>
          <p:cNvSpPr txBox="1"/>
          <p:nvPr/>
        </p:nvSpPr>
        <p:spPr>
          <a:xfrm>
            <a:off x="15288125" y="19903905"/>
            <a:ext cx="5845343" cy="3611886"/>
          </a:xfrm>
          <a:prstGeom prst="rect">
            <a:avLst/>
          </a:prstGeom>
          <a:solidFill>
            <a:srgbClr val="B5E6A4"/>
          </a:solidFill>
        </p:spPr>
        <p:txBody>
          <a:bodyPr wrap="square" rtlCol="0">
            <a:spAutoFit/>
          </a:bodyPr>
          <a:lstStyle/>
          <a:p>
            <a:pPr>
              <a:lnSpc>
                <a:spcPct val="115000"/>
              </a:lnSpc>
              <a:spcAft>
                <a:spcPts val="595"/>
              </a:spcAft>
            </a:pPr>
            <a:r>
              <a:rPr lang="en-US" sz="2000" kern="100" dirty="0">
                <a:latin typeface="Times New Roman" panose="02020603050405020304" pitchFamily="18" charset="0"/>
                <a:ea typeface="Aptos" panose="020B0004020202020204" pitchFamily="34" charset="0"/>
                <a:cs typeface="Times New Roman" panose="02020603050405020304" pitchFamily="18" charset="0"/>
              </a:rPr>
              <a:t>In conclusion, emotional intelligence is an important factor for academic and personal successes. By developing self-awareness, emotional intelligence, motivation, mindfulness, and social intelligence, students will be able to cope with academic pressures and achieve academic and personal successes. Reflecting on my experience, applying emotional intelligence in high-pressure situations such as examinations and group works, students will be able to achieve academic and personal successes. </a:t>
            </a:r>
            <a:endParaRPr lang="en-GB" sz="2000" kern="100" dirty="0">
              <a:latin typeface="Aptos" panose="020B0004020202020204" pitchFamily="34" charset="0"/>
              <a:ea typeface="Aptos" panose="020B000402020202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71810836-5A51-2456-4FF2-8B977B6CBE7C}"/>
              </a:ext>
            </a:extLst>
          </p:cNvPr>
          <p:cNvSpPr txBox="1"/>
          <p:nvPr/>
        </p:nvSpPr>
        <p:spPr>
          <a:xfrm>
            <a:off x="16754529" y="23630500"/>
            <a:ext cx="2839452" cy="523220"/>
          </a:xfrm>
          <a:prstGeom prst="rect">
            <a:avLst/>
          </a:prstGeom>
          <a:solidFill>
            <a:schemeClr val="bg1">
              <a:lumMod val="85000"/>
            </a:schemeClr>
          </a:solidFill>
        </p:spPr>
        <p:txBody>
          <a:bodyPr wrap="square" rtlCol="0">
            <a:spAutoFit/>
          </a:bodyPr>
          <a:lstStyle/>
          <a:p>
            <a:r>
              <a:rPr lang="en-GB" sz="2800" b="1" dirty="0">
                <a:latin typeface="Times New Roman" panose="02020603050405020304" pitchFamily="18" charset="0"/>
                <a:cs typeface="Times New Roman" panose="02020603050405020304" pitchFamily="18" charset="0"/>
              </a:rPr>
              <a:t>7. References</a:t>
            </a:r>
          </a:p>
        </p:txBody>
      </p:sp>
      <p:sp>
        <p:nvSpPr>
          <p:cNvPr id="30" name="TextBox 29">
            <a:extLst>
              <a:ext uri="{FF2B5EF4-FFF2-40B4-BE49-F238E27FC236}">
                <a16:creationId xmlns:a16="http://schemas.microsoft.com/office/drawing/2014/main" id="{A68E2B31-04A4-AD51-8580-F2165934E215}"/>
              </a:ext>
            </a:extLst>
          </p:cNvPr>
          <p:cNvSpPr txBox="1"/>
          <p:nvPr/>
        </p:nvSpPr>
        <p:spPr>
          <a:xfrm>
            <a:off x="15265066" y="24174477"/>
            <a:ext cx="5924549" cy="5973879"/>
          </a:xfrm>
          <a:prstGeom prst="rect">
            <a:avLst/>
          </a:prstGeom>
          <a:solidFill>
            <a:schemeClr val="bg1">
              <a:lumMod val="85000"/>
            </a:schemeClr>
          </a:solidFill>
        </p:spPr>
        <p:txBody>
          <a:bodyPr wrap="square" rtlCol="0">
            <a:spAutoFit/>
          </a:bodyPr>
          <a:lstStyle/>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Aydın, G. (2017). Personal factors predicting college student success.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Eurasian Journal of Educational Research</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17</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(69), 93-112.</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Cao, W., Gnana Sanga Mithra, S., and B R, A. (2024). Unravelling the factors shaping academic success: A structural equation modelling approach for college students. </a:t>
            </a:r>
            <a:r>
              <a:rPr lang="en-GB" sz="1050" i="1" kern="100" dirty="0" err="1">
                <a:effectLst/>
                <a:latin typeface="Times New Roman" panose="02020603050405020304" pitchFamily="18" charset="0"/>
                <a:ea typeface="Aptos" panose="020B0004020202020204" pitchFamily="34" charset="0"/>
                <a:cs typeface="Times New Roman" panose="02020603050405020304" pitchFamily="18" charset="0"/>
              </a:rPr>
              <a:t>Heliyon</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10</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(4), e25775. https://doi.org/10.1016/j.heliyon.2024.e25775</a:t>
            </a:r>
          </a:p>
          <a:p>
            <a:pPr algn="just">
              <a:lnSpc>
                <a:spcPct val="150000"/>
              </a:lnSpc>
              <a:spcAft>
                <a:spcPts val="800"/>
              </a:spcAft>
            </a:pPr>
            <a:r>
              <a:rPr lang="en-GB" sz="1050" kern="100" dirty="0" err="1">
                <a:effectLst/>
                <a:latin typeface="Times New Roman" panose="02020603050405020304" pitchFamily="18" charset="0"/>
                <a:ea typeface="Aptos" panose="020B0004020202020204" pitchFamily="34" charset="0"/>
                <a:cs typeface="Times New Roman" panose="02020603050405020304" pitchFamily="18" charset="0"/>
              </a:rPr>
              <a:t>Cenic</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D., Petrović, J., and </a:t>
            </a:r>
            <a:r>
              <a:rPr lang="en-GB" sz="1050" kern="100" dirty="0" err="1">
                <a:effectLst/>
                <a:latin typeface="Times New Roman" panose="02020603050405020304" pitchFamily="18" charset="0"/>
                <a:ea typeface="Aptos" panose="020B0004020202020204" pitchFamily="34" charset="0"/>
                <a:cs typeface="Times New Roman" panose="02020603050405020304" pitchFamily="18" charset="0"/>
              </a:rPr>
              <a:t>Cenić</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S. (2019). The most important motivation factors for knowledge acquisition and successful learning. </a:t>
            </a:r>
            <a:r>
              <a:rPr lang="en-GB" sz="1050" i="1" kern="100" dirty="0" err="1">
                <a:effectLst/>
                <a:latin typeface="Times New Roman" panose="02020603050405020304" pitchFamily="18" charset="0"/>
                <a:ea typeface="Aptos" panose="020B0004020202020204" pitchFamily="34" charset="0"/>
                <a:cs typeface="Times New Roman" panose="02020603050405020304" pitchFamily="18" charset="0"/>
              </a:rPr>
              <a:t>Facta</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 Universitatis, Series: Teaching, Learning and Teacher Education</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149-159.</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Goleman, D. (1998). Working with emotional intelligence. New York: Bantam Books.</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Goleman, D. (2001). Emotional intelligence: Issues in paradigm building.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The emotionally intelligent workplace</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13</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26.</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Mayer, J.D. and Salovey, P. (1997). “What is Emotional Intelligence?” In P. Salovey and D. Sluyter (Eds.), Emotional development and emotional intelligence: Implications for educators (pp. 3-31). New York: Basic.</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Owusu, P., and Essel, G. (2017). Causes of students’ stress, its effects on their academic success, and stress management by students.</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Respondek, L., Seufert, T., </a:t>
            </a:r>
            <a:r>
              <a:rPr lang="en-GB" sz="1050" kern="100" dirty="0" err="1">
                <a:effectLst/>
                <a:latin typeface="Times New Roman" panose="02020603050405020304" pitchFamily="18" charset="0"/>
                <a:ea typeface="Aptos" panose="020B0004020202020204" pitchFamily="34" charset="0"/>
                <a:cs typeface="Times New Roman" panose="02020603050405020304" pitchFamily="18" charset="0"/>
              </a:rPr>
              <a:t>Stupnisky</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R., and Nett, U. E. (2017). Perceived academic control and academic emotions predict undergraduate university student success: Examining effects on dropout intention and achievement. Frontiers in psychology, 8, 243.</a:t>
            </a:r>
          </a:p>
          <a:p>
            <a:pPr algn="just">
              <a:lnSpc>
                <a:spcPct val="150000"/>
              </a:lnSpc>
              <a:spcAft>
                <a:spcPts val="800"/>
              </a:spcAft>
            </a:pP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Zhang, D., Lee, E. K., Mak, E. C., Ho, C. Y., and Wong, S. Y. (2021). Mindfulness-based interventions: an overall review.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British medical bulletin</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050" i="1" kern="100" dirty="0">
                <a:effectLst/>
                <a:latin typeface="Times New Roman" panose="02020603050405020304" pitchFamily="18" charset="0"/>
                <a:ea typeface="Aptos" panose="020B0004020202020204" pitchFamily="34" charset="0"/>
                <a:cs typeface="Times New Roman" panose="02020603050405020304" pitchFamily="18" charset="0"/>
              </a:rPr>
              <a:t>138</a:t>
            </a:r>
            <a:r>
              <a:rPr lang="en-GB" sz="1050" kern="100" dirty="0">
                <a:effectLst/>
                <a:latin typeface="Times New Roman" panose="02020603050405020304" pitchFamily="18" charset="0"/>
                <a:ea typeface="Aptos" panose="020B0004020202020204" pitchFamily="34" charset="0"/>
                <a:cs typeface="Times New Roman" panose="02020603050405020304" pitchFamily="18" charset="0"/>
              </a:rPr>
              <a:t>(1), 41-57.</a:t>
            </a:r>
          </a:p>
        </p:txBody>
      </p:sp>
      <p:sp>
        <p:nvSpPr>
          <p:cNvPr id="31" name="TextBox 30">
            <a:extLst>
              <a:ext uri="{FF2B5EF4-FFF2-40B4-BE49-F238E27FC236}">
                <a16:creationId xmlns:a16="http://schemas.microsoft.com/office/drawing/2014/main" id="{4B85D61D-B976-7799-6D9B-113CF4E89B17}"/>
              </a:ext>
            </a:extLst>
          </p:cNvPr>
          <p:cNvSpPr txBox="1"/>
          <p:nvPr/>
        </p:nvSpPr>
        <p:spPr>
          <a:xfrm>
            <a:off x="-1" y="0"/>
            <a:ext cx="4475747" cy="1477328"/>
          </a:xfrm>
          <a:prstGeom prst="rect">
            <a:avLst/>
          </a:prstGeom>
          <a:solidFill>
            <a:schemeClr val="bg2">
              <a:lumMod val="90000"/>
            </a:schemeClr>
          </a:solidFill>
        </p:spPr>
        <p:txBody>
          <a:bodyPr wrap="square" rtlCol="0">
            <a:spAutoFit/>
          </a:bodyPr>
          <a:lstStyle/>
          <a:p>
            <a:pPr algn="ctr"/>
            <a:r>
              <a:rPr lang="en-GB" b="1" i="1" dirty="0">
                <a:latin typeface="Times New Roman" panose="02020603050405020304" pitchFamily="18" charset="0"/>
                <a:cs typeface="Times New Roman" panose="02020603050405020304" pitchFamily="18" charset="0"/>
              </a:rPr>
              <a:t>Module name &amp; code: Developing Emotional Intelligence Skills LCLM 5006 </a:t>
            </a:r>
          </a:p>
          <a:p>
            <a:pPr algn="ctr"/>
            <a:r>
              <a:rPr lang="en-GB" b="1" i="1" dirty="0">
                <a:latin typeface="Times New Roman" panose="02020603050405020304" pitchFamily="18" charset="0"/>
                <a:cs typeface="Times New Roman" panose="02020603050405020304" pitchFamily="18" charset="0"/>
              </a:rPr>
              <a:t>Assessment title: Individual Poster Presentation </a:t>
            </a:r>
          </a:p>
          <a:p>
            <a:pPr algn="ctr"/>
            <a:r>
              <a:rPr lang="en-GB" b="1" i="1" dirty="0">
                <a:latin typeface="Times New Roman" panose="02020603050405020304" pitchFamily="18" charset="0"/>
                <a:cs typeface="Times New Roman" panose="02020603050405020304" pitchFamily="18" charset="0"/>
              </a:rPr>
              <a:t>Student name &amp; id: Geanina Budai 2330286</a:t>
            </a:r>
          </a:p>
        </p:txBody>
      </p:sp>
      <p:pic>
        <p:nvPicPr>
          <p:cNvPr id="2" name="Picture 1">
            <a:extLst>
              <a:ext uri="{FF2B5EF4-FFF2-40B4-BE49-F238E27FC236}">
                <a16:creationId xmlns:a16="http://schemas.microsoft.com/office/drawing/2014/main" id="{0FB62036-599D-526A-407E-7D62EEEE9644}"/>
              </a:ext>
            </a:extLst>
          </p:cNvPr>
          <p:cNvPicPr>
            <a:picLocks noChangeAspect="1"/>
          </p:cNvPicPr>
          <p:nvPr/>
        </p:nvPicPr>
        <p:blipFill>
          <a:blip r:embed="rId3"/>
          <a:stretch>
            <a:fillRect/>
          </a:stretch>
        </p:blipFill>
        <p:spPr>
          <a:xfrm>
            <a:off x="7956884" y="1684420"/>
            <a:ext cx="7571875" cy="6721643"/>
          </a:xfrm>
          <a:prstGeom prst="rect">
            <a:avLst/>
          </a:prstGeom>
        </p:spPr>
      </p:pic>
      <p:sp>
        <p:nvSpPr>
          <p:cNvPr id="10" name="TextBox 9">
            <a:extLst>
              <a:ext uri="{FF2B5EF4-FFF2-40B4-BE49-F238E27FC236}">
                <a16:creationId xmlns:a16="http://schemas.microsoft.com/office/drawing/2014/main" id="{3EE13A2F-2F31-8A61-3F9D-CE7DAB2142F5}"/>
              </a:ext>
            </a:extLst>
          </p:cNvPr>
          <p:cNvSpPr txBox="1"/>
          <p:nvPr/>
        </p:nvSpPr>
        <p:spPr>
          <a:xfrm>
            <a:off x="152400" y="9125351"/>
            <a:ext cx="6426497" cy="9325630"/>
          </a:xfrm>
          <a:prstGeom prst="rect">
            <a:avLst/>
          </a:prstGeom>
          <a:solidFill>
            <a:srgbClr val="C0DDFC"/>
          </a:solidFill>
        </p:spPr>
        <p:txBody>
          <a:bodyPr wrap="square" rtlCol="0">
            <a:spAutoFit/>
          </a:bodyPr>
          <a:lstStyle/>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Emotional intelligence can be developed by enhancing the following:</a:t>
            </a:r>
          </a:p>
          <a:p>
            <a:r>
              <a:rPr lang="en-GB" sz="2000" b="1" dirty="0">
                <a:latin typeface="Times New Roman" panose="02020603050405020304" pitchFamily="18" charset="0"/>
                <a:cs typeface="Times New Roman" panose="02020603050405020304" pitchFamily="18" charset="0"/>
              </a:rPr>
              <a:t>Strengthening self-management</a:t>
            </a:r>
            <a:r>
              <a:rPr lang="en-GB" sz="2000" dirty="0">
                <a:latin typeface="Times New Roman" panose="02020603050405020304" pitchFamily="18" charset="0"/>
                <a:cs typeface="Times New Roman" panose="02020603050405020304" pitchFamily="18" charset="0"/>
              </a:rPr>
              <a:t>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Involves learning how to manage one’s emotions, especially during difficult situations.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Facilitated by engaging in activities that help one pause before reacting or reframing negative thoughts (Goleman, 2001).</a:t>
            </a:r>
          </a:p>
          <a:p>
            <a:r>
              <a:rPr lang="en-GB" sz="2000" b="1" dirty="0">
                <a:latin typeface="Times New Roman" panose="02020603050405020304" pitchFamily="18" charset="0"/>
                <a:cs typeface="Times New Roman" panose="02020603050405020304" pitchFamily="18" charset="0"/>
              </a:rPr>
              <a:t>Developing self-awareness</a:t>
            </a:r>
            <a:r>
              <a:rPr lang="en-GB" sz="2000" dirty="0">
                <a:latin typeface="Times New Roman" panose="02020603050405020304" pitchFamily="18" charset="0"/>
                <a:cs typeface="Times New Roman" panose="02020603050405020304" pitchFamily="18" charset="0"/>
              </a:rPr>
              <a:t>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Recognizing one’s emotional states, emotional triggers, and how emotions affect one’s behaviour. </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Facilitated by engaging in reflective activities, seeking feedback from other people, and observing how emotions are expressed in different situations (Goleman, 2001).</a:t>
            </a:r>
          </a:p>
          <a:p>
            <a:r>
              <a:rPr lang="en-GB" sz="2000" b="1" dirty="0">
                <a:latin typeface="Times New Roman" panose="02020603050405020304" pitchFamily="18" charset="0"/>
                <a:cs typeface="Times New Roman" panose="02020603050405020304" pitchFamily="18" charset="0"/>
              </a:rPr>
              <a:t>Enhancing social awareness</a:t>
            </a:r>
            <a:endParaRPr lang="en-GB" sz="20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Listening actively and looking at things from different perspectives help in enhancing social awareness (Goleman, 2001).</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Mayer and Salovey (1997) point out the need to see the accurate perception of emotion in other people and the comprehension of the use of emotion in thinking and action.</a:t>
            </a:r>
          </a:p>
          <a:p>
            <a:r>
              <a:rPr lang="en-GB" sz="2000" b="1" dirty="0">
                <a:latin typeface="Times New Roman" panose="02020603050405020304" pitchFamily="18" charset="0"/>
                <a:cs typeface="Times New Roman" panose="02020603050405020304" pitchFamily="18" charset="0"/>
              </a:rPr>
              <a:t>Practicing relationship management </a:t>
            </a:r>
            <a:endParaRPr lang="en-GB" sz="20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Communicating clearly, resolving conflicts constructively, and building positive academic and professional relationships.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Can be enhanced and refined over time through experience and practice, and beneficial in terms of communication and control in academic and real-life situations (Goleman, 2001).</a:t>
            </a:r>
          </a:p>
        </p:txBody>
      </p:sp>
      <p:sp>
        <p:nvSpPr>
          <p:cNvPr id="11" name="TextBox 10">
            <a:extLst>
              <a:ext uri="{FF2B5EF4-FFF2-40B4-BE49-F238E27FC236}">
                <a16:creationId xmlns:a16="http://schemas.microsoft.com/office/drawing/2014/main" id="{A68EF152-7A71-9DE9-6472-1A2DE0D8AB9B}"/>
              </a:ext>
            </a:extLst>
          </p:cNvPr>
          <p:cNvSpPr txBox="1"/>
          <p:nvPr/>
        </p:nvSpPr>
        <p:spPr>
          <a:xfrm>
            <a:off x="14628681" y="10185428"/>
            <a:ext cx="6564084" cy="5324535"/>
          </a:xfrm>
          <a:prstGeom prst="rect">
            <a:avLst/>
          </a:prstGeom>
          <a:solidFill>
            <a:srgbClr val="EFC3EA"/>
          </a:solidFill>
        </p:spPr>
        <p:txBody>
          <a:bodyPr wrap="square" rtlCol="0">
            <a:spAutoFit/>
          </a:bodyPr>
          <a:lstStyle/>
          <a:p>
            <a:r>
              <a:rPr lang="en-GB" sz="2000" b="1" dirty="0">
                <a:latin typeface="Times New Roman" panose="02020603050405020304" pitchFamily="18" charset="0"/>
                <a:cs typeface="Times New Roman" panose="02020603050405020304" pitchFamily="18" charset="0"/>
              </a:rPr>
              <a:t>Mindfulness</a:t>
            </a:r>
            <a:endParaRPr lang="en-GB" sz="2000" dirty="0">
              <a:latin typeface="Times New Roman" panose="02020603050405020304" pitchFamily="18"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dirty="0">
                <a:latin typeface="Times New Roman" panose="02020603050405020304" pitchFamily="18" charset="0"/>
                <a:cs typeface="Times New Roman" panose="02020603050405020304" pitchFamily="18" charset="0"/>
              </a:rPr>
              <a:t>Mindfulness is defined as the moment-to-moment awareness of thoughts, emotions, physical sensations, and the surrounded environment, approached with an open, curious, and compassion attitude </a:t>
            </a:r>
            <a:r>
              <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(Zhang et al., 2021).</a:t>
            </a:r>
            <a:endParaRPr lang="en-GB"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Formal mindfulness practice includes activities like breathing, meditation, and body scan, while informal mindfulness practice includes focusing on your daily experience (Zhang et al., 2021).</a:t>
            </a:r>
          </a:p>
          <a:p>
            <a:r>
              <a:rPr lang="en-GB" sz="2000" dirty="0">
                <a:latin typeface="Times New Roman" panose="02020603050405020304" pitchFamily="18" charset="0"/>
                <a:cs typeface="Times New Roman" panose="02020603050405020304" pitchFamily="18" charset="0"/>
              </a:rPr>
              <a:t>During an unexpected schedule. I practice mindfulness by:</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Focusing on the present</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Reducing my levels of stress</a:t>
            </a:r>
          </a:p>
          <a:p>
            <a:pPr marL="342900" lvl="0" indent="-3429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Improving my concentration.</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Mindfulness helped to reduce my stress levels and improve my concentration and motivation, which has a positive impact on my academic outcomes and performance (Respondek et al., 2017</a:t>
            </a:r>
            <a:r>
              <a:rPr lang="en-GB" sz="2000" i="1"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pic>
        <p:nvPicPr>
          <p:cNvPr id="1026" name="Picture 2" descr="A Life Practice That Increases Awareness in Every Moment: Mindfulness |  theBClog">
            <a:extLst>
              <a:ext uri="{FF2B5EF4-FFF2-40B4-BE49-F238E27FC236}">
                <a16:creationId xmlns:a16="http://schemas.microsoft.com/office/drawing/2014/main" id="{533B2F1B-65A0-9C79-257A-4545D26788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44151" y="15623207"/>
            <a:ext cx="6564086" cy="366112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arnessing the Power Within — Mastering the Art of Emotion Management | by  Swetha | Medium">
            <a:extLst>
              <a:ext uri="{FF2B5EF4-FFF2-40B4-BE49-F238E27FC236}">
                <a16:creationId xmlns:a16="http://schemas.microsoft.com/office/drawing/2014/main" id="{CF1855BC-A78F-2C0C-1A55-889E3C9314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1011" y="15322215"/>
            <a:ext cx="7814009" cy="390524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23A9A97-BA2A-454B-2E64-223B36FEEBD0}"/>
              </a:ext>
            </a:extLst>
          </p:cNvPr>
          <p:cNvSpPr txBox="1"/>
          <p:nvPr/>
        </p:nvSpPr>
        <p:spPr>
          <a:xfrm>
            <a:off x="8858250" y="19421322"/>
            <a:ext cx="6229350" cy="6863417"/>
          </a:xfrm>
          <a:prstGeom prst="rect">
            <a:avLst/>
          </a:prstGeom>
          <a:solidFill>
            <a:schemeClr val="accent2">
              <a:lumMod val="40000"/>
              <a:lumOff val="60000"/>
            </a:schemeClr>
          </a:solidFill>
        </p:spPr>
        <p:txBody>
          <a:bodyPr wrap="square" rtlCol="0">
            <a:spAutoFit/>
          </a:bodyPr>
          <a:lstStyle/>
          <a:p>
            <a:r>
              <a:rPr lang="en-GB" sz="2000" b="1" dirty="0">
                <a:latin typeface="Times New Roman" panose="02020603050405020304" pitchFamily="18" charset="0"/>
                <a:cs typeface="Times New Roman" panose="02020603050405020304" pitchFamily="18" charset="0"/>
              </a:rPr>
              <a:t>Actions to address emotional intelligence challenges:</a:t>
            </a:r>
            <a:endParaRPr lang="en-GB" sz="20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
            </a:pPr>
            <a:r>
              <a:rPr lang="en-GB" sz="2000" b="1" dirty="0">
                <a:latin typeface="Times New Roman" panose="02020603050405020304" pitchFamily="18" charset="0"/>
                <a:cs typeface="Times New Roman" panose="02020603050405020304" pitchFamily="18" charset="0"/>
              </a:rPr>
              <a:t>Self-awareness: </a:t>
            </a:r>
            <a:r>
              <a:rPr lang="en-GB" sz="2000" dirty="0">
                <a:latin typeface="Times New Roman" panose="02020603050405020304" pitchFamily="18" charset="0"/>
                <a:cs typeface="Times New Roman" panose="02020603050405020304" pitchFamily="18" charset="0"/>
              </a:rPr>
              <a:t>Recognize the emotional triggers and reactions that might impact study habits and motivation (Goleman, 2001).</a:t>
            </a:r>
          </a:p>
          <a:p>
            <a:pPr marL="342900" lvl="0" indent="-342900">
              <a:buFont typeface="Wingdings" panose="05000000000000000000" pitchFamily="2" charset="2"/>
              <a:buChar char="§"/>
            </a:pPr>
            <a:r>
              <a:rPr lang="en-GB" sz="2000" b="1" dirty="0">
                <a:latin typeface="Times New Roman" panose="02020603050405020304" pitchFamily="18" charset="0"/>
                <a:cs typeface="Times New Roman" panose="02020603050405020304" pitchFamily="18" charset="0"/>
              </a:rPr>
              <a:t>Emotional regulation: </a:t>
            </a:r>
            <a:r>
              <a:rPr lang="en-GB" sz="2000" dirty="0">
                <a:latin typeface="Times New Roman" panose="02020603050405020304" pitchFamily="18" charset="0"/>
                <a:cs typeface="Times New Roman" panose="02020603050405020304" pitchFamily="18" charset="0"/>
              </a:rPr>
              <a:t>Employ techniques like breathing, taking a break, or reframing thoughts to manage emotions (Mayer and Salovey, 1997).</a:t>
            </a:r>
          </a:p>
          <a:p>
            <a:pPr marL="342900" lvl="0" indent="-342900">
              <a:buFont typeface="Wingdings" panose="05000000000000000000" pitchFamily="2" charset="2"/>
              <a:buChar char="§"/>
            </a:pPr>
            <a:r>
              <a:rPr lang="en-GB" sz="2000" b="1" dirty="0">
                <a:latin typeface="Times New Roman" panose="02020603050405020304" pitchFamily="18" charset="0"/>
                <a:cs typeface="Times New Roman" panose="02020603050405020304" pitchFamily="18" charset="0"/>
              </a:rPr>
              <a:t>Motivation: </a:t>
            </a:r>
            <a:r>
              <a:rPr lang="en-GB" sz="2000" dirty="0">
                <a:latin typeface="Times New Roman" panose="02020603050405020304" pitchFamily="18" charset="0"/>
                <a:cs typeface="Times New Roman" panose="02020603050405020304" pitchFamily="18" charset="0"/>
              </a:rPr>
              <a:t>Having set goals to achieve, celebrating successes, and always focusing on the end goal help with perseverance and academic engagement (Cao et al., 2024).</a:t>
            </a:r>
          </a:p>
          <a:p>
            <a:pPr marL="342900" lvl="0" indent="-342900">
              <a:buFont typeface="Wingdings" panose="05000000000000000000" pitchFamily="2" charset="2"/>
              <a:buChar char="§"/>
            </a:pPr>
            <a:r>
              <a:rPr lang="en-GB" sz="2000" b="1" dirty="0">
                <a:latin typeface="Times New Roman" panose="02020603050405020304" pitchFamily="18" charset="0"/>
                <a:cs typeface="Times New Roman" panose="02020603050405020304" pitchFamily="18" charset="0"/>
              </a:rPr>
              <a:t>Mindfulness practice: </a:t>
            </a:r>
            <a:r>
              <a:rPr lang="en-GB" sz="2000" dirty="0">
                <a:latin typeface="Times New Roman" panose="02020603050405020304" pitchFamily="18" charset="0"/>
                <a:cs typeface="Times New Roman" panose="02020603050405020304" pitchFamily="18" charset="0"/>
              </a:rPr>
              <a:t>Use meditation and focusing on the present moment to reduce stress and improve concentration (Zhang et al., 2021).</a:t>
            </a:r>
          </a:p>
          <a:p>
            <a:pPr marL="342900" lvl="0" indent="-342900">
              <a:buFont typeface="Wingdings" panose="05000000000000000000" pitchFamily="2" charset="2"/>
              <a:buChar char="§"/>
            </a:pPr>
            <a:r>
              <a:rPr lang="en-GB" sz="2000" b="1" dirty="0">
                <a:latin typeface="Times New Roman" panose="02020603050405020304" pitchFamily="18" charset="0"/>
                <a:cs typeface="Times New Roman" panose="02020603050405020304" pitchFamily="18" charset="0"/>
              </a:rPr>
              <a:t>Social skills and support: </a:t>
            </a:r>
            <a:r>
              <a:rPr lang="en-GB" sz="2000" dirty="0">
                <a:latin typeface="Times New Roman" panose="02020603050405020304" pitchFamily="18" charset="0"/>
                <a:cs typeface="Times New Roman" panose="02020603050405020304" pitchFamily="18" charset="0"/>
              </a:rPr>
              <a:t>Consultation or guidance from lecturers or other students, communication of needs, and support from other students (Goleman, 2001).</a:t>
            </a:r>
          </a:p>
          <a:p>
            <a:pPr marL="342900" indent="-3429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By utilizing these emotional intelligence skills on my studies, I can deal successfully with academic challenges, be in good health, and improve my academic performance (Respondek et al., 2017).</a:t>
            </a:r>
          </a:p>
        </p:txBody>
      </p:sp>
      <p:pic>
        <p:nvPicPr>
          <p:cNvPr id="19" name="Picture 18">
            <a:extLst>
              <a:ext uri="{FF2B5EF4-FFF2-40B4-BE49-F238E27FC236}">
                <a16:creationId xmlns:a16="http://schemas.microsoft.com/office/drawing/2014/main" id="{177DB5A2-95FC-1F6D-E4E5-CE89D5D922DB}"/>
              </a:ext>
            </a:extLst>
          </p:cNvPr>
          <p:cNvPicPr>
            <a:picLocks noChangeAspect="1"/>
          </p:cNvPicPr>
          <p:nvPr/>
        </p:nvPicPr>
        <p:blipFill>
          <a:blip r:embed="rId6"/>
          <a:stretch>
            <a:fillRect/>
          </a:stretch>
        </p:blipFill>
        <p:spPr>
          <a:xfrm>
            <a:off x="16090231" y="0"/>
            <a:ext cx="5247604" cy="2534653"/>
          </a:xfrm>
          <a:prstGeom prst="rect">
            <a:avLst/>
          </a:prstGeom>
        </p:spPr>
      </p:pic>
      <p:pic>
        <p:nvPicPr>
          <p:cNvPr id="1036" name="Picture 12" descr="Emotional Quotient (EQ), its effects and strategies for enhancement">
            <a:extLst>
              <a:ext uri="{FF2B5EF4-FFF2-40B4-BE49-F238E27FC236}">
                <a16:creationId xmlns:a16="http://schemas.microsoft.com/office/drawing/2014/main" id="{5F1EED9D-D6F0-456C-7C6D-5FB33261150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42350" y="26341137"/>
            <a:ext cx="6333481" cy="3789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5700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a8b9297-db94-42c3-aff9-f904e0084ae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FAA294B8E69F24E8675B559F946EFB0" ma:contentTypeVersion="19" ma:contentTypeDescription="Create a new document." ma:contentTypeScope="" ma:versionID="c282adf40287ae3bbeff6c28ce610d42">
  <xsd:schema xmlns:xsd="http://www.w3.org/2001/XMLSchema" xmlns:xs="http://www.w3.org/2001/XMLSchema" xmlns:p="http://schemas.microsoft.com/office/2006/metadata/properties" xmlns:ns3="0a8b9297-db94-42c3-aff9-f904e0084ae3" xmlns:ns4="4233fa44-02b2-4b58-9096-9fd9fd139d1c" targetNamespace="http://schemas.microsoft.com/office/2006/metadata/properties" ma:root="true" ma:fieldsID="7ea4647d14492d3d93370e2a27cefdfa" ns3:_="" ns4:_="">
    <xsd:import namespace="0a8b9297-db94-42c3-aff9-f904e0084ae3"/>
    <xsd:import namespace="4233fa44-02b2-4b58-9096-9fd9fd139d1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LengthInSeconds" minOccurs="0"/>
                <xsd:element ref="ns3:MediaServiceLocation" minOccurs="0"/>
                <xsd:element ref="ns3:_activity" minOccurs="0"/>
                <xsd:element ref="ns3:MediaServiceObjectDetectorVersions" minOccurs="0"/>
                <xsd:element ref="ns3:MediaServiceSystemTags" minOccurs="0"/>
                <xsd:element ref="ns3:MediaServiceSearchPropertie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a8b9297-db94-42c3-aff9-f904e0084ae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SearchProperties" ma:index="25" nillable="true" ma:displayName="MediaServiceSearchProperties" ma:hidden="true" ma:internalName="MediaServiceSearchProperties" ma:readOnly="true">
      <xsd:simpleType>
        <xsd:restriction base="dms:Note"/>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233fa44-02b2-4b58-9096-9fd9fd139d1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66FE54-77DE-40CC-BE1A-867D7E8DB508}">
  <ds:schemaRefs>
    <ds:schemaRef ds:uri="http://purl.org/dc/dcmitype/"/>
    <ds:schemaRef ds:uri="4233fa44-02b2-4b58-9096-9fd9fd139d1c"/>
    <ds:schemaRef ds:uri="http://schemas.microsoft.com/office/2006/metadata/properties"/>
    <ds:schemaRef ds:uri="http://purl.org/dc/elements/1.1/"/>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0a8b9297-db94-42c3-aff9-f904e0084ae3"/>
  </ds:schemaRefs>
</ds:datastoreItem>
</file>

<file path=customXml/itemProps2.xml><?xml version="1.0" encoding="utf-8"?>
<ds:datastoreItem xmlns:ds="http://schemas.openxmlformats.org/officeDocument/2006/customXml" ds:itemID="{F72A0B2C-8737-4B9B-9CC7-2C39E40CE82F}">
  <ds:schemaRefs>
    <ds:schemaRef ds:uri="http://schemas.microsoft.com/sharepoint/v3/contenttype/forms"/>
  </ds:schemaRefs>
</ds:datastoreItem>
</file>

<file path=customXml/itemProps3.xml><?xml version="1.0" encoding="utf-8"?>
<ds:datastoreItem xmlns:ds="http://schemas.openxmlformats.org/officeDocument/2006/customXml" ds:itemID="{59BF8E9B-2872-46E7-B795-6FE157ABD9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a8b9297-db94-42c3-aff9-f904e0084ae3"/>
    <ds:schemaRef ds:uri="4233fa44-02b2-4b58-9096-9fd9fd139d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Poster Geanina!</Template>
  <TotalTime>106</TotalTime>
  <Words>1739</Words>
  <Application>Microsoft Office PowerPoint</Application>
  <PresentationFormat>Custom</PresentationFormat>
  <Paragraphs>94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Sirbu Diana</dc:creator>
  <cp:lastModifiedBy>Sirbu Diana</cp:lastModifiedBy>
  <cp:revision>2</cp:revision>
  <dcterms:created xsi:type="dcterms:W3CDTF">2026-02-13T14:22:13Z</dcterms:created>
  <dcterms:modified xsi:type="dcterms:W3CDTF">2026-02-14T18:24:49Z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0x010100EFAA294B8E69F24E8675B559F946EFB0</vt:lpwstr>
  </property>
</Properties>
</file>