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notesMasterIdLst>
    <p:notesMasterId r:id="rId36"/>
  </p:notesMasterIdLst>
  <p:sldIdLst>
    <p:sldId id="256" r:id="rId2"/>
    <p:sldId id="302" r:id="rId3"/>
    <p:sldId id="261" r:id="rId4"/>
    <p:sldId id="271" r:id="rId5"/>
    <p:sldId id="272" r:id="rId6"/>
    <p:sldId id="273" r:id="rId7"/>
    <p:sldId id="283" r:id="rId8"/>
    <p:sldId id="282" r:id="rId9"/>
    <p:sldId id="277" r:id="rId10"/>
    <p:sldId id="285" r:id="rId11"/>
    <p:sldId id="291" r:id="rId12"/>
    <p:sldId id="289" r:id="rId13"/>
    <p:sldId id="286" r:id="rId14"/>
    <p:sldId id="290" r:id="rId15"/>
    <p:sldId id="288" r:id="rId16"/>
    <p:sldId id="287" r:id="rId17"/>
    <p:sldId id="257" r:id="rId18"/>
    <p:sldId id="294" r:id="rId19"/>
    <p:sldId id="292" r:id="rId20"/>
    <p:sldId id="293" r:id="rId21"/>
    <p:sldId id="295" r:id="rId22"/>
    <p:sldId id="296" r:id="rId23"/>
    <p:sldId id="269" r:id="rId24"/>
    <p:sldId id="297" r:id="rId25"/>
    <p:sldId id="274" r:id="rId26"/>
    <p:sldId id="264" r:id="rId27"/>
    <p:sldId id="275" r:id="rId28"/>
    <p:sldId id="298" r:id="rId29"/>
    <p:sldId id="299" r:id="rId30"/>
    <p:sldId id="300" r:id="rId31"/>
    <p:sldId id="266" r:id="rId32"/>
    <p:sldId id="301" r:id="rId33"/>
    <p:sldId id="263" r:id="rId34"/>
    <p:sldId id="303"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88" autoAdjust="0"/>
    <p:restoredTop sz="94660"/>
  </p:normalViewPr>
  <p:slideViewPr>
    <p:cSldViewPr>
      <p:cViewPr>
        <p:scale>
          <a:sx n="75" d="100"/>
          <a:sy n="75" d="100"/>
        </p:scale>
        <p:origin x="-1422" y="-33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4C8D6D1-1D65-4ED9-B35B-C090190784BA}" type="datetimeFigureOut">
              <a:rPr lang="en-GB" smtClean="0"/>
              <a:pPr/>
              <a:t>08/11/2011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04A2FC5-F6D0-4D8E-9FDE-0FF54F04B35C}"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4A2FC5-F6D0-4D8E-9FDE-0FF54F04B35C}" type="slidenum">
              <a:rPr lang="en-GB" smtClean="0"/>
              <a:pPr/>
              <a:t>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1D8BD707-D9CF-40AE-B4C6-C98DA3205C09}" type="datetimeFigureOut">
              <a:rPr lang="en-US" smtClean="0"/>
              <a:pPr/>
              <a:t>11/8/2011</a:t>
            </a:fld>
            <a:endParaRPr lang="en-US" dirty="0"/>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US" dirty="0"/>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B6F15528-21DE-4FAA-801E-634DDDAF4B2B}" type="slidenum">
              <a:rPr lang="en-US" smtClean="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11/8/2011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dirty="0"/>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1D8BD707-D9CF-40AE-B4C6-C98DA3205C09}" type="datetimeFigureOut">
              <a:rPr lang="en-US" smtClean="0"/>
              <a:pPr/>
              <a:t>11/8/2011</a:t>
            </a:fld>
            <a:endParaRPr lang="en-US" dirty="0"/>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B6F15528-21DE-4FAA-801E-634DDDAF4B2B}" type="slidenum">
              <a:rPr lang="en-US" smtClean="0"/>
              <a:pPr/>
              <a:t>‹#›</a:t>
            </a:fld>
            <a:endParaRPr lang="en-US" dirty="0"/>
          </a:p>
        </p:txBody>
      </p:sp>
      <p:sp>
        <p:nvSpPr>
          <p:cNvPr id="14" name="Footer Placeholder 13"/>
          <p:cNvSpPr>
            <a:spLocks noGrp="1"/>
          </p:cNvSpPr>
          <p:nvPr>
            <p:ph type="ftr" sz="quarter" idx="12"/>
          </p:nvPr>
        </p:nvSpPr>
        <p:spPr/>
        <p:txBody>
          <a:bodyPr/>
          <a:lstStyle/>
          <a:p>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1D8BD707-D9CF-40AE-B4C6-C98DA3205C09}" type="datetimeFigureOut">
              <a:rPr lang="en-US" smtClean="0"/>
              <a:pPr/>
              <a:t>11/8/2011</a:t>
            </a:fld>
            <a:endParaRPr lang="en-US" dirty="0"/>
          </a:p>
        </p:txBody>
      </p:sp>
      <p:sp>
        <p:nvSpPr>
          <p:cNvPr id="10" name="Slide Number Placeholder 9"/>
          <p:cNvSpPr>
            <a:spLocks noGrp="1"/>
          </p:cNvSpPr>
          <p:nvPr>
            <p:ph type="sldNum" sz="quarter" idx="16"/>
          </p:nvPr>
        </p:nvSpPr>
        <p:spPr/>
        <p:txBody>
          <a:bodyPr rtlCol="0"/>
          <a:lstStyle/>
          <a:p>
            <a:fld id="{B6F15528-21DE-4FAA-801E-634DDDAF4B2B}" type="slidenum">
              <a:rPr lang="en-US" smtClean="0"/>
              <a:pPr/>
              <a:t>‹#›</a:t>
            </a:fld>
            <a:endParaRPr lang="en-US" dirty="0"/>
          </a:p>
        </p:txBody>
      </p:sp>
      <p:sp>
        <p:nvSpPr>
          <p:cNvPr id="12" name="Footer Placeholder 11"/>
          <p:cNvSpPr>
            <a:spLocks noGrp="1"/>
          </p:cNvSpPr>
          <p:nvPr>
            <p:ph type="ftr" sz="quarter" idx="17"/>
          </p:nvPr>
        </p:nvSpPr>
        <p:spPr/>
        <p:txBody>
          <a:bodyPr rtlCol="0"/>
          <a:lstStyle/>
          <a:p>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1D8BD707-D9CF-40AE-B4C6-C98DA3205C09}" type="datetimeFigureOut">
              <a:rPr lang="en-US" smtClean="0"/>
              <a:pPr/>
              <a:t>11/8/2011</a:t>
            </a:fld>
            <a:endParaRPr lang="en-US" dirty="0"/>
          </a:p>
        </p:txBody>
      </p:sp>
      <p:sp>
        <p:nvSpPr>
          <p:cNvPr id="12" name="Slide Number Placeholder 11"/>
          <p:cNvSpPr>
            <a:spLocks noGrp="1"/>
          </p:cNvSpPr>
          <p:nvPr>
            <p:ph type="sldNum" sz="quarter" idx="16"/>
          </p:nvPr>
        </p:nvSpPr>
        <p:spPr/>
        <p:txBody>
          <a:bodyPr rtlCol="0"/>
          <a:lstStyle/>
          <a:p>
            <a:fld id="{B6F15528-21DE-4FAA-801E-634DDDAF4B2B}" type="slidenum">
              <a:rPr lang="en-US" smtClean="0"/>
              <a:pPr/>
              <a:t>‹#›</a:t>
            </a:fld>
            <a:endParaRPr lang="en-US" dirty="0"/>
          </a:p>
        </p:txBody>
      </p:sp>
      <p:sp>
        <p:nvSpPr>
          <p:cNvPr id="14" name="Footer Placeholder 13"/>
          <p:cNvSpPr>
            <a:spLocks noGrp="1"/>
          </p:cNvSpPr>
          <p:nvPr>
            <p:ph type="ftr" sz="quarter" idx="17"/>
          </p:nvPr>
        </p:nvSpPr>
        <p:spPr/>
        <p:txBody>
          <a:bodyPr rtlCol="0"/>
          <a:lstStyle/>
          <a:p>
            <a:endParaRPr lang="en-US" dirty="0"/>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11/8/2011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11/8/2011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11/8/2011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dirty="0"/>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Date Placeholder 11"/>
          <p:cNvSpPr>
            <a:spLocks noGrp="1"/>
          </p:cNvSpPr>
          <p:nvPr>
            <p:ph type="dt" sz="half" idx="10"/>
          </p:nvPr>
        </p:nvSpPr>
        <p:spPr>
          <a:xfrm>
            <a:off x="6248400" y="6248400"/>
            <a:ext cx="2667000" cy="365125"/>
          </a:xfrm>
        </p:spPr>
        <p:txBody>
          <a:bodyPr rtlCol="0"/>
          <a:lstStyle/>
          <a:p>
            <a:fld id="{1D8BD707-D9CF-40AE-B4C6-C98DA3205C09}" type="datetimeFigureOut">
              <a:rPr lang="en-US" smtClean="0"/>
              <a:pPr/>
              <a:t>11/8/2011</a:t>
            </a:fld>
            <a:endParaRPr lang="en-US" dirty="0"/>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B6F15528-21DE-4FAA-801E-634DDDAF4B2B}" type="slidenum">
              <a:rPr lang="en-US" smtClean="0"/>
              <a:pPr/>
              <a:t>‹#›</a:t>
            </a:fld>
            <a:endParaRPr lang="en-US" dirty="0"/>
          </a:p>
        </p:txBody>
      </p:sp>
      <p:sp>
        <p:nvSpPr>
          <p:cNvPr id="14" name="Footer Placeholder 13"/>
          <p:cNvSpPr>
            <a:spLocks noGrp="1"/>
          </p:cNvSpPr>
          <p:nvPr>
            <p:ph type="ftr" sz="quarter" idx="12"/>
          </p:nvPr>
        </p:nvSpPr>
        <p:spPr>
          <a:xfrm>
            <a:off x="1600200" y="6248206"/>
            <a:ext cx="4572000" cy="365125"/>
          </a:xfrm>
        </p:spPr>
        <p:txBody>
          <a:bodyPr rtlCol="0"/>
          <a:lstStyle/>
          <a:p>
            <a:endParaRPr lang="en-US" dirty="0"/>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dirty="0"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11/8/2011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1D8BD707-D9CF-40AE-B4C6-C98DA3205C09}" type="datetimeFigureOut">
              <a:rPr lang="en-US" smtClean="0"/>
              <a:pPr/>
              <a:t>11/8/2011</a:t>
            </a:fld>
            <a:endParaRPr lang="en-US" dirty="0"/>
          </a:p>
        </p:txBody>
      </p:sp>
      <p:sp>
        <p:nvSpPr>
          <p:cNvPr id="5" name="Footer Placeholder 4"/>
          <p:cNvSpPr>
            <a:spLocks noGrp="1"/>
          </p:cNvSpPr>
          <p:nvPr>
            <p:ph type="ftr" sz="quarter" idx="11"/>
          </p:nvPr>
        </p:nvSpPr>
        <p:spPr>
          <a:xfrm>
            <a:off x="457201" y="6248207"/>
            <a:ext cx="5573483" cy="365125"/>
          </a:xfrm>
        </p:spPr>
        <p:txBody>
          <a:bodyPr/>
          <a:lstStyle/>
          <a:p>
            <a:endParaRPr lang="en-US" dirty="0"/>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6" name="Slide Number Placeholder 5"/>
          <p:cNvSpPr>
            <a:spLocks noGrp="1"/>
          </p:cNvSpPr>
          <p:nvPr>
            <p:ph type="sldNum" sz="quarter" idx="12"/>
          </p:nvPr>
        </p:nvSpPr>
        <p:spPr>
          <a:xfrm rot="5400000">
            <a:off x="5989638" y="144462"/>
            <a:ext cx="533400" cy="244476"/>
          </a:xfrm>
        </p:spPr>
        <p:txBody>
          <a:bodyPr/>
          <a:lstStyle/>
          <a:p>
            <a:fld id="{B6F15528-21DE-4FAA-801E-634DDDAF4B2B}"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1D8BD707-D9CF-40AE-B4C6-C98DA3205C09}" type="datetimeFigureOut">
              <a:rPr lang="en-US" smtClean="0"/>
              <a:pPr/>
              <a:t>11/8/2011</a:t>
            </a:fld>
            <a:endParaRPr lang="en-US" dirty="0"/>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US"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owc.lamp.ac.uk/OWA/redir.aspx?C=59579d06161e4ae38a52890c57f6c0af&amp;URL=http://humanities.byu.edu/rhetoric/silva.htm" TargetMode="External"/><Relationship Id="rId2" Type="http://schemas.openxmlformats.org/officeDocument/2006/relationships/hyperlink" Target="https://owc.lamp.ac.uk/OWA/redir.aspx?C=59579d06161e4ae38a52890c57f6c0af&amp;URL=http://www.english.cam.ac.uk/sidney/" TargetMode="External"/><Relationship Id="rId1" Type="http://schemas.openxmlformats.org/officeDocument/2006/relationships/slideLayout" Target="../slideLayouts/slideLayout2.xml"/><Relationship Id="rId6" Type="http://schemas.openxmlformats.org/officeDocument/2006/relationships/hyperlink" Target="https://owc.lamp.ac.uk/OWA/redir.aspx?C=59579d06161e4ae38a52890c57f6c0af&amp;URL=http://eebo.chadwyck.com/home" TargetMode="External"/><Relationship Id="rId5" Type="http://schemas.openxmlformats.org/officeDocument/2006/relationships/hyperlink" Target="https://owc.lamp.ac.uk/OWA/redir.aspx?C=59579d06161e4ae38a52890c57f6c0af&amp;URL=http://www.luminarium.org/renlit/" TargetMode="External"/><Relationship Id="rId4" Type="http://schemas.openxmlformats.org/officeDocument/2006/relationships/hyperlink" Target="https://owc.lamp.ac.uk/OWA/redir.aspx?C=59579d06161e4ae38a52890c57f6c0af&amp;URL=http://appositions.blogspot.com/"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gn="r"/>
            <a:r>
              <a:rPr lang="en-GB" sz="7300" cap="none" dirty="0" smtClean="0"/>
              <a:t>Sir Philip Sidney</a:t>
            </a:r>
            <a:r>
              <a:rPr lang="en-GB" dirty="0" smtClean="0"/>
              <a:t/>
            </a:r>
            <a:br>
              <a:rPr lang="en-GB" dirty="0" smtClean="0"/>
            </a:br>
            <a:r>
              <a:rPr lang="en-GB" dirty="0" smtClean="0"/>
              <a:t>The Renaissance</a:t>
            </a:r>
            <a:br>
              <a:rPr lang="en-GB" dirty="0" smtClean="0"/>
            </a:br>
            <a:endParaRPr lang="en-GB" dirty="0"/>
          </a:p>
        </p:txBody>
      </p:sp>
      <p:sp>
        <p:nvSpPr>
          <p:cNvPr id="3" name="Subtitle 2"/>
          <p:cNvSpPr>
            <a:spLocks noGrp="1"/>
          </p:cNvSpPr>
          <p:nvPr>
            <p:ph type="subTitle" idx="1"/>
          </p:nvPr>
        </p:nvSpPr>
        <p:spPr/>
        <p:txBody>
          <a:bodyPr>
            <a:normAutofit/>
          </a:bodyPr>
          <a:lstStyle/>
          <a:p>
            <a:pPr algn="r"/>
            <a:r>
              <a:rPr lang="en-GB" sz="3600" dirty="0" smtClean="0"/>
              <a:t>Louise Squire 2011</a:t>
            </a:r>
            <a:endParaRPr lang="en-GB"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Some useful links</a:t>
            </a:r>
            <a:endParaRPr lang="en-GB" dirty="0"/>
          </a:p>
        </p:txBody>
      </p:sp>
      <p:sp>
        <p:nvSpPr>
          <p:cNvPr id="3" name="Content Placeholder 2"/>
          <p:cNvSpPr>
            <a:spLocks noGrp="1"/>
          </p:cNvSpPr>
          <p:nvPr>
            <p:ph sz="quarter" idx="1"/>
          </p:nvPr>
        </p:nvSpPr>
        <p:spPr/>
        <p:txBody>
          <a:bodyPr>
            <a:normAutofit fontScale="77500" lnSpcReduction="20000"/>
          </a:bodyPr>
          <a:lstStyle/>
          <a:p>
            <a:r>
              <a:rPr lang="en-GB" u="sng" dirty="0" smtClean="0">
                <a:hlinkClick r:id="rId2" action="ppaction://hlinkfile"/>
              </a:rPr>
              <a:t>http://www.english.cam.ac.uk/sidney/</a:t>
            </a:r>
            <a:r>
              <a:rPr lang="en-GB" dirty="0" smtClean="0"/>
              <a:t>  The Sidney Homepage, and the International Sidney Society, at the University of Cambridge</a:t>
            </a:r>
          </a:p>
          <a:p>
            <a:r>
              <a:rPr lang="en-GB" u="sng" dirty="0" smtClean="0">
                <a:hlinkClick r:id="rId3" action="ppaction://hlinkfile"/>
              </a:rPr>
              <a:t>http://humanities.byu.edu/rhetoric/silva.htm</a:t>
            </a:r>
            <a:r>
              <a:rPr lang="en-GB" dirty="0" smtClean="0"/>
              <a:t>  a guide to the terms of classical and Renaissance rhetoric</a:t>
            </a:r>
          </a:p>
          <a:p>
            <a:r>
              <a:rPr lang="en-GB" u="sng" dirty="0" smtClean="0">
                <a:hlinkClick r:id="rId4" action="ppaction://hlinkfile"/>
              </a:rPr>
              <a:t>http://appositions.blogspot.com/</a:t>
            </a:r>
            <a:r>
              <a:rPr lang="en-GB" dirty="0" smtClean="0"/>
              <a:t>  an electronic, international, peer-reviewed, open-access journal for Renaissance/early modern studies</a:t>
            </a:r>
          </a:p>
          <a:p>
            <a:r>
              <a:rPr lang="en-GB" u="sng" dirty="0" smtClean="0">
                <a:hlinkClick r:id="rId5" action="ppaction://hlinkfile"/>
              </a:rPr>
              <a:t>http://www.luminarium.org/renlit/</a:t>
            </a:r>
            <a:r>
              <a:rPr lang="en-GB" dirty="0" smtClean="0"/>
              <a:t>  Sixteenth-century texts online</a:t>
            </a:r>
          </a:p>
          <a:p>
            <a:r>
              <a:rPr lang="en-GB" u="sng" dirty="0" smtClean="0">
                <a:hlinkClick r:id="rId6" action="ppaction://hlinkfile"/>
              </a:rPr>
              <a:t>http://eebo.chadwyck.com/home</a:t>
            </a:r>
            <a:r>
              <a:rPr lang="en-GB" dirty="0" smtClean="0"/>
              <a:t>  contains digital facsimile pages of virtually every work printed in England, Ireland, Scotland, Wales, and British North America, and works in English printed elsewhere from 1473 to 1700.</a:t>
            </a:r>
          </a:p>
          <a:p>
            <a:endParaRPr lang="en-GB" dirty="0" smtClean="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Sir Philip Sidney </a:t>
            </a:r>
            <a:br>
              <a:rPr lang="en-GB" dirty="0" smtClean="0"/>
            </a:br>
            <a:r>
              <a:rPr lang="en-GB" sz="2700" dirty="0" smtClean="0"/>
              <a:t>1554 - 1586</a:t>
            </a:r>
            <a:endParaRPr lang="en-GB" dirty="0"/>
          </a:p>
        </p:txBody>
      </p:sp>
      <p:sp>
        <p:nvSpPr>
          <p:cNvPr id="3" name="Content Placeholder 2"/>
          <p:cNvSpPr>
            <a:spLocks noGrp="1"/>
          </p:cNvSpPr>
          <p:nvPr>
            <p:ph sz="quarter" idx="1"/>
          </p:nvPr>
        </p:nvSpPr>
        <p:spPr>
          <a:xfrm>
            <a:off x="381000" y="1752600"/>
            <a:ext cx="4572000" cy="4724400"/>
          </a:xfrm>
        </p:spPr>
        <p:txBody>
          <a:bodyPr>
            <a:normAutofit fontScale="70000" lnSpcReduction="20000"/>
          </a:bodyPr>
          <a:lstStyle/>
          <a:p>
            <a:r>
              <a:rPr lang="en-GB" sz="2400" dirty="0" smtClean="0"/>
              <a:t>Born 30</a:t>
            </a:r>
            <a:r>
              <a:rPr lang="en-GB" sz="2400" baseline="30000" dirty="0" smtClean="0"/>
              <a:t>th</a:t>
            </a:r>
            <a:r>
              <a:rPr lang="en-GB" sz="2400" dirty="0" smtClean="0"/>
              <a:t> November 1554, </a:t>
            </a:r>
            <a:r>
              <a:rPr lang="en-GB" sz="2400" dirty="0" err="1" smtClean="0"/>
              <a:t>Penshurst</a:t>
            </a:r>
            <a:endParaRPr lang="en-GB" sz="2400" dirty="0" smtClean="0"/>
          </a:p>
          <a:p>
            <a:r>
              <a:rPr lang="en-GB" sz="2400" dirty="0" smtClean="0"/>
              <a:t>Both parents’ families had Protestant sympathies </a:t>
            </a:r>
          </a:p>
          <a:p>
            <a:r>
              <a:rPr lang="en-GB" sz="2400" dirty="0" smtClean="0"/>
              <a:t>Tutor – from age of about seven – learned Latin and French </a:t>
            </a:r>
          </a:p>
          <a:p>
            <a:r>
              <a:rPr lang="en-GB" sz="2400" dirty="0" smtClean="0"/>
              <a:t>1564 – aged ten, enters Shrewsbury school at the same time as his lifelong friend, </a:t>
            </a:r>
            <a:r>
              <a:rPr lang="en-GB" sz="2400" dirty="0" err="1" smtClean="0"/>
              <a:t>Fulke</a:t>
            </a:r>
            <a:r>
              <a:rPr lang="en-GB" sz="2400" dirty="0" smtClean="0"/>
              <a:t> </a:t>
            </a:r>
            <a:r>
              <a:rPr lang="en-GB" sz="2400" dirty="0" err="1" smtClean="0"/>
              <a:t>Greville</a:t>
            </a:r>
            <a:r>
              <a:rPr lang="en-GB" sz="2400" dirty="0" smtClean="0"/>
              <a:t> . School’s bias – Calvinist Protestantism.</a:t>
            </a:r>
          </a:p>
          <a:p>
            <a:r>
              <a:rPr lang="en-GB" sz="2400" dirty="0" smtClean="0"/>
              <a:t>1568 – aged fourteen, enters Christchurch, Oxford. Leaves aged 17 without a degree (plague)</a:t>
            </a:r>
          </a:p>
          <a:p>
            <a:r>
              <a:rPr lang="en-GB" sz="2400" dirty="0" smtClean="0"/>
              <a:t>Travelled extensively – Germany, Italy, returns aged 21 in 1575 – father made Lord Deputy of Ireland. Returns to court. </a:t>
            </a:r>
          </a:p>
          <a:p>
            <a:endParaRPr lang="en-GB" sz="2000" dirty="0" smtClean="0">
              <a:solidFill>
                <a:srgbClr val="002060"/>
              </a:solidFill>
            </a:endParaRPr>
          </a:p>
          <a:p>
            <a:pPr>
              <a:buNone/>
            </a:pPr>
            <a:r>
              <a:rPr lang="en-GB" sz="1700" dirty="0" smtClean="0">
                <a:solidFill>
                  <a:srgbClr val="002060"/>
                </a:solidFill>
              </a:rPr>
              <a:t>	Elizabeth </a:t>
            </a:r>
            <a:r>
              <a:rPr lang="en-GB" sz="1700" dirty="0" err="1" smtClean="0">
                <a:solidFill>
                  <a:srgbClr val="002060"/>
                </a:solidFill>
              </a:rPr>
              <a:t>Porges</a:t>
            </a:r>
            <a:r>
              <a:rPr lang="en-GB" sz="1700" dirty="0" smtClean="0">
                <a:solidFill>
                  <a:srgbClr val="002060"/>
                </a:solidFill>
              </a:rPr>
              <a:t> Watson (ed.) Introduction to: Sidney, Sir Philip, </a:t>
            </a:r>
            <a:r>
              <a:rPr lang="en-GB" sz="1700" i="1" dirty="0" smtClean="0">
                <a:solidFill>
                  <a:srgbClr val="002060"/>
                </a:solidFill>
              </a:rPr>
              <a:t>Defence of </a:t>
            </a:r>
            <a:r>
              <a:rPr lang="en-GB" sz="1700" i="1" dirty="0" err="1" smtClean="0">
                <a:solidFill>
                  <a:srgbClr val="002060"/>
                </a:solidFill>
              </a:rPr>
              <a:t>Poesie</a:t>
            </a:r>
            <a:r>
              <a:rPr lang="en-GB" sz="1700" i="1" dirty="0" smtClean="0">
                <a:solidFill>
                  <a:srgbClr val="002060"/>
                </a:solidFill>
              </a:rPr>
              <a:t>, </a:t>
            </a:r>
            <a:r>
              <a:rPr lang="en-GB" sz="1700" i="1" dirty="0" err="1" smtClean="0">
                <a:solidFill>
                  <a:srgbClr val="002060"/>
                </a:solidFill>
              </a:rPr>
              <a:t>Astrophil</a:t>
            </a:r>
            <a:r>
              <a:rPr lang="en-GB" sz="1700" i="1" dirty="0" smtClean="0">
                <a:solidFill>
                  <a:srgbClr val="002060"/>
                </a:solidFill>
              </a:rPr>
              <a:t> and Stella and Other Writings</a:t>
            </a:r>
            <a:r>
              <a:rPr lang="en-GB" sz="1700" dirty="0" smtClean="0">
                <a:solidFill>
                  <a:srgbClr val="002060"/>
                </a:solidFill>
              </a:rPr>
              <a:t>, edited by (London: Everyman, 1997)</a:t>
            </a:r>
            <a:endParaRPr lang="en-GB" sz="2300" dirty="0" smtClean="0"/>
          </a:p>
          <a:p>
            <a:endParaRPr lang="en-GB" sz="2400" dirty="0" smtClean="0"/>
          </a:p>
          <a:p>
            <a:endParaRPr lang="en-GB" sz="2400" dirty="0" smtClean="0"/>
          </a:p>
          <a:p>
            <a:endParaRPr lang="en-GB" sz="2400" dirty="0"/>
          </a:p>
        </p:txBody>
      </p:sp>
      <p:pic>
        <p:nvPicPr>
          <p:cNvPr id="5" name="Content Placeholder 4" descr="sidneynpg_1.jpg"/>
          <p:cNvPicPr>
            <a:picLocks noGrp="1" noChangeAspect="1"/>
          </p:cNvPicPr>
          <p:nvPr>
            <p:ph sz="quarter" idx="2"/>
          </p:nvPr>
        </p:nvPicPr>
        <p:blipFill>
          <a:blip r:embed="rId2" cstate="print"/>
          <a:stretch>
            <a:fillRect/>
          </a:stretch>
        </p:blipFill>
        <p:spPr>
          <a:xfrm>
            <a:off x="5105400" y="1600200"/>
            <a:ext cx="3429000" cy="4810236"/>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8153400" cy="609600"/>
          </a:xfrm>
        </p:spPr>
        <p:txBody>
          <a:bodyPr>
            <a:normAutofit fontScale="90000"/>
          </a:bodyPr>
          <a:lstStyle/>
          <a:p>
            <a:pPr algn="ctr"/>
            <a:r>
              <a:rPr lang="en-GB" dirty="0" smtClean="0"/>
              <a:t>Background to Sidney (1554 – 1586)</a:t>
            </a:r>
            <a:endParaRPr lang="en-GB" dirty="0"/>
          </a:p>
        </p:txBody>
      </p:sp>
      <p:sp>
        <p:nvSpPr>
          <p:cNvPr id="3" name="Content Placeholder 2"/>
          <p:cNvSpPr>
            <a:spLocks noGrp="1"/>
          </p:cNvSpPr>
          <p:nvPr>
            <p:ph sz="quarter" idx="1"/>
          </p:nvPr>
        </p:nvSpPr>
        <p:spPr/>
        <p:txBody>
          <a:bodyPr>
            <a:normAutofit lnSpcReduction="10000"/>
          </a:bodyPr>
          <a:lstStyle/>
          <a:p>
            <a:r>
              <a:rPr lang="en-GB" sz="2800" dirty="0" smtClean="0"/>
              <a:t> 1551 </a:t>
            </a:r>
            <a:r>
              <a:rPr lang="en-GB" sz="2800" dirty="0" err="1" smtClean="0"/>
              <a:t>More’s</a:t>
            </a:r>
            <a:r>
              <a:rPr lang="en-GB" sz="2800" dirty="0" smtClean="0"/>
              <a:t> </a:t>
            </a:r>
            <a:r>
              <a:rPr lang="en-GB" sz="2800" i="1" dirty="0" smtClean="0"/>
              <a:t>Utopia</a:t>
            </a:r>
            <a:r>
              <a:rPr lang="en-GB" sz="2800" dirty="0" smtClean="0"/>
              <a:t> translated into English </a:t>
            </a:r>
            <a:endParaRPr lang="en-GB" sz="2400" dirty="0" smtClean="0"/>
          </a:p>
          <a:p>
            <a:r>
              <a:rPr lang="en-GB" sz="2400" dirty="0" smtClean="0"/>
              <a:t>Aged 4 when Elizabeth I crowned</a:t>
            </a:r>
          </a:p>
          <a:p>
            <a:pPr lvl="1"/>
            <a:r>
              <a:rPr lang="en-GB" sz="2100" dirty="0" smtClean="0"/>
              <a:t>Prior to Elizabeth, Mary Tudor had attempted to restore Catholicism in England </a:t>
            </a:r>
          </a:p>
          <a:p>
            <a:r>
              <a:rPr lang="en-GB" sz="2400" dirty="0" smtClean="0"/>
              <a:t>Influence of Virgil </a:t>
            </a:r>
            <a:r>
              <a:rPr lang="en-GB" sz="2400" i="1" dirty="0" smtClean="0"/>
              <a:t>The </a:t>
            </a:r>
            <a:r>
              <a:rPr lang="en-GB" sz="2400" i="1" dirty="0" err="1" smtClean="0"/>
              <a:t>Aeneid</a:t>
            </a:r>
            <a:r>
              <a:rPr lang="en-GB" sz="2400" i="1" dirty="0" smtClean="0"/>
              <a:t> </a:t>
            </a:r>
            <a:r>
              <a:rPr lang="en-GB" sz="2400" dirty="0" smtClean="0"/>
              <a:t>(e.g. relation of poet to ruler)</a:t>
            </a:r>
          </a:p>
          <a:p>
            <a:r>
              <a:rPr lang="en-GB" sz="2400" dirty="0" smtClean="0"/>
              <a:t>Calvinism  - Calvin’s </a:t>
            </a:r>
            <a:r>
              <a:rPr lang="en-GB" sz="2400" i="1" dirty="0" smtClean="0"/>
              <a:t>Institution of the Christian Religion  </a:t>
            </a:r>
            <a:r>
              <a:rPr lang="en-GB" sz="2400" dirty="0" smtClean="0"/>
              <a:t>translated by Norton, 1535. Calvinist refugees from Flanders</a:t>
            </a:r>
          </a:p>
          <a:p>
            <a:r>
              <a:rPr lang="en-GB" sz="2400" dirty="0" smtClean="0"/>
              <a:t>1563 – start of Counter Reformation; plague throughout Europe</a:t>
            </a:r>
          </a:p>
          <a:p>
            <a:r>
              <a:rPr lang="en-GB" sz="2400" dirty="0" smtClean="0"/>
              <a:t>Sidney became convinced of the need for a league of Protestant states to resist the Catholic Counter-Reformation</a:t>
            </a:r>
          </a:p>
          <a:p>
            <a:endParaRPr lang="en-GB" sz="2400" dirty="0" smtClean="0"/>
          </a:p>
          <a:p>
            <a:endParaRPr lang="en-GB" sz="2400" dirty="0" smtClean="0"/>
          </a:p>
          <a:p>
            <a:endParaRPr lang="en-GB" sz="2400" dirty="0" smtClean="0"/>
          </a:p>
          <a:p>
            <a:endParaRPr lang="en-GB" sz="2400" dirty="0" smtClean="0"/>
          </a:p>
          <a:p>
            <a:endParaRPr lang="en-GB" sz="2400" dirty="0" smtClean="0"/>
          </a:p>
          <a:p>
            <a:endParaRPr lang="en-GB" sz="2400" dirty="0" smtClean="0"/>
          </a:p>
          <a:p>
            <a:endParaRPr lang="en-GB"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Sidney’s travels in Europe</a:t>
            </a:r>
            <a:br>
              <a:rPr lang="en-GB" dirty="0" smtClean="0"/>
            </a:br>
            <a:r>
              <a:rPr lang="en-GB" sz="3100" dirty="0" smtClean="0"/>
              <a:t>from May 1572</a:t>
            </a:r>
            <a:endParaRPr lang="en-GB" dirty="0"/>
          </a:p>
        </p:txBody>
      </p:sp>
      <p:sp>
        <p:nvSpPr>
          <p:cNvPr id="3" name="Content Placeholder 2"/>
          <p:cNvSpPr>
            <a:spLocks noGrp="1"/>
          </p:cNvSpPr>
          <p:nvPr>
            <p:ph sz="quarter" idx="1"/>
          </p:nvPr>
        </p:nvSpPr>
        <p:spPr>
          <a:xfrm>
            <a:off x="457200" y="1752600"/>
            <a:ext cx="8308848" cy="4648200"/>
          </a:xfrm>
        </p:spPr>
        <p:txBody>
          <a:bodyPr>
            <a:normAutofit lnSpcReduction="10000"/>
          </a:bodyPr>
          <a:lstStyle/>
          <a:p>
            <a:r>
              <a:rPr lang="en-GB" sz="2400" dirty="0" smtClean="0"/>
              <a:t>The figure of the courtier – high expectations – expanding his learning, but the Queen’s servant foremost</a:t>
            </a:r>
          </a:p>
          <a:p>
            <a:r>
              <a:rPr lang="en-GB" sz="2400" dirty="0" smtClean="0"/>
              <a:t>He wanted to learn about the customs of other lands – especially in political and military terms </a:t>
            </a:r>
          </a:p>
          <a:p>
            <a:r>
              <a:rPr lang="en-GB" sz="2400" dirty="0" smtClean="0"/>
              <a:t>Paris: lodged with Sir Francis </a:t>
            </a:r>
            <a:r>
              <a:rPr lang="en-GB" sz="2400" dirty="0" err="1" smtClean="0"/>
              <a:t>Walsingham</a:t>
            </a:r>
            <a:r>
              <a:rPr lang="en-GB" sz="2400" dirty="0" smtClean="0"/>
              <a:t> </a:t>
            </a:r>
          </a:p>
          <a:p>
            <a:pPr lvl="1"/>
            <a:r>
              <a:rPr lang="en-GB" sz="2100" dirty="0" smtClean="0"/>
              <a:t>St Bartholomew's Day – massacre of Protestants </a:t>
            </a:r>
          </a:p>
          <a:p>
            <a:r>
              <a:rPr lang="en-GB" sz="2400" dirty="0" smtClean="0"/>
              <a:t>Germany; Italy – possible influence re poetry, epic and romance </a:t>
            </a:r>
          </a:p>
          <a:p>
            <a:r>
              <a:rPr lang="en-GB" sz="2400" dirty="0" smtClean="0"/>
              <a:t>Well received in Italy – no ‘uncultured barbarian’ </a:t>
            </a:r>
          </a:p>
          <a:p>
            <a:r>
              <a:rPr lang="en-GB" sz="2400" dirty="0" smtClean="0"/>
              <a:t>Sidney seemed to have a promising public career ahead ... </a:t>
            </a:r>
          </a:p>
          <a:p>
            <a:pPr>
              <a:buNone/>
            </a:pPr>
            <a:endParaRPr lang="en-GB" sz="1000" dirty="0" smtClean="0"/>
          </a:p>
          <a:p>
            <a:pPr>
              <a:buNone/>
            </a:pPr>
            <a:r>
              <a:rPr lang="en-GB" sz="1700" dirty="0" smtClean="0">
                <a:solidFill>
                  <a:srgbClr val="002060"/>
                </a:solidFill>
              </a:rPr>
              <a:t>	Elizabeth </a:t>
            </a:r>
            <a:r>
              <a:rPr lang="en-GB" sz="1700" dirty="0" err="1" smtClean="0">
                <a:solidFill>
                  <a:srgbClr val="002060"/>
                </a:solidFill>
              </a:rPr>
              <a:t>Porges</a:t>
            </a:r>
            <a:r>
              <a:rPr lang="en-GB" sz="1700" dirty="0" smtClean="0">
                <a:solidFill>
                  <a:srgbClr val="002060"/>
                </a:solidFill>
              </a:rPr>
              <a:t> Watson (ed.) Introduction to: Sidney, Sir Philip, </a:t>
            </a:r>
            <a:r>
              <a:rPr lang="en-GB" sz="1700" i="1" dirty="0" smtClean="0">
                <a:solidFill>
                  <a:srgbClr val="002060"/>
                </a:solidFill>
              </a:rPr>
              <a:t>Defence of </a:t>
            </a:r>
            <a:r>
              <a:rPr lang="en-GB" sz="1700" i="1" dirty="0" err="1" smtClean="0">
                <a:solidFill>
                  <a:srgbClr val="002060"/>
                </a:solidFill>
              </a:rPr>
              <a:t>Poesie</a:t>
            </a:r>
            <a:r>
              <a:rPr lang="en-GB" sz="1700" i="1" dirty="0" smtClean="0">
                <a:solidFill>
                  <a:srgbClr val="002060"/>
                </a:solidFill>
              </a:rPr>
              <a:t>, </a:t>
            </a:r>
            <a:r>
              <a:rPr lang="en-GB" sz="1700" i="1" dirty="0" err="1" smtClean="0">
                <a:solidFill>
                  <a:srgbClr val="002060"/>
                </a:solidFill>
              </a:rPr>
              <a:t>Astrophil</a:t>
            </a:r>
            <a:r>
              <a:rPr lang="en-GB" sz="1700" i="1" dirty="0" smtClean="0">
                <a:solidFill>
                  <a:srgbClr val="002060"/>
                </a:solidFill>
              </a:rPr>
              <a:t> and Stella and Other Writings</a:t>
            </a:r>
            <a:r>
              <a:rPr lang="en-GB" sz="1700" dirty="0" smtClean="0">
                <a:solidFill>
                  <a:srgbClr val="002060"/>
                </a:solidFill>
              </a:rPr>
              <a:t>, edited by (London: Everyman, 1997)</a:t>
            </a:r>
            <a:endParaRPr lang="en-GB" sz="2200" dirty="0" smtClean="0"/>
          </a:p>
          <a:p>
            <a:endParaRPr lang="en-GB" sz="2400" dirty="0" smtClean="0"/>
          </a:p>
          <a:p>
            <a:endParaRPr lang="en-GB" sz="2400" b="1" dirty="0" smtClean="0"/>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600" dirty="0" smtClean="0"/>
              <a:t>Impediments to Sidney’s early advancement</a:t>
            </a:r>
            <a:endParaRPr lang="en-GB" sz="3600" dirty="0"/>
          </a:p>
        </p:txBody>
      </p:sp>
      <p:sp>
        <p:nvSpPr>
          <p:cNvPr id="3" name="Content Placeholder 2"/>
          <p:cNvSpPr>
            <a:spLocks noGrp="1"/>
          </p:cNvSpPr>
          <p:nvPr>
            <p:ph sz="quarter" idx="1"/>
          </p:nvPr>
        </p:nvSpPr>
        <p:spPr/>
        <p:txBody>
          <a:bodyPr>
            <a:normAutofit fontScale="77500" lnSpcReduction="20000"/>
          </a:bodyPr>
          <a:lstStyle/>
          <a:p>
            <a:pPr algn="ctr">
              <a:buNone/>
            </a:pPr>
            <a:r>
              <a:rPr lang="en-GB" dirty="0" smtClean="0"/>
              <a:t>	</a:t>
            </a:r>
            <a:r>
              <a:rPr lang="en-GB" sz="2000" dirty="0" smtClean="0"/>
              <a:t>Elizabeth </a:t>
            </a:r>
            <a:r>
              <a:rPr lang="en-GB" sz="2000" dirty="0" err="1" smtClean="0"/>
              <a:t>Porges</a:t>
            </a:r>
            <a:r>
              <a:rPr lang="en-GB" sz="2000" dirty="0" smtClean="0"/>
              <a:t> Watson (1997) argues three points:</a:t>
            </a:r>
            <a:endParaRPr lang="en-GB" dirty="0" smtClean="0"/>
          </a:p>
          <a:p>
            <a:pPr lvl="1"/>
            <a:r>
              <a:rPr lang="en-GB" dirty="0" smtClean="0"/>
              <a:t>His success on the continent – a threat to the Queen </a:t>
            </a:r>
          </a:p>
          <a:p>
            <a:endParaRPr lang="en-GB" sz="900" dirty="0" smtClean="0"/>
          </a:p>
          <a:p>
            <a:pPr lvl="1"/>
            <a:r>
              <a:rPr lang="en-GB" dirty="0" smtClean="0"/>
              <a:t>His uncle’s jealousy - Robert Dudley, Earl of Leicester</a:t>
            </a:r>
          </a:p>
          <a:p>
            <a:endParaRPr lang="en-GB" sz="1000" dirty="0" smtClean="0"/>
          </a:p>
          <a:p>
            <a:pPr lvl="1"/>
            <a:r>
              <a:rPr lang="en-GB" dirty="0" smtClean="0"/>
              <a:t>Family history </a:t>
            </a:r>
          </a:p>
          <a:p>
            <a:endParaRPr lang="en-GB" sz="900" dirty="0" smtClean="0"/>
          </a:p>
          <a:p>
            <a:r>
              <a:rPr lang="en-GB" dirty="0" smtClean="0"/>
              <a:t>1576: succeeded his father as Royal Cupbearer </a:t>
            </a:r>
          </a:p>
          <a:p>
            <a:endParaRPr lang="en-GB" sz="1000" dirty="0" smtClean="0"/>
          </a:p>
          <a:p>
            <a:r>
              <a:rPr lang="en-GB" dirty="0" smtClean="0"/>
              <a:t>Visited his father in Ireland</a:t>
            </a:r>
          </a:p>
          <a:p>
            <a:endParaRPr lang="en-GB" sz="1000" dirty="0" smtClean="0"/>
          </a:p>
          <a:p>
            <a:r>
              <a:rPr lang="en-GB" dirty="0" smtClean="0"/>
              <a:t>1577 </a:t>
            </a:r>
            <a:r>
              <a:rPr lang="en-GB" i="1" dirty="0" smtClean="0"/>
              <a:t>Discourse on Irish Affairs </a:t>
            </a:r>
          </a:p>
          <a:p>
            <a:endParaRPr lang="en-GB" sz="1100" dirty="0" smtClean="0"/>
          </a:p>
          <a:p>
            <a:r>
              <a:rPr lang="en-GB" dirty="0" smtClean="0"/>
              <a:t>His embassy to the courts of Emperor Rudolph II, the Elector Palatine and his brother Prince  </a:t>
            </a:r>
            <a:r>
              <a:rPr lang="en-GB" dirty="0" err="1" smtClean="0"/>
              <a:t>Casimir</a:t>
            </a:r>
            <a:r>
              <a:rPr lang="en-GB" dirty="0" smtClean="0"/>
              <a:t>: conveys the Queen’s condolences on their father’s deaths</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Sidney as a cult figure</a:t>
            </a:r>
            <a:endParaRPr lang="en-GB" dirty="0"/>
          </a:p>
        </p:txBody>
      </p:sp>
      <p:sp>
        <p:nvSpPr>
          <p:cNvPr id="3" name="Content Placeholder 2"/>
          <p:cNvSpPr>
            <a:spLocks noGrp="1"/>
          </p:cNvSpPr>
          <p:nvPr>
            <p:ph sz="quarter" idx="1"/>
          </p:nvPr>
        </p:nvSpPr>
        <p:spPr>
          <a:xfrm>
            <a:off x="612648" y="1600200"/>
            <a:ext cx="8226552" cy="5257800"/>
          </a:xfrm>
        </p:spPr>
        <p:txBody>
          <a:bodyPr>
            <a:normAutofit fontScale="70000" lnSpcReduction="20000"/>
          </a:bodyPr>
          <a:lstStyle/>
          <a:p>
            <a:pPr algn="just"/>
            <a:r>
              <a:rPr lang="en-GB" dirty="0" smtClean="0"/>
              <a:t>Died 22</a:t>
            </a:r>
            <a:r>
              <a:rPr lang="en-GB" baseline="30000" dirty="0" smtClean="0"/>
              <a:t>nd</a:t>
            </a:r>
            <a:r>
              <a:rPr lang="en-GB" dirty="0" smtClean="0"/>
              <a:t> September, 1589 – blood poisoning, following a wound from a musket ball during a cavalry attack against an overwhelming number of Spanish troops</a:t>
            </a:r>
          </a:p>
          <a:p>
            <a:pPr lvl="1" algn="just"/>
            <a:r>
              <a:rPr lang="en-GB" dirty="0" smtClean="0"/>
              <a:t>A protracted war – between Protestant forces of the Netherlands and Catholic forces of Spain </a:t>
            </a:r>
          </a:p>
          <a:p>
            <a:pPr lvl="1" algn="just">
              <a:buNone/>
            </a:pPr>
            <a:endParaRPr lang="en-GB" sz="1100" dirty="0" smtClean="0"/>
          </a:p>
          <a:p>
            <a:pPr algn="just"/>
            <a:r>
              <a:rPr lang="en-GB" dirty="0" smtClean="0"/>
              <a:t>Sidney “immediately heralded as a national hero who was mourned by his family and friends, as well as honoured at home and abroad by statesmen, philosophers and writers alike”</a:t>
            </a:r>
            <a:r>
              <a:rPr lang="en-GB" sz="2400" dirty="0" smtClean="0"/>
              <a:t>   (Wynne Davies, 7)</a:t>
            </a:r>
            <a:endParaRPr lang="en-GB" dirty="0" smtClean="0"/>
          </a:p>
          <a:p>
            <a:pPr algn="just"/>
            <a:endParaRPr lang="en-GB" sz="1300" dirty="0" smtClean="0"/>
          </a:p>
          <a:p>
            <a:pPr algn="just"/>
            <a:r>
              <a:rPr lang="en-GB" dirty="0" err="1" smtClean="0"/>
              <a:t>Fulke</a:t>
            </a:r>
            <a:r>
              <a:rPr lang="en-GB" dirty="0" smtClean="0"/>
              <a:t> </a:t>
            </a:r>
            <a:r>
              <a:rPr lang="en-GB" dirty="0" err="1" smtClean="0"/>
              <a:t>Greville</a:t>
            </a:r>
            <a:r>
              <a:rPr lang="en-GB" dirty="0" smtClean="0"/>
              <a:t> described his death metaphorically as “the fire of [a] </a:t>
            </a:r>
            <a:r>
              <a:rPr lang="en-GB" i="1" dirty="0" err="1" smtClean="0"/>
              <a:t>Phenix</a:t>
            </a:r>
            <a:r>
              <a:rPr lang="en-GB" dirty="0" smtClean="0"/>
              <a:t>” for which there could be no “</a:t>
            </a:r>
            <a:r>
              <a:rPr lang="en-GB" dirty="0" err="1" smtClean="0"/>
              <a:t>equall</a:t>
            </a:r>
            <a:r>
              <a:rPr lang="en-GB" dirty="0" smtClean="0"/>
              <a:t>”  </a:t>
            </a:r>
            <a:r>
              <a:rPr lang="en-GB" sz="2400" dirty="0" smtClean="0"/>
              <a:t>(</a:t>
            </a:r>
            <a:r>
              <a:rPr lang="en-GB" sz="2400" dirty="0" err="1" smtClean="0"/>
              <a:t>Greville</a:t>
            </a:r>
            <a:r>
              <a:rPr lang="en-GB" sz="2400" dirty="0" smtClean="0"/>
              <a:t> 1907, 136, in Wynne Davies, 8)</a:t>
            </a:r>
          </a:p>
          <a:p>
            <a:pPr algn="just"/>
            <a:endParaRPr lang="en-GB" sz="1300" dirty="0" smtClean="0"/>
          </a:p>
          <a:p>
            <a:pPr algn="just"/>
            <a:r>
              <a:rPr lang="en-GB" sz="2800" dirty="0" smtClean="0"/>
              <a:t>“The key point is that ... a singe identity could develop a homogenous integrity that served as an idealised mirror used to reveal the flaws of those debased figures of authority left behind”  (ibid, 9)</a:t>
            </a:r>
          </a:p>
          <a:p>
            <a:pPr algn="just"/>
            <a:endParaRPr lang="en-GB" sz="1100" dirty="0" smtClean="0"/>
          </a:p>
          <a:p>
            <a:pPr algn="just"/>
            <a:r>
              <a:rPr lang="en-GB" sz="2800" dirty="0" smtClean="0"/>
              <a:t>Timing of funeral – delay – the execution of Mary of Scotland 		</a:t>
            </a:r>
            <a:endParaRPr lang="en-GB" sz="33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i="1" dirty="0" err="1" smtClean="0"/>
              <a:t>Astrophil</a:t>
            </a:r>
            <a:r>
              <a:rPr lang="en-GB" i="1" dirty="0" smtClean="0"/>
              <a:t> and Stella.</a:t>
            </a:r>
            <a:br>
              <a:rPr lang="en-GB" i="1" dirty="0" smtClean="0"/>
            </a:br>
            <a:r>
              <a:rPr lang="en-GB" sz="2700" dirty="0" smtClean="0"/>
              <a:t>(Star lover and star)</a:t>
            </a:r>
            <a:endParaRPr lang="en-GB" dirty="0"/>
          </a:p>
        </p:txBody>
      </p:sp>
      <p:sp>
        <p:nvSpPr>
          <p:cNvPr id="3" name="Content Placeholder 2"/>
          <p:cNvSpPr>
            <a:spLocks noGrp="1"/>
          </p:cNvSpPr>
          <p:nvPr>
            <p:ph sz="quarter" idx="1"/>
          </p:nvPr>
        </p:nvSpPr>
        <p:spPr>
          <a:xfrm>
            <a:off x="609600" y="1752600"/>
            <a:ext cx="8153400" cy="4724400"/>
          </a:xfrm>
        </p:spPr>
        <p:txBody>
          <a:bodyPr>
            <a:normAutofit fontScale="92500" lnSpcReduction="10000"/>
          </a:bodyPr>
          <a:lstStyle/>
          <a:p>
            <a:r>
              <a:rPr lang="en-GB" dirty="0" smtClean="0"/>
              <a:t>108 sonnets – a sonnet sequence</a:t>
            </a:r>
          </a:p>
          <a:p>
            <a:r>
              <a:rPr lang="en-GB" dirty="0" smtClean="0"/>
              <a:t>Based on the </a:t>
            </a:r>
            <a:r>
              <a:rPr lang="en-GB" dirty="0" err="1" smtClean="0"/>
              <a:t>Petrarchan</a:t>
            </a:r>
            <a:r>
              <a:rPr lang="en-GB" dirty="0" smtClean="0"/>
              <a:t> sonnet</a:t>
            </a:r>
          </a:p>
          <a:p>
            <a:r>
              <a:rPr lang="en-GB" dirty="0" smtClean="0"/>
              <a:t>Composed possibly between 1581-1582 or 3, although not printed until after his death</a:t>
            </a:r>
          </a:p>
          <a:p>
            <a:r>
              <a:rPr lang="en-GB" dirty="0" smtClean="0"/>
              <a:t>Reference to Stella – Penelope Rich – layers of meaning</a:t>
            </a:r>
          </a:p>
          <a:p>
            <a:pPr lvl="1"/>
            <a:r>
              <a:rPr lang="en-GB" dirty="0" err="1" smtClean="0"/>
              <a:t>Astrophil</a:t>
            </a:r>
            <a:r>
              <a:rPr lang="en-GB" dirty="0" smtClean="0"/>
              <a:t> as Sidney</a:t>
            </a:r>
          </a:p>
          <a:p>
            <a:pPr lvl="1"/>
            <a:r>
              <a:rPr lang="en-GB" dirty="0" smtClean="0"/>
              <a:t>Stella as Penelope Rich (</a:t>
            </a:r>
            <a:r>
              <a:rPr lang="en-GB" dirty="0" err="1" smtClean="0"/>
              <a:t>Deveraux</a:t>
            </a:r>
            <a:r>
              <a:rPr lang="en-GB" dirty="0" smtClean="0"/>
              <a:t>) </a:t>
            </a:r>
          </a:p>
          <a:p>
            <a:pPr lvl="1"/>
            <a:r>
              <a:rPr lang="en-GB" dirty="0" smtClean="0"/>
              <a:t>Should we read it biographically? </a:t>
            </a:r>
          </a:p>
          <a:p>
            <a:pPr lvl="2"/>
            <a:r>
              <a:rPr lang="en-GB" dirty="0" smtClean="0"/>
              <a:t>Or does Sidney have further purpose in his portrayal of </a:t>
            </a:r>
            <a:r>
              <a:rPr lang="en-GB" dirty="0" err="1" smtClean="0"/>
              <a:t>Astrophil</a:t>
            </a:r>
            <a:r>
              <a:rPr lang="en-GB" dirty="0" smtClean="0"/>
              <a:t>?</a:t>
            </a:r>
          </a:p>
          <a:p>
            <a:pPr lvl="1">
              <a:buNone/>
            </a:pPr>
            <a:endParaRPr lang="en-GB" dirty="0" smtClean="0"/>
          </a:p>
          <a:p>
            <a:pPr lvl="1">
              <a:buNone/>
            </a:pP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Astrophil</a:t>
            </a:r>
            <a:r>
              <a:rPr lang="en-GB" i="1" dirty="0" smtClean="0"/>
              <a:t> and Stella</a:t>
            </a:r>
            <a:endParaRPr lang="en-GB" dirty="0"/>
          </a:p>
        </p:txBody>
      </p:sp>
      <p:sp>
        <p:nvSpPr>
          <p:cNvPr id="3" name="Content Placeholder 2"/>
          <p:cNvSpPr>
            <a:spLocks noGrp="1"/>
          </p:cNvSpPr>
          <p:nvPr>
            <p:ph sz="quarter" idx="1"/>
          </p:nvPr>
        </p:nvSpPr>
        <p:spPr>
          <a:xfrm>
            <a:off x="838200" y="2133600"/>
            <a:ext cx="7467600" cy="3581400"/>
          </a:xfrm>
        </p:spPr>
        <p:txBody>
          <a:bodyPr>
            <a:normAutofit fontScale="85000" lnSpcReduction="10000"/>
          </a:bodyPr>
          <a:lstStyle/>
          <a:p>
            <a:pPr algn="just">
              <a:buNone/>
            </a:pPr>
            <a:r>
              <a:rPr lang="en-GB" dirty="0" smtClean="0"/>
              <a:t>	“In </a:t>
            </a:r>
            <a:r>
              <a:rPr lang="en-GB" i="1" dirty="0" smtClean="0"/>
              <a:t>An </a:t>
            </a:r>
            <a:r>
              <a:rPr lang="en-GB" i="1" dirty="0" err="1" smtClean="0"/>
              <a:t>Apologie</a:t>
            </a:r>
            <a:r>
              <a:rPr lang="en-GB" i="1" dirty="0" smtClean="0"/>
              <a:t> for </a:t>
            </a:r>
            <a:r>
              <a:rPr lang="en-GB" i="1" dirty="0" err="1" smtClean="0"/>
              <a:t>Poetrie</a:t>
            </a:r>
            <a:r>
              <a:rPr lang="en-GB" i="1" dirty="0" smtClean="0"/>
              <a:t> </a:t>
            </a:r>
            <a:r>
              <a:rPr lang="en-GB" dirty="0" smtClean="0"/>
              <a:t>(published posthumously in 1595) Sidney attested to the dignity of poetic writing, defended poetry against the charge of being worthless fiction or lies, and surveyed the contemporary poetic situation. Most importantly he recognised that poetry could be used to criticise contemporary ideologies and fiercely defended the writer’s autonomy to ‘delight and teach” </a:t>
            </a:r>
          </a:p>
          <a:p>
            <a:pPr algn="just">
              <a:buNone/>
            </a:pPr>
            <a:r>
              <a:rPr lang="en-GB" sz="2000" dirty="0" smtClean="0"/>
              <a:t>					(Sidney 1973, 103, in Wynne Davies, 11) </a:t>
            </a:r>
          </a:p>
          <a:p>
            <a:pPr algn="just">
              <a:buNone/>
            </a:pPr>
            <a:r>
              <a:rPr lang="en-GB" sz="2800" b="1" dirty="0" smtClean="0"/>
              <a:t>	(1) </a:t>
            </a:r>
            <a:endParaRPr lang="en-GB" sz="4200" b="1"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Astrophil</a:t>
            </a:r>
            <a:r>
              <a:rPr lang="en-GB" i="1" dirty="0" smtClean="0"/>
              <a:t> and Stella</a:t>
            </a:r>
            <a:endParaRPr lang="en-GB" dirty="0"/>
          </a:p>
        </p:txBody>
      </p:sp>
      <p:sp>
        <p:nvSpPr>
          <p:cNvPr id="3" name="Content Placeholder 2"/>
          <p:cNvSpPr>
            <a:spLocks noGrp="1"/>
          </p:cNvSpPr>
          <p:nvPr>
            <p:ph sz="quarter" idx="1"/>
          </p:nvPr>
        </p:nvSpPr>
        <p:spPr>
          <a:xfrm>
            <a:off x="612648" y="1600200"/>
            <a:ext cx="8074152" cy="4495800"/>
          </a:xfrm>
        </p:spPr>
        <p:txBody>
          <a:bodyPr/>
          <a:lstStyle/>
          <a:p>
            <a:pPr algn="just">
              <a:buNone/>
            </a:pPr>
            <a:r>
              <a:rPr lang="en-GB" dirty="0" smtClean="0"/>
              <a:t>	Sidney avoided basing his argument on the divine origin of poetry ... Plato, he said, “</a:t>
            </a:r>
            <a:r>
              <a:rPr lang="en-GB" dirty="0" err="1" smtClean="0"/>
              <a:t>attributeth</a:t>
            </a:r>
            <a:r>
              <a:rPr lang="en-GB" dirty="0" smtClean="0"/>
              <a:t> to poesy more than myself do, namely to be very inspiring of a divine force, far above man’s wit.” He himself concentrated rather on justifying poetry as the superlative mortal means of </a:t>
            </a:r>
            <a:r>
              <a:rPr lang="en-GB" b="1" dirty="0" smtClean="0">
                <a:solidFill>
                  <a:schemeClr val="accent6">
                    <a:lumMod val="50000"/>
                  </a:schemeClr>
                </a:solidFill>
              </a:rPr>
              <a:t>teaching virtue</a:t>
            </a:r>
            <a:r>
              <a:rPr lang="en-GB" dirty="0" smtClean="0"/>
              <a:t>.”</a:t>
            </a:r>
          </a:p>
          <a:p>
            <a:pPr>
              <a:buNone/>
            </a:pPr>
            <a:r>
              <a:rPr lang="en-GB" dirty="0" smtClean="0"/>
              <a:t>	(2)						</a:t>
            </a:r>
            <a:r>
              <a:rPr lang="en-GB" sz="2400" dirty="0" smtClean="0"/>
              <a:t>(Jonas 1940, 8)</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Question</a:t>
            </a:r>
            <a:endParaRPr lang="en-GB" dirty="0"/>
          </a:p>
        </p:txBody>
      </p:sp>
      <p:sp>
        <p:nvSpPr>
          <p:cNvPr id="3" name="Content Placeholder 2"/>
          <p:cNvSpPr>
            <a:spLocks noGrp="1"/>
          </p:cNvSpPr>
          <p:nvPr>
            <p:ph sz="quarter" idx="1"/>
          </p:nvPr>
        </p:nvSpPr>
        <p:spPr/>
        <p:txBody>
          <a:bodyPr>
            <a:normAutofit fontScale="92500" lnSpcReduction="10000"/>
          </a:bodyPr>
          <a:lstStyle/>
          <a:p>
            <a:pPr>
              <a:buNone/>
            </a:pPr>
            <a:r>
              <a:rPr lang="en-GB" dirty="0" smtClean="0"/>
              <a:t>	Sidney’s </a:t>
            </a:r>
            <a:r>
              <a:rPr lang="en-GB" i="1" dirty="0" err="1" smtClean="0"/>
              <a:t>Astrophil</a:t>
            </a:r>
            <a:r>
              <a:rPr lang="en-GB" i="1" dirty="0" smtClean="0"/>
              <a:t> and Stella </a:t>
            </a:r>
            <a:r>
              <a:rPr lang="en-GB" dirty="0" smtClean="0"/>
              <a:t>is sonnet sequence – according to the ideas of the day, as influenced by Italian tradition, being one of the lower forms or </a:t>
            </a:r>
            <a:r>
              <a:rPr lang="en-GB" i="1" dirty="0" smtClean="0"/>
              <a:t>genres </a:t>
            </a:r>
            <a:r>
              <a:rPr lang="en-GB" i="1" dirty="0" err="1" smtClean="0"/>
              <a:t>inferieurs</a:t>
            </a:r>
            <a:endParaRPr lang="en-GB" i="1" dirty="0" smtClean="0"/>
          </a:p>
          <a:p>
            <a:pPr>
              <a:buNone/>
            </a:pPr>
            <a:endParaRPr lang="en-GB" sz="1900" i="1" dirty="0" smtClean="0"/>
          </a:p>
          <a:p>
            <a:pPr>
              <a:buNone/>
            </a:pPr>
            <a:r>
              <a:rPr lang="en-GB" dirty="0" smtClean="0"/>
              <a:t>	So how should we understand Sidney’s sonnet sequence, which is more innovative than imitative?</a:t>
            </a:r>
          </a:p>
          <a:p>
            <a:pPr>
              <a:buNone/>
            </a:pPr>
            <a:endParaRPr lang="en-GB" sz="1900" dirty="0" smtClean="0"/>
          </a:p>
          <a:p>
            <a:pPr>
              <a:buNone/>
            </a:pPr>
            <a:r>
              <a:rPr lang="en-GB" dirty="0" smtClean="0"/>
              <a:t>	In preparation for next week, first read </a:t>
            </a:r>
            <a:r>
              <a:rPr lang="en-GB" i="1" dirty="0" smtClean="0"/>
              <a:t>The Defence of </a:t>
            </a:r>
            <a:r>
              <a:rPr lang="en-GB" i="1" dirty="0" err="1" smtClean="0"/>
              <a:t>Poesie</a:t>
            </a:r>
            <a:r>
              <a:rPr lang="en-GB" dirty="0" smtClean="0"/>
              <a:t>, and then the sonnet sequence, and think about how you might answer this question </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Astrophil</a:t>
            </a:r>
            <a:r>
              <a:rPr lang="en-GB" i="1" dirty="0" smtClean="0"/>
              <a:t> and Stella</a:t>
            </a:r>
            <a:endParaRPr lang="en-GB" dirty="0"/>
          </a:p>
        </p:txBody>
      </p:sp>
      <p:sp>
        <p:nvSpPr>
          <p:cNvPr id="3" name="Content Placeholder 2"/>
          <p:cNvSpPr>
            <a:spLocks noGrp="1"/>
          </p:cNvSpPr>
          <p:nvPr>
            <p:ph sz="quarter" idx="1"/>
          </p:nvPr>
        </p:nvSpPr>
        <p:spPr>
          <a:xfrm>
            <a:off x="612648" y="1752600"/>
            <a:ext cx="8153400" cy="4572000"/>
          </a:xfrm>
        </p:spPr>
        <p:txBody>
          <a:bodyPr>
            <a:normAutofit fontScale="92500" lnSpcReduction="20000"/>
          </a:bodyPr>
          <a:lstStyle/>
          <a:p>
            <a:pPr lvl="0"/>
            <a:r>
              <a:rPr lang="en-GB" sz="2600" dirty="0" smtClean="0"/>
              <a:t>The love lyric (including the sonnet) and the pastoral were at the lowest extreme of the hierarchy of genres  </a:t>
            </a:r>
          </a:p>
          <a:p>
            <a:pPr lvl="1"/>
            <a:r>
              <a:rPr lang="en-GB" sz="2500" dirty="0" smtClean="0"/>
              <a:t>Valued chiefly for the technical exercise they afforded the poet</a:t>
            </a:r>
          </a:p>
          <a:p>
            <a:pPr lvl="1"/>
            <a:r>
              <a:rPr lang="en-GB" sz="2500" dirty="0" smtClean="0"/>
              <a:t>Generally imitative</a:t>
            </a:r>
          </a:p>
          <a:p>
            <a:pPr lvl="1">
              <a:buNone/>
            </a:pPr>
            <a:endParaRPr lang="en-GB" sz="2200" dirty="0" smtClean="0"/>
          </a:p>
          <a:p>
            <a:pPr lvl="0"/>
            <a:r>
              <a:rPr lang="en-GB" sz="2600" dirty="0" smtClean="0"/>
              <a:t>Yet </a:t>
            </a:r>
            <a:r>
              <a:rPr lang="en-GB" sz="2600" i="1" dirty="0" err="1" smtClean="0"/>
              <a:t>Astrophil</a:t>
            </a:r>
            <a:r>
              <a:rPr lang="en-GB" sz="2600" i="1" dirty="0" smtClean="0"/>
              <a:t> &amp;Stella </a:t>
            </a:r>
            <a:r>
              <a:rPr lang="en-GB" sz="2600" dirty="0" smtClean="0"/>
              <a:t>innovates within an English literary context – six of the songs are trochaic – a rhythm unknown in Elizabethan verse until Sidney introduced it, and the sonnet forms are Italianate. </a:t>
            </a:r>
          </a:p>
          <a:p>
            <a:pPr lvl="0">
              <a:buNone/>
            </a:pPr>
            <a:endParaRPr lang="en-GB" sz="2200" dirty="0" smtClean="0"/>
          </a:p>
          <a:p>
            <a:pPr lvl="0"/>
            <a:r>
              <a:rPr lang="en-GB" sz="2600" dirty="0" smtClean="0"/>
              <a:t>Do ‘not say that Poetry </a:t>
            </a:r>
            <a:r>
              <a:rPr lang="en-GB" sz="2600" dirty="0" err="1" smtClean="0"/>
              <a:t>abuseth</a:t>
            </a:r>
            <a:r>
              <a:rPr lang="en-GB" sz="2600" dirty="0" smtClean="0"/>
              <a:t> man’s wit, but that man’s wit </a:t>
            </a:r>
            <a:r>
              <a:rPr lang="en-GB" sz="2600" dirty="0" err="1" smtClean="0"/>
              <a:t>abuseth</a:t>
            </a:r>
            <a:r>
              <a:rPr lang="en-GB" sz="2600" dirty="0" smtClean="0"/>
              <a:t> Poetry’ (</a:t>
            </a:r>
            <a:r>
              <a:rPr lang="en-GB" sz="2600" dirty="0" smtClean="0"/>
              <a:t>Sidney’s </a:t>
            </a:r>
            <a:r>
              <a:rPr lang="en-GB" sz="2600" i="1" dirty="0" smtClean="0"/>
              <a:t>The Defence</a:t>
            </a:r>
            <a:r>
              <a:rPr lang="en-GB" sz="2600" dirty="0" smtClean="0"/>
              <a:t>, 1997, 131</a:t>
            </a:r>
            <a:r>
              <a:rPr lang="en-GB" sz="2600" dirty="0" smtClean="0"/>
              <a:t>)</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Astrophil</a:t>
            </a:r>
            <a:r>
              <a:rPr lang="en-GB" i="1" dirty="0" smtClean="0"/>
              <a:t> and Stella</a:t>
            </a:r>
            <a:endParaRPr lang="en-GB" dirty="0"/>
          </a:p>
        </p:txBody>
      </p:sp>
      <p:sp>
        <p:nvSpPr>
          <p:cNvPr id="3" name="Content Placeholder 2"/>
          <p:cNvSpPr>
            <a:spLocks noGrp="1"/>
          </p:cNvSpPr>
          <p:nvPr>
            <p:ph sz="quarter" idx="1"/>
          </p:nvPr>
        </p:nvSpPr>
        <p:spPr/>
        <p:txBody>
          <a:bodyPr>
            <a:normAutofit fontScale="92500"/>
          </a:bodyPr>
          <a:lstStyle/>
          <a:p>
            <a:pPr lvl="1">
              <a:buNone/>
            </a:pPr>
            <a:r>
              <a:rPr lang="en-GB" dirty="0" smtClean="0"/>
              <a:t>	“[Sidney] demonstrated that men became poets when they used feigning to enter into the “gates of popular judgement” and taught by delighting the hearer. Verse, though usual in poetry, was not essential; teaching by imitation of life was. He eulogized the poetic office and defended the poet’s imaginative power. The poet had the privilege of creating beyond nature, of inventing fictitious monsters or ideal heroes. Sidney held that a feigned example was as good as a real one; it might even be better than a real one for purposes of delightful instruction.”</a:t>
            </a:r>
          </a:p>
          <a:p>
            <a:pPr lvl="1">
              <a:buNone/>
            </a:pPr>
            <a:r>
              <a:rPr lang="en-GB" dirty="0" smtClean="0"/>
              <a:t>	(3)					</a:t>
            </a:r>
            <a:r>
              <a:rPr lang="en-GB" sz="2400" dirty="0" smtClean="0"/>
              <a:t>(Jonas 1940, 8)</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Astrophil</a:t>
            </a:r>
            <a:r>
              <a:rPr lang="en-GB" i="1" dirty="0" smtClean="0"/>
              <a:t> and Stella</a:t>
            </a:r>
            <a:endParaRPr lang="en-GB" dirty="0"/>
          </a:p>
        </p:txBody>
      </p:sp>
      <p:sp>
        <p:nvSpPr>
          <p:cNvPr id="3" name="Content Placeholder 2"/>
          <p:cNvSpPr>
            <a:spLocks noGrp="1"/>
          </p:cNvSpPr>
          <p:nvPr>
            <p:ph sz="quarter" idx="1"/>
          </p:nvPr>
        </p:nvSpPr>
        <p:spPr>
          <a:xfrm>
            <a:off x="612648" y="1981200"/>
            <a:ext cx="7845552" cy="4114800"/>
          </a:xfrm>
        </p:spPr>
        <p:txBody>
          <a:bodyPr/>
          <a:lstStyle/>
          <a:p>
            <a:pPr algn="ctr">
              <a:buNone/>
            </a:pPr>
            <a:r>
              <a:rPr lang="en-GB" b="1" dirty="0" smtClean="0"/>
              <a:t>	Cicero’s ‘affective triad’: </a:t>
            </a:r>
          </a:p>
          <a:p>
            <a:pPr algn="ctr">
              <a:buNone/>
            </a:pPr>
            <a:r>
              <a:rPr lang="en-GB" dirty="0" smtClean="0"/>
              <a:t>	“</a:t>
            </a:r>
            <a:r>
              <a:rPr lang="en-GB" dirty="0" err="1" smtClean="0"/>
              <a:t>docere</a:t>
            </a:r>
            <a:r>
              <a:rPr lang="en-GB" dirty="0" smtClean="0"/>
              <a:t>” – ‘to teach or instruct’</a:t>
            </a:r>
          </a:p>
          <a:p>
            <a:pPr algn="ctr">
              <a:buNone/>
            </a:pPr>
            <a:r>
              <a:rPr lang="en-GB" dirty="0" smtClean="0"/>
              <a:t>	“</a:t>
            </a:r>
            <a:r>
              <a:rPr lang="en-GB" dirty="0" err="1" smtClean="0"/>
              <a:t>delectare</a:t>
            </a:r>
            <a:r>
              <a:rPr lang="en-GB" dirty="0" smtClean="0"/>
              <a:t>” – ‘to please or interest’</a:t>
            </a:r>
          </a:p>
          <a:p>
            <a:pPr algn="ctr">
              <a:buNone/>
            </a:pPr>
            <a:r>
              <a:rPr lang="en-GB" dirty="0" smtClean="0"/>
              <a:t>	“</a:t>
            </a:r>
            <a:r>
              <a:rPr lang="en-GB" dirty="0" err="1" smtClean="0"/>
              <a:t>movere</a:t>
            </a:r>
            <a:r>
              <a:rPr lang="en-GB" dirty="0" smtClean="0"/>
              <a:t>” – ‘to move the emotions’</a:t>
            </a:r>
          </a:p>
          <a:p>
            <a:pPr algn="ct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Astrophil</a:t>
            </a:r>
            <a:r>
              <a:rPr lang="en-GB" i="1" dirty="0" smtClean="0"/>
              <a:t> and Stella</a:t>
            </a:r>
            <a:endParaRPr lang="en-GB" dirty="0"/>
          </a:p>
        </p:txBody>
      </p:sp>
      <p:sp>
        <p:nvSpPr>
          <p:cNvPr id="3" name="Content Placeholder 2"/>
          <p:cNvSpPr>
            <a:spLocks noGrp="1"/>
          </p:cNvSpPr>
          <p:nvPr>
            <p:ph sz="quarter" idx="1"/>
          </p:nvPr>
        </p:nvSpPr>
        <p:spPr>
          <a:xfrm>
            <a:off x="612648" y="1600200"/>
            <a:ext cx="7997952" cy="4191000"/>
          </a:xfrm>
        </p:spPr>
        <p:txBody>
          <a:bodyPr>
            <a:normAutofit fontScale="85000" lnSpcReduction="10000"/>
          </a:bodyPr>
          <a:lstStyle/>
          <a:p>
            <a:pPr algn="just">
              <a:lnSpc>
                <a:spcPct val="120000"/>
              </a:lnSpc>
              <a:spcBef>
                <a:spcPts val="0"/>
              </a:spcBef>
              <a:buNone/>
            </a:pPr>
            <a:r>
              <a:rPr lang="en-GB" dirty="0" smtClean="0"/>
              <a:t>	“Whatsoever the philosopher </a:t>
            </a:r>
            <a:r>
              <a:rPr lang="en-GB" dirty="0" err="1" smtClean="0"/>
              <a:t>saith</a:t>
            </a:r>
            <a:r>
              <a:rPr lang="en-GB" dirty="0" smtClean="0"/>
              <a:t> should be done, [the poet] gives a perfect picture of it in someone by whom he </a:t>
            </a:r>
            <a:r>
              <a:rPr lang="en-GB" dirty="0" err="1" smtClean="0"/>
              <a:t>presupposeth</a:t>
            </a:r>
            <a:r>
              <a:rPr lang="en-GB" dirty="0" smtClean="0"/>
              <a:t> it was done, so as he couplet the general notion with the particular example. A perfect picture I say, for he </a:t>
            </a:r>
            <a:r>
              <a:rPr lang="en-GB" dirty="0" err="1" smtClean="0"/>
              <a:t>yieldeth</a:t>
            </a:r>
            <a:r>
              <a:rPr lang="en-GB" dirty="0" smtClean="0"/>
              <a:t> to the powers of the mind an image of that whereof the philosopher </a:t>
            </a:r>
            <a:r>
              <a:rPr lang="en-GB" dirty="0" err="1" smtClean="0"/>
              <a:t>bestoweth</a:t>
            </a:r>
            <a:r>
              <a:rPr lang="en-GB" dirty="0" smtClean="0"/>
              <a:t> but a </a:t>
            </a:r>
            <a:r>
              <a:rPr lang="en-GB" dirty="0" err="1" smtClean="0"/>
              <a:t>wordish</a:t>
            </a:r>
            <a:r>
              <a:rPr lang="en-GB" dirty="0" smtClean="0"/>
              <a:t> description which doth neither strike, pierce, nor possess the sight of the soul so much as that other doth.” </a:t>
            </a:r>
          </a:p>
          <a:p>
            <a:pPr>
              <a:buNone/>
            </a:pPr>
            <a:r>
              <a:rPr lang="en-GB" dirty="0" smtClean="0"/>
              <a:t>					(</a:t>
            </a:r>
            <a:r>
              <a:rPr lang="en-GB" i="1" dirty="0" smtClean="0"/>
              <a:t>The </a:t>
            </a:r>
            <a:r>
              <a:rPr lang="en-GB" i="1" dirty="0" smtClean="0"/>
              <a:t>Defence</a:t>
            </a:r>
            <a:r>
              <a:rPr lang="en-GB" dirty="0" smtClean="0"/>
              <a:t>,113-114</a:t>
            </a:r>
            <a:r>
              <a:rPr lang="en-GB" dirty="0" smtClean="0"/>
              <a:t>)</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Astrophil</a:t>
            </a:r>
            <a:r>
              <a:rPr lang="en-GB" i="1" dirty="0" smtClean="0"/>
              <a:t> and Stella</a:t>
            </a:r>
            <a:endParaRPr lang="en-GB" dirty="0"/>
          </a:p>
        </p:txBody>
      </p:sp>
      <p:sp>
        <p:nvSpPr>
          <p:cNvPr id="3" name="Content Placeholder 2"/>
          <p:cNvSpPr>
            <a:spLocks noGrp="1"/>
          </p:cNvSpPr>
          <p:nvPr>
            <p:ph sz="quarter" idx="1"/>
          </p:nvPr>
        </p:nvSpPr>
        <p:spPr>
          <a:xfrm>
            <a:off x="612648" y="1828800"/>
            <a:ext cx="7997952" cy="4419600"/>
          </a:xfrm>
        </p:spPr>
        <p:txBody>
          <a:bodyPr>
            <a:normAutofit fontScale="70000" lnSpcReduction="20000"/>
          </a:bodyPr>
          <a:lstStyle/>
          <a:p>
            <a:pPr algn="just">
              <a:lnSpc>
                <a:spcPct val="120000"/>
              </a:lnSpc>
              <a:spcBef>
                <a:spcPts val="0"/>
              </a:spcBef>
              <a:buNone/>
            </a:pPr>
            <a:r>
              <a:rPr lang="en-GB" sz="3100" dirty="0" smtClean="0"/>
              <a:t>	“But truly, many of such writings as come under the banner of </a:t>
            </a:r>
            <a:r>
              <a:rPr lang="en-GB" sz="3100" dirty="0" err="1" smtClean="0"/>
              <a:t>unresistable</a:t>
            </a:r>
            <a:r>
              <a:rPr lang="en-GB" sz="3100" dirty="0" smtClean="0"/>
              <a:t> love, if I were a mistress, would never persuade me they were in love. So coldly they apply fiery speeches, as mean that had rather read lover’s writings (and so caught up certain swelling phrases which hang together, like a man which once told me the wind was at north-west and by south, because he would be sure to name winds enough), than that in truth they feel those passions, which easily – as I think – may be betrayed by that same forcibleness or </a:t>
            </a:r>
            <a:r>
              <a:rPr lang="en-GB" sz="3100" i="1" dirty="0" err="1" smtClean="0"/>
              <a:t>energia</a:t>
            </a:r>
            <a:r>
              <a:rPr lang="en-GB" sz="3100" dirty="0" smtClean="0"/>
              <a:t> (as the Greeks call it) of the writer.” </a:t>
            </a:r>
            <a:r>
              <a:rPr lang="en-GB" dirty="0" smtClean="0"/>
              <a:t>				     </a:t>
            </a:r>
          </a:p>
          <a:p>
            <a:pPr algn="just">
              <a:lnSpc>
                <a:spcPct val="120000"/>
              </a:lnSpc>
              <a:spcBef>
                <a:spcPts val="0"/>
              </a:spcBef>
              <a:buNone/>
            </a:pPr>
            <a:r>
              <a:rPr lang="en-GB" dirty="0" smtClean="0"/>
              <a:t>							(</a:t>
            </a:r>
            <a:r>
              <a:rPr lang="en-GB" i="1" dirty="0" smtClean="0"/>
              <a:t>The Defence</a:t>
            </a:r>
            <a:r>
              <a:rPr lang="en-GB" dirty="0" smtClean="0"/>
              <a:t>, </a:t>
            </a:r>
            <a:r>
              <a:rPr lang="en-GB" dirty="0" smtClean="0"/>
              <a:t>143</a:t>
            </a:r>
            <a:r>
              <a:rPr lang="en-GB" dirty="0" smtClean="0"/>
              <a:t>)</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quarter" idx="4294967295"/>
          </p:nvPr>
        </p:nvSpPr>
        <p:spPr>
          <a:xfrm>
            <a:off x="914400" y="152400"/>
            <a:ext cx="7924800" cy="6172200"/>
          </a:xfrm>
        </p:spPr>
        <p:txBody>
          <a:bodyPr>
            <a:normAutofit fontScale="77500" lnSpcReduction="20000"/>
          </a:bodyPr>
          <a:lstStyle/>
          <a:p>
            <a:pPr>
              <a:buNone/>
            </a:pPr>
            <a:r>
              <a:rPr lang="en-GB" dirty="0" smtClean="0">
                <a:solidFill>
                  <a:schemeClr val="accent2">
                    <a:lumMod val="50000"/>
                  </a:schemeClr>
                </a:solidFill>
              </a:rPr>
              <a:t>		</a:t>
            </a:r>
            <a:r>
              <a:rPr lang="en-GB" i="1" dirty="0" err="1" smtClean="0"/>
              <a:t>Astrophil</a:t>
            </a:r>
            <a:r>
              <a:rPr lang="en-GB" i="1" dirty="0" smtClean="0"/>
              <a:t> and Stella</a:t>
            </a:r>
            <a:r>
              <a:rPr lang="en-GB" dirty="0" smtClean="0"/>
              <a:t>: </a:t>
            </a:r>
            <a:r>
              <a:rPr lang="en-GB" b="1" dirty="0" smtClean="0"/>
              <a:t>Sonnet 1</a:t>
            </a:r>
          </a:p>
          <a:p>
            <a:pPr>
              <a:buNone/>
            </a:pPr>
            <a:endParaRPr lang="en-GB" sz="100" dirty="0" smtClean="0">
              <a:solidFill>
                <a:schemeClr val="accent2">
                  <a:lumMod val="50000"/>
                </a:schemeClr>
              </a:solidFill>
            </a:endParaRPr>
          </a:p>
          <a:p>
            <a:pPr>
              <a:buNone/>
            </a:pPr>
            <a:r>
              <a:rPr lang="en-GB" dirty="0" smtClean="0">
                <a:solidFill>
                  <a:schemeClr val="accent2">
                    <a:lumMod val="50000"/>
                  </a:schemeClr>
                </a:solidFill>
              </a:rPr>
              <a:t>Loving in truth, and </a:t>
            </a:r>
            <a:r>
              <a:rPr lang="en-GB" dirty="0" err="1" smtClean="0">
                <a:solidFill>
                  <a:schemeClr val="accent2">
                    <a:lumMod val="50000"/>
                  </a:schemeClr>
                </a:solidFill>
              </a:rPr>
              <a:t>faine</a:t>
            </a:r>
            <a:r>
              <a:rPr lang="en-GB" dirty="0" smtClean="0">
                <a:solidFill>
                  <a:schemeClr val="accent2">
                    <a:lumMod val="50000"/>
                  </a:schemeClr>
                </a:solidFill>
              </a:rPr>
              <a:t> in verse my love to show,</a:t>
            </a:r>
          </a:p>
          <a:p>
            <a:pPr>
              <a:buNone/>
            </a:pPr>
            <a:r>
              <a:rPr lang="en-GB" dirty="0" smtClean="0">
                <a:solidFill>
                  <a:schemeClr val="accent2">
                    <a:lumMod val="50000"/>
                  </a:schemeClr>
                </a:solidFill>
              </a:rPr>
              <a:t>That she (</a:t>
            </a:r>
            <a:r>
              <a:rPr lang="en-GB" dirty="0" err="1" smtClean="0">
                <a:solidFill>
                  <a:schemeClr val="accent2">
                    <a:lumMod val="50000"/>
                  </a:schemeClr>
                </a:solidFill>
              </a:rPr>
              <a:t>deare</a:t>
            </a:r>
            <a:r>
              <a:rPr lang="en-GB" dirty="0" smtClean="0">
                <a:solidFill>
                  <a:schemeClr val="accent2">
                    <a:lumMod val="50000"/>
                  </a:schemeClr>
                </a:solidFill>
              </a:rPr>
              <a:t> She) might take some pleasure of my </a:t>
            </a:r>
            <a:r>
              <a:rPr lang="en-GB" dirty="0" err="1" smtClean="0">
                <a:solidFill>
                  <a:schemeClr val="accent2">
                    <a:lumMod val="50000"/>
                  </a:schemeClr>
                </a:solidFill>
              </a:rPr>
              <a:t>paine</a:t>
            </a:r>
            <a:r>
              <a:rPr lang="en-GB" dirty="0" smtClean="0">
                <a:solidFill>
                  <a:schemeClr val="accent2">
                    <a:lumMod val="50000"/>
                  </a:schemeClr>
                </a:solidFill>
              </a:rPr>
              <a:t>:</a:t>
            </a:r>
          </a:p>
          <a:p>
            <a:pPr>
              <a:buNone/>
            </a:pPr>
            <a:r>
              <a:rPr lang="en-GB" dirty="0" smtClean="0">
                <a:solidFill>
                  <a:schemeClr val="accent2">
                    <a:lumMod val="50000"/>
                  </a:schemeClr>
                </a:solidFill>
              </a:rPr>
              <a:t>Pleasure might cause her </a:t>
            </a:r>
            <a:r>
              <a:rPr lang="en-GB" dirty="0" err="1" smtClean="0">
                <a:solidFill>
                  <a:schemeClr val="accent2">
                    <a:lumMod val="50000"/>
                  </a:schemeClr>
                </a:solidFill>
              </a:rPr>
              <a:t>reade</a:t>
            </a:r>
            <a:r>
              <a:rPr lang="en-GB" dirty="0" smtClean="0">
                <a:solidFill>
                  <a:schemeClr val="accent2">
                    <a:lumMod val="50000"/>
                  </a:schemeClr>
                </a:solidFill>
              </a:rPr>
              <a:t>, reading might make her know,</a:t>
            </a:r>
          </a:p>
          <a:p>
            <a:pPr>
              <a:buNone/>
            </a:pPr>
            <a:r>
              <a:rPr lang="en-GB" dirty="0" smtClean="0">
                <a:solidFill>
                  <a:schemeClr val="accent2">
                    <a:lumMod val="50000"/>
                  </a:schemeClr>
                </a:solidFill>
              </a:rPr>
              <a:t>Knowledge might </a:t>
            </a:r>
            <a:r>
              <a:rPr lang="en-GB" dirty="0" err="1" smtClean="0">
                <a:solidFill>
                  <a:schemeClr val="accent2">
                    <a:lumMod val="50000"/>
                  </a:schemeClr>
                </a:solidFill>
              </a:rPr>
              <a:t>pitie</a:t>
            </a:r>
            <a:r>
              <a:rPr lang="en-GB" dirty="0" smtClean="0">
                <a:solidFill>
                  <a:schemeClr val="accent2">
                    <a:lumMod val="50000"/>
                  </a:schemeClr>
                </a:solidFill>
              </a:rPr>
              <a:t> </a:t>
            </a:r>
            <a:r>
              <a:rPr lang="en-GB" dirty="0" err="1" smtClean="0">
                <a:solidFill>
                  <a:schemeClr val="accent2">
                    <a:lumMod val="50000"/>
                  </a:schemeClr>
                </a:solidFill>
              </a:rPr>
              <a:t>winne</a:t>
            </a:r>
            <a:r>
              <a:rPr lang="en-GB" dirty="0" smtClean="0">
                <a:solidFill>
                  <a:schemeClr val="accent2">
                    <a:lumMod val="50000"/>
                  </a:schemeClr>
                </a:solidFill>
              </a:rPr>
              <a:t>, and </a:t>
            </a:r>
            <a:r>
              <a:rPr lang="en-GB" dirty="0" err="1" smtClean="0">
                <a:solidFill>
                  <a:schemeClr val="accent2">
                    <a:lumMod val="50000"/>
                  </a:schemeClr>
                </a:solidFill>
              </a:rPr>
              <a:t>pitie</a:t>
            </a:r>
            <a:r>
              <a:rPr lang="en-GB" dirty="0" smtClean="0">
                <a:solidFill>
                  <a:schemeClr val="accent2">
                    <a:lumMod val="50000"/>
                  </a:schemeClr>
                </a:solidFill>
              </a:rPr>
              <a:t> grace </a:t>
            </a:r>
            <a:r>
              <a:rPr lang="en-GB" dirty="0" err="1" smtClean="0">
                <a:solidFill>
                  <a:schemeClr val="accent2">
                    <a:lumMod val="50000"/>
                  </a:schemeClr>
                </a:solidFill>
              </a:rPr>
              <a:t>obtaine</a:t>
            </a:r>
            <a:r>
              <a:rPr lang="en-GB" dirty="0" smtClean="0">
                <a:solidFill>
                  <a:schemeClr val="accent2">
                    <a:lumMod val="50000"/>
                  </a:schemeClr>
                </a:solidFill>
              </a:rPr>
              <a:t>,</a:t>
            </a:r>
          </a:p>
          <a:p>
            <a:pPr>
              <a:buNone/>
            </a:pPr>
            <a:r>
              <a:rPr lang="en-GB" dirty="0" smtClean="0"/>
              <a:t>	</a:t>
            </a:r>
            <a:r>
              <a:rPr lang="en-GB" dirty="0" smtClean="0">
                <a:solidFill>
                  <a:schemeClr val="accent5">
                    <a:lumMod val="50000"/>
                  </a:schemeClr>
                </a:solidFill>
              </a:rPr>
              <a:t>I sought fit words to paint the blackest face of woe,</a:t>
            </a:r>
          </a:p>
          <a:p>
            <a:pPr>
              <a:buNone/>
            </a:pPr>
            <a:r>
              <a:rPr lang="en-GB" dirty="0" smtClean="0">
                <a:solidFill>
                  <a:schemeClr val="accent5">
                    <a:lumMod val="50000"/>
                  </a:schemeClr>
                </a:solidFill>
              </a:rPr>
              <a:t>Studying inventions fine, her wits to </a:t>
            </a:r>
            <a:r>
              <a:rPr lang="en-GB" dirty="0" err="1" smtClean="0">
                <a:solidFill>
                  <a:schemeClr val="accent5">
                    <a:lumMod val="50000"/>
                  </a:schemeClr>
                </a:solidFill>
              </a:rPr>
              <a:t>entertaine</a:t>
            </a:r>
            <a:r>
              <a:rPr lang="en-GB" dirty="0" smtClean="0">
                <a:solidFill>
                  <a:schemeClr val="accent5">
                    <a:lumMod val="50000"/>
                  </a:schemeClr>
                </a:solidFill>
              </a:rPr>
              <a:t>: </a:t>
            </a:r>
          </a:p>
          <a:p>
            <a:pPr>
              <a:buNone/>
            </a:pPr>
            <a:r>
              <a:rPr lang="en-GB" dirty="0" smtClean="0">
                <a:solidFill>
                  <a:schemeClr val="accent5">
                    <a:lumMod val="50000"/>
                  </a:schemeClr>
                </a:solidFill>
              </a:rPr>
              <a:t>Oft turning others’ leaves, to see if thence would flow</a:t>
            </a:r>
          </a:p>
          <a:p>
            <a:pPr>
              <a:buNone/>
            </a:pPr>
            <a:r>
              <a:rPr lang="en-GB" dirty="0" smtClean="0">
                <a:solidFill>
                  <a:schemeClr val="accent5">
                    <a:lumMod val="50000"/>
                  </a:schemeClr>
                </a:solidFill>
              </a:rPr>
              <a:t>Some fresh and </a:t>
            </a:r>
            <a:r>
              <a:rPr lang="en-GB" dirty="0" err="1" smtClean="0">
                <a:solidFill>
                  <a:schemeClr val="accent5">
                    <a:lumMod val="50000"/>
                  </a:schemeClr>
                </a:solidFill>
              </a:rPr>
              <a:t>fruitfull</a:t>
            </a:r>
            <a:r>
              <a:rPr lang="en-GB" dirty="0" smtClean="0">
                <a:solidFill>
                  <a:schemeClr val="accent5">
                    <a:lumMod val="50000"/>
                  </a:schemeClr>
                </a:solidFill>
              </a:rPr>
              <a:t> showers upon my </a:t>
            </a:r>
            <a:r>
              <a:rPr lang="en-GB" dirty="0" err="1" smtClean="0">
                <a:solidFill>
                  <a:schemeClr val="accent5">
                    <a:lumMod val="50000"/>
                  </a:schemeClr>
                </a:solidFill>
              </a:rPr>
              <a:t>sunne-burn’d</a:t>
            </a:r>
            <a:r>
              <a:rPr lang="en-GB" dirty="0" smtClean="0">
                <a:solidFill>
                  <a:schemeClr val="accent5">
                    <a:lumMod val="50000"/>
                  </a:schemeClr>
                </a:solidFill>
              </a:rPr>
              <a:t> </a:t>
            </a:r>
            <a:r>
              <a:rPr lang="en-GB" dirty="0" err="1" smtClean="0">
                <a:solidFill>
                  <a:schemeClr val="accent5">
                    <a:lumMod val="50000"/>
                  </a:schemeClr>
                </a:solidFill>
              </a:rPr>
              <a:t>braine</a:t>
            </a:r>
            <a:r>
              <a:rPr lang="en-GB" dirty="0" smtClean="0">
                <a:solidFill>
                  <a:schemeClr val="accent5">
                    <a:lumMod val="50000"/>
                  </a:schemeClr>
                </a:solidFill>
              </a:rPr>
              <a:t>.</a:t>
            </a:r>
          </a:p>
          <a:p>
            <a:pPr>
              <a:buNone/>
            </a:pPr>
            <a:r>
              <a:rPr lang="en-GB" dirty="0" smtClean="0"/>
              <a:t>	</a:t>
            </a:r>
            <a:r>
              <a:rPr lang="en-GB" dirty="0" smtClean="0">
                <a:solidFill>
                  <a:schemeClr val="accent1">
                    <a:lumMod val="50000"/>
                  </a:schemeClr>
                </a:solidFill>
              </a:rPr>
              <a:t>But words came halting forth, wanting Invention’s stay,</a:t>
            </a:r>
          </a:p>
          <a:p>
            <a:pPr>
              <a:buNone/>
            </a:pPr>
            <a:r>
              <a:rPr lang="en-GB" b="1" dirty="0" smtClean="0">
                <a:solidFill>
                  <a:schemeClr val="accent1">
                    <a:lumMod val="50000"/>
                  </a:schemeClr>
                </a:solidFill>
              </a:rPr>
              <a:t>Invention</a:t>
            </a:r>
            <a:r>
              <a:rPr lang="en-GB" dirty="0" smtClean="0">
                <a:solidFill>
                  <a:schemeClr val="accent1">
                    <a:lumMod val="50000"/>
                  </a:schemeClr>
                </a:solidFill>
              </a:rPr>
              <a:t>, Nature’s child, fled step-dame </a:t>
            </a:r>
            <a:r>
              <a:rPr lang="en-GB" dirty="0" err="1" smtClean="0">
                <a:solidFill>
                  <a:schemeClr val="accent1">
                    <a:lumMod val="50000"/>
                  </a:schemeClr>
                </a:solidFill>
              </a:rPr>
              <a:t>Studie’s</a:t>
            </a:r>
            <a:r>
              <a:rPr lang="en-GB" dirty="0" smtClean="0">
                <a:solidFill>
                  <a:schemeClr val="accent1">
                    <a:lumMod val="50000"/>
                  </a:schemeClr>
                </a:solidFill>
              </a:rPr>
              <a:t> </a:t>
            </a:r>
            <a:r>
              <a:rPr lang="en-GB" dirty="0" err="1" smtClean="0">
                <a:solidFill>
                  <a:schemeClr val="accent1">
                    <a:lumMod val="50000"/>
                  </a:schemeClr>
                </a:solidFill>
              </a:rPr>
              <a:t>blowes</a:t>
            </a:r>
            <a:r>
              <a:rPr lang="en-GB" dirty="0" smtClean="0">
                <a:solidFill>
                  <a:schemeClr val="accent1">
                    <a:lumMod val="50000"/>
                  </a:schemeClr>
                </a:solidFill>
              </a:rPr>
              <a:t>,</a:t>
            </a:r>
          </a:p>
          <a:p>
            <a:pPr>
              <a:buNone/>
            </a:pPr>
            <a:r>
              <a:rPr lang="en-GB" dirty="0" smtClean="0">
                <a:solidFill>
                  <a:schemeClr val="accent1">
                    <a:lumMod val="50000"/>
                  </a:schemeClr>
                </a:solidFill>
              </a:rPr>
              <a:t>And others’ </a:t>
            </a:r>
            <a:r>
              <a:rPr lang="en-GB" dirty="0" err="1" smtClean="0">
                <a:solidFill>
                  <a:schemeClr val="accent1">
                    <a:lumMod val="50000"/>
                  </a:schemeClr>
                </a:solidFill>
              </a:rPr>
              <a:t>feete</a:t>
            </a:r>
            <a:r>
              <a:rPr lang="en-GB" dirty="0" smtClean="0">
                <a:solidFill>
                  <a:schemeClr val="accent1">
                    <a:lumMod val="50000"/>
                  </a:schemeClr>
                </a:solidFill>
              </a:rPr>
              <a:t> still </a:t>
            </a:r>
            <a:r>
              <a:rPr lang="en-GB" dirty="0" err="1" smtClean="0">
                <a:solidFill>
                  <a:schemeClr val="accent1">
                    <a:lumMod val="50000"/>
                  </a:schemeClr>
                </a:solidFill>
              </a:rPr>
              <a:t>seem’d</a:t>
            </a:r>
            <a:r>
              <a:rPr lang="en-GB" dirty="0" smtClean="0">
                <a:solidFill>
                  <a:schemeClr val="accent1">
                    <a:lumMod val="50000"/>
                  </a:schemeClr>
                </a:solidFill>
              </a:rPr>
              <a:t> but strangers in my way.</a:t>
            </a:r>
          </a:p>
          <a:p>
            <a:pPr>
              <a:buNone/>
            </a:pPr>
            <a:r>
              <a:rPr lang="en-GB" dirty="0" smtClean="0">
                <a:solidFill>
                  <a:schemeClr val="accent1">
                    <a:lumMod val="50000"/>
                  </a:schemeClr>
                </a:solidFill>
              </a:rPr>
              <a:t>Thus great with child to </a:t>
            </a:r>
            <a:r>
              <a:rPr lang="en-GB" dirty="0" err="1" smtClean="0">
                <a:solidFill>
                  <a:schemeClr val="accent1">
                    <a:lumMod val="50000"/>
                  </a:schemeClr>
                </a:solidFill>
              </a:rPr>
              <a:t>speake</a:t>
            </a:r>
            <a:r>
              <a:rPr lang="en-GB" dirty="0" smtClean="0">
                <a:solidFill>
                  <a:schemeClr val="accent1">
                    <a:lumMod val="50000"/>
                  </a:schemeClr>
                </a:solidFill>
              </a:rPr>
              <a:t>, and </a:t>
            </a:r>
            <a:r>
              <a:rPr lang="en-GB" dirty="0" err="1" smtClean="0">
                <a:solidFill>
                  <a:schemeClr val="accent1">
                    <a:lumMod val="50000"/>
                  </a:schemeClr>
                </a:solidFill>
              </a:rPr>
              <a:t>helplesse</a:t>
            </a:r>
            <a:r>
              <a:rPr lang="en-GB" dirty="0" smtClean="0">
                <a:solidFill>
                  <a:schemeClr val="accent1">
                    <a:lumMod val="50000"/>
                  </a:schemeClr>
                </a:solidFill>
              </a:rPr>
              <a:t> in my </a:t>
            </a:r>
            <a:r>
              <a:rPr lang="en-GB" dirty="0" err="1" smtClean="0">
                <a:solidFill>
                  <a:schemeClr val="accent1">
                    <a:lumMod val="50000"/>
                  </a:schemeClr>
                </a:solidFill>
              </a:rPr>
              <a:t>throwes</a:t>
            </a:r>
            <a:r>
              <a:rPr lang="en-GB" dirty="0" smtClean="0">
                <a:solidFill>
                  <a:schemeClr val="accent1">
                    <a:lumMod val="50000"/>
                  </a:schemeClr>
                </a:solidFill>
              </a:rPr>
              <a:t>,</a:t>
            </a:r>
          </a:p>
          <a:p>
            <a:pPr>
              <a:buNone/>
            </a:pPr>
            <a:r>
              <a:rPr lang="en-GB" dirty="0" smtClean="0">
                <a:solidFill>
                  <a:schemeClr val="accent1">
                    <a:lumMod val="50000"/>
                  </a:schemeClr>
                </a:solidFill>
              </a:rPr>
              <a:t>Biting my </a:t>
            </a:r>
            <a:r>
              <a:rPr lang="en-GB" dirty="0" err="1" smtClean="0">
                <a:solidFill>
                  <a:schemeClr val="accent1">
                    <a:lumMod val="50000"/>
                  </a:schemeClr>
                </a:solidFill>
              </a:rPr>
              <a:t>trewand</a:t>
            </a:r>
            <a:r>
              <a:rPr lang="en-GB" dirty="0" smtClean="0">
                <a:solidFill>
                  <a:schemeClr val="accent1">
                    <a:lumMod val="50000"/>
                  </a:schemeClr>
                </a:solidFill>
              </a:rPr>
              <a:t> pen, beating my </a:t>
            </a:r>
            <a:r>
              <a:rPr lang="en-GB" dirty="0" err="1" smtClean="0">
                <a:solidFill>
                  <a:schemeClr val="accent1">
                    <a:lumMod val="50000"/>
                  </a:schemeClr>
                </a:solidFill>
              </a:rPr>
              <a:t>selfe</a:t>
            </a:r>
            <a:r>
              <a:rPr lang="en-GB" dirty="0" smtClean="0">
                <a:solidFill>
                  <a:schemeClr val="accent1">
                    <a:lumMod val="50000"/>
                  </a:schemeClr>
                </a:solidFill>
              </a:rPr>
              <a:t> for spite,</a:t>
            </a:r>
          </a:p>
          <a:p>
            <a:pPr>
              <a:buNone/>
            </a:pPr>
            <a:r>
              <a:rPr lang="en-GB" dirty="0" smtClean="0">
                <a:solidFill>
                  <a:schemeClr val="accent1">
                    <a:lumMod val="50000"/>
                  </a:schemeClr>
                </a:solidFill>
              </a:rPr>
              <a:t>‘</a:t>
            </a:r>
            <a:r>
              <a:rPr lang="en-GB" dirty="0" err="1" smtClean="0">
                <a:solidFill>
                  <a:schemeClr val="accent1">
                    <a:lumMod val="50000"/>
                  </a:schemeClr>
                </a:solidFill>
              </a:rPr>
              <a:t>Foole</a:t>
            </a:r>
            <a:r>
              <a:rPr lang="en-GB" dirty="0" smtClean="0">
                <a:solidFill>
                  <a:schemeClr val="accent1">
                    <a:lumMod val="50000"/>
                  </a:schemeClr>
                </a:solidFill>
              </a:rPr>
              <a:t>,’ said my Muse to me, ‘</a:t>
            </a:r>
            <a:r>
              <a:rPr lang="en-GB" dirty="0" err="1" smtClean="0">
                <a:solidFill>
                  <a:schemeClr val="accent1">
                    <a:lumMod val="50000"/>
                  </a:schemeClr>
                </a:solidFill>
              </a:rPr>
              <a:t>looke</a:t>
            </a:r>
            <a:r>
              <a:rPr lang="en-GB" dirty="0" smtClean="0">
                <a:solidFill>
                  <a:schemeClr val="accent1">
                    <a:lumMod val="50000"/>
                  </a:schemeClr>
                </a:solidFill>
              </a:rPr>
              <a:t> in thy heart and write.’</a:t>
            </a:r>
          </a:p>
          <a:p>
            <a:pPr>
              <a:buNone/>
            </a:pPr>
            <a:endParaRPr lang="en-GB" sz="300" dirty="0" smtClean="0">
              <a:solidFill>
                <a:schemeClr val="accent1">
                  <a:lumMod val="50000"/>
                </a:schemeClr>
              </a:solidFill>
            </a:endParaRPr>
          </a:p>
          <a:p>
            <a:pPr algn="ctr">
              <a:buNone/>
            </a:pPr>
            <a:r>
              <a:rPr lang="en-GB" dirty="0" smtClean="0">
                <a:solidFill>
                  <a:schemeClr val="accent1">
                    <a:lumMod val="50000"/>
                  </a:schemeClr>
                </a:solidFill>
              </a:rPr>
              <a:t>Sonnet – 14 lines: octave (quatrain / quatrain) / sestet </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600" i="1" dirty="0" err="1" smtClean="0"/>
              <a:t>Astrophil</a:t>
            </a:r>
            <a:r>
              <a:rPr lang="en-GB" sz="3600" i="1" dirty="0" smtClean="0"/>
              <a:t> and Stella</a:t>
            </a:r>
            <a:br>
              <a:rPr lang="en-GB" sz="3600" i="1" dirty="0" smtClean="0"/>
            </a:br>
            <a:r>
              <a:rPr lang="en-GB" sz="3200" i="1" dirty="0" smtClean="0"/>
              <a:t>Dramatic psychological realism</a:t>
            </a:r>
            <a:endParaRPr lang="en-GB" sz="3600" dirty="0"/>
          </a:p>
        </p:txBody>
      </p:sp>
      <p:sp>
        <p:nvSpPr>
          <p:cNvPr id="3" name="Content Placeholder 2"/>
          <p:cNvSpPr>
            <a:spLocks noGrp="1"/>
          </p:cNvSpPr>
          <p:nvPr>
            <p:ph sz="quarter" idx="1"/>
          </p:nvPr>
        </p:nvSpPr>
        <p:spPr>
          <a:xfrm>
            <a:off x="612648" y="1905000"/>
            <a:ext cx="7540752" cy="4191000"/>
          </a:xfrm>
        </p:spPr>
        <p:txBody>
          <a:bodyPr>
            <a:normAutofit/>
          </a:bodyPr>
          <a:lstStyle/>
          <a:p>
            <a:pPr algn="just">
              <a:buNone/>
            </a:pPr>
            <a:r>
              <a:rPr lang="en-GB" dirty="0" smtClean="0"/>
              <a:t>	“Many of the </a:t>
            </a:r>
            <a:r>
              <a:rPr lang="en-GB" dirty="0" err="1" smtClean="0"/>
              <a:t>Astrophil</a:t>
            </a:r>
            <a:r>
              <a:rPr lang="en-GB" dirty="0" smtClean="0"/>
              <a:t> and Stella sonnets use ... devices for situating </a:t>
            </a:r>
            <a:r>
              <a:rPr lang="en-GB" dirty="0" err="1" smtClean="0"/>
              <a:t>Astrophil’s</a:t>
            </a:r>
            <a:r>
              <a:rPr lang="en-GB" dirty="0" smtClean="0"/>
              <a:t> </a:t>
            </a:r>
            <a:r>
              <a:rPr lang="en-GB" dirty="0" err="1" smtClean="0"/>
              <a:t>utterences</a:t>
            </a:r>
            <a:r>
              <a:rPr lang="en-GB" dirty="0" smtClean="0"/>
              <a:t> in the immediate present. Interjections and </a:t>
            </a:r>
            <a:r>
              <a:rPr lang="en-GB" dirty="0" err="1" smtClean="0"/>
              <a:t>performatives</a:t>
            </a:r>
            <a:r>
              <a:rPr lang="en-GB" dirty="0" smtClean="0"/>
              <a:t> are frequent. A perspective into past time will often be rendered by subordinate clauses, while the main clause holds to the present tense and ... adverbs attach it to the here and now.”  			</a:t>
            </a:r>
          </a:p>
          <a:p>
            <a:pPr>
              <a:buNone/>
            </a:pPr>
            <a:r>
              <a:rPr lang="en-GB" dirty="0" smtClean="0"/>
              <a:t>					(Jane Hedley 1988, 106)</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Astrophil</a:t>
            </a:r>
            <a:r>
              <a:rPr lang="en-GB" dirty="0" smtClean="0"/>
              <a:t> – a Model of Virtuous Love?</a:t>
            </a:r>
            <a:endParaRPr lang="en-GB" dirty="0"/>
          </a:p>
        </p:txBody>
      </p:sp>
      <p:sp>
        <p:nvSpPr>
          <p:cNvPr id="3" name="Content Placeholder 2"/>
          <p:cNvSpPr>
            <a:spLocks noGrp="1"/>
          </p:cNvSpPr>
          <p:nvPr>
            <p:ph sz="quarter" idx="1"/>
          </p:nvPr>
        </p:nvSpPr>
        <p:spPr>
          <a:xfrm>
            <a:off x="609600" y="1752600"/>
            <a:ext cx="8153400" cy="4800600"/>
          </a:xfrm>
        </p:spPr>
        <p:txBody>
          <a:bodyPr>
            <a:normAutofit fontScale="77500" lnSpcReduction="20000"/>
          </a:bodyPr>
          <a:lstStyle/>
          <a:p>
            <a:pPr>
              <a:lnSpc>
                <a:spcPct val="120000"/>
              </a:lnSpc>
              <a:spcBef>
                <a:spcPts val="0"/>
              </a:spcBef>
              <a:buNone/>
            </a:pPr>
            <a:r>
              <a:rPr lang="en-GB" dirty="0" smtClean="0"/>
              <a:t>	‘We have on the one hand the transcendentally spiritualised love of Dante ... and on the other the quite frankly sensuous love which Boccaccio portrays in the </a:t>
            </a:r>
            <a:r>
              <a:rPr lang="en-GB" dirty="0" err="1" smtClean="0"/>
              <a:t>Filostrasto</a:t>
            </a:r>
            <a:r>
              <a:rPr lang="en-GB" dirty="0" smtClean="0"/>
              <a:t> ... In Petrarch there was a little of both tendencies, and they came at times into conflict with one another. This is the tradition which the Elizabethan sonneteers inherited ... Sidney’s Stella was, like Petrarch’s Laura, a married woman. He does not address her in the language of religious reverence which Dante and his school had taught others to do – he did not share their mystical conception of the love of a woman as the first rung on a ladder that led to the love of God; but Sidney does, like Petrarch, speak of her as the sum of all perfections and the inspiration of every virtue he possesses.’ </a:t>
            </a:r>
          </a:p>
          <a:p>
            <a:pPr>
              <a:lnSpc>
                <a:spcPct val="120000"/>
              </a:lnSpc>
              <a:spcBef>
                <a:spcPts val="0"/>
              </a:spcBef>
              <a:buNone/>
            </a:pPr>
            <a:r>
              <a:rPr lang="en-GB" dirty="0" smtClean="0"/>
              <a:t>					(</a:t>
            </a:r>
            <a:r>
              <a:rPr lang="en-GB" dirty="0" err="1" smtClean="0"/>
              <a:t>Grierson</a:t>
            </a:r>
            <a:r>
              <a:rPr lang="en-GB" dirty="0" smtClean="0"/>
              <a:t> 1951, 134)</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000" dirty="0" err="1" smtClean="0"/>
              <a:t>Astrophil</a:t>
            </a:r>
            <a:r>
              <a:rPr lang="en-GB" sz="4000" dirty="0" smtClean="0"/>
              <a:t> – a mixture of Virtue and Vice?</a:t>
            </a:r>
            <a:endParaRPr lang="en-GB" dirty="0"/>
          </a:p>
        </p:txBody>
      </p:sp>
      <p:sp>
        <p:nvSpPr>
          <p:cNvPr id="3" name="Content Placeholder 2"/>
          <p:cNvSpPr>
            <a:spLocks noGrp="1"/>
          </p:cNvSpPr>
          <p:nvPr>
            <p:ph sz="quarter" idx="1"/>
          </p:nvPr>
        </p:nvSpPr>
        <p:spPr/>
        <p:txBody>
          <a:bodyPr>
            <a:normAutofit fontScale="92500"/>
          </a:bodyPr>
          <a:lstStyle/>
          <a:p>
            <a:r>
              <a:rPr lang="en-GB" dirty="0" smtClean="0"/>
              <a:t>Does Sidney purposefully present the reader with a mixture of virtue and vice in </a:t>
            </a:r>
            <a:r>
              <a:rPr lang="en-GB" dirty="0" err="1" smtClean="0"/>
              <a:t>Astrophil</a:t>
            </a:r>
            <a:r>
              <a:rPr lang="en-GB" dirty="0" smtClean="0"/>
              <a:t>? If so, why? </a:t>
            </a:r>
          </a:p>
          <a:p>
            <a:r>
              <a:rPr lang="en-GB" dirty="0" smtClean="0"/>
              <a:t>What other techniques does Sidney use to discourage us from simply identifying with and emulating </a:t>
            </a:r>
            <a:r>
              <a:rPr lang="en-GB" dirty="0" err="1" smtClean="0"/>
              <a:t>Astrophil</a:t>
            </a:r>
            <a:r>
              <a:rPr lang="en-GB" dirty="0" smtClean="0"/>
              <a:t>?</a:t>
            </a:r>
          </a:p>
          <a:p>
            <a:r>
              <a:rPr lang="en-GB" dirty="0" smtClean="0"/>
              <a:t>Consider whether in fact this moral discernment or discrimination that the reader is encouraged to make conforms to Sidney’s declared views on the aims of all learning</a:t>
            </a:r>
          </a:p>
          <a:p>
            <a:r>
              <a:rPr lang="en-GB" dirty="0" smtClean="0"/>
              <a:t>Sonnets 14 &amp; 16</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1371600" y="304800"/>
            <a:ext cx="6248400" cy="5943600"/>
          </a:xfrm>
        </p:spPr>
        <p:txBody>
          <a:bodyPr>
            <a:normAutofit/>
          </a:bodyPr>
          <a:lstStyle/>
          <a:p>
            <a:pPr>
              <a:buNone/>
            </a:pPr>
            <a:r>
              <a:rPr lang="en-GB" sz="2000" dirty="0" smtClean="0"/>
              <a:t>		</a:t>
            </a:r>
            <a:r>
              <a:rPr lang="en-GB" sz="2000" b="1" dirty="0" smtClean="0"/>
              <a:t>Sonnet 14</a:t>
            </a:r>
          </a:p>
          <a:p>
            <a:pPr>
              <a:buNone/>
            </a:pPr>
            <a:r>
              <a:rPr lang="en-GB" sz="2000" dirty="0" smtClean="0"/>
              <a:t>Alas have I not </a:t>
            </a:r>
            <a:r>
              <a:rPr lang="en-GB" sz="2000" dirty="0" err="1" smtClean="0"/>
              <a:t>paine</a:t>
            </a:r>
            <a:r>
              <a:rPr lang="en-GB" sz="2000" dirty="0" smtClean="0"/>
              <a:t> enough my friend,</a:t>
            </a:r>
          </a:p>
          <a:p>
            <a:pPr>
              <a:buNone/>
            </a:pPr>
            <a:r>
              <a:rPr lang="en-GB" sz="2000" dirty="0" smtClean="0"/>
              <a:t>	Upon whose breast a fiercer Gripe doth tire</a:t>
            </a:r>
          </a:p>
          <a:p>
            <a:pPr>
              <a:buNone/>
            </a:pPr>
            <a:r>
              <a:rPr lang="en-GB" sz="2000" dirty="0" smtClean="0"/>
              <a:t>	Then did on him who first stale </a:t>
            </a:r>
            <a:r>
              <a:rPr lang="en-GB" sz="2000" dirty="0" err="1" smtClean="0"/>
              <a:t>downe</a:t>
            </a:r>
            <a:r>
              <a:rPr lang="en-GB" sz="2000" dirty="0" smtClean="0"/>
              <a:t> the fire</a:t>
            </a:r>
          </a:p>
          <a:p>
            <a:pPr>
              <a:buNone/>
            </a:pPr>
            <a:r>
              <a:rPr lang="en-GB" sz="2000" dirty="0" smtClean="0"/>
              <a:t>While love on me doth all his quiver spend</a:t>
            </a:r>
          </a:p>
          <a:p>
            <a:pPr>
              <a:buNone/>
            </a:pPr>
            <a:r>
              <a:rPr lang="en-GB" sz="2000" dirty="0" smtClean="0"/>
              <a:t>But with your </a:t>
            </a:r>
            <a:r>
              <a:rPr lang="en-GB" sz="2000" dirty="0" err="1" smtClean="0"/>
              <a:t>Rubarb</a:t>
            </a:r>
            <a:r>
              <a:rPr lang="en-GB" sz="2000" dirty="0" smtClean="0"/>
              <a:t> words yow must </a:t>
            </a:r>
            <a:r>
              <a:rPr lang="en-GB" sz="2000" dirty="0" err="1" smtClean="0"/>
              <a:t>conend</a:t>
            </a:r>
            <a:endParaRPr lang="en-GB" sz="2000" dirty="0" smtClean="0"/>
          </a:p>
          <a:p>
            <a:pPr>
              <a:buNone/>
            </a:pPr>
            <a:r>
              <a:rPr lang="en-GB" sz="2000" dirty="0" smtClean="0"/>
              <a:t>	To grieve me worse, in saying that Desire</a:t>
            </a:r>
          </a:p>
          <a:p>
            <a:pPr>
              <a:buNone/>
            </a:pPr>
            <a:r>
              <a:rPr lang="en-GB" sz="2000" dirty="0" smtClean="0"/>
              <a:t>	Doth plunge my </a:t>
            </a:r>
            <a:r>
              <a:rPr lang="en-GB" sz="2000" dirty="0" err="1" smtClean="0"/>
              <a:t>wel-form’d</a:t>
            </a:r>
            <a:r>
              <a:rPr lang="en-GB" sz="2000" dirty="0" smtClean="0"/>
              <a:t> </a:t>
            </a:r>
            <a:r>
              <a:rPr lang="en-GB" sz="2000" dirty="0" err="1" smtClean="0"/>
              <a:t>soule</a:t>
            </a:r>
            <a:r>
              <a:rPr lang="en-GB" sz="2000" dirty="0" smtClean="0"/>
              <a:t> even in the mire</a:t>
            </a:r>
          </a:p>
          <a:p>
            <a:pPr>
              <a:buNone/>
            </a:pPr>
            <a:r>
              <a:rPr lang="en-GB" sz="2000" dirty="0" smtClean="0"/>
              <a:t>Of </a:t>
            </a:r>
            <a:r>
              <a:rPr lang="en-GB" sz="2000" dirty="0" err="1" smtClean="0"/>
              <a:t>sinfull</a:t>
            </a:r>
            <a:r>
              <a:rPr lang="en-GB" sz="2000" dirty="0" smtClean="0"/>
              <a:t> thoughts, which do in </a:t>
            </a:r>
            <a:r>
              <a:rPr lang="en-GB" sz="2000" dirty="0" err="1" smtClean="0"/>
              <a:t>ruine</a:t>
            </a:r>
            <a:r>
              <a:rPr lang="en-GB" sz="2000" dirty="0" smtClean="0"/>
              <a:t> end?</a:t>
            </a:r>
          </a:p>
          <a:p>
            <a:pPr>
              <a:buNone/>
            </a:pPr>
            <a:r>
              <a:rPr lang="en-GB" sz="2000" dirty="0" smtClean="0"/>
              <a:t>	If that be </a:t>
            </a:r>
            <a:r>
              <a:rPr lang="en-GB" sz="2000" dirty="0" err="1" smtClean="0"/>
              <a:t>sinne</a:t>
            </a:r>
            <a:r>
              <a:rPr lang="en-GB" sz="2000" dirty="0" smtClean="0"/>
              <a:t> which doth the </a:t>
            </a:r>
            <a:r>
              <a:rPr lang="en-GB" sz="2000" dirty="0" err="1" smtClean="0"/>
              <a:t>maners</a:t>
            </a:r>
            <a:r>
              <a:rPr lang="en-GB" sz="2000" dirty="0" smtClean="0"/>
              <a:t> frame,</a:t>
            </a:r>
          </a:p>
          <a:p>
            <a:pPr>
              <a:buNone/>
            </a:pPr>
            <a:r>
              <a:rPr lang="en-GB" sz="2000" dirty="0" smtClean="0"/>
              <a:t>Well staid with truth in word and faith of deed,</a:t>
            </a:r>
          </a:p>
          <a:p>
            <a:pPr>
              <a:buNone/>
            </a:pPr>
            <a:r>
              <a:rPr lang="en-GB" sz="2000" dirty="0" err="1" smtClean="0"/>
              <a:t>Readie</a:t>
            </a:r>
            <a:r>
              <a:rPr lang="en-GB" sz="2000" dirty="0" smtClean="0"/>
              <a:t> of wit and fearing nought but shame:</a:t>
            </a:r>
          </a:p>
          <a:p>
            <a:pPr>
              <a:buNone/>
            </a:pPr>
            <a:r>
              <a:rPr lang="en-GB" sz="2000" dirty="0" smtClean="0"/>
              <a:t>If that be </a:t>
            </a:r>
            <a:r>
              <a:rPr lang="en-GB" sz="2000" dirty="0" err="1" smtClean="0"/>
              <a:t>sinen</a:t>
            </a:r>
            <a:r>
              <a:rPr lang="en-GB" sz="2000" dirty="0" smtClean="0"/>
              <a:t> which in fixt hearts doth breed</a:t>
            </a:r>
          </a:p>
          <a:p>
            <a:pPr>
              <a:buNone/>
            </a:pPr>
            <a:r>
              <a:rPr lang="en-GB" sz="2000" dirty="0" smtClean="0"/>
              <a:t>	A loathing of all loose </a:t>
            </a:r>
            <a:r>
              <a:rPr lang="en-GB" sz="2000" dirty="0" err="1" smtClean="0"/>
              <a:t>unchastitie</a:t>
            </a:r>
            <a:r>
              <a:rPr lang="en-GB" sz="2000" dirty="0" smtClean="0"/>
              <a:t>,</a:t>
            </a:r>
          </a:p>
          <a:p>
            <a:pPr>
              <a:buNone/>
            </a:pPr>
            <a:r>
              <a:rPr lang="en-GB" sz="2000" dirty="0" smtClean="0"/>
              <a:t>	Then Love is </a:t>
            </a:r>
            <a:r>
              <a:rPr lang="en-GB" sz="2000" dirty="0" err="1" smtClean="0"/>
              <a:t>sinne</a:t>
            </a:r>
            <a:r>
              <a:rPr lang="en-GB" sz="2000" dirty="0" smtClean="0"/>
              <a:t>, and let me </a:t>
            </a:r>
            <a:r>
              <a:rPr lang="en-GB" sz="2000" dirty="0" err="1" smtClean="0"/>
              <a:t>sinfull</a:t>
            </a:r>
            <a:r>
              <a:rPr lang="en-GB" sz="2000" dirty="0" smtClean="0"/>
              <a:t> be.</a:t>
            </a:r>
            <a:endParaRPr lang="en-GB" dirty="0" smtClean="0"/>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1219200" y="228600"/>
            <a:ext cx="6477000" cy="5867400"/>
          </a:xfrm>
        </p:spPr>
        <p:txBody>
          <a:bodyPr>
            <a:noAutofit/>
          </a:bodyPr>
          <a:lstStyle/>
          <a:p>
            <a:pPr>
              <a:buNone/>
            </a:pPr>
            <a:r>
              <a:rPr lang="en-GB" sz="2000" dirty="0" smtClean="0"/>
              <a:t>		</a:t>
            </a:r>
            <a:r>
              <a:rPr lang="en-GB" sz="2000" b="1" dirty="0" smtClean="0"/>
              <a:t>Sonnet 69</a:t>
            </a:r>
          </a:p>
          <a:p>
            <a:pPr>
              <a:buNone/>
            </a:pPr>
            <a:r>
              <a:rPr lang="en-GB" sz="2000" dirty="0" smtClean="0"/>
              <a:t>O joy, to high for my low stile to show;</a:t>
            </a:r>
          </a:p>
          <a:p>
            <a:pPr>
              <a:buNone/>
            </a:pPr>
            <a:r>
              <a:rPr lang="en-GB" sz="2000" dirty="0" smtClean="0"/>
              <a:t>	O </a:t>
            </a:r>
            <a:r>
              <a:rPr lang="en-GB" sz="2000" dirty="0" err="1" smtClean="0"/>
              <a:t>blisse</a:t>
            </a:r>
            <a:r>
              <a:rPr lang="en-GB" sz="2000" dirty="0" smtClean="0"/>
              <a:t>, fit for a nobler state then me:</a:t>
            </a:r>
          </a:p>
          <a:p>
            <a:pPr>
              <a:buNone/>
            </a:pPr>
            <a:r>
              <a:rPr lang="en-GB" sz="2000" dirty="0" smtClean="0"/>
              <a:t>	</a:t>
            </a:r>
            <a:r>
              <a:rPr lang="en-GB" sz="2000" dirty="0" err="1" smtClean="0"/>
              <a:t>Envie</a:t>
            </a:r>
            <a:r>
              <a:rPr lang="en-GB" sz="2000" dirty="0" smtClean="0"/>
              <a:t>, put out </a:t>
            </a:r>
            <a:r>
              <a:rPr lang="en-GB" sz="2000" dirty="0" err="1" smtClean="0"/>
              <a:t>thine</a:t>
            </a:r>
            <a:r>
              <a:rPr lang="en-GB" sz="2000" dirty="0" smtClean="0"/>
              <a:t> eyes, least thou do see</a:t>
            </a:r>
          </a:p>
          <a:p>
            <a:pPr>
              <a:buNone/>
            </a:pPr>
            <a:r>
              <a:rPr lang="en-GB" sz="2000" dirty="0" smtClean="0"/>
              <a:t>What Oceans of delight in me do flow.</a:t>
            </a:r>
          </a:p>
          <a:p>
            <a:pPr>
              <a:buNone/>
            </a:pPr>
            <a:r>
              <a:rPr lang="en-GB" sz="2000" dirty="0" smtClean="0"/>
              <a:t>My friend, that oft saw through all </a:t>
            </a:r>
            <a:r>
              <a:rPr lang="en-GB" sz="2000" dirty="0" err="1" smtClean="0"/>
              <a:t>maskes</a:t>
            </a:r>
            <a:r>
              <a:rPr lang="en-GB" sz="2000" dirty="0" smtClean="0"/>
              <a:t> my </a:t>
            </a:r>
            <a:r>
              <a:rPr lang="en-GB" sz="2000" dirty="0" err="1" smtClean="0"/>
              <a:t>wo</a:t>
            </a:r>
            <a:endParaRPr lang="en-GB" sz="2000" dirty="0" smtClean="0"/>
          </a:p>
          <a:p>
            <a:pPr>
              <a:buNone/>
            </a:pPr>
            <a:r>
              <a:rPr lang="en-GB" sz="2000" dirty="0" smtClean="0"/>
              <a:t>	Come, come, and let me </a:t>
            </a:r>
            <a:r>
              <a:rPr lang="en-GB" sz="2000" dirty="0" err="1" smtClean="0"/>
              <a:t>powre</a:t>
            </a:r>
            <a:r>
              <a:rPr lang="en-GB" sz="2000" dirty="0" smtClean="0"/>
              <a:t> my </a:t>
            </a:r>
            <a:r>
              <a:rPr lang="en-GB" sz="2000" dirty="0" err="1" smtClean="0"/>
              <a:t>selfe</a:t>
            </a:r>
            <a:r>
              <a:rPr lang="en-GB" sz="2000" dirty="0" smtClean="0"/>
              <a:t> on thee;</a:t>
            </a:r>
          </a:p>
          <a:p>
            <a:pPr>
              <a:buNone/>
            </a:pPr>
            <a:r>
              <a:rPr lang="en-GB" sz="2000" dirty="0" smtClean="0"/>
              <a:t>	Gone is the winter of my </a:t>
            </a:r>
            <a:r>
              <a:rPr lang="en-GB" sz="2000" dirty="0" err="1" smtClean="0"/>
              <a:t>miserie</a:t>
            </a:r>
            <a:r>
              <a:rPr lang="en-GB" sz="2000" dirty="0" smtClean="0"/>
              <a:t>,</a:t>
            </a:r>
          </a:p>
          <a:p>
            <a:pPr>
              <a:buNone/>
            </a:pPr>
            <a:r>
              <a:rPr lang="en-GB" sz="2000" dirty="0" smtClean="0"/>
              <a:t>My spring </a:t>
            </a:r>
            <a:r>
              <a:rPr lang="en-GB" sz="2000" dirty="0" err="1" smtClean="0"/>
              <a:t>appeares</a:t>
            </a:r>
            <a:r>
              <a:rPr lang="en-GB" sz="2000" dirty="0" smtClean="0"/>
              <a:t>, O see what here doth grow.</a:t>
            </a:r>
          </a:p>
          <a:p>
            <a:pPr>
              <a:buNone/>
            </a:pPr>
            <a:r>
              <a:rPr lang="en-GB" sz="2000" dirty="0" smtClean="0"/>
              <a:t>	For Stella hath with words where faith doth shine,</a:t>
            </a:r>
          </a:p>
          <a:p>
            <a:pPr>
              <a:buNone/>
            </a:pPr>
            <a:r>
              <a:rPr lang="en-GB" sz="2000" dirty="0" smtClean="0"/>
              <a:t>Of her high heart </a:t>
            </a:r>
            <a:r>
              <a:rPr lang="en-GB" sz="2000" dirty="0" err="1" smtClean="0"/>
              <a:t>giv’n</a:t>
            </a:r>
            <a:r>
              <a:rPr lang="en-GB" sz="2000" dirty="0" smtClean="0"/>
              <a:t> me the </a:t>
            </a:r>
            <a:r>
              <a:rPr lang="en-GB" sz="2000" dirty="0" err="1" smtClean="0"/>
              <a:t>monarchie</a:t>
            </a:r>
            <a:r>
              <a:rPr lang="en-GB" sz="2000" dirty="0" smtClean="0"/>
              <a:t>:</a:t>
            </a:r>
          </a:p>
          <a:p>
            <a:pPr>
              <a:buNone/>
            </a:pPr>
            <a:r>
              <a:rPr lang="en-GB" sz="2000" dirty="0" smtClean="0"/>
              <a:t>I, I, O I may say, that she is mine.</a:t>
            </a:r>
          </a:p>
          <a:p>
            <a:pPr>
              <a:buNone/>
            </a:pPr>
            <a:r>
              <a:rPr lang="en-GB" sz="2000" dirty="0" smtClean="0"/>
              <a:t>And though she give but thus conditionally</a:t>
            </a:r>
          </a:p>
          <a:p>
            <a:pPr>
              <a:buNone/>
            </a:pPr>
            <a:r>
              <a:rPr lang="en-GB" sz="2000" dirty="0" smtClean="0"/>
              <a:t>	This </a:t>
            </a:r>
            <a:r>
              <a:rPr lang="en-GB" sz="2000" dirty="0" err="1" smtClean="0"/>
              <a:t>realme</a:t>
            </a:r>
            <a:r>
              <a:rPr lang="en-GB" sz="2000" dirty="0" smtClean="0"/>
              <a:t> of </a:t>
            </a:r>
            <a:r>
              <a:rPr lang="en-GB" sz="2000" dirty="0" err="1" smtClean="0"/>
              <a:t>blisse</a:t>
            </a:r>
            <a:r>
              <a:rPr lang="en-GB" sz="2000" dirty="0" smtClean="0"/>
              <a:t>, while </a:t>
            </a:r>
            <a:r>
              <a:rPr lang="en-GB" sz="2000" dirty="0" err="1" smtClean="0"/>
              <a:t>vertuous</a:t>
            </a:r>
            <a:r>
              <a:rPr lang="en-GB" sz="2000" dirty="0" smtClean="0"/>
              <a:t> course I take,</a:t>
            </a:r>
          </a:p>
          <a:p>
            <a:pPr>
              <a:buNone/>
            </a:pPr>
            <a:r>
              <a:rPr lang="en-GB" sz="2000" dirty="0" smtClean="0"/>
              <a:t>	No kings be </a:t>
            </a:r>
            <a:r>
              <a:rPr lang="en-GB" sz="2000" dirty="0" err="1" smtClean="0"/>
              <a:t>crown’d</a:t>
            </a:r>
            <a:r>
              <a:rPr lang="en-GB" sz="2000" dirty="0" smtClean="0"/>
              <a:t>, but they some covenants make.</a:t>
            </a:r>
          </a:p>
          <a:p>
            <a:pPr>
              <a:buNone/>
            </a:pPr>
            <a:endParaRPr lang="en-GB" sz="20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i="1" dirty="0" err="1" smtClean="0"/>
              <a:t>Astrophil</a:t>
            </a:r>
            <a:r>
              <a:rPr lang="en-GB" sz="4000" i="1" dirty="0" smtClean="0"/>
              <a:t> and Stella</a:t>
            </a:r>
            <a:r>
              <a:rPr lang="en-GB" i="1" dirty="0" smtClean="0"/>
              <a:t>. </a:t>
            </a:r>
            <a:r>
              <a:rPr lang="en-GB" sz="2800" dirty="0" smtClean="0"/>
              <a:t>Sonnet </a:t>
            </a:r>
            <a:r>
              <a:rPr lang="en-GB" sz="2800" b="1" dirty="0" smtClean="0"/>
              <a:t>5. </a:t>
            </a:r>
            <a:endParaRPr lang="en-GB" dirty="0"/>
          </a:p>
        </p:txBody>
      </p:sp>
      <p:sp>
        <p:nvSpPr>
          <p:cNvPr id="3" name="Content Placeholder 2"/>
          <p:cNvSpPr>
            <a:spLocks noGrp="1"/>
          </p:cNvSpPr>
          <p:nvPr>
            <p:ph sz="quarter" idx="1"/>
          </p:nvPr>
        </p:nvSpPr>
        <p:spPr>
          <a:xfrm>
            <a:off x="1524000" y="1600200"/>
            <a:ext cx="7242048" cy="4953000"/>
          </a:xfrm>
        </p:spPr>
        <p:txBody>
          <a:bodyPr>
            <a:normAutofit fontScale="70000" lnSpcReduction="20000"/>
          </a:bodyPr>
          <a:lstStyle/>
          <a:p>
            <a:endParaRPr lang="en-GB" sz="200" dirty="0" smtClean="0"/>
          </a:p>
          <a:p>
            <a:pPr>
              <a:buNone/>
            </a:pPr>
            <a:r>
              <a:rPr lang="en-GB" dirty="0" smtClean="0"/>
              <a:t>	It is most true, that eyes are </a:t>
            </a:r>
            <a:r>
              <a:rPr lang="en-GB" dirty="0" err="1" smtClean="0"/>
              <a:t>form’d</a:t>
            </a:r>
            <a:r>
              <a:rPr lang="en-GB" dirty="0" smtClean="0"/>
              <a:t> to serve</a:t>
            </a:r>
          </a:p>
          <a:p>
            <a:pPr>
              <a:buNone/>
            </a:pPr>
            <a:r>
              <a:rPr lang="en-GB" dirty="0" smtClean="0"/>
              <a:t>	The inward light: and that the heavenly part</a:t>
            </a:r>
          </a:p>
          <a:p>
            <a:pPr>
              <a:buNone/>
            </a:pPr>
            <a:r>
              <a:rPr lang="en-GB" dirty="0" smtClean="0"/>
              <a:t>	Ought to be king, from whose rules who do swerve</a:t>
            </a:r>
          </a:p>
          <a:p>
            <a:pPr>
              <a:buNone/>
            </a:pPr>
            <a:r>
              <a:rPr lang="en-GB" dirty="0" smtClean="0"/>
              <a:t>	Rebels to Nature, strove for their </a:t>
            </a:r>
            <a:r>
              <a:rPr lang="en-GB" dirty="0" err="1" smtClean="0"/>
              <a:t>owne</a:t>
            </a:r>
            <a:r>
              <a:rPr lang="en-GB" dirty="0" smtClean="0"/>
              <a:t> smart,</a:t>
            </a:r>
          </a:p>
          <a:p>
            <a:pPr>
              <a:buNone/>
            </a:pPr>
            <a:r>
              <a:rPr lang="en-GB" dirty="0" smtClean="0"/>
              <a:t>		It is most true, what we call </a:t>
            </a:r>
            <a:r>
              <a:rPr lang="en-GB" i="1" dirty="0" smtClean="0"/>
              <a:t>Cupid’s</a:t>
            </a:r>
            <a:r>
              <a:rPr lang="en-GB" dirty="0" smtClean="0"/>
              <a:t> dart,</a:t>
            </a:r>
          </a:p>
          <a:p>
            <a:pPr>
              <a:buNone/>
            </a:pPr>
            <a:r>
              <a:rPr lang="en-GB" dirty="0" smtClean="0"/>
              <a:t>	An image is, which for our selves we carve;</a:t>
            </a:r>
          </a:p>
          <a:p>
            <a:pPr>
              <a:buNone/>
            </a:pPr>
            <a:r>
              <a:rPr lang="en-GB" dirty="0" smtClean="0"/>
              <a:t>	And, </a:t>
            </a:r>
            <a:r>
              <a:rPr lang="en-GB" dirty="0" err="1" smtClean="0"/>
              <a:t>fooles</a:t>
            </a:r>
            <a:r>
              <a:rPr lang="en-GB" dirty="0" smtClean="0"/>
              <a:t>, adore in temple of our hart,</a:t>
            </a:r>
          </a:p>
          <a:p>
            <a:pPr>
              <a:buNone/>
            </a:pPr>
            <a:r>
              <a:rPr lang="en-GB" dirty="0" smtClean="0"/>
              <a:t>	Till that good God make Church and Churchmen starve.</a:t>
            </a:r>
          </a:p>
          <a:p>
            <a:pPr>
              <a:buNone/>
            </a:pPr>
            <a:r>
              <a:rPr lang="en-GB" dirty="0" smtClean="0"/>
              <a:t>		True, that true </a:t>
            </a:r>
            <a:r>
              <a:rPr lang="en-GB" dirty="0" err="1" smtClean="0"/>
              <a:t>Beautie</a:t>
            </a:r>
            <a:r>
              <a:rPr lang="en-GB" dirty="0" smtClean="0"/>
              <a:t> </a:t>
            </a:r>
            <a:r>
              <a:rPr lang="en-GB" dirty="0" err="1" smtClean="0"/>
              <a:t>Vertue</a:t>
            </a:r>
            <a:r>
              <a:rPr lang="en-GB" dirty="0" smtClean="0"/>
              <a:t> is indeed,</a:t>
            </a:r>
          </a:p>
          <a:p>
            <a:pPr>
              <a:buNone/>
            </a:pPr>
            <a:r>
              <a:rPr lang="en-GB" dirty="0" smtClean="0"/>
              <a:t>	Whereof this </a:t>
            </a:r>
            <a:r>
              <a:rPr lang="en-GB" dirty="0" err="1" smtClean="0"/>
              <a:t>Beautie</a:t>
            </a:r>
            <a:r>
              <a:rPr lang="en-GB" dirty="0" smtClean="0"/>
              <a:t> can be but a shade,</a:t>
            </a:r>
          </a:p>
          <a:p>
            <a:pPr>
              <a:buNone/>
            </a:pPr>
            <a:r>
              <a:rPr lang="en-GB" dirty="0" smtClean="0"/>
              <a:t>	Which elements with </a:t>
            </a:r>
            <a:r>
              <a:rPr lang="en-GB" dirty="0" err="1" smtClean="0"/>
              <a:t>mortall</a:t>
            </a:r>
            <a:r>
              <a:rPr lang="en-GB" dirty="0" smtClean="0"/>
              <a:t> mixture breed:</a:t>
            </a:r>
          </a:p>
          <a:p>
            <a:pPr>
              <a:buNone/>
            </a:pPr>
            <a:r>
              <a:rPr lang="en-GB" dirty="0" smtClean="0"/>
              <a:t>	True, that on earth we are but pilgrims made,</a:t>
            </a:r>
          </a:p>
          <a:p>
            <a:pPr>
              <a:buNone/>
            </a:pPr>
            <a:r>
              <a:rPr lang="en-GB" dirty="0" smtClean="0"/>
              <a:t>		And should in </a:t>
            </a:r>
            <a:r>
              <a:rPr lang="en-GB" dirty="0" err="1" smtClean="0"/>
              <a:t>soule</a:t>
            </a:r>
            <a:r>
              <a:rPr lang="en-GB" dirty="0" smtClean="0"/>
              <a:t> up to our </a:t>
            </a:r>
            <a:r>
              <a:rPr lang="en-GB" dirty="0" err="1" smtClean="0"/>
              <a:t>countrey</a:t>
            </a:r>
            <a:r>
              <a:rPr lang="en-GB" dirty="0" smtClean="0"/>
              <a:t> move</a:t>
            </a:r>
          </a:p>
          <a:p>
            <a:pPr>
              <a:buNone/>
            </a:pPr>
            <a:r>
              <a:rPr lang="en-GB" dirty="0" smtClean="0"/>
              <a:t>		True, and yet true that I must </a:t>
            </a:r>
            <a:r>
              <a:rPr lang="en-GB" i="1" dirty="0" smtClean="0"/>
              <a:t>Stella</a:t>
            </a:r>
            <a:r>
              <a:rPr lang="en-GB" dirty="0" smtClean="0"/>
              <a:t> love. 	</a:t>
            </a:r>
          </a:p>
          <a:p>
            <a:pPr>
              <a:buNone/>
            </a:pP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r>
              <a:rPr lang="en-GB" dirty="0" smtClean="0"/>
              <a:t>Sir Philip Sidney </a:t>
            </a:r>
            <a:endParaRPr lang="en-GB" dirty="0"/>
          </a:p>
        </p:txBody>
      </p:sp>
      <p:sp>
        <p:nvSpPr>
          <p:cNvPr id="4" name="Title 3"/>
          <p:cNvSpPr>
            <a:spLocks noGrp="1"/>
          </p:cNvSpPr>
          <p:nvPr>
            <p:ph type="title"/>
          </p:nvPr>
        </p:nvSpPr>
        <p:spPr/>
        <p:txBody>
          <a:bodyPr/>
          <a:lstStyle/>
          <a:p>
            <a:r>
              <a:rPr lang="en-GB" i="1" dirty="0" smtClean="0"/>
              <a:t>The Defence of Poesy</a:t>
            </a:r>
            <a:endParaRPr lang="en-GB" i="1"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8156448" cy="990600"/>
          </a:xfrm>
        </p:spPr>
        <p:txBody>
          <a:bodyPr>
            <a:normAutofit/>
          </a:bodyPr>
          <a:lstStyle/>
          <a:p>
            <a:pPr algn="ctr"/>
            <a:r>
              <a:rPr lang="en-GB" sz="3600" dirty="0" smtClean="0"/>
              <a:t>Elevation of virtues</a:t>
            </a:r>
            <a:endParaRPr lang="en-GB" sz="3600" dirty="0"/>
          </a:p>
        </p:txBody>
      </p:sp>
      <p:sp>
        <p:nvSpPr>
          <p:cNvPr id="3" name="Content Placeholder 2"/>
          <p:cNvSpPr>
            <a:spLocks noGrp="1"/>
          </p:cNvSpPr>
          <p:nvPr>
            <p:ph sz="quarter" idx="1"/>
          </p:nvPr>
        </p:nvSpPr>
        <p:spPr>
          <a:xfrm>
            <a:off x="533400" y="1752600"/>
            <a:ext cx="8232648" cy="4343400"/>
          </a:xfrm>
        </p:spPr>
        <p:txBody>
          <a:bodyPr>
            <a:normAutofit fontScale="92500" lnSpcReduction="10000"/>
          </a:bodyPr>
          <a:lstStyle/>
          <a:p>
            <a:pPr>
              <a:buNone/>
            </a:pPr>
            <a:r>
              <a:rPr lang="en-GB" dirty="0" smtClean="0"/>
              <a:t>	“We do not require in [the poet] mere elocution, or an excellent faculty in verse; but the exact knowledge of all virtues , and their contraries; with the ability to render the one loved, the other hated, by his is proper embattling them’ </a:t>
            </a:r>
          </a:p>
          <a:p>
            <a:pPr>
              <a:buNone/>
            </a:pPr>
            <a:r>
              <a:rPr lang="en-GB" sz="2200" dirty="0" smtClean="0"/>
              <a:t>			(Ben Jonson, Notes on Literature, in Vickers 1999, 568)</a:t>
            </a:r>
            <a:endParaRPr lang="en-GB" dirty="0" smtClean="0"/>
          </a:p>
          <a:p>
            <a:pPr>
              <a:buNone/>
            </a:pPr>
            <a:r>
              <a:rPr lang="en-GB" dirty="0" smtClean="0"/>
              <a:t>	“Sidney never left any account of his own writings, but the whole argument of his </a:t>
            </a:r>
            <a:r>
              <a:rPr lang="en-GB" i="1" dirty="0" smtClean="0"/>
              <a:t>Defence of Poetry </a:t>
            </a:r>
            <a:r>
              <a:rPr lang="en-GB" dirty="0" smtClean="0"/>
              <a:t>rests on a conception of literature as imitating good and evil behaviour in order to encourage the one and discourage the other” 				</a:t>
            </a:r>
            <a:r>
              <a:rPr lang="en-GB" sz="2200" dirty="0" smtClean="0"/>
              <a:t>(Vickers, 13)</a:t>
            </a:r>
            <a:endParaRPr lang="en-GB" dirty="0" smtClean="0"/>
          </a:p>
          <a:p>
            <a:endParaRPr lang="en-GB" dirty="0" smtClean="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Pleasure and virtue vs. politics </a:t>
            </a:r>
            <a:endParaRPr lang="en-GB" dirty="0"/>
          </a:p>
        </p:txBody>
      </p:sp>
      <p:sp>
        <p:nvSpPr>
          <p:cNvPr id="3" name="Content Placeholder 2"/>
          <p:cNvSpPr>
            <a:spLocks noGrp="1"/>
          </p:cNvSpPr>
          <p:nvPr>
            <p:ph sz="quarter" idx="1"/>
          </p:nvPr>
        </p:nvSpPr>
        <p:spPr>
          <a:xfrm>
            <a:off x="612648" y="1752600"/>
            <a:ext cx="8153400" cy="4724400"/>
          </a:xfrm>
        </p:spPr>
        <p:txBody>
          <a:bodyPr>
            <a:normAutofit fontScale="85000" lnSpcReduction="20000"/>
          </a:bodyPr>
          <a:lstStyle/>
          <a:p>
            <a:pPr algn="just">
              <a:buNone/>
            </a:pPr>
            <a:r>
              <a:rPr lang="en-GB" dirty="0" smtClean="0">
                <a:solidFill>
                  <a:schemeClr val="accent6">
                    <a:lumMod val="75000"/>
                  </a:schemeClr>
                </a:solidFill>
              </a:rPr>
              <a:t>	“…the combination of the idea of Sidney as a courtly and refined writer, together with texts that ostensibly set out to elevate moral and spiritual values, become a model for emulation and divergence over the subsequent century. The dialogic formulations suggested by Sidney’s writings were far reaching, most notably elevating pleasure and virtue, as well as tracing the development of poetic individualism against publically accepted discourses.” </a:t>
            </a:r>
          </a:p>
          <a:p>
            <a:pPr algn="just"/>
            <a:endParaRPr lang="en-GB" sz="1600" dirty="0" smtClean="0"/>
          </a:p>
          <a:p>
            <a:pPr algn="just">
              <a:buNone/>
            </a:pPr>
            <a:r>
              <a:rPr lang="en-GB" dirty="0" smtClean="0"/>
              <a:t>	“Yet Sidney’s work ...betrays a </a:t>
            </a:r>
            <a:r>
              <a:rPr lang="en-GB" dirty="0" err="1" smtClean="0"/>
              <a:t>subtextual</a:t>
            </a:r>
            <a:r>
              <a:rPr lang="en-GB" dirty="0" smtClean="0"/>
              <a:t> current that moves beyond cultural paradigms into the sphere of politics. It is, therefore, impossible to ignore the discourses of patronage, economic power and gender within works that proclaim themselves as solely concerned with literature.” </a:t>
            </a:r>
            <a:r>
              <a:rPr lang="en-GB" smtClean="0"/>
              <a:t>(</a:t>
            </a:r>
            <a:r>
              <a:rPr lang="en-GB" smtClean="0"/>
              <a:t>Wynne-Davies </a:t>
            </a:r>
            <a:r>
              <a:rPr lang="en-GB" dirty="0" smtClean="0"/>
              <a:t>2003, xii) </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smtClean="0">
                <a:solidFill>
                  <a:schemeClr val="accent1">
                    <a:lumMod val="60000"/>
                    <a:lumOff val="40000"/>
                  </a:schemeClr>
                </a:solidFill>
              </a:rPr>
              <a:t>Sidney’s use of rhetoric</a:t>
            </a:r>
            <a:endParaRPr lang="en-GB" sz="4000" b="1" dirty="0">
              <a:solidFill>
                <a:schemeClr val="accent1">
                  <a:lumMod val="60000"/>
                  <a:lumOff val="40000"/>
                </a:schemeClr>
              </a:solidFill>
            </a:endParaRPr>
          </a:p>
        </p:txBody>
      </p:sp>
      <p:sp>
        <p:nvSpPr>
          <p:cNvPr id="4" name="Content Placeholder 3"/>
          <p:cNvSpPr>
            <a:spLocks noGrp="1"/>
          </p:cNvSpPr>
          <p:nvPr>
            <p:ph sz="quarter" idx="1"/>
          </p:nvPr>
        </p:nvSpPr>
        <p:spPr/>
        <p:txBody>
          <a:bodyPr>
            <a:normAutofit fontScale="92500" lnSpcReduction="10000"/>
          </a:bodyPr>
          <a:lstStyle/>
          <a:p>
            <a:pPr>
              <a:buNone/>
            </a:pPr>
            <a:r>
              <a:rPr lang="en-GB" dirty="0" smtClean="0">
                <a:solidFill>
                  <a:schemeClr val="accent4">
                    <a:lumMod val="75000"/>
                  </a:schemeClr>
                </a:solidFill>
              </a:rPr>
              <a:t>	“ ...poets, in making poetry by the imitation of life, “imitate, both to </a:t>
            </a:r>
            <a:r>
              <a:rPr lang="en-GB" i="1" dirty="0" smtClean="0">
                <a:solidFill>
                  <a:schemeClr val="accent4">
                    <a:lumMod val="75000"/>
                  </a:schemeClr>
                </a:solidFill>
              </a:rPr>
              <a:t>delight</a:t>
            </a:r>
            <a:r>
              <a:rPr lang="en-GB" dirty="0" smtClean="0">
                <a:solidFill>
                  <a:schemeClr val="accent4">
                    <a:lumMod val="75000"/>
                  </a:schemeClr>
                </a:solidFill>
              </a:rPr>
              <a:t> and </a:t>
            </a:r>
            <a:r>
              <a:rPr lang="en-GB" i="1" dirty="0" smtClean="0">
                <a:solidFill>
                  <a:schemeClr val="accent4">
                    <a:lumMod val="75000"/>
                  </a:schemeClr>
                </a:solidFill>
              </a:rPr>
              <a:t>teach</a:t>
            </a:r>
            <a:r>
              <a:rPr lang="en-GB" dirty="0" smtClean="0">
                <a:solidFill>
                  <a:schemeClr val="accent4">
                    <a:lumMod val="75000"/>
                  </a:schemeClr>
                </a:solidFill>
              </a:rPr>
              <a:t> and </a:t>
            </a:r>
            <a:r>
              <a:rPr lang="en-GB" i="1" dirty="0" smtClean="0">
                <a:solidFill>
                  <a:schemeClr val="accent4">
                    <a:lumMod val="75000"/>
                  </a:schemeClr>
                </a:solidFill>
              </a:rPr>
              <a:t>delight</a:t>
            </a:r>
            <a:r>
              <a:rPr lang="en-GB" dirty="0" smtClean="0">
                <a:solidFill>
                  <a:schemeClr val="accent4">
                    <a:lumMod val="75000"/>
                  </a:schemeClr>
                </a:solidFill>
              </a:rPr>
              <a:t>, to </a:t>
            </a:r>
            <a:r>
              <a:rPr lang="en-GB" i="1" dirty="0" smtClean="0">
                <a:solidFill>
                  <a:schemeClr val="accent4">
                    <a:lumMod val="75000"/>
                  </a:schemeClr>
                </a:solidFill>
              </a:rPr>
              <a:t>move</a:t>
            </a:r>
            <a:r>
              <a:rPr lang="en-GB" dirty="0" smtClean="0">
                <a:solidFill>
                  <a:schemeClr val="accent4">
                    <a:lumMod val="75000"/>
                  </a:schemeClr>
                </a:solidFill>
              </a:rPr>
              <a:t> men to take that goodness in hand, which without </a:t>
            </a:r>
            <a:r>
              <a:rPr lang="en-GB" i="1" dirty="0" smtClean="0">
                <a:solidFill>
                  <a:schemeClr val="accent4">
                    <a:lumMod val="75000"/>
                  </a:schemeClr>
                </a:solidFill>
              </a:rPr>
              <a:t>delight</a:t>
            </a:r>
            <a:r>
              <a:rPr lang="en-GB" dirty="0" smtClean="0">
                <a:solidFill>
                  <a:schemeClr val="accent4">
                    <a:lumMod val="75000"/>
                  </a:schemeClr>
                </a:solidFill>
              </a:rPr>
              <a:t> they would fly from as a stranger; and </a:t>
            </a:r>
            <a:r>
              <a:rPr lang="en-GB" i="1" dirty="0" smtClean="0">
                <a:solidFill>
                  <a:schemeClr val="accent4">
                    <a:lumMod val="75000"/>
                  </a:schemeClr>
                </a:solidFill>
              </a:rPr>
              <a:t>teach</a:t>
            </a:r>
            <a:r>
              <a:rPr lang="en-GB" dirty="0" smtClean="0">
                <a:solidFill>
                  <a:schemeClr val="accent4">
                    <a:lumMod val="75000"/>
                  </a:schemeClr>
                </a:solidFill>
              </a:rPr>
              <a:t>, to make them know that goodness whereunto they are </a:t>
            </a:r>
            <a:r>
              <a:rPr lang="en-GB" i="1" dirty="0" smtClean="0">
                <a:solidFill>
                  <a:schemeClr val="accent4">
                    <a:lumMod val="75000"/>
                  </a:schemeClr>
                </a:solidFill>
              </a:rPr>
              <a:t>moved</a:t>
            </a:r>
            <a:r>
              <a:rPr lang="en-GB" dirty="0" smtClean="0">
                <a:solidFill>
                  <a:schemeClr val="accent4">
                    <a:lumMod val="75000"/>
                  </a:schemeClr>
                </a:solidFill>
              </a:rPr>
              <a:t>, [this] being the noblest scope to which ever any learning was directed’” </a:t>
            </a:r>
          </a:p>
          <a:p>
            <a:pPr>
              <a:buNone/>
            </a:pPr>
            <a:r>
              <a:rPr lang="en-GB" sz="2000" dirty="0" smtClean="0">
                <a:solidFill>
                  <a:schemeClr val="accent4">
                    <a:lumMod val="75000"/>
                  </a:schemeClr>
                </a:solidFill>
              </a:rPr>
              <a:t>			(Vickers 1999, 17, quoting from Sidney’s </a:t>
            </a:r>
            <a:r>
              <a:rPr lang="en-GB" sz="2000" i="1" dirty="0" smtClean="0">
                <a:solidFill>
                  <a:schemeClr val="accent4">
                    <a:lumMod val="75000"/>
                  </a:schemeClr>
                </a:solidFill>
              </a:rPr>
              <a:t>Defence of </a:t>
            </a:r>
            <a:r>
              <a:rPr lang="en-GB" sz="2000" i="1" dirty="0" err="1" smtClean="0">
                <a:solidFill>
                  <a:schemeClr val="accent4">
                    <a:lumMod val="75000"/>
                  </a:schemeClr>
                </a:solidFill>
              </a:rPr>
              <a:t>Poesie</a:t>
            </a:r>
            <a:r>
              <a:rPr lang="en-GB" sz="2000" dirty="0" smtClean="0">
                <a:solidFill>
                  <a:schemeClr val="accent4">
                    <a:lumMod val="75000"/>
                  </a:schemeClr>
                </a:solidFill>
              </a:rPr>
              <a:t>) </a:t>
            </a:r>
          </a:p>
          <a:p>
            <a:pPr>
              <a:buNone/>
            </a:pPr>
            <a:endParaRPr lang="en-GB" sz="900" dirty="0" smtClean="0">
              <a:solidFill>
                <a:schemeClr val="accent4">
                  <a:lumMod val="75000"/>
                </a:schemeClr>
              </a:solidFill>
            </a:endParaRPr>
          </a:p>
          <a:p>
            <a:pPr>
              <a:buNone/>
            </a:pPr>
            <a:r>
              <a:rPr lang="en-GB" dirty="0" smtClean="0"/>
              <a:t>	“As Sidney formulates it, rhetorical </a:t>
            </a:r>
            <a:r>
              <a:rPr lang="en-GB" dirty="0" err="1" smtClean="0"/>
              <a:t>movere</a:t>
            </a:r>
            <a:r>
              <a:rPr lang="en-GB" dirty="0" smtClean="0"/>
              <a:t> brings about the crucial transition from theory to practice, from knowledge to action” 			</a:t>
            </a:r>
            <a:r>
              <a:rPr lang="en-GB" sz="2200" dirty="0" smtClean="0"/>
              <a:t>(Vickers, 18)</a:t>
            </a:r>
          </a:p>
          <a:p>
            <a:endParaRPr lang="en-GB" dirty="0" smtClean="0"/>
          </a:p>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smtClean="0"/>
              <a:t>The Defence of Poesy</a:t>
            </a:r>
            <a:endParaRPr lang="en-GB" dirty="0"/>
          </a:p>
        </p:txBody>
      </p:sp>
      <p:sp>
        <p:nvSpPr>
          <p:cNvPr id="3" name="Content Placeholder 2"/>
          <p:cNvSpPr>
            <a:spLocks noGrp="1"/>
          </p:cNvSpPr>
          <p:nvPr>
            <p:ph sz="quarter" idx="1"/>
          </p:nvPr>
        </p:nvSpPr>
        <p:spPr>
          <a:xfrm>
            <a:off x="612648" y="1752600"/>
            <a:ext cx="8153400" cy="4495800"/>
          </a:xfrm>
        </p:spPr>
        <p:txBody>
          <a:bodyPr>
            <a:normAutofit lnSpcReduction="10000"/>
          </a:bodyPr>
          <a:lstStyle/>
          <a:p>
            <a:pPr algn="ctr">
              <a:buNone/>
            </a:pPr>
            <a:r>
              <a:rPr lang="en-GB" sz="2000" b="1" dirty="0" smtClean="0"/>
              <a:t>The high regard with which poetry was held in the ancient world. </a:t>
            </a:r>
          </a:p>
          <a:p>
            <a:pPr>
              <a:buNone/>
            </a:pPr>
            <a:r>
              <a:rPr lang="en-GB" sz="2000" dirty="0" smtClean="0"/>
              <a:t>	One of the main lines of defence is an appeal to the ancient origins of poetry as ‘the first light-giver to ignorance’</a:t>
            </a:r>
          </a:p>
          <a:p>
            <a:pPr>
              <a:buNone/>
            </a:pPr>
            <a:r>
              <a:rPr lang="en-GB" sz="2400" dirty="0" smtClean="0"/>
              <a:t>					 </a:t>
            </a:r>
            <a:r>
              <a:rPr lang="en-GB" sz="1800" dirty="0" smtClean="0"/>
              <a:t>(Sidney, in Dutton (ed.)  1987, 103-104)</a:t>
            </a:r>
            <a:endParaRPr lang="en-GB" sz="2400" dirty="0" smtClean="0"/>
          </a:p>
          <a:p>
            <a:pPr algn="just">
              <a:lnSpc>
                <a:spcPct val="110000"/>
              </a:lnSpc>
              <a:spcBef>
                <a:spcPts val="0"/>
              </a:spcBef>
              <a:buNone/>
            </a:pPr>
            <a:r>
              <a:rPr lang="en-GB" sz="2400" dirty="0" smtClean="0"/>
              <a:t>	‘... The philosophers of Greece durst not a long time appear to the world but under the mask of poets. So Thales, </a:t>
            </a:r>
            <a:r>
              <a:rPr lang="en-GB" sz="2400" dirty="0" err="1" smtClean="0"/>
              <a:t>Empodocles</a:t>
            </a:r>
            <a:r>
              <a:rPr lang="en-GB" sz="2400" dirty="0" smtClean="0"/>
              <a:t>, and </a:t>
            </a:r>
            <a:r>
              <a:rPr lang="en-GB" sz="2400" dirty="0" err="1" smtClean="0"/>
              <a:t>Paramenides</a:t>
            </a:r>
            <a:r>
              <a:rPr lang="en-GB" sz="2400" dirty="0" smtClean="0"/>
              <a:t> sang their natural philosophy in verse; so did </a:t>
            </a:r>
            <a:r>
              <a:rPr lang="en-GB" sz="2400" dirty="0" err="1" smtClean="0"/>
              <a:t>Pythagorus</a:t>
            </a:r>
            <a:r>
              <a:rPr lang="en-GB" sz="2400" dirty="0" smtClean="0"/>
              <a:t> and </a:t>
            </a:r>
            <a:r>
              <a:rPr lang="en-GB" sz="2400" dirty="0" err="1" smtClean="0"/>
              <a:t>Phocylides</a:t>
            </a:r>
            <a:r>
              <a:rPr lang="en-GB" sz="2400" dirty="0" smtClean="0"/>
              <a:t> their moral counsels; ... And truly even Plato, whosoever will </a:t>
            </a:r>
            <a:r>
              <a:rPr lang="en-GB" sz="2400" dirty="0" err="1" smtClean="0"/>
              <a:t>considereth</a:t>
            </a:r>
            <a:r>
              <a:rPr lang="en-GB" sz="2400" dirty="0" smtClean="0"/>
              <a:t>, shall find that in the body of his work, though the inside and strength were Philosophy, the skin as it were and beauty depended most of Poetry.’ </a:t>
            </a:r>
            <a:r>
              <a:rPr lang="en-GB" sz="2000" dirty="0" smtClean="0"/>
              <a:t>(ibid., 103-104)</a:t>
            </a:r>
            <a:endParaRPr lang="en-GB" sz="2400" dirty="0" smtClean="0"/>
          </a:p>
          <a:p>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smtClean="0"/>
              <a:t>The Defence of Poesy</a:t>
            </a:r>
            <a:endParaRPr lang="en-GB" dirty="0"/>
          </a:p>
        </p:txBody>
      </p:sp>
      <p:sp>
        <p:nvSpPr>
          <p:cNvPr id="3" name="Content Placeholder 2"/>
          <p:cNvSpPr>
            <a:spLocks noGrp="1"/>
          </p:cNvSpPr>
          <p:nvPr>
            <p:ph sz="quarter" idx="1"/>
          </p:nvPr>
        </p:nvSpPr>
        <p:spPr>
          <a:xfrm>
            <a:off x="457200" y="1600200"/>
            <a:ext cx="8308848" cy="5257800"/>
          </a:xfrm>
        </p:spPr>
        <p:txBody>
          <a:bodyPr>
            <a:normAutofit fontScale="62500" lnSpcReduction="20000"/>
          </a:bodyPr>
          <a:lstStyle/>
          <a:p>
            <a:pPr>
              <a:lnSpc>
                <a:spcPct val="120000"/>
              </a:lnSpc>
            </a:pPr>
            <a:r>
              <a:rPr lang="en-GB" sz="2800" dirty="0" smtClean="0"/>
              <a:t>Greek </a:t>
            </a:r>
            <a:r>
              <a:rPr lang="en-GB" sz="2800" i="1" dirty="0" err="1" smtClean="0"/>
              <a:t>poieten</a:t>
            </a:r>
            <a:r>
              <a:rPr lang="en-GB" sz="2800" dirty="0" smtClean="0"/>
              <a:t>, or ‘maker’</a:t>
            </a:r>
          </a:p>
          <a:p>
            <a:pPr>
              <a:lnSpc>
                <a:spcPct val="120000"/>
              </a:lnSpc>
            </a:pPr>
            <a:r>
              <a:rPr lang="en-GB" sz="2800" dirty="0" smtClean="0"/>
              <a:t>Latin </a:t>
            </a:r>
            <a:r>
              <a:rPr lang="en-GB" sz="2800" i="1" dirty="0" err="1" smtClean="0"/>
              <a:t>vates</a:t>
            </a:r>
            <a:r>
              <a:rPr lang="en-GB" sz="2800" dirty="0" smtClean="0"/>
              <a:t>: a diviner, </a:t>
            </a:r>
            <a:r>
              <a:rPr lang="en-GB" sz="2800" dirty="0" err="1" smtClean="0"/>
              <a:t>forseer</a:t>
            </a:r>
            <a:r>
              <a:rPr lang="en-GB" sz="2800" dirty="0" smtClean="0"/>
              <a:t>, or prophet</a:t>
            </a:r>
          </a:p>
          <a:p>
            <a:pPr>
              <a:lnSpc>
                <a:spcPct val="120000"/>
              </a:lnSpc>
            </a:pPr>
            <a:r>
              <a:rPr lang="en-GB" sz="2800" dirty="0" smtClean="0"/>
              <a:t>‘Conceit’: deriving from the Italian </a:t>
            </a:r>
            <a:r>
              <a:rPr lang="en-GB" sz="2800" i="1" dirty="0" err="1" smtClean="0"/>
              <a:t>concetto</a:t>
            </a:r>
            <a:r>
              <a:rPr lang="en-GB" sz="2800" dirty="0" smtClean="0"/>
              <a:t>; idea, concept, or thought; a metaphorical manipulation of language, stressing similarity between highly dissimilar elements that must be discovered through thought.</a:t>
            </a:r>
          </a:p>
          <a:p>
            <a:pPr>
              <a:lnSpc>
                <a:spcPct val="120000"/>
              </a:lnSpc>
              <a:spcBef>
                <a:spcPts val="0"/>
              </a:spcBef>
              <a:buNone/>
            </a:pPr>
            <a:r>
              <a:rPr lang="en-GB" dirty="0" smtClean="0"/>
              <a:t>	</a:t>
            </a:r>
          </a:p>
          <a:p>
            <a:pPr algn="just">
              <a:lnSpc>
                <a:spcPct val="120000"/>
              </a:lnSpc>
              <a:spcBef>
                <a:spcPts val="0"/>
              </a:spcBef>
              <a:buNone/>
            </a:pPr>
            <a:r>
              <a:rPr lang="en-GB" sz="2800" dirty="0" smtClean="0"/>
              <a:t>	</a:t>
            </a:r>
            <a:r>
              <a:rPr lang="en-GB" sz="3400" dirty="0" smtClean="0"/>
              <a:t>‘</a:t>
            </a:r>
            <a:r>
              <a:rPr lang="en-GB" sz="3400" dirty="0" err="1" smtClean="0"/>
              <a:t>Onely</a:t>
            </a:r>
            <a:r>
              <a:rPr lang="en-GB" sz="3400" dirty="0" smtClean="0"/>
              <a:t> the Poet, </a:t>
            </a:r>
            <a:r>
              <a:rPr lang="en-GB" sz="3400" dirty="0" err="1" smtClean="0"/>
              <a:t>disdayning</a:t>
            </a:r>
            <a:r>
              <a:rPr lang="en-GB" sz="3400" dirty="0" smtClean="0"/>
              <a:t> to be tied to any such subjection, lifted up with the </a:t>
            </a:r>
            <a:r>
              <a:rPr lang="en-GB" sz="3400" dirty="0" err="1" smtClean="0"/>
              <a:t>vigor</a:t>
            </a:r>
            <a:r>
              <a:rPr lang="en-GB" sz="3400" dirty="0" smtClean="0"/>
              <a:t> of his </a:t>
            </a:r>
            <a:r>
              <a:rPr lang="en-GB" sz="3400" dirty="0" err="1" smtClean="0"/>
              <a:t>owne</a:t>
            </a:r>
            <a:r>
              <a:rPr lang="en-GB" sz="3400" b="1" dirty="0" smtClean="0">
                <a:solidFill>
                  <a:schemeClr val="accent6">
                    <a:lumMod val="50000"/>
                  </a:schemeClr>
                </a:solidFill>
              </a:rPr>
              <a:t> </a:t>
            </a:r>
            <a:r>
              <a:rPr lang="en-GB" sz="3400" b="1" dirty="0" smtClean="0">
                <a:solidFill>
                  <a:srgbClr val="C00000"/>
                </a:solidFill>
              </a:rPr>
              <a:t>invention</a:t>
            </a:r>
            <a:r>
              <a:rPr lang="en-GB" sz="3400" dirty="0" smtClean="0"/>
              <a:t>, </a:t>
            </a:r>
            <a:r>
              <a:rPr lang="en-GB" sz="3400" dirty="0" err="1" smtClean="0"/>
              <a:t>dooth</a:t>
            </a:r>
            <a:r>
              <a:rPr lang="en-GB" sz="3400" dirty="0" smtClean="0"/>
              <a:t> grow in effect into another nature, in making things either better then Nature </a:t>
            </a:r>
            <a:r>
              <a:rPr lang="en-GB" sz="3400" dirty="0" err="1" smtClean="0"/>
              <a:t>bringeth</a:t>
            </a:r>
            <a:r>
              <a:rPr lang="en-GB" sz="3400" dirty="0" smtClean="0"/>
              <a:t> forth, or, quite </a:t>
            </a:r>
            <a:r>
              <a:rPr lang="en-GB" sz="3400" dirty="0" err="1" smtClean="0"/>
              <a:t>anewe</a:t>
            </a:r>
            <a:r>
              <a:rPr lang="en-GB" sz="3400" dirty="0" smtClean="0"/>
              <a:t>; forms such as never were in nature, as the Heroes, Demigods, Cyclops, Chimeras, Furies, and such like: so as </a:t>
            </a:r>
            <a:r>
              <a:rPr lang="en-GB" sz="3400" dirty="0" err="1" smtClean="0"/>
              <a:t>hee</a:t>
            </a:r>
            <a:r>
              <a:rPr lang="en-GB" sz="3400" dirty="0" smtClean="0"/>
              <a:t> </a:t>
            </a:r>
            <a:r>
              <a:rPr lang="en-GB" sz="3400" dirty="0" err="1" smtClean="0"/>
              <a:t>goeth</a:t>
            </a:r>
            <a:r>
              <a:rPr lang="en-GB" sz="3400" dirty="0" smtClean="0"/>
              <a:t> hand in hand with Nature, not </a:t>
            </a:r>
            <a:r>
              <a:rPr lang="en-GB" sz="3400" dirty="0" err="1" smtClean="0"/>
              <a:t>inclosed</a:t>
            </a:r>
            <a:r>
              <a:rPr lang="en-GB" sz="3400" dirty="0" smtClean="0"/>
              <a:t> within the narrow warrant of her </a:t>
            </a:r>
            <a:r>
              <a:rPr lang="en-GB" sz="3400" dirty="0" err="1" smtClean="0"/>
              <a:t>guifts</a:t>
            </a:r>
            <a:r>
              <a:rPr lang="en-GB" sz="3400" dirty="0" smtClean="0"/>
              <a:t>, but freely ranging </a:t>
            </a:r>
            <a:r>
              <a:rPr lang="en-GB" sz="3400" dirty="0" err="1" smtClean="0"/>
              <a:t>onely</a:t>
            </a:r>
            <a:r>
              <a:rPr lang="en-GB" sz="3400" dirty="0" smtClean="0"/>
              <a:t> within the </a:t>
            </a:r>
            <a:r>
              <a:rPr lang="en-GB" sz="3400" dirty="0" err="1" smtClean="0"/>
              <a:t>Zodiack</a:t>
            </a:r>
            <a:r>
              <a:rPr lang="en-GB" sz="3400" dirty="0" smtClean="0"/>
              <a:t> of his </a:t>
            </a:r>
            <a:r>
              <a:rPr lang="en-GB" sz="3400" dirty="0" err="1" smtClean="0"/>
              <a:t>owne</a:t>
            </a:r>
            <a:r>
              <a:rPr lang="en-GB" sz="3400" dirty="0" smtClean="0"/>
              <a:t> wit’ </a:t>
            </a:r>
            <a:endParaRPr lang="en-GB" dirty="0" smtClean="0"/>
          </a:p>
          <a:p>
            <a:pPr>
              <a:buNone/>
            </a:pPr>
            <a:r>
              <a:rPr lang="en-GB" sz="2400" dirty="0" smtClean="0"/>
              <a:t>					(Sidney, </a:t>
            </a:r>
            <a:r>
              <a:rPr lang="en-GB" sz="2400" dirty="0" err="1" smtClean="0"/>
              <a:t>Porges</a:t>
            </a:r>
            <a:r>
              <a:rPr lang="en-GB" sz="2400" dirty="0" smtClean="0"/>
              <a:t> Watson (ed.), 1997, 88)</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smtClean="0"/>
              <a:t>Mimesis / representing / counterfeiting </a:t>
            </a:r>
            <a:endParaRPr lang="en-GB" sz="3600" dirty="0"/>
          </a:p>
        </p:txBody>
      </p:sp>
      <p:sp>
        <p:nvSpPr>
          <p:cNvPr id="3" name="Content Placeholder 2"/>
          <p:cNvSpPr>
            <a:spLocks noGrp="1"/>
          </p:cNvSpPr>
          <p:nvPr>
            <p:ph sz="quarter" idx="1"/>
          </p:nvPr>
        </p:nvSpPr>
        <p:spPr>
          <a:xfrm>
            <a:off x="612648" y="1600200"/>
            <a:ext cx="8153400" cy="5257800"/>
          </a:xfrm>
        </p:spPr>
        <p:txBody>
          <a:bodyPr>
            <a:normAutofit/>
          </a:bodyPr>
          <a:lstStyle/>
          <a:p>
            <a:pPr>
              <a:buNone/>
            </a:pPr>
            <a:r>
              <a:rPr lang="en-GB" dirty="0" smtClean="0"/>
              <a:t>	</a:t>
            </a:r>
            <a:r>
              <a:rPr lang="en-GB" sz="2400" dirty="0" smtClean="0"/>
              <a:t>‘</a:t>
            </a:r>
            <a:r>
              <a:rPr lang="en-GB" sz="2400" dirty="0" err="1" smtClean="0"/>
              <a:t>Poesie</a:t>
            </a:r>
            <a:r>
              <a:rPr lang="en-GB" sz="2400" dirty="0" smtClean="0"/>
              <a:t> therefore is an arte of imitation, for so </a:t>
            </a:r>
            <a:r>
              <a:rPr lang="en-GB" sz="2400" i="1" dirty="0" smtClean="0"/>
              <a:t>Aristotle</a:t>
            </a:r>
            <a:r>
              <a:rPr lang="en-GB" sz="2400" dirty="0" smtClean="0"/>
              <a:t> </a:t>
            </a:r>
            <a:r>
              <a:rPr lang="en-GB" sz="2400" dirty="0" err="1" smtClean="0"/>
              <a:t>termeth</a:t>
            </a:r>
            <a:r>
              <a:rPr lang="en-GB" sz="2400" dirty="0" smtClean="0"/>
              <a:t> it in his word </a:t>
            </a:r>
            <a:r>
              <a:rPr lang="en-GB" sz="2400" i="1" dirty="0" smtClean="0"/>
              <a:t>Mimesis</a:t>
            </a:r>
            <a:r>
              <a:rPr lang="en-GB" sz="2400" dirty="0" smtClean="0"/>
              <a:t> – that is to say, a representing, </a:t>
            </a:r>
            <a:r>
              <a:rPr lang="en-GB" sz="2400" dirty="0" err="1" smtClean="0"/>
              <a:t>counterfetting</a:t>
            </a:r>
            <a:r>
              <a:rPr lang="en-GB" sz="2400" dirty="0" smtClean="0"/>
              <a:t>, or figuring </a:t>
            </a:r>
            <a:r>
              <a:rPr lang="en-GB" sz="2400" dirty="0" err="1" smtClean="0"/>
              <a:t>foorth</a:t>
            </a:r>
            <a:r>
              <a:rPr lang="en-GB" sz="2400" dirty="0" smtClean="0"/>
              <a:t>: to speak metaphorically, a speaking picture: with this end, to teach and delight’ </a:t>
            </a:r>
          </a:p>
          <a:p>
            <a:pPr>
              <a:buNone/>
            </a:pPr>
            <a:r>
              <a:rPr lang="en-GB" sz="2400" dirty="0" smtClean="0"/>
              <a:t>					</a:t>
            </a:r>
            <a:r>
              <a:rPr lang="en-GB" sz="1800" dirty="0" smtClean="0"/>
              <a:t>(Sidney, in </a:t>
            </a:r>
            <a:r>
              <a:rPr lang="en-GB" sz="1800" dirty="0" err="1" smtClean="0"/>
              <a:t>Porges</a:t>
            </a:r>
            <a:r>
              <a:rPr lang="en-GB" sz="1800" dirty="0" smtClean="0"/>
              <a:t> Watson, ed., 1993, 89)</a:t>
            </a:r>
          </a:p>
          <a:p>
            <a:pPr>
              <a:buNone/>
            </a:pPr>
            <a:r>
              <a:rPr lang="en-GB" sz="1600" dirty="0" smtClean="0"/>
              <a:t>	</a:t>
            </a:r>
            <a:r>
              <a:rPr lang="en-GB" sz="2400" dirty="0" smtClean="0"/>
              <a:t>‘it is that </a:t>
            </a:r>
            <a:r>
              <a:rPr lang="en-GB" sz="2400" dirty="0" err="1" smtClean="0"/>
              <a:t>fayning</a:t>
            </a:r>
            <a:r>
              <a:rPr lang="en-GB" sz="2400" dirty="0" smtClean="0"/>
              <a:t> notable images of </a:t>
            </a:r>
            <a:r>
              <a:rPr lang="en-GB" sz="2400" dirty="0" err="1" smtClean="0"/>
              <a:t>vertues</a:t>
            </a:r>
            <a:r>
              <a:rPr lang="en-GB" sz="2400" dirty="0" smtClean="0"/>
              <a:t>, vices, or what else, that with </a:t>
            </a:r>
            <a:r>
              <a:rPr lang="en-GB" sz="2400" dirty="0" err="1" smtClean="0"/>
              <a:t>delightfull</a:t>
            </a:r>
            <a:r>
              <a:rPr lang="en-GB" sz="2400" dirty="0" smtClean="0"/>
              <a:t> teaching, which must be the right describing note to know a poet by’ ... Verse is often chosen as the ‘fittest instrument’ since it weighs ‘each </a:t>
            </a:r>
            <a:r>
              <a:rPr lang="en-GB" sz="2400" dirty="0" err="1" smtClean="0"/>
              <a:t>sillable</a:t>
            </a:r>
            <a:r>
              <a:rPr lang="en-GB" sz="2400" dirty="0" smtClean="0"/>
              <a:t> of each </a:t>
            </a:r>
            <a:r>
              <a:rPr lang="en-GB" sz="2400" dirty="0" err="1" smtClean="0"/>
              <a:t>worde</a:t>
            </a:r>
            <a:r>
              <a:rPr lang="en-GB" sz="2400" dirty="0" smtClean="0"/>
              <a:t> by just proportion according to the </a:t>
            </a:r>
            <a:r>
              <a:rPr lang="en-GB" sz="2400" dirty="0" err="1" smtClean="0"/>
              <a:t>dignitie</a:t>
            </a:r>
            <a:r>
              <a:rPr lang="en-GB" sz="2400" dirty="0" smtClean="0"/>
              <a:t> of the subject’			</a:t>
            </a:r>
            <a:r>
              <a:rPr lang="en-GB" sz="1800" dirty="0" smtClean="0"/>
              <a:t> (Sidney, in </a:t>
            </a:r>
            <a:r>
              <a:rPr lang="en-GB" sz="1800" dirty="0" err="1" smtClean="0"/>
              <a:t>Porges</a:t>
            </a:r>
            <a:r>
              <a:rPr lang="en-GB" sz="1800" dirty="0" smtClean="0"/>
              <a:t> Watson, ed., 1993, 89) </a:t>
            </a:r>
            <a:r>
              <a:rPr lang="en-GB" sz="2400" dirty="0" smtClean="0"/>
              <a:t>	</a:t>
            </a:r>
            <a:endParaRPr lang="en-GB" sz="28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GB" dirty="0" smtClean="0"/>
              <a:t>The poet </a:t>
            </a:r>
            <a:endParaRPr lang="en-GB" dirty="0"/>
          </a:p>
        </p:txBody>
      </p:sp>
      <p:sp>
        <p:nvSpPr>
          <p:cNvPr id="6" name="Content Placeholder 5"/>
          <p:cNvSpPr>
            <a:spLocks noGrp="1"/>
          </p:cNvSpPr>
          <p:nvPr>
            <p:ph sz="quarter" idx="1"/>
          </p:nvPr>
        </p:nvSpPr>
        <p:spPr>
          <a:xfrm>
            <a:off x="612648" y="1600200"/>
            <a:ext cx="8153400" cy="5257800"/>
          </a:xfrm>
        </p:spPr>
        <p:txBody>
          <a:bodyPr>
            <a:normAutofit fontScale="92500"/>
          </a:bodyPr>
          <a:lstStyle/>
          <a:p>
            <a:pPr algn="just">
              <a:lnSpc>
                <a:spcPct val="120000"/>
              </a:lnSpc>
              <a:spcBef>
                <a:spcPts val="0"/>
              </a:spcBef>
              <a:buNone/>
            </a:pPr>
            <a:r>
              <a:rPr lang="en-GB" sz="2800" dirty="0" smtClean="0"/>
              <a:t>‘... For whatsoever the Philosopher </a:t>
            </a:r>
            <a:r>
              <a:rPr lang="en-GB" sz="2800" dirty="0" err="1" smtClean="0"/>
              <a:t>sayth</a:t>
            </a:r>
            <a:r>
              <a:rPr lang="en-GB" sz="2800" dirty="0" smtClean="0"/>
              <a:t> should be </a:t>
            </a:r>
            <a:r>
              <a:rPr lang="en-GB" sz="2800" dirty="0" err="1" smtClean="0"/>
              <a:t>doone</a:t>
            </a:r>
            <a:r>
              <a:rPr lang="en-GB" sz="2800" dirty="0" smtClean="0"/>
              <a:t>, [the poet] </a:t>
            </a:r>
            <a:r>
              <a:rPr lang="en-GB" sz="2800" dirty="0" err="1" smtClean="0"/>
              <a:t>giveth</a:t>
            </a:r>
            <a:r>
              <a:rPr lang="en-GB" sz="2800" dirty="0" smtClean="0"/>
              <a:t> a perfect picture of it in some one by whom </a:t>
            </a:r>
            <a:r>
              <a:rPr lang="en-GB" sz="2800" dirty="0" err="1" smtClean="0"/>
              <a:t>hee</a:t>
            </a:r>
            <a:r>
              <a:rPr lang="en-GB" sz="2800" dirty="0" smtClean="0"/>
              <a:t> </a:t>
            </a:r>
            <a:r>
              <a:rPr lang="en-GB" sz="2800" dirty="0" err="1" smtClean="0"/>
              <a:t>presupposeth</a:t>
            </a:r>
            <a:r>
              <a:rPr lang="en-GB" sz="2800" dirty="0" smtClean="0"/>
              <a:t> it was </a:t>
            </a:r>
            <a:r>
              <a:rPr lang="en-GB" sz="2800" dirty="0" err="1" smtClean="0"/>
              <a:t>doone</a:t>
            </a:r>
            <a:r>
              <a:rPr lang="en-GB" sz="2800" dirty="0" smtClean="0"/>
              <a:t>. So as he </a:t>
            </a:r>
            <a:r>
              <a:rPr lang="en-GB" sz="2800" dirty="0" err="1" smtClean="0"/>
              <a:t>coupleth</a:t>
            </a:r>
            <a:r>
              <a:rPr lang="en-GB" sz="2800" dirty="0" smtClean="0"/>
              <a:t> the </a:t>
            </a:r>
            <a:r>
              <a:rPr lang="en-GB" sz="2800" dirty="0" err="1" smtClean="0"/>
              <a:t>generall</a:t>
            </a:r>
            <a:r>
              <a:rPr lang="en-GB" sz="2800" dirty="0" smtClean="0"/>
              <a:t>  notion with the particular example. A perfect picture I say, for </a:t>
            </a:r>
            <a:r>
              <a:rPr lang="en-GB" sz="2800" dirty="0" err="1" smtClean="0"/>
              <a:t>hee</a:t>
            </a:r>
            <a:r>
              <a:rPr lang="en-GB" sz="2800" dirty="0" smtClean="0"/>
              <a:t> </a:t>
            </a:r>
            <a:r>
              <a:rPr lang="en-GB" sz="2800" dirty="0" err="1" smtClean="0"/>
              <a:t>yeeldeth</a:t>
            </a:r>
            <a:r>
              <a:rPr lang="en-GB" sz="2800" dirty="0" smtClean="0"/>
              <a:t> to the powers of the </a:t>
            </a:r>
            <a:r>
              <a:rPr lang="en-GB" sz="2800" dirty="0" err="1" smtClean="0"/>
              <a:t>minde</a:t>
            </a:r>
            <a:r>
              <a:rPr lang="en-GB" sz="2800" dirty="0" smtClean="0"/>
              <a:t> an image of that whereof the Philosopher </a:t>
            </a:r>
            <a:r>
              <a:rPr lang="en-GB" sz="2800" dirty="0" err="1" smtClean="0"/>
              <a:t>bestoweth</a:t>
            </a:r>
            <a:r>
              <a:rPr lang="en-GB" sz="2800" dirty="0" smtClean="0"/>
              <a:t> but a </a:t>
            </a:r>
            <a:r>
              <a:rPr lang="en-GB" sz="2800" dirty="0" err="1" smtClean="0"/>
              <a:t>wordish</a:t>
            </a:r>
            <a:r>
              <a:rPr lang="en-GB" sz="2800" dirty="0" smtClean="0"/>
              <a:t> description: which </a:t>
            </a:r>
            <a:r>
              <a:rPr lang="en-GB" sz="2800" dirty="0" err="1" smtClean="0"/>
              <a:t>dooth</a:t>
            </a:r>
            <a:r>
              <a:rPr lang="en-GB" sz="2800" dirty="0" smtClean="0"/>
              <a:t> </a:t>
            </a:r>
            <a:r>
              <a:rPr lang="en-GB" sz="2800" dirty="0" err="1" smtClean="0"/>
              <a:t>nyther</a:t>
            </a:r>
            <a:r>
              <a:rPr lang="en-GB" sz="2800" dirty="0" smtClean="0"/>
              <a:t> strike, pierce, nor </a:t>
            </a:r>
            <a:r>
              <a:rPr lang="en-GB" sz="2800" dirty="0" err="1" smtClean="0"/>
              <a:t>possesse</a:t>
            </a:r>
            <a:r>
              <a:rPr lang="en-GB" sz="2800" dirty="0" smtClean="0"/>
              <a:t> the sight of the </a:t>
            </a:r>
            <a:r>
              <a:rPr lang="en-GB" sz="2800" dirty="0" err="1" smtClean="0"/>
              <a:t>soule</a:t>
            </a:r>
            <a:r>
              <a:rPr lang="en-GB" sz="2800" dirty="0" smtClean="0"/>
              <a:t> so much as that other doth’ </a:t>
            </a:r>
          </a:p>
          <a:p>
            <a:pPr algn="just">
              <a:buNone/>
            </a:pPr>
            <a:r>
              <a:rPr lang="en-GB" sz="3200" dirty="0" smtClean="0"/>
              <a:t>				</a:t>
            </a:r>
            <a:r>
              <a:rPr lang="en-GB" sz="2400" dirty="0" smtClean="0"/>
              <a:t>(Sidney, in </a:t>
            </a:r>
            <a:r>
              <a:rPr lang="en-GB" sz="2400" dirty="0" err="1" smtClean="0"/>
              <a:t>Porges</a:t>
            </a:r>
            <a:r>
              <a:rPr lang="en-GB" sz="2400" dirty="0" smtClean="0"/>
              <a:t> Watson, ed., 1993, 95) </a:t>
            </a: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Seminar </a:t>
            </a:r>
            <a:endParaRPr lang="en-GB" dirty="0"/>
          </a:p>
        </p:txBody>
      </p:sp>
      <p:sp>
        <p:nvSpPr>
          <p:cNvPr id="3" name="Content Placeholder 2"/>
          <p:cNvSpPr>
            <a:spLocks noGrp="1"/>
          </p:cNvSpPr>
          <p:nvPr>
            <p:ph sz="quarter" idx="1"/>
          </p:nvPr>
        </p:nvSpPr>
        <p:spPr>
          <a:xfrm>
            <a:off x="612648" y="1828800"/>
            <a:ext cx="8153400" cy="4419600"/>
          </a:xfrm>
        </p:spPr>
        <p:txBody>
          <a:bodyPr>
            <a:normAutofit fontScale="92500" lnSpcReduction="10000"/>
          </a:bodyPr>
          <a:lstStyle/>
          <a:p>
            <a:pPr algn="ctr">
              <a:buNone/>
            </a:pPr>
            <a:r>
              <a:rPr lang="en-GB" sz="2400" dirty="0" smtClean="0"/>
              <a:t>How does Sidney counter the following objections to poetry?</a:t>
            </a:r>
          </a:p>
          <a:p>
            <a:pPr>
              <a:buNone/>
            </a:pPr>
            <a:r>
              <a:rPr lang="en-GB" sz="2400" dirty="0" smtClean="0"/>
              <a:t> </a:t>
            </a:r>
          </a:p>
          <a:p>
            <a:pPr marL="514350" indent="-514350"/>
            <a:r>
              <a:rPr lang="en-GB" sz="2400" dirty="0" smtClean="0"/>
              <a:t>‘that there being many other more fruitful </a:t>
            </a:r>
            <a:r>
              <a:rPr lang="en-GB" sz="2400" dirty="0" err="1" smtClean="0"/>
              <a:t>knowledges</a:t>
            </a:r>
            <a:r>
              <a:rPr lang="en-GB" sz="2400" dirty="0" smtClean="0"/>
              <a:t>, a man might better spend his time in them than in this;</a:t>
            </a:r>
          </a:p>
          <a:p>
            <a:pPr marL="514350" indent="-514350"/>
            <a:endParaRPr lang="en-GB" sz="900" dirty="0" smtClean="0"/>
          </a:p>
          <a:p>
            <a:pPr marL="514350" indent="-514350"/>
            <a:r>
              <a:rPr lang="en-GB" sz="2400" dirty="0" smtClean="0"/>
              <a:t>That it is the mother of lies; </a:t>
            </a:r>
          </a:p>
          <a:p>
            <a:pPr marL="514350" indent="-514350"/>
            <a:endParaRPr lang="en-GB" sz="900" dirty="0" smtClean="0"/>
          </a:p>
          <a:p>
            <a:pPr marL="514350" indent="-514350"/>
            <a:r>
              <a:rPr lang="en-GB" sz="2400" dirty="0" smtClean="0"/>
              <a:t>That it is the nurse of abuse, ‘infecting us with many pestilent desires, with a siren’s sweetness drawing the mind to the serpent’s tale of sinful fancy’;</a:t>
            </a:r>
          </a:p>
          <a:p>
            <a:pPr marL="514350" indent="-514350"/>
            <a:endParaRPr lang="en-GB" sz="900" dirty="0" smtClean="0"/>
          </a:p>
          <a:p>
            <a:pPr marL="514350" indent="-514350"/>
            <a:r>
              <a:rPr lang="en-GB" sz="2400" dirty="0" smtClean="0"/>
              <a:t>That Plato banished poets out of his commonwealth</a:t>
            </a:r>
          </a:p>
          <a:p>
            <a:pPr marL="514350" indent="-514350">
              <a:buNone/>
            </a:pPr>
            <a:r>
              <a:rPr lang="en-GB" sz="2400" dirty="0" smtClean="0"/>
              <a:t>					</a:t>
            </a:r>
            <a:r>
              <a:rPr lang="en-GB" sz="2000" dirty="0" smtClean="0"/>
              <a:t>(Sidney, in Dutton (ed.)  1987, 129)</a:t>
            </a:r>
            <a:endParaRPr lang="en-GB" sz="2400" dirty="0" smtClean="0"/>
          </a:p>
          <a:p>
            <a:pPr marL="514350" indent="-514350">
              <a:buAutoNum type="arabicPeriod"/>
            </a:pPr>
            <a:endParaRPr lang="en-GB" sz="2400" dirty="0" smtClean="0"/>
          </a:p>
          <a:p>
            <a:pPr marL="514350" indent="-514350">
              <a:buAutoNum type="arabicPeriod"/>
            </a:pP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dirty="0" smtClean="0"/>
              <a:t>Bibliography </a:t>
            </a:r>
            <a:endParaRPr lang="en-GB" dirty="0"/>
          </a:p>
        </p:txBody>
      </p:sp>
      <p:sp>
        <p:nvSpPr>
          <p:cNvPr id="6" name="Content Placeholder 5"/>
          <p:cNvSpPr>
            <a:spLocks noGrp="1"/>
          </p:cNvSpPr>
          <p:nvPr>
            <p:ph sz="quarter" idx="1"/>
          </p:nvPr>
        </p:nvSpPr>
        <p:spPr>
          <a:xfrm>
            <a:off x="612648" y="1600200"/>
            <a:ext cx="8153400" cy="5029200"/>
          </a:xfrm>
        </p:spPr>
        <p:txBody>
          <a:bodyPr>
            <a:normAutofit fontScale="70000" lnSpcReduction="20000"/>
          </a:bodyPr>
          <a:lstStyle/>
          <a:p>
            <a:r>
              <a:rPr lang="en-GB" sz="2000" dirty="0" smtClean="0">
                <a:solidFill>
                  <a:schemeClr val="tx2"/>
                </a:solidFill>
              </a:rPr>
              <a:t>Ascham, Roger, “</a:t>
            </a:r>
            <a:r>
              <a:rPr lang="en-GB" sz="2000" dirty="0" err="1" smtClean="0">
                <a:solidFill>
                  <a:schemeClr val="tx2"/>
                </a:solidFill>
              </a:rPr>
              <a:t>Toxophilus</a:t>
            </a:r>
            <a:r>
              <a:rPr lang="en-GB" sz="2000" dirty="0" smtClean="0">
                <a:solidFill>
                  <a:schemeClr val="tx2"/>
                </a:solidFill>
              </a:rPr>
              <a:t>” in English Works of Roger Ascham, edited by A.W. Wright (Cambridge: Cambridge University Press, 1904)</a:t>
            </a:r>
          </a:p>
          <a:p>
            <a:r>
              <a:rPr lang="en-GB" sz="2000" dirty="0" smtClean="0">
                <a:solidFill>
                  <a:schemeClr val="tx2"/>
                </a:solidFill>
              </a:rPr>
              <a:t>Atkins, J.W.H., </a:t>
            </a:r>
            <a:r>
              <a:rPr lang="en-GB" sz="2000" i="1" dirty="0" smtClean="0">
                <a:solidFill>
                  <a:schemeClr val="tx2"/>
                </a:solidFill>
              </a:rPr>
              <a:t>English Literary Criticism: The Renascence </a:t>
            </a:r>
            <a:r>
              <a:rPr lang="en-GB" sz="2000" dirty="0" smtClean="0">
                <a:solidFill>
                  <a:schemeClr val="tx2"/>
                </a:solidFill>
              </a:rPr>
              <a:t>(London: Methuen, 1947, rpt. 1968)</a:t>
            </a:r>
          </a:p>
          <a:p>
            <a:r>
              <a:rPr lang="en-GB" sz="2000" dirty="0" err="1" smtClean="0">
                <a:solidFill>
                  <a:schemeClr val="tx2"/>
                </a:solidFill>
              </a:rPr>
              <a:t>Gosson</a:t>
            </a:r>
            <a:r>
              <a:rPr lang="en-GB" sz="2000" dirty="0" smtClean="0">
                <a:solidFill>
                  <a:schemeClr val="tx2"/>
                </a:solidFill>
              </a:rPr>
              <a:t>, Stephen,  </a:t>
            </a:r>
            <a:r>
              <a:rPr lang="en-GB" sz="2000" i="1" dirty="0" smtClean="0">
                <a:solidFill>
                  <a:schemeClr val="tx2"/>
                </a:solidFill>
              </a:rPr>
              <a:t>School of Abuse </a:t>
            </a:r>
            <a:r>
              <a:rPr lang="en-GB" sz="2000" dirty="0" smtClean="0">
                <a:solidFill>
                  <a:schemeClr val="tx2"/>
                </a:solidFill>
              </a:rPr>
              <a:t>(London, 1579)</a:t>
            </a:r>
          </a:p>
          <a:p>
            <a:r>
              <a:rPr lang="en-GB" sz="2000" dirty="0" err="1" smtClean="0">
                <a:solidFill>
                  <a:schemeClr val="tx2"/>
                </a:solidFill>
              </a:rPr>
              <a:t>Grierson</a:t>
            </a:r>
            <a:r>
              <a:rPr lang="en-GB" sz="2000" dirty="0" smtClean="0">
                <a:solidFill>
                  <a:schemeClr val="tx2"/>
                </a:solidFill>
              </a:rPr>
              <a:t>, Herbert J. C. </a:t>
            </a:r>
            <a:r>
              <a:rPr lang="en-GB" sz="2000" i="1" dirty="0" smtClean="0">
                <a:solidFill>
                  <a:schemeClr val="tx2"/>
                </a:solidFill>
              </a:rPr>
              <a:t>Cross Currents in English Literature of the </a:t>
            </a:r>
            <a:r>
              <a:rPr lang="en-GB" sz="2000" i="1" dirty="0" err="1" smtClean="0">
                <a:solidFill>
                  <a:schemeClr val="tx2"/>
                </a:solidFill>
              </a:rPr>
              <a:t>XVIIth</a:t>
            </a:r>
            <a:r>
              <a:rPr lang="en-GB" sz="2000" i="1" dirty="0" smtClean="0">
                <a:solidFill>
                  <a:schemeClr val="tx2"/>
                </a:solidFill>
              </a:rPr>
              <a:t> Century; or The World, the Flesh and the Spirit, their Actions and Reactions </a:t>
            </a:r>
            <a:r>
              <a:rPr lang="en-GB" sz="2000" dirty="0" smtClean="0">
                <a:solidFill>
                  <a:schemeClr val="tx2"/>
                </a:solidFill>
              </a:rPr>
              <a:t>(London: </a:t>
            </a:r>
            <a:r>
              <a:rPr lang="en-GB" sz="2000" dirty="0" err="1" smtClean="0">
                <a:solidFill>
                  <a:schemeClr val="tx2"/>
                </a:solidFill>
              </a:rPr>
              <a:t>Chatto</a:t>
            </a:r>
            <a:r>
              <a:rPr lang="en-GB" sz="2000" dirty="0" smtClean="0">
                <a:solidFill>
                  <a:schemeClr val="tx2"/>
                </a:solidFill>
              </a:rPr>
              <a:t> &amp; </a:t>
            </a:r>
            <a:r>
              <a:rPr lang="en-GB" sz="2000" dirty="0" err="1" smtClean="0">
                <a:solidFill>
                  <a:schemeClr val="tx2"/>
                </a:solidFill>
              </a:rPr>
              <a:t>Windus</a:t>
            </a:r>
            <a:r>
              <a:rPr lang="en-GB" sz="2000" dirty="0" smtClean="0">
                <a:solidFill>
                  <a:schemeClr val="tx2"/>
                </a:solidFill>
              </a:rPr>
              <a:t>, 1951)</a:t>
            </a:r>
          </a:p>
          <a:p>
            <a:r>
              <a:rPr lang="en-GB" sz="2000" dirty="0" smtClean="0">
                <a:solidFill>
                  <a:schemeClr val="tx2"/>
                </a:solidFill>
              </a:rPr>
              <a:t>Hedley, Jane, </a:t>
            </a:r>
            <a:r>
              <a:rPr lang="en-GB" sz="2000" i="1" dirty="0" smtClean="0">
                <a:solidFill>
                  <a:schemeClr val="tx2"/>
                </a:solidFill>
              </a:rPr>
              <a:t>Power in Verse: Metaphor and Metonymy  in the Renaissance Lyric </a:t>
            </a:r>
            <a:r>
              <a:rPr lang="en-GB" sz="2000" dirty="0" smtClean="0">
                <a:solidFill>
                  <a:schemeClr val="tx2"/>
                </a:solidFill>
              </a:rPr>
              <a:t>(University Park and London: Pennsylvania State University Press, 1991)</a:t>
            </a:r>
          </a:p>
          <a:p>
            <a:r>
              <a:rPr lang="en-GB" sz="2000" dirty="0" smtClean="0">
                <a:solidFill>
                  <a:schemeClr val="tx2"/>
                </a:solidFill>
              </a:rPr>
              <a:t>Jonas, Leah, </a:t>
            </a:r>
            <a:r>
              <a:rPr lang="en-GB" sz="2000" i="1" dirty="0" smtClean="0">
                <a:solidFill>
                  <a:schemeClr val="tx2"/>
                </a:solidFill>
              </a:rPr>
              <a:t>The Divine Science: The Aesthetic of Some Representative Seventeenth Century English Poets </a:t>
            </a:r>
            <a:r>
              <a:rPr lang="en-GB" sz="2000" dirty="0" smtClean="0">
                <a:solidFill>
                  <a:schemeClr val="tx2"/>
                </a:solidFill>
              </a:rPr>
              <a:t>(New York: Columbia University Press, 1940</a:t>
            </a:r>
            <a:r>
              <a:rPr lang="en-GB" sz="2000" dirty="0" smtClean="0">
                <a:solidFill>
                  <a:schemeClr val="tx2"/>
                </a:solidFill>
              </a:rPr>
              <a:t>)</a:t>
            </a:r>
            <a:endParaRPr lang="en-GB" sz="2000" dirty="0" smtClean="0">
              <a:solidFill>
                <a:schemeClr val="tx2"/>
              </a:solidFill>
            </a:endParaRPr>
          </a:p>
          <a:p>
            <a:r>
              <a:rPr lang="en-GB" sz="2000" dirty="0" smtClean="0">
                <a:solidFill>
                  <a:schemeClr val="tx2"/>
                </a:solidFill>
              </a:rPr>
              <a:t>de </a:t>
            </a:r>
            <a:r>
              <a:rPr lang="en-GB" sz="2000" dirty="0" err="1" smtClean="0">
                <a:solidFill>
                  <a:schemeClr val="tx2"/>
                </a:solidFill>
              </a:rPr>
              <a:t>Sevilla</a:t>
            </a:r>
            <a:r>
              <a:rPr lang="en-GB" sz="2000" dirty="0" smtClean="0">
                <a:solidFill>
                  <a:schemeClr val="tx2"/>
                </a:solidFill>
              </a:rPr>
              <a:t>, Jose Manuel Gonzalez Fernandez, ‘Two Critical Aspects of an </a:t>
            </a:r>
            <a:r>
              <a:rPr lang="en-GB" sz="2000" dirty="0" err="1" smtClean="0">
                <a:solidFill>
                  <a:schemeClr val="tx2"/>
                </a:solidFill>
              </a:rPr>
              <a:t>Apologie</a:t>
            </a:r>
            <a:r>
              <a:rPr lang="en-GB" sz="2000" dirty="0" smtClean="0">
                <a:solidFill>
                  <a:schemeClr val="tx2"/>
                </a:solidFill>
              </a:rPr>
              <a:t> for </a:t>
            </a:r>
            <a:r>
              <a:rPr lang="en-GB" sz="2000" dirty="0" err="1" smtClean="0">
                <a:solidFill>
                  <a:schemeClr val="tx2"/>
                </a:solidFill>
              </a:rPr>
              <a:t>Poetrie</a:t>
            </a:r>
            <a:r>
              <a:rPr lang="en-GB" sz="2000" dirty="0" smtClean="0">
                <a:solidFill>
                  <a:schemeClr val="tx2"/>
                </a:solidFill>
              </a:rPr>
              <a:t>’, </a:t>
            </a:r>
            <a:r>
              <a:rPr lang="en-GB" sz="2000" i="1" dirty="0" smtClean="0">
                <a:solidFill>
                  <a:schemeClr val="tx2"/>
                </a:solidFill>
              </a:rPr>
              <a:t>Atlantis</a:t>
            </a:r>
            <a:r>
              <a:rPr lang="en-GB" sz="2000" dirty="0" smtClean="0">
                <a:solidFill>
                  <a:schemeClr val="tx2"/>
                </a:solidFill>
              </a:rPr>
              <a:t>, XI: 1-2, 1989, pp. 39-51</a:t>
            </a:r>
          </a:p>
          <a:p>
            <a:r>
              <a:rPr lang="en-GB" sz="2000" dirty="0" err="1" smtClean="0">
                <a:solidFill>
                  <a:schemeClr val="tx2"/>
                </a:solidFill>
              </a:rPr>
              <a:t>O’Connel</a:t>
            </a:r>
            <a:r>
              <a:rPr lang="en-GB" sz="2000" dirty="0" smtClean="0">
                <a:solidFill>
                  <a:schemeClr val="tx2"/>
                </a:solidFill>
              </a:rPr>
              <a:t>, Michael, </a:t>
            </a:r>
            <a:r>
              <a:rPr lang="en-GB" sz="2000" i="1" dirty="0" smtClean="0">
                <a:solidFill>
                  <a:schemeClr val="tx2"/>
                </a:solidFill>
              </a:rPr>
              <a:t>Mirror and Veil: The Historical Dimension of Spenser’s Faerie </a:t>
            </a:r>
            <a:r>
              <a:rPr lang="en-GB" sz="2000" i="1" dirty="0" err="1" smtClean="0">
                <a:solidFill>
                  <a:schemeClr val="tx2"/>
                </a:solidFill>
              </a:rPr>
              <a:t>Queene</a:t>
            </a:r>
            <a:r>
              <a:rPr lang="en-GB" sz="2000" dirty="0" smtClean="0">
                <a:solidFill>
                  <a:schemeClr val="tx2"/>
                </a:solidFill>
              </a:rPr>
              <a:t> (USA: University of North Carolina Press, 1977)</a:t>
            </a:r>
          </a:p>
          <a:p>
            <a:r>
              <a:rPr lang="en-GB" sz="2000" dirty="0" smtClean="0">
                <a:solidFill>
                  <a:schemeClr val="tx2"/>
                </a:solidFill>
              </a:rPr>
              <a:t>Russell, Bertrand, </a:t>
            </a:r>
            <a:r>
              <a:rPr lang="en-GB" sz="2000" i="1" dirty="0" smtClean="0">
                <a:solidFill>
                  <a:schemeClr val="tx2"/>
                </a:solidFill>
              </a:rPr>
              <a:t>History of Western Philosophy , </a:t>
            </a:r>
            <a:r>
              <a:rPr lang="en-GB" sz="2000" dirty="0" smtClean="0">
                <a:solidFill>
                  <a:schemeClr val="tx2"/>
                </a:solidFill>
              </a:rPr>
              <a:t>2</a:t>
            </a:r>
            <a:r>
              <a:rPr lang="en-GB" sz="2000" baseline="30000" dirty="0" smtClean="0">
                <a:solidFill>
                  <a:schemeClr val="tx2"/>
                </a:solidFill>
              </a:rPr>
              <a:t>nd</a:t>
            </a:r>
            <a:r>
              <a:rPr lang="en-GB" sz="2000" dirty="0" smtClean="0">
                <a:solidFill>
                  <a:schemeClr val="tx2"/>
                </a:solidFill>
              </a:rPr>
              <a:t> Edn. (London: Routledge, 1961, 1991)</a:t>
            </a:r>
          </a:p>
          <a:p>
            <a:r>
              <a:rPr lang="en-GB" sz="2000" dirty="0" smtClean="0">
                <a:solidFill>
                  <a:schemeClr val="tx2"/>
                </a:solidFill>
              </a:rPr>
              <a:t>Sidney, Sir Philip, </a:t>
            </a:r>
            <a:r>
              <a:rPr lang="en-GB" sz="2000" i="1" dirty="0" smtClean="0">
                <a:solidFill>
                  <a:schemeClr val="tx2"/>
                </a:solidFill>
              </a:rPr>
              <a:t>Defence of </a:t>
            </a:r>
            <a:r>
              <a:rPr lang="en-GB" sz="2000" i="1" dirty="0" err="1" smtClean="0">
                <a:solidFill>
                  <a:schemeClr val="tx2"/>
                </a:solidFill>
              </a:rPr>
              <a:t>Poesie</a:t>
            </a:r>
            <a:r>
              <a:rPr lang="en-GB" sz="2000" i="1" dirty="0" smtClean="0">
                <a:solidFill>
                  <a:schemeClr val="tx2"/>
                </a:solidFill>
              </a:rPr>
              <a:t>, </a:t>
            </a:r>
            <a:r>
              <a:rPr lang="en-GB" sz="2000" i="1" dirty="0" err="1" smtClean="0">
                <a:solidFill>
                  <a:schemeClr val="tx2"/>
                </a:solidFill>
              </a:rPr>
              <a:t>Astrophil</a:t>
            </a:r>
            <a:r>
              <a:rPr lang="en-GB" sz="2000" i="1" dirty="0" smtClean="0">
                <a:solidFill>
                  <a:schemeClr val="tx2"/>
                </a:solidFill>
              </a:rPr>
              <a:t> and Stella and Other Writings</a:t>
            </a:r>
            <a:r>
              <a:rPr lang="en-GB" sz="2000" dirty="0" smtClean="0">
                <a:solidFill>
                  <a:schemeClr val="tx2"/>
                </a:solidFill>
              </a:rPr>
              <a:t>, edited by Elizabeth </a:t>
            </a:r>
            <a:r>
              <a:rPr lang="en-GB" sz="2000" dirty="0" err="1" smtClean="0">
                <a:solidFill>
                  <a:schemeClr val="tx2"/>
                </a:solidFill>
              </a:rPr>
              <a:t>Porges</a:t>
            </a:r>
            <a:r>
              <a:rPr lang="en-GB" sz="2000" dirty="0" smtClean="0">
                <a:solidFill>
                  <a:schemeClr val="tx2"/>
                </a:solidFill>
              </a:rPr>
              <a:t> Watson (London: Everyman, 1997)</a:t>
            </a:r>
          </a:p>
          <a:p>
            <a:pPr>
              <a:buNone/>
            </a:pPr>
            <a:r>
              <a:rPr lang="en-GB" sz="2000" dirty="0" smtClean="0">
                <a:solidFill>
                  <a:schemeClr val="tx2"/>
                </a:solidFill>
              </a:rPr>
              <a:t>	- Selected Writings: </a:t>
            </a:r>
            <a:r>
              <a:rPr lang="en-GB" sz="2000" i="1" dirty="0" err="1" smtClean="0">
                <a:solidFill>
                  <a:schemeClr val="tx2"/>
                </a:solidFill>
              </a:rPr>
              <a:t>Astrophil</a:t>
            </a:r>
            <a:r>
              <a:rPr lang="en-GB" sz="2000" i="1" dirty="0" smtClean="0">
                <a:solidFill>
                  <a:schemeClr val="tx2"/>
                </a:solidFill>
              </a:rPr>
              <a:t> and Stella, The Defence of Poesy and Miscellaneous Poems</a:t>
            </a:r>
            <a:r>
              <a:rPr lang="en-GB" sz="2000" dirty="0" smtClean="0">
                <a:solidFill>
                  <a:schemeClr val="tx2"/>
                </a:solidFill>
              </a:rPr>
              <a:t>, ed. with an introduction and notes by Richard Dutton (Manchester: </a:t>
            </a:r>
            <a:r>
              <a:rPr lang="en-GB" sz="2000" dirty="0" err="1" smtClean="0">
                <a:solidFill>
                  <a:schemeClr val="tx2"/>
                </a:solidFill>
              </a:rPr>
              <a:t>Carcanet</a:t>
            </a:r>
            <a:r>
              <a:rPr lang="en-GB" sz="2000" dirty="0" smtClean="0">
                <a:solidFill>
                  <a:schemeClr val="tx2"/>
                </a:solidFill>
              </a:rPr>
              <a:t>, 1987)</a:t>
            </a:r>
          </a:p>
          <a:p>
            <a:r>
              <a:rPr lang="en-GB" sz="2000" i="1" dirty="0" smtClean="0">
                <a:solidFill>
                  <a:schemeClr val="tx2"/>
                </a:solidFill>
              </a:rPr>
              <a:t>The Norton Anthology of Theory and Criticism</a:t>
            </a:r>
            <a:r>
              <a:rPr lang="en-GB" sz="2000" dirty="0" smtClean="0">
                <a:solidFill>
                  <a:schemeClr val="tx2"/>
                </a:solidFill>
              </a:rPr>
              <a:t>, 2</a:t>
            </a:r>
            <a:r>
              <a:rPr lang="en-GB" sz="2000" baseline="30000" dirty="0" smtClean="0">
                <a:solidFill>
                  <a:schemeClr val="tx2"/>
                </a:solidFill>
              </a:rPr>
              <a:t>nd</a:t>
            </a:r>
            <a:r>
              <a:rPr lang="en-GB" sz="2000" dirty="0" smtClean="0">
                <a:solidFill>
                  <a:schemeClr val="tx2"/>
                </a:solidFill>
              </a:rPr>
              <a:t> Edn. Vincent B </a:t>
            </a:r>
            <a:r>
              <a:rPr lang="en-GB" sz="2000" dirty="0" err="1" smtClean="0">
                <a:solidFill>
                  <a:schemeClr val="tx2"/>
                </a:solidFill>
              </a:rPr>
              <a:t>Leitch</a:t>
            </a:r>
            <a:r>
              <a:rPr lang="en-GB" sz="2000" dirty="0" smtClean="0">
                <a:solidFill>
                  <a:schemeClr val="tx2"/>
                </a:solidFill>
              </a:rPr>
              <a:t> (ed.) (London: Norton, 2010</a:t>
            </a:r>
            <a:r>
              <a:rPr lang="en-GB" sz="2000" dirty="0" smtClean="0">
                <a:solidFill>
                  <a:schemeClr val="tx2"/>
                </a:solidFill>
              </a:rPr>
              <a:t>)</a:t>
            </a:r>
          </a:p>
          <a:p>
            <a:r>
              <a:rPr lang="en-GB" sz="2000" dirty="0" smtClean="0">
                <a:solidFill>
                  <a:schemeClr val="tx2"/>
                </a:solidFill>
              </a:rPr>
              <a:t>Vickers, Brian, </a:t>
            </a:r>
            <a:r>
              <a:rPr lang="en-GB" sz="2000" i="1" dirty="0" smtClean="0">
                <a:solidFill>
                  <a:schemeClr val="tx2"/>
                </a:solidFill>
              </a:rPr>
              <a:t>English Renaissance Literary Criticism </a:t>
            </a:r>
            <a:r>
              <a:rPr lang="en-GB" sz="2000" dirty="0" smtClean="0">
                <a:solidFill>
                  <a:schemeClr val="tx2"/>
                </a:solidFill>
              </a:rPr>
              <a:t>(Oxford: </a:t>
            </a:r>
            <a:r>
              <a:rPr lang="en-GB" sz="2000" dirty="0" err="1" smtClean="0">
                <a:solidFill>
                  <a:schemeClr val="tx2"/>
                </a:solidFill>
              </a:rPr>
              <a:t>Clarenden</a:t>
            </a:r>
            <a:r>
              <a:rPr lang="en-GB" sz="2000" dirty="0" smtClean="0">
                <a:solidFill>
                  <a:schemeClr val="tx2"/>
                </a:solidFill>
              </a:rPr>
              <a:t>, 1999</a:t>
            </a:r>
            <a:r>
              <a:rPr lang="en-GB" sz="2000" dirty="0" smtClean="0">
                <a:solidFill>
                  <a:schemeClr val="tx2"/>
                </a:solidFill>
              </a:rPr>
              <a:t>)</a:t>
            </a:r>
            <a:endParaRPr lang="en-GB" sz="2000" dirty="0" smtClean="0">
              <a:solidFill>
                <a:schemeClr val="tx2"/>
              </a:solidFill>
            </a:endParaRPr>
          </a:p>
          <a:p>
            <a:r>
              <a:rPr lang="en-GB" sz="2000" dirty="0" smtClean="0">
                <a:solidFill>
                  <a:schemeClr val="tx2"/>
                </a:solidFill>
              </a:rPr>
              <a:t>Wynne-Davies, Marion, </a:t>
            </a:r>
            <a:r>
              <a:rPr lang="en-GB" sz="2000" i="1" dirty="0" smtClean="0">
                <a:solidFill>
                  <a:schemeClr val="tx2"/>
                </a:solidFill>
              </a:rPr>
              <a:t>Sidney to Milton 1580-1660</a:t>
            </a:r>
            <a:r>
              <a:rPr lang="en-GB" sz="2000" dirty="0" smtClean="0">
                <a:solidFill>
                  <a:schemeClr val="tx2"/>
                </a:solidFill>
              </a:rPr>
              <a:t> (UK: Palgrave Macmillan, 2003)</a:t>
            </a:r>
          </a:p>
          <a:p>
            <a:endParaRPr lang="en-GB" dirty="0">
              <a:solidFill>
                <a:schemeClr val="tx2">
                  <a:lumMod val="75000"/>
                </a:schemeClr>
              </a:solidFill>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smtClean="0">
                <a:solidFill>
                  <a:srgbClr val="002060"/>
                </a:solidFill>
              </a:rPr>
              <a:t>IMAGES</a:t>
            </a:r>
            <a:endParaRPr lang="en-GB" dirty="0"/>
          </a:p>
        </p:txBody>
      </p:sp>
      <p:sp>
        <p:nvSpPr>
          <p:cNvPr id="3" name="Content Placeholder 2"/>
          <p:cNvSpPr>
            <a:spLocks noGrp="1"/>
          </p:cNvSpPr>
          <p:nvPr>
            <p:ph sz="quarter" idx="1"/>
          </p:nvPr>
        </p:nvSpPr>
        <p:spPr/>
        <p:txBody>
          <a:bodyPr/>
          <a:lstStyle/>
          <a:p>
            <a:r>
              <a:rPr lang="en-GB" sz="3200" dirty="0" smtClean="0">
                <a:solidFill>
                  <a:srgbClr val="002060"/>
                </a:solidFill>
              </a:rPr>
              <a:t>Sir </a:t>
            </a:r>
            <a:r>
              <a:rPr lang="en-GB" sz="3200" dirty="0" smtClean="0">
                <a:solidFill>
                  <a:srgbClr val="002060"/>
                </a:solidFill>
              </a:rPr>
              <a:t>Philip Sidney, available at Humphrey’s Family Tree: http://humphrysfamilytree.com/Sidney/sir.philip.html, last accessed 14</a:t>
            </a:r>
            <a:r>
              <a:rPr lang="en-GB" sz="3200" baseline="30000" dirty="0" smtClean="0">
                <a:solidFill>
                  <a:srgbClr val="002060"/>
                </a:solidFill>
              </a:rPr>
              <a:t>th</a:t>
            </a:r>
            <a:r>
              <a:rPr lang="en-GB" sz="3200" dirty="0" smtClean="0">
                <a:solidFill>
                  <a:srgbClr val="002060"/>
                </a:solidFill>
              </a:rPr>
              <a:t> September 2011</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6278</TotalTime>
  <Words>1304</Words>
  <Application>Microsoft Office PowerPoint</Application>
  <PresentationFormat>On-screen Show (4:3)</PresentationFormat>
  <Paragraphs>250</Paragraphs>
  <Slides>34</Slides>
  <Notes>1</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Median</vt:lpstr>
      <vt:lpstr>Sir Philip Sidney The Renaissance </vt:lpstr>
      <vt:lpstr>Some useful links</vt:lpstr>
      <vt:lpstr>Sir Philip Sidney  1554 - 1586</vt:lpstr>
      <vt:lpstr>Background to Sidney (1554 – 1586)</vt:lpstr>
      <vt:lpstr>Sidney’s travels in Europe from May 1572</vt:lpstr>
      <vt:lpstr>Impediments to Sidney’s early advancement</vt:lpstr>
      <vt:lpstr>Sidney as a cult figure</vt:lpstr>
      <vt:lpstr>Astrophil and Stella. (Star lover and star)</vt:lpstr>
      <vt:lpstr>Astrophil and Stella</vt:lpstr>
      <vt:lpstr>Astrophil and Stella</vt:lpstr>
      <vt:lpstr>Question</vt:lpstr>
      <vt:lpstr>Astrophil and Stella</vt:lpstr>
      <vt:lpstr>Astrophil and Stella</vt:lpstr>
      <vt:lpstr>Astrophil and Stella</vt:lpstr>
      <vt:lpstr>Astrophil and Stella</vt:lpstr>
      <vt:lpstr>Astrophil and Stella</vt:lpstr>
      <vt:lpstr>Slide 17</vt:lpstr>
      <vt:lpstr>Astrophil and Stella Dramatic psychological realism</vt:lpstr>
      <vt:lpstr>Astrophil – a Model of Virtuous Love?</vt:lpstr>
      <vt:lpstr>Astrophil – a mixture of Virtue and Vice?</vt:lpstr>
      <vt:lpstr>Slide 21</vt:lpstr>
      <vt:lpstr>Slide 22</vt:lpstr>
      <vt:lpstr>Astrophil and Stella. Sonnet 5. </vt:lpstr>
      <vt:lpstr>The Defence of Poesy</vt:lpstr>
      <vt:lpstr>Elevation of virtues</vt:lpstr>
      <vt:lpstr>Pleasure and virtue vs. politics </vt:lpstr>
      <vt:lpstr>Sidney’s use of rhetoric</vt:lpstr>
      <vt:lpstr>The Defence of Poesy</vt:lpstr>
      <vt:lpstr>The Defence of Poesy</vt:lpstr>
      <vt:lpstr>Mimesis / representing / counterfeiting </vt:lpstr>
      <vt:lpstr>The poet </vt:lpstr>
      <vt:lpstr>Seminar </vt:lpstr>
      <vt:lpstr>Bibliography </vt:lpstr>
      <vt:lpstr>IMAGES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Renaissance</dc:title>
  <dc:creator>LOU</dc:creator>
  <cp:lastModifiedBy>sa020</cp:lastModifiedBy>
  <cp:revision>230</cp:revision>
  <dcterms:created xsi:type="dcterms:W3CDTF">2006-08-16T00:00:00Z</dcterms:created>
  <dcterms:modified xsi:type="dcterms:W3CDTF">2011-11-08T18:36:18Z</dcterms:modified>
</cp:coreProperties>
</file>