
<file path=[Content_Types].xml><?xml version="1.0" encoding="utf-8"?>
<Types xmlns="http://schemas.openxmlformats.org/package/2006/content-types">
  <Default Extension="jpeg" ContentType="image/jpeg"/>
  <Default Extension="jpg" ContentType="image/pn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media/image7.jpg" ContentType="image/jpe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660" r:id="rId2"/>
  </p:sldMasterIdLst>
  <p:notesMasterIdLst>
    <p:notesMasterId r:id="rId19"/>
  </p:notesMasterIdLst>
  <p:sldIdLst>
    <p:sldId id="256" r:id="rId3"/>
    <p:sldId id="273" r:id="rId4"/>
    <p:sldId id="259" r:id="rId5"/>
    <p:sldId id="265" r:id="rId6"/>
    <p:sldId id="260" r:id="rId7"/>
    <p:sldId id="261" r:id="rId8"/>
    <p:sldId id="262" r:id="rId9"/>
    <p:sldId id="263" r:id="rId10"/>
    <p:sldId id="267" r:id="rId11"/>
    <p:sldId id="269" r:id="rId12"/>
    <p:sldId id="270" r:id="rId13"/>
    <p:sldId id="271" r:id="rId14"/>
    <p:sldId id="272" r:id="rId15"/>
    <p:sldId id="264" r:id="rId16"/>
    <p:sldId id="266" r:id="rId17"/>
    <p:sldId id="268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070CCC74-9E2D-4370-8EC4-48B710D135E8}">
          <p14:sldIdLst>
            <p14:sldId id="256"/>
            <p14:sldId id="273"/>
            <p14:sldId id="259"/>
            <p14:sldId id="265"/>
            <p14:sldId id="260"/>
            <p14:sldId id="261"/>
            <p14:sldId id="262"/>
            <p14:sldId id="263"/>
            <p14:sldId id="267"/>
            <p14:sldId id="269"/>
            <p14:sldId id="270"/>
            <p14:sldId id="271"/>
            <p14:sldId id="272"/>
            <p14:sldId id="264"/>
          </p14:sldIdLst>
        </p14:section>
        <p14:section name="Untitled Section" id="{47574898-0F62-4870-A088-155B16C09970}">
          <p14:sldIdLst>
            <p14:sldId id="266"/>
            <p14:sldId id="26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affronmcmahon@gmail.com" initials="s" lastIdx="1" clrIdx="0">
    <p:extLst>
      <p:ext uri="{19B8F6BF-5375-455C-9EA6-DF929625EA0E}">
        <p15:presenceInfo xmlns:p15="http://schemas.microsoft.com/office/powerpoint/2012/main" userId="c4d4cfb5faa79105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1" autoAdjust="0"/>
    <p:restoredTop sz="85696" autoAdjust="0"/>
  </p:normalViewPr>
  <p:slideViewPr>
    <p:cSldViewPr snapToGrid="0">
      <p:cViewPr varScale="1">
        <p:scale>
          <a:sx n="72" d="100"/>
          <a:sy n="72" d="100"/>
        </p:scale>
        <p:origin x="4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12/17/2020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87279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QuickStarter has created an outline to help you get started on your presentation. Some slides include information here in the notes to provide additional topics for you to research.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8727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Consider talking about: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New South Wales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Victoria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Queensland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Western Australia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124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118920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3" y="1143293"/>
            <a:ext cx="7034362" cy="4268965"/>
          </a:xfrm>
        </p:spPr>
        <p:txBody>
          <a:bodyPr anchor="t">
            <a:normAutofit/>
          </a:bodyPr>
          <a:lstStyle>
            <a:lvl1pPr algn="l">
              <a:lnSpc>
                <a:spcPct val="85000"/>
              </a:lnSpc>
              <a:defRPr sz="77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8914" y="5537925"/>
            <a:ext cx="7034362" cy="706355"/>
          </a:xfrm>
        </p:spPr>
        <p:txBody>
          <a:bodyPr>
            <a:normAutofit/>
          </a:bodyPr>
          <a:lstStyle>
            <a:lvl1pPr marL="0" indent="0" algn="l">
              <a:lnSpc>
                <a:spcPct val="114000"/>
              </a:lnSpc>
              <a:spcBef>
                <a:spcPts val="0"/>
              </a:spcBef>
              <a:buNone/>
              <a:defRPr sz="2000" b="0" i="1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88913" y="6314440"/>
            <a:ext cx="1596622" cy="365125"/>
          </a:xfrm>
        </p:spPr>
        <p:txBody>
          <a:bodyPr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3C633830-2244-49AE-BC4A-47F415C177C6}" type="datetimeFigureOut">
              <a:rPr lang="en-US" dirty="0"/>
              <a:pPr/>
              <a:t>12/17/2020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00591" y="6314440"/>
            <a:ext cx="5122683" cy="365125"/>
          </a:xfrm>
        </p:spPr>
        <p:txBody>
          <a:bodyPr/>
          <a:lstStyle>
            <a:lvl1pPr algn="l">
              <a:defRPr b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416216"/>
            <a:ext cx="407988" cy="365125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fld id="{2AC27A5A-7290-4DE1-BA94-4BE8A8E57DCF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9" name="Straight Connector 8" title="Verticle Rule Line"/>
          <p:cNvCxnSpPr/>
          <p:nvPr/>
        </p:nvCxnSpPr>
        <p:spPr>
          <a:xfrm>
            <a:off x="773855" y="1257300"/>
            <a:ext cx="0" cy="560070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29834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792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dirty="0"/>
              <a:t>12/17/2020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9881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 title="Page Number Shape"/>
          <p:cNvSpPr/>
          <p:nvPr/>
        </p:nvSpPr>
        <p:spPr bwMode="auto">
          <a:xfrm>
            <a:off x="11784011" y="1393748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7673" y="2571722"/>
            <a:ext cx="8296654" cy="3286153"/>
          </a:xfrm>
        </p:spPr>
        <p:txBody>
          <a:bodyPr anchor="t">
            <a:normAutofit/>
          </a:bodyPr>
          <a:lstStyle>
            <a:lvl1pPr>
              <a:lnSpc>
                <a:spcPct val="85000"/>
              </a:lnSpc>
              <a:defRPr sz="7700" cap="all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7673" y="1393748"/>
            <a:ext cx="8401429" cy="819150"/>
          </a:xfrm>
        </p:spPr>
        <p:txBody>
          <a:bodyPr anchor="ctr">
            <a:normAutofit/>
          </a:bodyPr>
          <a:lstStyle>
            <a:lvl1pPr marL="0" indent="0" algn="r">
              <a:lnSpc>
                <a:spcPct val="113000"/>
              </a:lnSpc>
              <a:spcBef>
                <a:spcPts val="0"/>
              </a:spcBef>
              <a:buNone/>
              <a:defRPr sz="20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742955" y="6314439"/>
            <a:ext cx="1596622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C633830-2244-49AE-BC4A-47F415C177C6}" type="datetimeFigureOut">
              <a:rPr lang="en-US" dirty="0"/>
              <a:pPr/>
              <a:t>12/17/2020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47673" y="6314440"/>
            <a:ext cx="6480226" cy="365125"/>
          </a:xfrm>
        </p:spPr>
        <p:txBody>
          <a:bodyPr/>
          <a:lstStyle>
            <a:lvl1pPr>
              <a:defRPr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620760"/>
            <a:ext cx="407988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AC27A5A-7290-4DE1-BA94-4BE8A8E57DCF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 flipH="1">
            <a:off x="1" y="6178167"/>
            <a:ext cx="10244326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32858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81600" y="540628"/>
            <a:ext cx="6248400" cy="24889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3712467"/>
            <a:ext cx="6248400" cy="24822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dirty="0"/>
              <a:t>12/17/2020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5889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7784"/>
            <a:ext cx="3831336" cy="49560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58065"/>
            <a:ext cx="6245352" cy="914400"/>
          </a:xfrm>
        </p:spPr>
        <p:txBody>
          <a:bodyPr anchor="b"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1526671"/>
            <a:ext cx="6245352" cy="1755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81600" y="3700826"/>
            <a:ext cx="6248400" cy="914400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4669432"/>
            <a:ext cx="6245352" cy="1755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dirty="0"/>
              <a:t>12/17/2020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66491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dirty="0"/>
              <a:t>12/17/2020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7491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dirty="0"/>
              <a:t>12/17/2020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48824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5479"/>
            <a:ext cx="3838776" cy="1921022"/>
          </a:xfrm>
        </p:spPr>
        <p:txBody>
          <a:bodyPr anchor="t">
            <a:noAutofit/>
          </a:bodyPr>
          <a:lstStyle>
            <a:lvl1pPr>
              <a:lnSpc>
                <a:spcPct val="93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0" y="564147"/>
            <a:ext cx="6248400" cy="5622644"/>
          </a:xfrm>
        </p:spPr>
        <p:txBody>
          <a:bodyPr/>
          <a:lstStyle>
            <a:lvl1pPr>
              <a:lnSpc>
                <a:spcPct val="112000"/>
              </a:lnSpc>
              <a:defRPr sz="2000"/>
            </a:lvl1pPr>
            <a:lvl2pPr>
              <a:lnSpc>
                <a:spcPct val="112000"/>
              </a:lnSpc>
              <a:defRPr sz="1800"/>
            </a:lvl2pPr>
            <a:lvl3pPr>
              <a:lnSpc>
                <a:spcPct val="112000"/>
              </a:lnSpc>
              <a:defRPr sz="1600"/>
            </a:lvl3pPr>
            <a:lvl4pPr>
              <a:lnSpc>
                <a:spcPct val="112000"/>
              </a:lnSpc>
              <a:defRPr sz="1400"/>
            </a:lvl4pPr>
            <a:lvl5pPr>
              <a:lnSpc>
                <a:spcPct val="112000"/>
              </a:lnSpc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0" y="2621512"/>
            <a:ext cx="3838776" cy="3239537"/>
          </a:xfrm>
        </p:spPr>
        <p:txBody>
          <a:bodyPr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dirty="0"/>
              <a:t>12/17/2020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42392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557261"/>
            <a:ext cx="3840480" cy="1919239"/>
          </a:xfrm>
        </p:spPr>
        <p:txBody>
          <a:bodyPr anchor="t">
            <a:noAutofit/>
          </a:bodyPr>
          <a:lstStyle>
            <a:lvl1pPr>
              <a:lnSpc>
                <a:spcPct val="93000"/>
              </a:lnSpc>
              <a:defRPr sz="40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57800" y="0"/>
            <a:ext cx="6172200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8952" y="2621512"/>
            <a:ext cx="3840480" cy="3236976"/>
          </a:xfrm>
        </p:spPr>
        <p:txBody>
          <a:bodyPr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dirty="0"/>
              <a:t>12/17/2020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85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81600" y="640080"/>
            <a:ext cx="6248398" cy="558414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dirty="0"/>
              <a:t>12/17/2020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9533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rgbClr val="262626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0765" y="642931"/>
            <a:ext cx="2446670" cy="467810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642932"/>
            <a:ext cx="7070678" cy="46781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36187" y="5927131"/>
            <a:ext cx="3814856" cy="365125"/>
          </a:xfrm>
        </p:spPr>
        <p:txBody>
          <a:bodyPr/>
          <a:lstStyle/>
          <a:p>
            <a:fld id="{3C633830-2244-49AE-BC4A-47F415C177C6}" type="datetimeFigureOut">
              <a:rPr lang="en-US" dirty="0"/>
              <a:t>12/17/2020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36187" y="6315949"/>
            <a:ext cx="381485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5607592"/>
            <a:ext cx="407988" cy="365125"/>
          </a:xfrm>
        </p:spPr>
        <p:txBody>
          <a:bodyPr/>
          <a:lstStyle/>
          <a:p>
            <a:fld id="{2AC27A5A-7290-4DE1-BA94-4BE8A8E57DCF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3" name="Straight Connector 12" title="Horizontal Rule Line"/>
          <p:cNvCxnSpPr/>
          <p:nvPr/>
        </p:nvCxnSpPr>
        <p:spPr>
          <a:xfrm>
            <a:off x="0" y="6199730"/>
            <a:ext cx="10260011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24981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4260" y="462455"/>
            <a:ext cx="10515600" cy="822263"/>
          </a:xfrm>
        </p:spPr>
        <p:txBody>
          <a:bodyPr>
            <a:normAutofit/>
          </a:bodyPr>
          <a:lstStyle>
            <a:lvl1pPr>
              <a:defRPr sz="3600">
                <a:solidFill>
                  <a:srgbClr val="D24726"/>
                </a:solidFill>
                <a:latin typeface="Segoe UI Light" panose="020B0502040204020203" pitchFamily="34" charset="0"/>
                <a:cs typeface="Segoe UI Light" panose="020B0502040204020203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25936"/>
            <a:ext cx="10515600" cy="4351338"/>
          </a:xfrm>
        </p:spPr>
        <p:txBody>
          <a:bodyPr/>
          <a:lstStyle>
            <a:lvl1pPr>
              <a:defRPr sz="1400" baseline="0">
                <a:solidFill>
                  <a:srgbClr val="595959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>
              <a:defRPr sz="1200" baseline="0">
                <a:solidFill>
                  <a:srgbClr val="595959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>
              <a:defRPr sz="1200" baseline="0">
                <a:solidFill>
                  <a:srgbClr val="595959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3pPr>
            <a:lvl4pPr>
              <a:defRPr sz="1200" baseline="0">
                <a:solidFill>
                  <a:srgbClr val="595959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4pPr>
            <a:lvl5pPr>
              <a:defRPr sz="1200" baseline="0">
                <a:solidFill>
                  <a:srgbClr val="595959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2CD92-9D15-43B4-8516-073FCDAC90D4}" type="datetimeFigureOut">
              <a:rPr lang="en-US" smtClean="0"/>
              <a:t>12/17/2020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E1560-7126-406C-A531-3A398E8D0EEA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952500" y="1284718"/>
            <a:ext cx="1036320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5525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 6" title="Page Number Shape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49524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69066"/>
            <a:ext cx="6248398" cy="56551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2001" y="593006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3C633830-2244-49AE-BC4A-47F415C177C6}" type="datetimeFigureOut">
              <a:rPr lang="en-US" dirty="0"/>
              <a:pPr/>
              <a:t>12/17/2020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1" y="631444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200" b="1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784011" y="5607592"/>
            <a:ext cx="4079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1" baseline="0">
                <a:solidFill>
                  <a:schemeClr val="bg2"/>
                </a:solidFill>
                <a:latin typeface="+mj-lt"/>
              </a:defRPr>
            </a:lvl1pPr>
          </a:lstStyle>
          <a:p>
            <a:fld id="{2AC27A5A-7290-4DE1-BA94-4BE8A8E57DCF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7496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5000" b="0" i="1" kern="1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20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6858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8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6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6002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4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20574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29718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34290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38862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2832">
          <p15:clr>
            <a:srgbClr val="F26B43"/>
          </p15:clr>
        </p15:guide>
        <p15:guide id="2" pos="480">
          <p15:clr>
            <a:srgbClr val="F26B43"/>
          </p15:clr>
        </p15:guide>
        <p15:guide id="3" orient="horz" pos="432">
          <p15:clr>
            <a:srgbClr val="F26B43"/>
          </p15:clr>
        </p15:guide>
        <p15:guide id="4" pos="7200">
          <p15:clr>
            <a:srgbClr val="F26B43"/>
          </p15:clr>
        </p15:guide>
        <p15:guide id="5" pos="3264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52CD92-9D15-43B4-8516-073FCDAC90D4}" type="datetimeFigureOut">
              <a:rPr lang="en-US" smtClean="0"/>
              <a:t>12/17/2020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5E1560-7126-406C-A531-3A398E8D0E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122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hyperlink" Target="https://assets.publishing.service.gov.uk/media/5d71187ce5274a097c07b985/21st_century.pdf" TargetMode="Externa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constor.eu/bitstream/10419/35061/1/560456646.pdf" TargetMode="External"/><Relationship Id="rId2" Type="http://schemas.openxmlformats.org/officeDocument/2006/relationships/hyperlink" Target="http://www.bristol.ac.uk/media-library/sites/cmpo/migrated/documents/wp150.pdf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assets.publishing.service.gov.uk/government/uploads/system/uploads/attachment_data/file/706243/Schools_that_work_for_everyone-Government_consultation_response.pdf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einerwaldorf.org/steiner-education/what-is-steiner-education" TargetMode="External"/><Relationship Id="rId2" Type="http://schemas.openxmlformats.org/officeDocument/2006/relationships/hyperlink" Target="https://journals.plos.org/plosone/article?id=10.1371/journal.pone.0073135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urseryworld.co.uk/opinion/article/how-steiner-kindergartens-supported-children-and-families-in-lockdown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cpp.org.uk/wp-content/uploads/2018/04/The-Future-of-Work-in-Wales.pdf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gov.wales/sites/default/files/publications/2018-03/successful-futures.pdf" TargetMode="External"/><Relationship Id="rId3" Type="http://schemas.openxmlformats.org/officeDocument/2006/relationships/hyperlink" Target="https://www.wcpp.org.uk/wp-content/uploads/2018/04/The-Future-of-Work-in-Wales.pdf" TargetMode="External"/><Relationship Id="rId7" Type="http://schemas.openxmlformats.org/officeDocument/2006/relationships/hyperlink" Target="https://dera.ioe.ac.uk/34943/1/SN01398%20%28redacted%29.pdf" TargetMode="External"/><Relationship Id="rId2" Type="http://schemas.openxmlformats.org/officeDocument/2006/relationships/hyperlink" Target="http://www.bristol.ac.uk/media-library/sites/cmpo/migrated/documents/wp150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guardian.com/education/2005/jun/30/schools.uk1#:~:text=The%20government%20is%20firmly%20committed,mandatory%20for%20all%20state%20schools." TargetMode="External"/><Relationship Id="rId5" Type="http://schemas.openxmlformats.org/officeDocument/2006/relationships/hyperlink" Target="https://www.econstor.eu/bitstream/10419/35061/1/560456646.pdf" TargetMode="External"/><Relationship Id="rId4" Type="http://schemas.openxmlformats.org/officeDocument/2006/relationships/hyperlink" Target="https://www.bbc.co.uk/news/education-37320794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urseryworld.co.uk/opinion/article/how-steiner-kindergartens-supported-children-and-families-in-lockdown" TargetMode="External"/><Relationship Id="rId3" Type="http://schemas.openxmlformats.org/officeDocument/2006/relationships/hyperlink" Target="https://www.echr.coe.int/documents/convention_eng.pdf" TargetMode="External"/><Relationship Id="rId7" Type="http://schemas.openxmlformats.org/officeDocument/2006/relationships/hyperlink" Target="https://assets.publishing.service.gov.uk/media/5d71187ce5274a097c07b985/21st_century.pdf" TargetMode="External"/><Relationship Id="rId2" Type="http://schemas.openxmlformats.org/officeDocument/2006/relationships/hyperlink" Target="https://assets.publishing.service.gov.uk/government/uploads/system/uploads/attachment_data/file/706243/Schools_that_work_for_everyone-Government_consultation_response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ullfact.org/education/how-do-selective-school-ratings-compare/" TargetMode="External"/><Relationship Id="rId5" Type="http://schemas.openxmlformats.org/officeDocument/2006/relationships/hyperlink" Target="https://journals.plos.org/plosone/article?id=10.1371/journal.pone.0073135" TargetMode="External"/><Relationship Id="rId4" Type="http://schemas.openxmlformats.org/officeDocument/2006/relationships/hyperlink" Target="https://www.europarl.europa.eu/RegData/etudes/STUD/2015/542199/IPOL_STU(2015)542199_EN.pdf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commons.csumb.edu/cgi/viewcontent.cgi?article=1276&amp;context=caps_thes_all" TargetMode="External"/><Relationship Id="rId3" Type="http://schemas.openxmlformats.org/officeDocument/2006/relationships/hyperlink" Target="https://www.nytimes.com/2011/10/23/technology/at-waldorf-school-in-silicon-valley-technology-can-wait.html" TargetMode="External"/><Relationship Id="rId7" Type="http://schemas.openxmlformats.org/officeDocument/2006/relationships/hyperlink" Target="https://www.un.org/en/universal-declaration-human-rights/" TargetMode="External"/><Relationship Id="rId2" Type="http://schemas.openxmlformats.org/officeDocument/2006/relationships/hyperlink" Target="https://www.ngsa.org.uk/downloads/NGSA-21stCentury-Complete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ssets.publishing.service.gov.uk/government/uploads/system/uploads/attachment_data/file/302973/evidence-report-77-high-level-stem-skills_1_.pdf" TargetMode="External"/><Relationship Id="rId5" Type="http://schemas.openxmlformats.org/officeDocument/2006/relationships/hyperlink" Target="https://www.steinerwaldorf.org/steiner-education/what-is-steiner-education" TargetMode="External"/><Relationship Id="rId4" Type="http://schemas.openxmlformats.org/officeDocument/2006/relationships/hyperlink" Target="https://www.ted.com/talks/sir_ken_robinson_do_schools_kill_creativi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B76E6-8E55-4532-B4C9-362459A30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b="1" dirty="0">
                <a:latin typeface="Calibri" panose="020F0502020204030204" pitchFamily="34" charset="0"/>
                <a:ea typeface="Segoe UI Light" panose="020B0702040204020203" pitchFamily="34" charset="0"/>
                <a:cs typeface="Calibri" panose="020F0502020204030204" pitchFamily="34" charset="0"/>
              </a:rPr>
              <a:t>Benefits and Disadvantages of Educating Children in a Selective System of Education in the 21</a:t>
            </a:r>
            <a:r>
              <a:rPr lang="en-US" b="1" baseline="30000" dirty="0">
                <a:latin typeface="Calibri" panose="020F0502020204030204" pitchFamily="34" charset="0"/>
                <a:ea typeface="Segoe UI Light" panose="020B0702040204020203" pitchFamily="34" charset="0"/>
                <a:cs typeface="Calibri" panose="020F0502020204030204" pitchFamily="34" charset="0"/>
              </a:rPr>
              <a:t>st</a:t>
            </a:r>
            <a:r>
              <a:rPr lang="en-US" b="1" dirty="0">
                <a:latin typeface="Calibri" panose="020F0502020204030204" pitchFamily="34" charset="0"/>
                <a:ea typeface="Segoe UI Light" panose="020B0702040204020203" pitchFamily="34" charset="0"/>
                <a:cs typeface="Calibri" panose="020F0502020204030204" pitchFamily="34" charset="0"/>
              </a:rPr>
              <a:t> Century.</a:t>
            </a:r>
          </a:p>
        </p:txBody>
      </p:sp>
      <p:sp>
        <p:nvSpPr>
          <p:cNvPr id="20" name="Text 2"/>
          <p:cNvSpPr/>
          <p:nvPr/>
        </p:nvSpPr>
        <p:spPr>
          <a:xfrm>
            <a:off x="838200" y="1461299"/>
            <a:ext cx="10462846" cy="5062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solidFill>
                  <a:srgbClr val="D24726"/>
                </a:solidFill>
                <a:latin typeface="Calibri" panose="020F0502020204030204" pitchFamily="34" charset="0"/>
                <a:ea typeface="Segoe UI Semibold" panose="020B0702040204020203" pitchFamily="34" charset="0"/>
                <a:cs typeface="Calibri" panose="020F0502020204030204" pitchFamily="34" charset="0"/>
              </a:rPr>
              <a:t>What is meant by a selective system of education?</a:t>
            </a:r>
          </a:p>
        </p:txBody>
      </p:sp>
      <p:sp>
        <p:nvSpPr>
          <p:cNvPr id="21" name="Content Placeholder 2"/>
          <p:cNvSpPr txBox="1">
            <a:spLocks/>
          </p:cNvSpPr>
          <p:nvPr/>
        </p:nvSpPr>
        <p:spPr>
          <a:xfrm>
            <a:off x="850250" y="1876798"/>
            <a:ext cx="10465450" cy="4000000"/>
          </a:xfrm>
          <a:prstGeom prst="rect">
            <a:avLst/>
          </a:prstGeom>
          <a:ln w="57150">
            <a:noFill/>
          </a:ln>
        </p:spPr>
        <p:txBody>
          <a:bodyPr vert="horz" lIns="91440" tIns="45720" rIns="91440" bIns="45720" numCol="1" rtlCol="0" anchor="t"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Schools choose students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academic performance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special ability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gender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-    faith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Parents/guardians choose schools/education systems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Tx/>
              <a:buChar char="-"/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state-funded ‘mainstream’ comprehensive school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independent/private school e.g., Steiner-Waldorf school, Summerhill, Harrow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SEN school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home-schooling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  <a:latin typeface="Segoe UI Semilight" panose="020B0402040204020203" pitchFamily="34" charset="0"/>
              <a:ea typeface="Segoe UI" panose="020B05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Tx/>
              <a:buChar char="-"/>
            </a:pP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  <a:latin typeface="Segoe UI Semilight" panose="020B0402040204020203" pitchFamily="34" charset="0"/>
              <a:ea typeface="Segoe UI" panose="020B0502040204020203" pitchFamily="34" charset="0"/>
              <a:cs typeface="Segoe UI Semilight" panose="020B0402040204020203" pitchFamily="34" charset="0"/>
            </a:endParaRP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Tx/>
              <a:buChar char="-"/>
            </a:pP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  <a:latin typeface="Segoe UI Semilight" panose="020B0402040204020203" pitchFamily="34" charset="0"/>
              <a:ea typeface="Segoe UI" panose="020B05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22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38199" y="6229028"/>
            <a:ext cx="5779169" cy="365125"/>
          </a:xfrm>
        </p:spPr>
        <p:txBody>
          <a:bodyPr/>
          <a:lstStyle/>
          <a:p>
            <a:pPr algn="l"/>
            <a:endParaRPr lang="en-US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07FEDDE-7BE3-4AF0-89AC-8212D722B9B0}"/>
              </a:ext>
            </a:extLst>
          </p:cNvPr>
          <p:cNvGrpSpPr/>
          <p:nvPr/>
        </p:nvGrpSpPr>
        <p:grpSpPr>
          <a:xfrm flipV="1">
            <a:off x="13553488" y="5458615"/>
            <a:ext cx="116018" cy="1135538"/>
            <a:chOff x="6145297" y="5810971"/>
            <a:chExt cx="5254845" cy="1174603"/>
          </a:xfrm>
        </p:grpSpPr>
        <p:sp>
          <p:nvSpPr>
            <p:cNvPr id="5" name="Rectangle 8">
              <a:extLst>
                <a:ext uri="{FF2B5EF4-FFF2-40B4-BE49-F238E27FC236}">
                  <a16:creationId xmlns:a16="http://schemas.microsoft.com/office/drawing/2014/main" id="{184C5845-0FFB-4734-A9BE-3E8CEA8008D3}"/>
                </a:ext>
              </a:extLst>
            </p:cNvPr>
            <p:cNvSpPr/>
            <p:nvPr/>
          </p:nvSpPr>
          <p:spPr>
            <a:xfrm>
              <a:off x="6211661" y="6042093"/>
              <a:ext cx="5138199" cy="630783"/>
            </a:xfrm>
            <a:prstGeom prst="rect">
              <a:avLst/>
            </a:prstGeom>
            <a:solidFill>
              <a:srgbClr val="F2F2F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b" anchorCtr="0"/>
            <a:lstStyle/>
            <a:p>
              <a:pPr algn="ctr"/>
              <a:endParaRPr lang="en-US" sz="1800" dirty="0"/>
            </a:p>
          </p:txBody>
        </p:sp>
        <p:sp>
          <p:nvSpPr>
            <p:cNvPr id="6" name="TextBox 7">
              <a:extLst>
                <a:ext uri="{FF2B5EF4-FFF2-40B4-BE49-F238E27FC236}">
                  <a16:creationId xmlns:a16="http://schemas.microsoft.com/office/drawing/2014/main" id="{33CDDC14-D7C0-4FC6-8360-4E6E50174088}"/>
                </a:ext>
              </a:extLst>
            </p:cNvPr>
            <p:cNvSpPr txBox="1"/>
            <p:nvPr/>
          </p:nvSpPr>
          <p:spPr>
            <a:xfrm>
              <a:off x="6145297" y="6138588"/>
              <a:ext cx="2303691" cy="2718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ts val="1400"/>
                </a:lnSpc>
              </a:pPr>
              <a:r>
                <a:rPr lang="en-US" sz="12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Segoe UI Semilight" panose="020B0402040204020203" pitchFamily="34" charset="0"/>
                  <a:ea typeface="Segoe UI Symbol" panose="020B0502040204020203" pitchFamily="34" charset="0"/>
                  <a:cs typeface="Segoe UI Semilight" panose="020B0402040204020203" pitchFamily="34" charset="0"/>
                </a:rPr>
                <a:t>.</a:t>
              </a:r>
            </a:p>
          </p:txBody>
        </p:sp>
        <p:pic>
          <p:nvPicPr>
            <p:cNvPr id="7" name="Picture 11" descr="Curved arrow">
              <a:extLst>
                <a:ext uri="{FF2B5EF4-FFF2-40B4-BE49-F238E27FC236}">
                  <a16:creationId xmlns:a16="http://schemas.microsoft.com/office/drawing/2014/main" id="{A3DA137E-6B53-4403-B00B-B734CA13A906}"/>
                </a:ext>
              </a:extLst>
            </p:cNvPr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354591">
              <a:off x="8375339" y="6310072"/>
              <a:ext cx="712427" cy="504018"/>
            </a:xfrm>
            <a:prstGeom prst="rect">
              <a:avLst/>
            </a:prstGeom>
          </p:spPr>
        </p:pic>
        <p:pic>
          <p:nvPicPr>
            <p:cNvPr id="8" name="Picture 6" descr="Notes button in status bar">
              <a:extLst>
                <a:ext uri="{FF2B5EF4-FFF2-40B4-BE49-F238E27FC236}">
                  <a16:creationId xmlns:a16="http://schemas.microsoft.com/office/drawing/2014/main" id="{225180E8-0FE3-47A7-AA6D-1109075B676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025539" y="5810971"/>
              <a:ext cx="2374603" cy="117460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486675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B2497-9B81-4020-98D4-A77337EF3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21</a:t>
            </a:r>
            <a:r>
              <a:rPr lang="en-GB" baseline="30000" dirty="0"/>
              <a:t>st</a:t>
            </a:r>
            <a:r>
              <a:rPr lang="en-GB" dirty="0"/>
              <a:t> Century World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94C06A-7DE8-4F9E-BC17-C77356515D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25936"/>
            <a:ext cx="5257800" cy="4351338"/>
          </a:xfrm>
        </p:spPr>
        <p:txBody>
          <a:bodyPr/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globalisation- communications, travel, trade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technology- at home, at school, at work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internet revolution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labour market- move from primary and secondary to tertiary and quaternary jobs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brawn to brain- ‘how to’ knowledge and skills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health- physical, mental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Education Act 2002, Children Act 2004, UNCRC 1992, Equality Act 2010, Disability Discrimination Act 2005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B141B8-BF21-4F75-913E-6F41AA5210EF}"/>
              </a:ext>
            </a:extLst>
          </p:cNvPr>
          <p:cNvSpPr txBox="1"/>
          <p:nvPr/>
        </p:nvSpPr>
        <p:spPr>
          <a:xfrm>
            <a:off x="569843" y="5870713"/>
            <a:ext cx="110655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Chris Joynes, Serena </a:t>
            </a:r>
            <a:r>
              <a:rPr lang="en-GB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Rossignoli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and, </a:t>
            </a:r>
            <a:r>
              <a:rPr lang="en-GB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Esi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Fenyiwa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Amonoo-Kuofi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21st Century Skills: Evidence Of Issues In Definition, Demand And Delivery For Development Contexts,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2019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https://assets.publishing.service.gov.uk/media/5d71187ce5274a097c07b985/21st_century.pdf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[accessed 15 December 2020]</a:t>
            </a:r>
            <a:endParaRPr lang="en-GB" sz="1200" i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6" name="Picture 5" descr="A picture containing table&#10;&#10;Description automatically generated">
            <a:extLst>
              <a:ext uri="{FF2B5EF4-FFF2-40B4-BE49-F238E27FC236}">
                <a16:creationId xmlns:a16="http://schemas.microsoft.com/office/drawing/2014/main" id="{1D858BF2-0DF4-4AFD-A631-8ECAD24693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1301" y="1284718"/>
            <a:ext cx="4244454" cy="4585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7937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281BC32-FF58-4898-A6B5-7B3D059BC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614406-135F-4875-9C87-53822CB1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2285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20" y="434101"/>
            <a:ext cx="9616895" cy="1232750"/>
          </a:xfrm>
        </p:spPr>
        <p:txBody>
          <a:bodyPr anchor="b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Benefits of Grammar Schools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C21149-7D17-44C2-AFB6-4D931DC5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676579"/>
            <a:ext cx="8129873" cy="602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6">
            <a:extLst>
              <a:ext uri="{FF2B5EF4-FFF2-40B4-BE49-F238E27FC236}">
                <a16:creationId xmlns:a16="http://schemas.microsoft.com/office/drawing/2014/main" id="{C2E5FCF0-567A-448C-A6E3-920BFC702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938535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87158" y="2295727"/>
            <a:ext cx="11900847" cy="3671713"/>
          </a:xfrm>
        </p:spPr>
        <p:txBody>
          <a:bodyPr>
            <a:noAutofit/>
          </a:bodyPr>
          <a:lstStyle/>
          <a:p>
            <a:pPr lvl="1"/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suitable education for each child based on their needs- differentiated learning</a:t>
            </a:r>
          </a:p>
          <a:p>
            <a:pPr lvl="1"/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better quality teaching focused on a narrow ability range</a:t>
            </a:r>
          </a:p>
          <a:p>
            <a:pPr lvl="1"/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meritocratic</a:t>
            </a:r>
          </a:p>
          <a:p>
            <a:pPr lvl="1"/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social advancement- “grammar schools bestow greater advantages to poor children than more affluent children, but very few make the cut”  </a:t>
            </a:r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http://www.bristol.ac.uk/media-library/sites/cmpo/migrated/documents/wp150.pdf</a:t>
            </a:r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lvl="1"/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excellence- “99% of existing selective schools are rated good or outstanding – and 80% are outstanding, compared with just 20% of state schools overall.”</a:t>
            </a:r>
          </a:p>
          <a:p>
            <a:pPr lvl="1"/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post school- “selective schools had large impacts on course-taking and, more suggestively, on university enrolment” </a:t>
            </a:r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https://www.econstor.eu/bitstream/10419/35061/1/560456646.pdf</a:t>
            </a:r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lvl="1"/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Better academic results</a:t>
            </a:r>
          </a:p>
        </p:txBody>
      </p:sp>
    </p:spTree>
    <p:extLst>
      <p:ext uri="{BB962C8B-B14F-4D97-AF65-F5344CB8AC3E}">
        <p14:creationId xmlns:p14="http://schemas.microsoft.com/office/powerpoint/2010/main" val="3884582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E690B-74DE-472B-860C-9570C2171E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6B373-7E55-46A7-A8E4-93BA4557FD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2DAA72-C5F2-4BEB-8AD1-11E95F1336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8523" y="1630017"/>
            <a:ext cx="5433390" cy="291547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51AF12E-4189-4818-BF51-4B208E9911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481" y="395786"/>
            <a:ext cx="5674519" cy="481766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21397FC-7766-41C7-8B8C-FAE06A6F99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0" y="5447343"/>
            <a:ext cx="4810161" cy="286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82894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281BC32-FF58-4898-A6B5-7B3D059BC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614406-135F-4875-9C87-53822CB1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2285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20" y="434101"/>
            <a:ext cx="7169753" cy="1232750"/>
          </a:xfrm>
        </p:spPr>
        <p:txBody>
          <a:bodyPr anchor="b"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Disadvantages of Grammar Schools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C21149-7D17-44C2-AFB6-4D931DC5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676579"/>
            <a:ext cx="8129873" cy="602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6">
            <a:extLst>
              <a:ext uri="{FF2B5EF4-FFF2-40B4-BE49-F238E27FC236}">
                <a16:creationId xmlns:a16="http://schemas.microsoft.com/office/drawing/2014/main" id="{C2E5FCF0-567A-448C-A6E3-920BFC702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938535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0119" y="2942252"/>
            <a:ext cx="10266681" cy="3172409"/>
          </a:xfrm>
        </p:spPr>
        <p:txBody>
          <a:bodyPr>
            <a:normAutofit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issues with 11+, reliability, bias, errors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effect on pupils that do not pass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classist (to an extent)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disadvantaged children need more help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non-selective schools have worse academic results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339A46-2FED-44CE-91A1-F2C696B90AA7}"/>
              </a:ext>
            </a:extLst>
          </p:cNvPr>
          <p:cNvSpPr txBox="1"/>
          <p:nvPr/>
        </p:nvSpPr>
        <p:spPr>
          <a:xfrm>
            <a:off x="960119" y="5813946"/>
            <a:ext cx="10531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Robert Coe, and others, </a:t>
            </a:r>
            <a:r>
              <a:rPr lang="en-GB" sz="14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Evidence On The Effects Of Selective Educational Systems, </a:t>
            </a:r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(Durham: CEM Centre at Durham University, 2008).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24176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281BC32-FF58-4898-A6B5-7B3D059BC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614406-135F-4875-9C87-53822CB1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2285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20" y="434101"/>
            <a:ext cx="7169753" cy="1232750"/>
          </a:xfrm>
        </p:spPr>
        <p:txBody>
          <a:bodyPr anchor="b"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Grammar Schools in the 21</a:t>
            </a:r>
            <a:r>
              <a:rPr lang="en-US" baseline="30000" dirty="0">
                <a:solidFill>
                  <a:schemeClr val="bg1"/>
                </a:solidFill>
              </a:rPr>
              <a:t>st</a:t>
            </a:r>
            <a:r>
              <a:rPr lang="en-US" dirty="0">
                <a:solidFill>
                  <a:schemeClr val="bg1"/>
                </a:solidFill>
              </a:rPr>
              <a:t> Century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C21149-7D17-44C2-AFB6-4D931DC5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676579"/>
            <a:ext cx="8129873" cy="602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6">
            <a:extLst>
              <a:ext uri="{FF2B5EF4-FFF2-40B4-BE49-F238E27FC236}">
                <a16:creationId xmlns:a16="http://schemas.microsoft.com/office/drawing/2014/main" id="{C2E5FCF0-567A-448C-A6E3-920BFC702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938535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0119" y="2295728"/>
            <a:ext cx="10266681" cy="3371665"/>
          </a:xfrm>
        </p:spPr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UNDHR 26.3 “Parents have a prior right to choose the kind of education that shall be given to their children.”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ECHR 2 “…the State shall respect the right of parents to ensure such education and teaching in conformity with their own religious and philosophical convictions.”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Labour market- increase in STEM industries “Around 7 million job openings are forecast until 2025.”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More inclusive- increase in admissions of pupil premium pupils, prioritisation of LAC, partnership with non-selective schools, sharing best practice</a:t>
            </a:r>
            <a:endParaRPr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C1B49E-1022-4C76-BDEE-298300BE9431}"/>
              </a:ext>
            </a:extLst>
          </p:cNvPr>
          <p:cNvSpPr txBox="1"/>
          <p:nvPr/>
        </p:nvSpPr>
        <p:spPr>
          <a:xfrm>
            <a:off x="198783" y="5577184"/>
            <a:ext cx="11993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European Parliament, </a:t>
            </a:r>
            <a:r>
              <a:rPr lang="en-GB" sz="1400" i="1" dirty="0">
                <a:latin typeface="Calibri" panose="020F0502020204030204" pitchFamily="34" charset="0"/>
                <a:cs typeface="Calibri" panose="020F0502020204030204" pitchFamily="34" charset="0"/>
              </a:rPr>
              <a:t>Encouraging STEM studies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, 2015 https://www.europarl.europa.eu/RegData/etudes/STUD/2015/542199/IPOL_STU(2015)542199_EN.pdf [accessed 14 December 2020]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CA0C16-25CE-44C4-90DC-77166E245F1D}"/>
              </a:ext>
            </a:extLst>
          </p:cNvPr>
          <p:cNvSpPr txBox="1"/>
          <p:nvPr/>
        </p:nvSpPr>
        <p:spPr>
          <a:xfrm>
            <a:off x="196242" y="6104011"/>
            <a:ext cx="1199321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Department for Education, </a:t>
            </a:r>
            <a:r>
              <a:rPr lang="en-GB" sz="1400" i="1" dirty="0">
                <a:latin typeface="Calibri" panose="020F0502020204030204" pitchFamily="34" charset="0"/>
                <a:cs typeface="Calibri" panose="020F0502020204030204" pitchFamily="34" charset="0"/>
              </a:rPr>
              <a:t>Schools That Work For Everyone: Government Consultation Response,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2018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https://assets.publishing.service.gov.uk/government/uploads/system/uploads/attachment_data/file/706243/Schools_that_work_for_everyone-Government_consultation_response.pdf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[accessed 12 December 2020]</a:t>
            </a:r>
          </a:p>
        </p:txBody>
      </p:sp>
    </p:spTree>
    <p:extLst>
      <p:ext uri="{BB962C8B-B14F-4D97-AF65-F5344CB8AC3E}">
        <p14:creationId xmlns:p14="http://schemas.microsoft.com/office/powerpoint/2010/main" val="11463711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281BC32-FF58-4898-A6B5-7B3D059BC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614406-135F-4875-9C87-53822CB1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2285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20" y="434101"/>
            <a:ext cx="8566017" cy="1232750"/>
          </a:xfrm>
        </p:spPr>
        <p:txBody>
          <a:bodyPr anchor="b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 Benefits of Steiner Schools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C21149-7D17-44C2-AFB6-4D931DC5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676579"/>
            <a:ext cx="8129873" cy="602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6">
            <a:extLst>
              <a:ext uri="{FF2B5EF4-FFF2-40B4-BE49-F238E27FC236}">
                <a16:creationId xmlns:a16="http://schemas.microsoft.com/office/drawing/2014/main" id="{C2E5FCF0-567A-448C-A6E3-920BFC702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938535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0119" y="2442949"/>
            <a:ext cx="10266681" cy="4258101"/>
          </a:xfrm>
        </p:spPr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health- lower BMI, fewer reports of osteoarthritis and allergic rhinitis in adulthood by Steiner school attendees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imaginative, flexible teaching- not restrained by national curriculum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accounts for the academic, physical, emotional and spiritual needs of the children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promotes creativity (Robinson- individuality, curiosity, creativity)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no standardised testing- no pressure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‘hands-on’ approach to learning</a:t>
            </a:r>
            <a:endParaRPr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D9569A-85B8-49CA-97C8-9025FDF5540D}"/>
              </a:ext>
            </a:extLst>
          </p:cNvPr>
          <p:cNvSpPr txBox="1"/>
          <p:nvPr/>
        </p:nvSpPr>
        <p:spPr>
          <a:xfrm>
            <a:off x="156198" y="5612537"/>
            <a:ext cx="1186352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H. Felix Fischer, </a:t>
            </a:r>
            <a:r>
              <a:rPr lang="en-GB" sz="1400" i="1" dirty="0">
                <a:latin typeface="Calibri" panose="020F0502020204030204" pitchFamily="34" charset="0"/>
                <a:cs typeface="Calibri" panose="020F0502020204030204" pitchFamily="34" charset="0"/>
              </a:rPr>
              <a:t>The Effect Of Attending Steiner Schools During Childhood On Health In Adulthood: A Multicentre Cross-sectional Study,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2013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https://journals.plos.org/plosone/article?id=10.1371/journal.pone.0073135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 [accessed 14 December 2020]</a:t>
            </a:r>
          </a:p>
          <a:p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Steiner Waldorf Schools Fellowship, </a:t>
            </a:r>
            <a:r>
              <a:rPr lang="en-GB" sz="14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Is Steiner Education? </a:t>
            </a:r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2020 </a:t>
            </a:r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https://www.steinerwaldorf.org/steiner-education/what-is-steiner-education</a:t>
            </a:r>
            <a:r>
              <a:rPr lang="en-GB" sz="1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[accessed 14 December 2020]</a:t>
            </a:r>
          </a:p>
          <a:p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25019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281BC32-FF58-4898-A6B5-7B3D059BC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614406-135F-4875-9C87-53822CB1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2285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20" y="434101"/>
            <a:ext cx="7169753" cy="1232750"/>
          </a:xfrm>
        </p:spPr>
        <p:txBody>
          <a:bodyPr anchor="b"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Disadvantages of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Steiner Schools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C21149-7D17-44C2-AFB6-4D931DC5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676579"/>
            <a:ext cx="8129873" cy="602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6">
            <a:extLst>
              <a:ext uri="{FF2B5EF4-FFF2-40B4-BE49-F238E27FC236}">
                <a16:creationId xmlns:a16="http://schemas.microsoft.com/office/drawing/2014/main" id="{C2E5FCF0-567A-448C-A6E3-920BFC702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938535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0119" y="2942252"/>
            <a:ext cx="10266681" cy="317240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no standardised testing in early years- difficult to compare academic achievement with other schools</a:t>
            </a:r>
          </a:p>
          <a:p>
            <a:r>
              <a:rPr lang="en-GB" dirty="0"/>
              <a:t>no technology- not a reflection of ‘real world’ (also considered a benefit)</a:t>
            </a:r>
          </a:p>
          <a:p>
            <a:r>
              <a:rPr lang="en-GB" dirty="0"/>
              <a:t>teacher dependency- same teacher for 8 years</a:t>
            </a:r>
          </a:p>
          <a:p>
            <a:r>
              <a:rPr lang="en-GB" dirty="0"/>
              <a:t>cult/hippy status- misunderstood?</a:t>
            </a:r>
          </a:p>
          <a:p>
            <a:r>
              <a:rPr lang="en-GB" dirty="0"/>
              <a:t>no requirement for teachers to be formally trained</a:t>
            </a:r>
          </a:p>
          <a:p>
            <a:r>
              <a:rPr lang="en-GB" dirty="0"/>
              <a:t>racist roots</a:t>
            </a:r>
          </a:p>
          <a:p>
            <a:r>
              <a:rPr lang="en-GB" dirty="0"/>
              <a:t>expensive- few are free</a:t>
            </a:r>
          </a:p>
          <a:p>
            <a:endParaRPr lang="en-GB" dirty="0"/>
          </a:p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5044867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281BC32-FF58-4898-A6B5-7B3D059BC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614406-135F-4875-9C87-53822CB1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2285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20" y="434101"/>
            <a:ext cx="7169753" cy="1232750"/>
          </a:xfrm>
        </p:spPr>
        <p:txBody>
          <a:bodyPr anchor="b"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Steiner Schools in the 21</a:t>
            </a:r>
            <a:r>
              <a:rPr lang="en-US" baseline="30000" dirty="0">
                <a:solidFill>
                  <a:schemeClr val="bg1"/>
                </a:solidFill>
              </a:rPr>
              <a:t>st</a:t>
            </a:r>
            <a:r>
              <a:rPr lang="en-US" dirty="0">
                <a:solidFill>
                  <a:schemeClr val="bg1"/>
                </a:solidFill>
              </a:rPr>
              <a:t> Century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C21149-7D17-44C2-AFB6-4D931DC5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676579"/>
            <a:ext cx="8129873" cy="602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6">
            <a:extLst>
              <a:ext uri="{FF2B5EF4-FFF2-40B4-BE49-F238E27FC236}">
                <a16:creationId xmlns:a16="http://schemas.microsoft.com/office/drawing/2014/main" id="{C2E5FCF0-567A-448C-A6E3-920BFC702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938535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0119" y="2942252"/>
            <a:ext cx="10266681" cy="3172409"/>
          </a:xfrm>
        </p:spPr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too ‘human-dependent’? 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technology integral part of life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COVID-19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1E8505-758A-4DAE-A4F3-2D79ADD05E8E}"/>
              </a:ext>
            </a:extLst>
          </p:cNvPr>
          <p:cNvSpPr txBox="1"/>
          <p:nvPr/>
        </p:nvSpPr>
        <p:spPr>
          <a:xfrm>
            <a:off x="437322" y="5791200"/>
            <a:ext cx="112378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Lauzzana, Silvia, How Steiner Kindergartens Supported Children And Families In Lockdown, 2020, 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https://www.nurseryworld.co.uk/opinion/article/how-steiner-kindergartens-supported-children-and-families-in-lockdown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 [accessed 14 December 2020]</a:t>
            </a:r>
          </a:p>
        </p:txBody>
      </p:sp>
    </p:spTree>
    <p:extLst>
      <p:ext uri="{BB962C8B-B14F-4D97-AF65-F5344CB8AC3E}">
        <p14:creationId xmlns:p14="http://schemas.microsoft.com/office/powerpoint/2010/main" val="18424052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281BC32-FF58-4898-A6B5-7B3D059BC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614406-135F-4875-9C87-53822CB1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2285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20" y="434101"/>
            <a:ext cx="7169753" cy="1232750"/>
          </a:xfrm>
        </p:spPr>
        <p:txBody>
          <a:bodyPr anchor="b"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Benefits of Comprehensive Schools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C21149-7D17-44C2-AFB6-4D931DC5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676579"/>
            <a:ext cx="8129873" cy="602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6">
            <a:extLst>
              <a:ext uri="{FF2B5EF4-FFF2-40B4-BE49-F238E27FC236}">
                <a16:creationId xmlns:a16="http://schemas.microsoft.com/office/drawing/2014/main" id="{C2E5FCF0-567A-448C-A6E3-920BFC702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938535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0119" y="2942252"/>
            <a:ext cx="10266681" cy="3172409"/>
          </a:xfrm>
        </p:spPr>
        <p:txBody>
          <a:bodyPr>
            <a:normAutofit/>
          </a:bodyPr>
          <a:lstStyle/>
          <a:p>
            <a:r>
              <a:rPr lang="en-GB" dirty="0"/>
              <a:t>inclusive</a:t>
            </a:r>
          </a:p>
          <a:p>
            <a:r>
              <a:rPr lang="en-GB" dirty="0"/>
              <a:t>free</a:t>
            </a:r>
          </a:p>
          <a:p>
            <a:r>
              <a:rPr lang="en-GB" dirty="0"/>
              <a:t>social mixing</a:t>
            </a:r>
          </a:p>
          <a:p>
            <a:r>
              <a:rPr lang="en-GB" dirty="0"/>
              <a:t>broad curriculum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2380198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281BC32-FF58-4898-A6B5-7B3D059BC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614406-135F-4875-9C87-53822CB1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2285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20" y="434101"/>
            <a:ext cx="7169753" cy="1232750"/>
          </a:xfrm>
        </p:spPr>
        <p:txBody>
          <a:bodyPr anchor="b"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Disadvantages of Comprehensive Schools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C21149-7D17-44C2-AFB6-4D931DC5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676579"/>
            <a:ext cx="8129873" cy="602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6">
            <a:extLst>
              <a:ext uri="{FF2B5EF4-FFF2-40B4-BE49-F238E27FC236}">
                <a16:creationId xmlns:a16="http://schemas.microsoft.com/office/drawing/2014/main" id="{C2E5FCF0-567A-448C-A6E3-920BFC702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938535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0119" y="2942252"/>
            <a:ext cx="10266681" cy="3172409"/>
          </a:xfrm>
        </p:spPr>
        <p:txBody>
          <a:bodyPr>
            <a:normAutofit/>
          </a:bodyPr>
          <a:lstStyle/>
          <a:p>
            <a:r>
              <a:rPr lang="en-GB" dirty="0"/>
              <a:t>some children ‘left behind’</a:t>
            </a:r>
          </a:p>
          <a:p>
            <a:r>
              <a:rPr lang="en-GB" dirty="0"/>
              <a:t>some children not intellectually stimulated</a:t>
            </a:r>
          </a:p>
          <a:p>
            <a:r>
              <a:rPr lang="en-GB" dirty="0"/>
              <a:t>underachievement compared with grammar and private schools</a:t>
            </a:r>
          </a:p>
          <a:p>
            <a:r>
              <a:rPr lang="en-GB" dirty="0"/>
              <a:t>reminiscent of Victorian times- discipline, rote learning, authoritarian</a:t>
            </a:r>
          </a:p>
          <a:p>
            <a:endParaRPr lang="en-GB" dirty="0"/>
          </a:p>
          <a:p>
            <a:pPr marL="0" indent="0"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8977584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281BC32-FF58-4898-A6B5-7B3D059BC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614406-135F-4875-9C87-53822CB1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2285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20" y="434101"/>
            <a:ext cx="7169753" cy="1232750"/>
          </a:xfrm>
        </p:spPr>
        <p:txBody>
          <a:bodyPr anchor="b"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Comprehensive Schools in the 21</a:t>
            </a:r>
            <a:r>
              <a:rPr lang="en-US" baseline="30000" dirty="0">
                <a:solidFill>
                  <a:schemeClr val="bg1"/>
                </a:solidFill>
              </a:rPr>
              <a:t>st</a:t>
            </a:r>
            <a:r>
              <a:rPr lang="en-US" dirty="0">
                <a:solidFill>
                  <a:schemeClr val="bg1"/>
                </a:solidFill>
              </a:rPr>
              <a:t> Century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C21149-7D17-44C2-AFB6-4D931DC5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676579"/>
            <a:ext cx="8129873" cy="602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6">
            <a:extLst>
              <a:ext uri="{FF2B5EF4-FFF2-40B4-BE49-F238E27FC236}">
                <a16:creationId xmlns:a16="http://schemas.microsoft.com/office/drawing/2014/main" id="{C2E5FCF0-567A-448C-A6E3-920BFC702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938535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0119" y="2942252"/>
            <a:ext cx="10266681" cy="317240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current curriculum reform in Wales</a:t>
            </a:r>
          </a:p>
          <a:p>
            <a:r>
              <a:rPr lang="en-GB" dirty="0"/>
              <a:t>meaningful subjects- Expressive arts › Health and well-being › Humanities › Languages, literacy and communication › Mathematics and numeracy › Science and technology</a:t>
            </a:r>
          </a:p>
          <a:p>
            <a:r>
              <a:rPr lang="en-GB" dirty="0"/>
              <a:t>skills</a:t>
            </a:r>
          </a:p>
          <a:p>
            <a:r>
              <a:rPr lang="en-GB" dirty="0"/>
              <a:t>integrated learning</a:t>
            </a:r>
          </a:p>
          <a:p>
            <a:r>
              <a:rPr lang="en-GB" dirty="0"/>
              <a:t>accessibility (ALN)</a:t>
            </a:r>
          </a:p>
          <a:p>
            <a:r>
              <a:rPr lang="en-GB" dirty="0"/>
              <a:t>relevant to today’s world- smartphones, online shopping, gadgets, globalisation, communication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78230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28FAD-F5F6-40E9-A4E6-47CFF89A47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43" y="159026"/>
            <a:ext cx="5062331" cy="5353144"/>
          </a:xfrm>
        </p:spPr>
        <p:txBody>
          <a:bodyPr>
            <a:normAutofit/>
          </a:bodyPr>
          <a:lstStyle/>
          <a:p>
            <a:r>
              <a:rPr lang="en-GB" dirty="0"/>
              <a:t>“it is likely that many children in primary school today will work in jobs that do not exist today”</a:t>
            </a:r>
          </a:p>
        </p:txBody>
      </p:sp>
      <p:pic>
        <p:nvPicPr>
          <p:cNvPr id="6" name="Picture 5" descr="Schoolboy with laptop in robotics class">
            <a:extLst>
              <a:ext uri="{FF2B5EF4-FFF2-40B4-BE49-F238E27FC236}">
                <a16:creationId xmlns:a16="http://schemas.microsoft.com/office/drawing/2014/main" id="{0F372551-464F-4C80-AF33-4AA3887C4D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27" y="303088"/>
            <a:ext cx="5062329" cy="52090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1C4FE8-C6FF-4465-9FED-59BAD047D86F}"/>
              </a:ext>
            </a:extLst>
          </p:cNvPr>
          <p:cNvSpPr txBox="1"/>
          <p:nvPr/>
        </p:nvSpPr>
        <p:spPr>
          <a:xfrm>
            <a:off x="265043" y="5710953"/>
            <a:ext cx="1150288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Mair Bell, Dan Bristow, and Steve Martin,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Future Of Work In Wales,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2017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https://www.wcpp.org.uk/wp-content/uploads/2018/04/The-Future-of-Work-in-Wales.pdf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[accessed 15 December 2020]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02390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281BC32-FF58-4898-A6B5-7B3D059BC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614406-135F-4875-9C87-53822CB1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2285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20" y="434101"/>
            <a:ext cx="7169753" cy="1232750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Works cited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C21149-7D17-44C2-AFB6-4D931DC5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676579"/>
            <a:ext cx="8129873" cy="602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6">
            <a:extLst>
              <a:ext uri="{FF2B5EF4-FFF2-40B4-BE49-F238E27FC236}">
                <a16:creationId xmlns:a16="http://schemas.microsoft.com/office/drawing/2014/main" id="{C2E5FCF0-567A-448C-A6E3-920BFC702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938535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960119" y="2402006"/>
            <a:ext cx="10266681" cy="4312693"/>
          </a:xfrm>
        </p:spPr>
        <p:txBody>
          <a:bodyPr>
            <a:normAutofit/>
          </a:bodyPr>
          <a:lstStyle/>
          <a:p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Atkinson, Adele, Paul, Gregg, and McConnell, Brendon,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Result Of 11 Plus Selection: An Investigation Into Opportunities And Outcomes For Pupils In Selective LEAs, (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Bristol: The Centre for Market and Public Organisation (CMPO), 2006)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http://www.bristol.ac.uk/media-library/sites/cmpo/migrated/documents/wp150.pdf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[accessed 11 December 2020]</a:t>
            </a:r>
          </a:p>
          <a:p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Bell, Mair, Bristow, Dan and Martin, Steve,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Future Of Work In Wales,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2017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https://www.wcpp.org.uk/wp-content/uploads/2018/04/The-Future-of-Work-in-Wales.pdf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[accessed 15 December 2020] </a:t>
            </a:r>
          </a:p>
          <a:p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BBC, </a:t>
            </a:r>
            <a:r>
              <a:rPr lang="en-GB" sz="1200" b="0" i="1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Reality Check: How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</a:t>
            </a:r>
            <a:r>
              <a:rPr lang="en-GB" sz="1200" b="0" i="1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sz="1200" b="0" i="1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oor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GB" sz="1200" b="0" i="1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hildren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</a:t>
            </a:r>
            <a:r>
              <a:rPr lang="en-GB" sz="1200" b="0" i="1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GB" sz="1200" b="0" i="1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GB" sz="1200" b="0" i="1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elective Schools?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2016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https://www.bbc.co.uk/news/education-37320794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[accessed 13 December 2020]</a:t>
            </a:r>
          </a:p>
          <a:p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Clark, Damon,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Selective Schools And Academic Achievement,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(Bonn: IZA – Institute of </a:t>
            </a:r>
            <a:r>
              <a:rPr lang="en-GB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Labor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Economics, 2007)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https://www.econstor.eu/bitstream/10419/35061/1/560456646.pdf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[accessed 11 December 2020]</a:t>
            </a:r>
          </a:p>
          <a:p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Coe, Robert, and others,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Evidence On The Effects Of Selective Educational Systems,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(Durham: CEM Centre at Durham University, 2008)</a:t>
            </a:r>
          </a:p>
          <a:p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Curtis, Polly, ‘Explainer: Steiner Schools’,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Guardian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2005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https://www.theguardian.com/education/2005/jun/30/schools.uk1#:~:text=The%20government%20is%20firmly%20committed,mandatory%20for%20all%20state%20schools.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[accessed 14 December 2020]</a:t>
            </a:r>
          </a:p>
          <a:p>
            <a:r>
              <a:rPr lang="en-GB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Danechi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Shadi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Grammar School Statistics,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2020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https://dera.ioe.ac.uk/34943/1/SN01398%20%28redacted%29.pdf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[accessed 12 December 2020]</a:t>
            </a:r>
          </a:p>
          <a:p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Donaldson, Graham,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Successful Futures: Independent Review Of Curriculum And Assessment Arrangements In Wales,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2015,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8"/>
              </a:rPr>
              <a:t>https://gov.wales/sites/default/files/publications/2018-03/successful-futures.pdf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[accessed 15 December 2020]</a:t>
            </a:r>
          </a:p>
        </p:txBody>
      </p:sp>
    </p:spTree>
    <p:extLst>
      <p:ext uri="{BB962C8B-B14F-4D97-AF65-F5344CB8AC3E}">
        <p14:creationId xmlns:p14="http://schemas.microsoft.com/office/powerpoint/2010/main" val="14245486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281BC32-FF58-4898-A6B5-7B3D059BC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614406-135F-4875-9C87-53822CB1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2285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20" y="434101"/>
            <a:ext cx="7169753" cy="1232750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Works cited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C21149-7D17-44C2-AFB6-4D931DC5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676579"/>
            <a:ext cx="8129873" cy="602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6">
            <a:extLst>
              <a:ext uri="{FF2B5EF4-FFF2-40B4-BE49-F238E27FC236}">
                <a16:creationId xmlns:a16="http://schemas.microsoft.com/office/drawing/2014/main" id="{C2E5FCF0-567A-448C-A6E3-920BFC702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938535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960119" y="2402006"/>
            <a:ext cx="10266681" cy="4312693"/>
          </a:xfrm>
        </p:spPr>
        <p:txBody>
          <a:bodyPr>
            <a:no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Department for Education,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Schools That Work For Everyone: Government Consultation Response,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2018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https://assets.publishing.service.gov.uk/government/uploads/system/uploads/attachment_data/file/706243/Schools_that_work_for_everyone-Government_consultation_response.pdf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[accessed 12 December 2020]</a:t>
            </a:r>
            <a:endParaRPr lang="en-GB" sz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European Court of Human Rights,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European Convention On Human Rights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2010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https://www.echr.coe.int/documents/convention_eng.pdf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[accessed 14 December 2020]</a:t>
            </a:r>
          </a:p>
          <a:p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European Parliament,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Encouraging STEM studies,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2015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https://www.europarl.europa.eu/RegData/etudes/STUD/2015/542199/IPOL_STU(2015)542199_EN.pdf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[accessed 14 December 2020]</a:t>
            </a:r>
          </a:p>
          <a:p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Fischer, H. Felix,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Effect Of Attending Steiner Schools During Childhood On Health In Adulthood: A Multicentre Cross-sectional Study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2013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https://journals.plos.org/plosone/article?id=10.1371/journal.pone.0073135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[accessed 14 December 2020]</a:t>
            </a:r>
          </a:p>
          <a:p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Full Fact,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How Do Selective School Ratings Compare?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2016 &lt;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https://fullfact.org/education/how-do-selective-school-ratings-compare/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&gt;  [accessed 13 December 2020]</a:t>
            </a:r>
          </a:p>
          <a:p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Joynes, Chris, </a:t>
            </a:r>
            <a:r>
              <a:rPr lang="en-GB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Rossignoli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Serena, and </a:t>
            </a:r>
            <a:r>
              <a:rPr lang="en-GB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Amonoo-Kuofi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Esi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Fenyiwa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21st Century Skills: Evidence Of Issues In Definition, Demand And Delivery For Development Contexts,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2019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https://assets.publishing.service.gov.uk/media/5d71187ce5274a097c07b985/21st_century.pdf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[accessed 15 December 2020]</a:t>
            </a:r>
            <a:endParaRPr lang="en-GB" sz="1200" i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Lauzzana, Silvia,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How Steiner Kindergartens Supported Children And Families In Lockdown,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2020,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8"/>
              </a:rPr>
              <a:t>https://www.nurseryworld.co.uk/opinion/article/how-steiner-kindergartens-supported-children-and-families-in-lockdown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[accessed 14 December 2020]</a:t>
            </a:r>
            <a:endParaRPr lang="en-GB" sz="1200" i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90656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281BC32-FF58-4898-A6B5-7B3D059BC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614406-135F-4875-9C87-53822CB1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2285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20" y="434101"/>
            <a:ext cx="7169753" cy="1232750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Works cited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C21149-7D17-44C2-AFB6-4D931DC5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676579"/>
            <a:ext cx="8129873" cy="602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6">
            <a:extLst>
              <a:ext uri="{FF2B5EF4-FFF2-40B4-BE49-F238E27FC236}">
                <a16:creationId xmlns:a16="http://schemas.microsoft.com/office/drawing/2014/main" id="{C2E5FCF0-567A-448C-A6E3-920BFC702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938535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960119" y="2402006"/>
            <a:ext cx="10266681" cy="4312693"/>
          </a:xfrm>
        </p:spPr>
        <p:txBody>
          <a:bodyPr>
            <a:noAutofit/>
          </a:bodyPr>
          <a:lstStyle/>
          <a:p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National Grammar Schools’ Association, “Grammar Schools In The Twenty-first Century”, 2001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https://www.ngsa.org.uk/downloads/NGSA-21stCentury-Complete.pdf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[accessed 14 December 2020]</a:t>
            </a:r>
          </a:p>
          <a:p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Nielson, Thomas William,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Rudolf Steiner’s Pedagogy Of Imagination: A Case Study Of Holistic Education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(Bern: Peter Lang, 2004)</a:t>
            </a:r>
          </a:p>
          <a:p>
            <a:r>
              <a:rPr lang="en-GB" sz="12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Richtel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Matt, ‘A Silicon Valley School That Doesn’t Compute’,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New York Times,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2011,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https://www.nytimes.com/2011/10/23/technology/at-waldorf-school-in-silicon-valley-technology-can-wait.html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[accessed 14 December 2020]</a:t>
            </a:r>
          </a:p>
          <a:p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Robinson, Ken,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 Schools Kill Creativity?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[video]. 2006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https://www.ted.com/talks/sir_ken_robinson_do_schools_kill_creativity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[accessed 14 December 2020]</a:t>
            </a:r>
          </a:p>
          <a:p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Steiner, Rudolph,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Temple Legend And The Golden Legend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(East Sussex: Rudolph Steiner Press, 1997)</a:t>
            </a:r>
          </a:p>
          <a:p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Steiner Waldorf Schools Fellowship,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Is Steiner Education?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2020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https://www.steinerwaldorf.org/steiner-education/what-is-steiner-education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[accessed 14 December 2020]</a:t>
            </a:r>
          </a:p>
          <a:p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UK Commission for Employment and Skills,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Supply Of And Demand For High-level STEM Skills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2013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https://assets.publishing.service.gov.uk/government/uploads/system/uploads/attachment_data/file/302973/evidence-report-77-high-level-stem-skills_1_.pdf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[accessed 14 December 2020]</a:t>
            </a:r>
          </a:p>
          <a:p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United Nations, 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Universal Declaration Of Human Rights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1948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https://www.un.org/en/universal-declaration-human-rights/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[accessed 14 December 2020]</a:t>
            </a:r>
          </a:p>
          <a:p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Zepeda, Christian, ‘Academic And Social Effects Of Waldorf Education On Elementary School Students</a:t>
            </a:r>
            <a:r>
              <a:rPr lang="en-GB" sz="1200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’, Capstone Projects and Master's Theses 272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2018 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8"/>
              </a:rPr>
              <a:t>https://digitalcommons.csumb.edu/cgi/viewcontent.cgi?article=1276&amp;context=caps_thes_all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[accessed 14 December 2020]</a:t>
            </a:r>
          </a:p>
          <a:p>
            <a:endParaRPr sz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2569388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">
  <a:themeElements>
    <a:clrScheme name="Headlines">
      <a:dk1>
        <a:sysClr val="windowText" lastClr="000000"/>
      </a:dk1>
      <a:lt1>
        <a:sysClr val="window" lastClr="FFFFFF"/>
      </a:lt1>
      <a:dk2>
        <a:srgbClr val="1D1A1D"/>
      </a:dk2>
      <a:lt2>
        <a:srgbClr val="F5F5F5"/>
      </a:lt2>
      <a:accent1>
        <a:srgbClr val="439EB7"/>
      </a:accent1>
      <a:accent2>
        <a:srgbClr val="E28B55"/>
      </a:accent2>
      <a:accent3>
        <a:srgbClr val="DCB64D"/>
      </a:accent3>
      <a:accent4>
        <a:srgbClr val="4CA198"/>
      </a:accent4>
      <a:accent5>
        <a:srgbClr val="835B82"/>
      </a:accent5>
      <a:accent6>
        <a:srgbClr val="645135"/>
      </a:accent6>
      <a:hlink>
        <a:srgbClr val="439EB7"/>
      </a:hlink>
      <a:folHlink>
        <a:srgbClr val="835B82"/>
      </a:folHlink>
    </a:clrScheme>
    <a:fontScheme name="Headlines">
      <a:majorFont>
        <a:latin typeface="Century Schoolbook" panose="020406040505050203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eadlines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100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88900" dist="25400" dir="10800000">
              <a:srgbClr val="000000">
                <a:alpha val="25000"/>
              </a:srgbClr>
            </a:innerShdw>
            <a:outerShdw blurRad="25400" dist="25400" dir="5400000" rotWithShape="0">
              <a:srgbClr val="FFFFFF">
                <a:alpha val="1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" id="{3841520A-25F2-4EB8-BE4C-611DB5ABEED9}" vid="{ECD25A4C-D97E-4C12-84B1-63580BFFAEEB}"/>
    </a:ext>
  </a:extLst>
</a:theme>
</file>

<file path=ppt/theme/theme2.xml><?xml version="1.0" encoding="utf-8"?>
<a:theme xmlns:a="http://schemas.openxmlformats.org/drawingml/2006/main" name="QuickStarter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4">
      <a:majorFont>
        <a:latin typeface="Segoe UI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2350</TotalTime>
  <Words>2070</Words>
  <Application>Microsoft Office PowerPoint</Application>
  <PresentationFormat>Widescreen</PresentationFormat>
  <Paragraphs>126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Arial</vt:lpstr>
      <vt:lpstr>Calibri</vt:lpstr>
      <vt:lpstr>Century Schoolbook</vt:lpstr>
      <vt:lpstr>Corbel</vt:lpstr>
      <vt:lpstr>Segoe UI</vt:lpstr>
      <vt:lpstr>Segoe UI Light</vt:lpstr>
      <vt:lpstr>Segoe UI Semilight</vt:lpstr>
      <vt:lpstr>Headlines</vt:lpstr>
      <vt:lpstr>QuickStarter Theme</vt:lpstr>
      <vt:lpstr>Benefits and Disadvantages of Educating Children in a Selective System of Education in the 21st Century.</vt:lpstr>
      <vt:lpstr>21st Century World</vt:lpstr>
      <vt:lpstr>Benefits of Grammar Schools</vt:lpstr>
      <vt:lpstr>PowerPoint Presentation</vt:lpstr>
      <vt:lpstr>Disadvantages of Grammar Schools</vt:lpstr>
      <vt:lpstr>Grammar Schools in the 21st Century</vt:lpstr>
      <vt:lpstr> Benefits of Steiner Schools</vt:lpstr>
      <vt:lpstr>Disadvantages of  Steiner Schools</vt:lpstr>
      <vt:lpstr>Steiner Schools in the 21st Century</vt:lpstr>
      <vt:lpstr>Benefits of Comprehensive Schools</vt:lpstr>
      <vt:lpstr>Disadvantages of Comprehensive Schools</vt:lpstr>
      <vt:lpstr>Comprehensive Schools in the 21st Century</vt:lpstr>
      <vt:lpstr>“it is likely that many children in primary school today will work in jobs that do not exist today”</vt:lpstr>
      <vt:lpstr>Works cited</vt:lpstr>
      <vt:lpstr>Works cited</vt:lpstr>
      <vt:lpstr>Works cited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Benefits and disadvantages of a selective system of education in the 21st century.</dc:title>
  <dc:creator>saffronmcmahon@gmail.com</dc:creator>
  <cp:lastModifiedBy>saffronmcmahon@gmail.com</cp:lastModifiedBy>
  <cp:revision>53</cp:revision>
  <dcterms:created xsi:type="dcterms:W3CDTF">2020-12-13T17:15:46Z</dcterms:created>
  <dcterms:modified xsi:type="dcterms:W3CDTF">2020-12-17T09:58:18Z</dcterms:modified>
</cp:coreProperties>
</file>