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5"/>
  </p:notesMasterIdLst>
  <p:sldIdLst>
    <p:sldId id="304" r:id="rId2"/>
    <p:sldId id="447" r:id="rId3"/>
    <p:sldId id="855" r:id="rId4"/>
    <p:sldId id="854" r:id="rId5"/>
    <p:sldId id="871" r:id="rId6"/>
    <p:sldId id="872" r:id="rId7"/>
    <p:sldId id="867" r:id="rId8"/>
    <p:sldId id="869" r:id="rId9"/>
    <p:sldId id="874" r:id="rId10"/>
    <p:sldId id="873" r:id="rId11"/>
    <p:sldId id="805" r:id="rId12"/>
    <p:sldId id="847" r:id="rId13"/>
    <p:sldId id="808" r:id="rId14"/>
    <p:sldId id="868" r:id="rId15"/>
    <p:sldId id="475" r:id="rId16"/>
    <p:sldId id="863" r:id="rId17"/>
    <p:sldId id="861" r:id="rId18"/>
    <p:sldId id="864" r:id="rId19"/>
    <p:sldId id="284" r:id="rId20"/>
    <p:sldId id="865" r:id="rId21"/>
    <p:sldId id="286" r:id="rId22"/>
    <p:sldId id="449" r:id="rId23"/>
    <p:sldId id="859" r:id="rId24"/>
    <p:sldId id="790" r:id="rId25"/>
    <p:sldId id="496" r:id="rId26"/>
    <p:sldId id="455" r:id="rId27"/>
    <p:sldId id="460" r:id="rId28"/>
    <p:sldId id="462" r:id="rId29"/>
    <p:sldId id="264" r:id="rId30"/>
    <p:sldId id="858" r:id="rId31"/>
    <p:sldId id="860" r:id="rId32"/>
    <p:sldId id="866" r:id="rId33"/>
    <p:sldId id="814"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4225CD-44D4-4FB3-969D-9CB9F3B7276E}" v="72" dt="2026-03-01T18:48:33.0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044" autoAdjust="0"/>
    <p:restoredTop sz="95050" autoAdjust="0"/>
  </p:normalViewPr>
  <p:slideViewPr>
    <p:cSldViewPr snapToGrid="0">
      <p:cViewPr varScale="1">
        <p:scale>
          <a:sx n="112" d="100"/>
          <a:sy n="112" d="100"/>
        </p:scale>
        <p:origin x="1674" y="108"/>
      </p:cViewPr>
      <p:guideLst/>
    </p:cSldViewPr>
  </p:slideViewPr>
  <p:notesTextViewPr>
    <p:cViewPr>
      <p:scale>
        <a:sx n="1" d="1"/>
        <a:sy n="1" d="1"/>
      </p:scale>
      <p:origin x="0" y="0"/>
    </p:cViewPr>
  </p:notesTextViewPr>
  <p:sorterViewPr>
    <p:cViewPr>
      <p:scale>
        <a:sx n="100" d="100"/>
        <a:sy n="100" d="100"/>
      </p:scale>
      <p:origin x="0" y="-521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8766B7-B700-4666-AD23-C190CB418E05}" type="datetimeFigureOut">
              <a:rPr lang="en-GB" smtClean="0"/>
              <a:t>02/03/2026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734E38-5C84-4E2A-B31C-B42A5A9DBFF7}" type="slidenum">
              <a:rPr lang="en-GB" smtClean="0"/>
              <a:t>‹#›</a:t>
            </a:fld>
            <a:endParaRPr lang="en-GB"/>
          </a:p>
        </p:txBody>
      </p:sp>
    </p:spTree>
    <p:extLst>
      <p:ext uri="{BB962C8B-B14F-4D97-AF65-F5344CB8AC3E}">
        <p14:creationId xmlns:p14="http://schemas.microsoft.com/office/powerpoint/2010/main" val="41226388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D87C323-FAE3-4B9F-82FC-65D9344540D4}" type="slidenum">
              <a:rPr lang="en-GB" smtClean="0"/>
              <a:pPr>
                <a:defRPr/>
              </a:pPr>
              <a:t>12</a:t>
            </a:fld>
            <a:endParaRPr lang="en-GB" dirty="0"/>
          </a:p>
        </p:txBody>
      </p:sp>
    </p:spTree>
    <p:extLst>
      <p:ext uri="{BB962C8B-B14F-4D97-AF65-F5344CB8AC3E}">
        <p14:creationId xmlns:p14="http://schemas.microsoft.com/office/powerpoint/2010/main" val="32783267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D87C323-FAE3-4B9F-82FC-65D9344540D4}" type="slidenum">
              <a:rPr lang="en-GB" smtClean="0"/>
              <a:pPr>
                <a:defRPr/>
              </a:pPr>
              <a:t>15</a:t>
            </a:fld>
            <a:endParaRPr lang="en-GB" dirty="0"/>
          </a:p>
        </p:txBody>
      </p:sp>
    </p:spTree>
    <p:extLst>
      <p:ext uri="{BB962C8B-B14F-4D97-AF65-F5344CB8AC3E}">
        <p14:creationId xmlns:p14="http://schemas.microsoft.com/office/powerpoint/2010/main" val="4138217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pPr>
            <a:fld id="{FD87C323-FAE3-4B9F-82FC-65D9344540D4}" type="slidenum">
              <a:rPr lang="en-GB" smtClean="0"/>
              <a:pPr>
                <a:defRPr/>
              </a:pPr>
              <a:t>24</a:t>
            </a:fld>
            <a:endParaRPr lang="en-GB" dirty="0"/>
          </a:p>
        </p:txBody>
      </p:sp>
    </p:spTree>
    <p:extLst>
      <p:ext uri="{BB962C8B-B14F-4D97-AF65-F5344CB8AC3E}">
        <p14:creationId xmlns:p14="http://schemas.microsoft.com/office/powerpoint/2010/main" val="1984277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pPr>
              <a:defRPr/>
            </a:pPr>
            <a:fld id="{FD87C323-FAE3-4B9F-82FC-65D9344540D4}" type="slidenum">
              <a:rPr lang="en-GB" smtClean="0"/>
              <a:pPr>
                <a:defRPr/>
              </a:pPr>
              <a:t>29</a:t>
            </a:fld>
            <a:endParaRPr lang="en-GB" dirty="0"/>
          </a:p>
        </p:txBody>
      </p:sp>
    </p:spTree>
    <p:extLst>
      <p:ext uri="{BB962C8B-B14F-4D97-AF65-F5344CB8AC3E}">
        <p14:creationId xmlns:p14="http://schemas.microsoft.com/office/powerpoint/2010/main" val="16095595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D87C323-FAE3-4B9F-82FC-65D9344540D4}" type="slidenum">
              <a:rPr lang="en-GB" smtClean="0"/>
              <a:pPr>
                <a:defRPr/>
              </a:pPr>
              <a:t>33</a:t>
            </a:fld>
            <a:endParaRPr lang="en-GB" dirty="0"/>
          </a:p>
        </p:txBody>
      </p:sp>
    </p:spTree>
    <p:extLst>
      <p:ext uri="{BB962C8B-B14F-4D97-AF65-F5344CB8AC3E}">
        <p14:creationId xmlns:p14="http://schemas.microsoft.com/office/powerpoint/2010/main" val="34212695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3F54D9F0-04AB-9943-BD88-2F95519E01A9}" type="datetimeFigureOut">
              <a:rPr lang="en-US" smtClean="0"/>
              <a:t>3/2/2026</a:t>
            </a:fld>
            <a:endParaRPr lang="en-US"/>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46156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3/2/2026</a:t>
            </a:fld>
            <a:endParaRPr lang="en-US"/>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80443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54D9F0-04AB-9943-BD88-2F95519E01A9}" type="datetimeFigureOut">
              <a:rPr lang="en-US" smtClean="0"/>
              <a:t>3/2/2026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0730750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F54D9F0-04AB-9943-BD88-2F95519E01A9}" type="datetimeFigureOut">
              <a:rPr lang="en-US" smtClean="0"/>
              <a:t>3/2/2026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99924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F54D9F0-04AB-9943-BD88-2F95519E01A9}" type="datetimeFigureOut">
              <a:rPr lang="en-US" smtClean="0"/>
              <a:t>3/2/2026</a:t>
            </a:fld>
            <a:endParaRPr lang="en-US"/>
          </a:p>
        </p:txBody>
      </p:sp>
      <p:sp>
        <p:nvSpPr>
          <p:cNvPr id="9" name="Slide Number Placeholder 8"/>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1549285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F54D9F0-04AB-9943-BD88-2F95519E01A9}" type="datetimeFigureOut">
              <a:rPr lang="en-US" smtClean="0"/>
              <a:t>3/2/2026</a:t>
            </a:fld>
            <a:endParaRPr lang="en-US"/>
          </a:p>
        </p:txBody>
      </p:sp>
      <p:sp>
        <p:nvSpPr>
          <p:cNvPr id="5" name="Slide Number Placeholder 4"/>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3527341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54D9F0-04AB-9943-BD88-2F95519E01A9}" type="datetimeFigureOut">
              <a:rPr lang="en-US" smtClean="0"/>
              <a:t>3/2/2026</a:t>
            </a:fld>
            <a:endParaRPr lang="en-US"/>
          </a:p>
        </p:txBody>
      </p:sp>
      <p:sp>
        <p:nvSpPr>
          <p:cNvPr id="4" name="Slide Number Placeholder 3"/>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070487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3/2/2026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995181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3F54D9F0-04AB-9943-BD88-2F95519E01A9}" type="datetimeFigureOut">
              <a:rPr lang="en-US" smtClean="0"/>
              <a:t>3/2/2026</a:t>
            </a:fld>
            <a:endParaRPr lang="en-US"/>
          </a:p>
        </p:txBody>
      </p:sp>
      <p:sp>
        <p:nvSpPr>
          <p:cNvPr id="7" name="Slide Number Placeholder 6"/>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413676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3/2/2026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2642303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F54D9F0-04AB-9943-BD88-2F95519E01A9}" type="datetimeFigureOut">
              <a:rPr lang="en-US" smtClean="0"/>
              <a:t>3/2/2026</a:t>
            </a:fld>
            <a:endParaRPr lang="en-US"/>
          </a:p>
        </p:txBody>
      </p:sp>
      <p:sp>
        <p:nvSpPr>
          <p:cNvPr id="6" name="Slide Number Placeholder 5"/>
          <p:cNvSpPr>
            <a:spLocks noGrp="1"/>
          </p:cNvSpPr>
          <p:nvPr>
            <p:ph type="sldNum" sz="quarter" idx="12"/>
          </p:nvPr>
        </p:nvSpPr>
        <p:spPr/>
        <p:txBody>
          <a:bodyPr/>
          <a:lstStyle/>
          <a:p>
            <a:fld id="{47A7220B-D7BF-184F-A355-55C20C5E56CA}" type="slidenum">
              <a:rPr lang="en-US" smtClean="0"/>
              <a:t>‹#›</a:t>
            </a:fld>
            <a:endParaRPr lang="en-US"/>
          </a:p>
        </p:txBody>
      </p:sp>
    </p:spTree>
    <p:extLst>
      <p:ext uri="{BB962C8B-B14F-4D97-AF65-F5344CB8AC3E}">
        <p14:creationId xmlns:p14="http://schemas.microsoft.com/office/powerpoint/2010/main" val="19513799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3F54D9F0-04AB-9943-BD88-2F95519E01A9}" type="datetimeFigureOut">
              <a:rPr lang="en-US" smtClean="0"/>
              <a:t>3/2/2026</a:t>
            </a:fld>
            <a:endParaRPr lang="en-US"/>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47A7220B-D7BF-184F-A355-55C20C5E56CA}" type="slidenum">
              <a:rPr lang="en-US" smtClean="0"/>
              <a:t>‹#›</a:t>
            </a:fld>
            <a:endParaRPr lang="en-US"/>
          </a:p>
        </p:txBody>
      </p:sp>
    </p:spTree>
    <p:extLst>
      <p:ext uri="{BB962C8B-B14F-4D97-AF65-F5344CB8AC3E}">
        <p14:creationId xmlns:p14="http://schemas.microsoft.com/office/powerpoint/2010/main" val="238161991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employeradvice.org/tribunals/" TargetMode="External"/><Relationship Id="rId3" Type="http://schemas.openxmlformats.org/officeDocument/2006/relationships/hyperlink" Target="https://employeradvice.org/employment-contracts/" TargetMode="External"/><Relationship Id="rId7" Type="http://schemas.openxmlformats.org/officeDocument/2006/relationships/hyperlink" Target="https://employeradvice.org/gross-misconduct/" TargetMode="External"/><Relationship Id="rId2" Type="http://schemas.openxmlformats.org/officeDocument/2006/relationships/hyperlink" Target="https://employeradvice.org/holiday-pay/" TargetMode="External"/><Relationship Id="rId1" Type="http://schemas.openxmlformats.org/officeDocument/2006/relationships/slideLayout" Target="../slideLayouts/slideLayout2.xml"/><Relationship Id="rId6" Type="http://schemas.openxmlformats.org/officeDocument/2006/relationships/hyperlink" Target="https://employeradvice.org/maternity-advice/" TargetMode="External"/><Relationship Id="rId5" Type="http://schemas.openxmlformats.org/officeDocument/2006/relationships/hyperlink" Target="https://employeradvice.org/disciplinary-dismissals/" TargetMode="External"/><Relationship Id="rId10" Type="http://schemas.openxmlformats.org/officeDocument/2006/relationships/hyperlink" Target="https://employeradvice.org/redundancy-advice/" TargetMode="External"/><Relationship Id="rId4" Type="http://schemas.openxmlformats.org/officeDocument/2006/relationships/hyperlink" Target="https://employeradvice.org/sickness-absence/" TargetMode="External"/><Relationship Id="rId9" Type="http://schemas.openxmlformats.org/officeDocument/2006/relationships/hyperlink" Target="https://employeradvice.org/dismissal/"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908720"/>
            <a:ext cx="7992888" cy="4824536"/>
          </a:xfrm>
        </p:spPr>
        <p:txBody>
          <a:bodyPr>
            <a:normAutofit/>
          </a:bodyPr>
          <a:lstStyle/>
          <a:p>
            <a:r>
              <a:rPr lang="en-GB" altLang="en-US" sz="3600" b="1" dirty="0"/>
              <a:t>Master of Business Administration</a:t>
            </a:r>
            <a:br>
              <a:rPr lang="en-GB" altLang="en-US" sz="3200" dirty="0"/>
            </a:br>
            <a:br>
              <a:rPr lang="en-GB" altLang="en-US" sz="4000" dirty="0"/>
            </a:br>
            <a:r>
              <a:rPr lang="en-GB" dirty="0"/>
              <a:t> </a:t>
            </a:r>
            <a:r>
              <a:rPr lang="en-GB" sz="3600" b="1" dirty="0">
                <a:solidFill>
                  <a:schemeClr val="accent2">
                    <a:lumMod val="20000"/>
                    <a:lumOff val="80000"/>
                  </a:schemeClr>
                </a:solidFill>
              </a:rPr>
              <a:t>Human Capital Management </a:t>
            </a:r>
            <a:br>
              <a:rPr lang="en-GB" sz="3600" b="1" dirty="0">
                <a:solidFill>
                  <a:schemeClr val="accent2">
                    <a:lumMod val="20000"/>
                    <a:lumOff val="80000"/>
                  </a:schemeClr>
                </a:solidFill>
              </a:rPr>
            </a:br>
            <a:br>
              <a:rPr lang="en-GB" sz="4800" b="1" dirty="0">
                <a:solidFill>
                  <a:schemeClr val="accent2">
                    <a:lumMod val="20000"/>
                    <a:lumOff val="80000"/>
                  </a:schemeClr>
                </a:solidFill>
              </a:rPr>
            </a:br>
            <a:r>
              <a:rPr lang="en-GB" sz="3200" b="1" dirty="0">
                <a:solidFill>
                  <a:schemeClr val="accent2">
                    <a:lumMod val="20000"/>
                    <a:lumOff val="80000"/>
                  </a:schemeClr>
                </a:solidFill>
              </a:rPr>
              <a:t>Contemporary Issues in </a:t>
            </a:r>
            <a:r>
              <a:rPr lang="en-GB" sz="3200" b="1" dirty="0">
                <a:solidFill>
                  <a:schemeClr val="bg1"/>
                </a:solidFill>
              </a:rPr>
              <a:t>HRM - Discipline, Grievance, and Redundancy</a:t>
            </a:r>
            <a:endParaRPr lang="en-GB" altLang="en-US" b="1" dirty="0">
              <a:solidFill>
                <a:schemeClr val="bg1"/>
              </a:solidFill>
            </a:endParaRPr>
          </a:p>
        </p:txBody>
      </p:sp>
    </p:spTree>
    <p:extLst>
      <p:ext uri="{BB962C8B-B14F-4D97-AF65-F5344CB8AC3E}">
        <p14:creationId xmlns:p14="http://schemas.microsoft.com/office/powerpoint/2010/main" val="972570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85800"/>
          </a:xfrm>
        </p:spPr>
        <p:txBody>
          <a:bodyPr>
            <a:noAutofit/>
          </a:bodyPr>
          <a:lstStyle/>
          <a:p>
            <a:r>
              <a:rPr lang="en-US" sz="4400" b="1" dirty="0">
                <a:solidFill>
                  <a:srgbClr val="0070C0"/>
                </a:solidFill>
              </a:rPr>
              <a:t>Objectives</a:t>
            </a:r>
          </a:p>
        </p:txBody>
      </p:sp>
      <p:sp>
        <p:nvSpPr>
          <p:cNvPr id="3" name="Content Placeholder 2"/>
          <p:cNvSpPr>
            <a:spLocks noGrp="1"/>
          </p:cNvSpPr>
          <p:nvPr>
            <p:ph idx="1"/>
          </p:nvPr>
        </p:nvSpPr>
        <p:spPr>
          <a:xfrm>
            <a:off x="0" y="1143000"/>
            <a:ext cx="9144000" cy="4446241"/>
          </a:xfrm>
        </p:spPr>
        <p:txBody>
          <a:bodyPr>
            <a:normAutofit/>
          </a:bodyPr>
          <a:lstStyle/>
          <a:p>
            <a:pPr>
              <a:buNone/>
            </a:pPr>
            <a:r>
              <a:rPr lang="en-US" sz="3200" dirty="0"/>
              <a:t>Students should be able to:</a:t>
            </a:r>
          </a:p>
          <a:p>
            <a:pPr algn="just"/>
            <a:r>
              <a:rPr lang="en-US" sz="3000" dirty="0"/>
              <a:t>Explain disciplinary, dismissal and redundancy procedures - the legal requirements and what constitutes best practice</a:t>
            </a:r>
          </a:p>
          <a:p>
            <a:pPr algn="just"/>
            <a:r>
              <a:rPr lang="en-US" sz="3000" dirty="0"/>
              <a:t>Evaluate the evidence on how these matters are handled in organisations.</a:t>
            </a:r>
          </a:p>
          <a:p>
            <a:pPr algn="just"/>
            <a:r>
              <a:rPr lang="en-US" sz="3000" dirty="0"/>
              <a:t>Understand the different causes of redundancies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FA1D6-5C04-41FC-4184-C6279D334A4F}"/>
              </a:ext>
            </a:extLst>
          </p:cNvPr>
          <p:cNvSpPr>
            <a:spLocks noGrp="1"/>
          </p:cNvSpPr>
          <p:nvPr>
            <p:ph type="title"/>
          </p:nvPr>
        </p:nvSpPr>
        <p:spPr>
          <a:xfrm>
            <a:off x="0" y="0"/>
            <a:ext cx="9144000" cy="602673"/>
          </a:xfrm>
        </p:spPr>
        <p:txBody>
          <a:bodyPr>
            <a:normAutofit fontScale="90000"/>
          </a:bodyPr>
          <a:lstStyle/>
          <a:p>
            <a:br>
              <a:rPr lang="en-GB" b="1" dirty="0"/>
            </a:br>
            <a:r>
              <a:rPr lang="en-GB" b="1" dirty="0"/>
              <a:t>The HRM Strategic Framework for Conflict</a:t>
            </a:r>
            <a:br>
              <a:rPr lang="en-GB" b="1" dirty="0"/>
            </a:br>
            <a:endParaRPr lang="en-GB" dirty="0"/>
          </a:p>
        </p:txBody>
      </p:sp>
      <p:sp>
        <p:nvSpPr>
          <p:cNvPr id="3" name="Content Placeholder 2">
            <a:extLst>
              <a:ext uri="{FF2B5EF4-FFF2-40B4-BE49-F238E27FC236}">
                <a16:creationId xmlns:a16="http://schemas.microsoft.com/office/drawing/2014/main" id="{7AB7934B-68E5-18D9-F40E-E17D7BA6416C}"/>
              </a:ext>
            </a:extLst>
          </p:cNvPr>
          <p:cNvSpPr>
            <a:spLocks noGrp="1"/>
          </p:cNvSpPr>
          <p:nvPr>
            <p:ph idx="1"/>
          </p:nvPr>
        </p:nvSpPr>
        <p:spPr>
          <a:xfrm>
            <a:off x="-1" y="602672"/>
            <a:ext cx="9143999" cy="5133109"/>
          </a:xfrm>
        </p:spPr>
        <p:txBody>
          <a:bodyPr>
            <a:normAutofit/>
          </a:bodyPr>
          <a:lstStyle/>
          <a:p>
            <a:r>
              <a:rPr lang="en-GB" dirty="0"/>
              <a:t>From an HRM perspective, discipline and grievance policies are not just "rules“ </a:t>
            </a:r>
            <a:r>
              <a:rPr lang="en-GB" dirty="0">
                <a:solidFill>
                  <a:srgbClr val="FF0000"/>
                </a:solidFill>
              </a:rPr>
              <a:t>they are mechanisms for maintaining organizational justice.</a:t>
            </a:r>
          </a:p>
          <a:p>
            <a:r>
              <a:rPr lang="en-GB" b="1" dirty="0"/>
              <a:t>Procedural Justice:</a:t>
            </a:r>
            <a:r>
              <a:rPr lang="en-GB" dirty="0"/>
              <a:t> Ensuring the </a:t>
            </a:r>
            <a:r>
              <a:rPr lang="en-GB" dirty="0">
                <a:solidFill>
                  <a:srgbClr val="FF0000"/>
                </a:solidFill>
              </a:rPr>
              <a:t>process is fair and transparent </a:t>
            </a:r>
            <a:r>
              <a:rPr lang="en-GB" dirty="0"/>
              <a:t>(following ACAS - </a:t>
            </a:r>
            <a:r>
              <a:rPr lang="en-GB" b="1" dirty="0"/>
              <a:t>Advisory, Conciliation and Arbitration Service</a:t>
            </a:r>
            <a:r>
              <a:rPr lang="en-GB" dirty="0"/>
              <a:t>).</a:t>
            </a:r>
          </a:p>
          <a:p>
            <a:r>
              <a:rPr lang="en-GB" b="1" dirty="0"/>
              <a:t>Distributive Justice:</a:t>
            </a:r>
            <a:r>
              <a:rPr lang="en-GB" dirty="0"/>
              <a:t> Ensuring the </a:t>
            </a:r>
            <a:r>
              <a:rPr lang="en-GB" dirty="0">
                <a:solidFill>
                  <a:srgbClr val="FF0000"/>
                </a:solidFill>
              </a:rPr>
              <a:t>outcome is consistent across the workforce.</a:t>
            </a:r>
          </a:p>
          <a:p>
            <a:r>
              <a:rPr lang="en-GB" b="1" dirty="0"/>
              <a:t>The Goal:</a:t>
            </a:r>
            <a:r>
              <a:rPr lang="en-GB" dirty="0"/>
              <a:t> To correct </a:t>
            </a:r>
            <a:r>
              <a:rPr lang="en-GB" dirty="0" err="1"/>
              <a:t>behavior</a:t>
            </a:r>
            <a:r>
              <a:rPr lang="en-GB" dirty="0"/>
              <a:t> (Discipline) and give employees a voice (Grievance) to prevent "Quiet Quitting" or litigation.</a:t>
            </a:r>
          </a:p>
          <a:p>
            <a:endParaRPr lang="en-GB" dirty="0"/>
          </a:p>
        </p:txBody>
      </p:sp>
    </p:spTree>
    <p:extLst>
      <p:ext uri="{BB962C8B-B14F-4D97-AF65-F5344CB8AC3E}">
        <p14:creationId xmlns:p14="http://schemas.microsoft.com/office/powerpoint/2010/main" val="2389353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724D3B-670F-0BF1-AEB7-783A70BA4BF8}"/>
              </a:ext>
            </a:extLst>
          </p:cNvPr>
          <p:cNvSpPr>
            <a:spLocks noGrp="1"/>
          </p:cNvSpPr>
          <p:nvPr>
            <p:ph type="title"/>
          </p:nvPr>
        </p:nvSpPr>
        <p:spPr>
          <a:xfrm>
            <a:off x="0" y="0"/>
            <a:ext cx="9144000" cy="623455"/>
          </a:xfrm>
        </p:spPr>
        <p:txBody>
          <a:bodyPr>
            <a:normAutofit fontScale="90000"/>
          </a:bodyPr>
          <a:lstStyle/>
          <a:p>
            <a:r>
              <a:rPr lang="en-GB" b="1" dirty="0"/>
              <a:t>The ACAS Framework (Discipline &amp; Grievance)</a:t>
            </a:r>
          </a:p>
        </p:txBody>
      </p:sp>
      <p:sp>
        <p:nvSpPr>
          <p:cNvPr id="3" name="Content Placeholder 2">
            <a:extLst>
              <a:ext uri="{FF2B5EF4-FFF2-40B4-BE49-F238E27FC236}">
                <a16:creationId xmlns:a16="http://schemas.microsoft.com/office/drawing/2014/main" id="{EB2B33E8-23E7-B955-EDA7-3529B48E1A4C}"/>
              </a:ext>
            </a:extLst>
          </p:cNvPr>
          <p:cNvSpPr>
            <a:spLocks noGrp="1"/>
          </p:cNvSpPr>
          <p:nvPr>
            <p:ph idx="1"/>
          </p:nvPr>
        </p:nvSpPr>
        <p:spPr>
          <a:xfrm>
            <a:off x="0" y="623454"/>
            <a:ext cx="9144000" cy="5264598"/>
          </a:xfrm>
        </p:spPr>
        <p:txBody>
          <a:bodyPr>
            <a:normAutofit fontScale="92500"/>
          </a:bodyPr>
          <a:lstStyle/>
          <a:p>
            <a:r>
              <a:rPr lang="en-GB" dirty="0"/>
              <a:t>In the UK, the ACAS (</a:t>
            </a:r>
            <a:r>
              <a:rPr lang="en-GB" b="1" dirty="0"/>
              <a:t>Advisory, Conciliation and Arbitration Service</a:t>
            </a:r>
            <a:r>
              <a:rPr lang="en-GB" dirty="0"/>
              <a:t>). Code of Practice is the gold standard. Employment tribunals look unfavourably on employers who ignore these steps.</a:t>
            </a:r>
          </a:p>
          <a:p>
            <a:endParaRPr lang="en-GB" dirty="0"/>
          </a:p>
          <a:p>
            <a:r>
              <a:rPr lang="en-GB" dirty="0"/>
              <a:t>The </a:t>
            </a:r>
            <a:r>
              <a:rPr lang="en-GB" b="1" dirty="0"/>
              <a:t>ACAS (Advisory, Conciliation and Arbitration Service) Code of Practice on Disciplinary and Grievance Procedures</a:t>
            </a:r>
            <a:r>
              <a:rPr lang="en-GB" dirty="0"/>
              <a:t> is the statutory framework in the UK that sets out the minimum standards of fairness that employers and employees should follow.</a:t>
            </a:r>
          </a:p>
          <a:p>
            <a:endParaRPr lang="en-GB" dirty="0"/>
          </a:p>
          <a:p>
            <a:r>
              <a:rPr lang="en-GB" dirty="0"/>
              <a:t>They consist of a highly qualified team of consultants and advisors who collectively cover these areas: Annual Leave, </a:t>
            </a:r>
            <a:r>
              <a:rPr lang="en-GB" dirty="0">
                <a:hlinkClick r:id="rId2"/>
              </a:rPr>
              <a:t>Holiday Pay</a:t>
            </a:r>
            <a:r>
              <a:rPr lang="en-GB" dirty="0"/>
              <a:t>, </a:t>
            </a:r>
            <a:r>
              <a:rPr lang="en-GB" dirty="0">
                <a:hlinkClick r:id="rId3"/>
              </a:rPr>
              <a:t>Employment Contracts</a:t>
            </a:r>
            <a:r>
              <a:rPr lang="en-GB" dirty="0"/>
              <a:t>, </a:t>
            </a:r>
            <a:r>
              <a:rPr lang="en-GB" dirty="0">
                <a:hlinkClick r:id="rId4"/>
              </a:rPr>
              <a:t>SSP (Statutory Sick Pay)</a:t>
            </a:r>
            <a:r>
              <a:rPr lang="en-GB" dirty="0"/>
              <a:t>, </a:t>
            </a:r>
            <a:r>
              <a:rPr lang="en-GB" dirty="0">
                <a:hlinkClick r:id="rId5"/>
              </a:rPr>
              <a:t>Disciplinaries</a:t>
            </a:r>
            <a:r>
              <a:rPr lang="en-GB" dirty="0"/>
              <a:t>, </a:t>
            </a:r>
            <a:r>
              <a:rPr lang="en-GB" dirty="0">
                <a:hlinkClick r:id="rId6"/>
              </a:rPr>
              <a:t>Maternity Leave</a:t>
            </a:r>
            <a:r>
              <a:rPr lang="en-GB" dirty="0"/>
              <a:t>, </a:t>
            </a:r>
            <a:r>
              <a:rPr lang="en-GB" dirty="0">
                <a:hlinkClick r:id="rId6"/>
              </a:rPr>
              <a:t>Maternity Pay</a:t>
            </a:r>
            <a:r>
              <a:rPr lang="en-GB" dirty="0"/>
              <a:t>, </a:t>
            </a:r>
            <a:r>
              <a:rPr lang="en-GB" dirty="0">
                <a:hlinkClick r:id="rId7"/>
              </a:rPr>
              <a:t>Gross Misconduct</a:t>
            </a:r>
            <a:r>
              <a:rPr lang="en-GB" dirty="0"/>
              <a:t>, </a:t>
            </a:r>
            <a:r>
              <a:rPr lang="en-GB" dirty="0">
                <a:hlinkClick r:id="rId8"/>
              </a:rPr>
              <a:t>Employment Tribunals</a:t>
            </a:r>
            <a:r>
              <a:rPr lang="en-GB" dirty="0"/>
              <a:t>, </a:t>
            </a:r>
            <a:r>
              <a:rPr lang="en-GB" dirty="0">
                <a:hlinkClick r:id="rId9"/>
              </a:rPr>
              <a:t>Dismissals</a:t>
            </a:r>
            <a:r>
              <a:rPr lang="en-GB" dirty="0"/>
              <a:t>, </a:t>
            </a:r>
            <a:r>
              <a:rPr lang="en-GB" dirty="0">
                <a:hlinkClick r:id="rId10"/>
              </a:rPr>
              <a:t>Redundancy</a:t>
            </a:r>
            <a:endParaRPr lang="en-GB" dirty="0"/>
          </a:p>
          <a:p>
            <a:pPr marL="0" indent="0">
              <a:buNone/>
            </a:pPr>
            <a:endParaRPr lang="en-GB" dirty="0"/>
          </a:p>
        </p:txBody>
      </p:sp>
    </p:spTree>
    <p:extLst>
      <p:ext uri="{BB962C8B-B14F-4D97-AF65-F5344CB8AC3E}">
        <p14:creationId xmlns:p14="http://schemas.microsoft.com/office/powerpoint/2010/main" val="1660784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8C57730-E467-F8CE-C84E-343BC60BB93B}"/>
              </a:ext>
            </a:extLst>
          </p:cNvPr>
          <p:cNvSpPr>
            <a:spLocks noGrp="1"/>
          </p:cNvSpPr>
          <p:nvPr>
            <p:ph type="title"/>
          </p:nvPr>
        </p:nvSpPr>
        <p:spPr>
          <a:xfrm>
            <a:off x="0" y="-1"/>
            <a:ext cx="9143999" cy="571501"/>
          </a:xfrm>
        </p:spPr>
        <p:txBody>
          <a:bodyPr>
            <a:noAutofit/>
          </a:bodyPr>
          <a:lstStyle/>
          <a:p>
            <a:pPr algn="ctr"/>
            <a:r>
              <a:rPr lang="en-US" altLang="en-US" sz="3600" dirty="0"/>
              <a:t>The Golden Thread: ACAS Compliance</a:t>
            </a:r>
            <a:endParaRPr lang="en-US" sz="3600" dirty="0"/>
          </a:p>
        </p:txBody>
      </p:sp>
      <p:sp>
        <p:nvSpPr>
          <p:cNvPr id="4" name="Rectangle 1">
            <a:extLst>
              <a:ext uri="{FF2B5EF4-FFF2-40B4-BE49-F238E27FC236}">
                <a16:creationId xmlns:a16="http://schemas.microsoft.com/office/drawing/2014/main" id="{AEE98998-CD87-AF4A-CA05-411B05C9E84E}"/>
              </a:ext>
            </a:extLst>
          </p:cNvPr>
          <p:cNvSpPr>
            <a:spLocks noGrp="1" noChangeArrowheads="1"/>
          </p:cNvSpPr>
          <p:nvPr>
            <p:ph idx="1"/>
          </p:nvPr>
        </p:nvSpPr>
        <p:spPr bwMode="auto">
          <a:xfrm>
            <a:off x="0" y="675409"/>
            <a:ext cx="9143999" cy="5039591"/>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defTabSz="914400" eaLnBrk="0" fontAlgn="base" hangingPunct="0">
              <a:lnSpc>
                <a:spcPct val="90000"/>
              </a:lnSpc>
              <a:spcBef>
                <a:spcPct val="0"/>
              </a:spcBef>
              <a:spcAft>
                <a:spcPts val="600"/>
              </a:spcAft>
            </a:pPr>
            <a:r>
              <a:rPr kumimoji="0" lang="en-US" altLang="en-US" b="0" i="0" u="none" strike="noStrike" cap="none" normalizeH="0" baseline="0" dirty="0">
                <a:ln>
                  <a:noFill/>
                </a:ln>
                <a:effectLst/>
              </a:rPr>
              <a:t>If a case reaches an </a:t>
            </a:r>
            <a:r>
              <a:rPr kumimoji="0" lang="en-US" altLang="en-US" b="1" i="0" u="none" strike="noStrike" cap="none" normalizeH="0" baseline="0" dirty="0">
                <a:ln>
                  <a:noFill/>
                </a:ln>
                <a:effectLst/>
              </a:rPr>
              <a:t>Employment Tribunal</a:t>
            </a:r>
            <a:r>
              <a:rPr kumimoji="0" lang="en-US" altLang="en-US" b="0" i="0" u="none" strike="noStrike" cap="none" normalizeH="0" baseline="0" dirty="0">
                <a:ln>
                  <a:noFill/>
                </a:ln>
                <a:effectLst/>
              </a:rPr>
              <a:t>, the judge will check if the employer followed the </a:t>
            </a:r>
            <a:r>
              <a:rPr kumimoji="0" lang="en-US" altLang="en-US" b="1" i="0" u="none" strike="noStrike" cap="none" normalizeH="0" baseline="0" dirty="0">
                <a:ln>
                  <a:noFill/>
                </a:ln>
                <a:effectLst/>
              </a:rPr>
              <a:t>ACAS Code of Practice</a:t>
            </a:r>
            <a:r>
              <a:rPr kumimoji="0" lang="en-US" altLang="en-US" b="0" i="0" u="none" strike="noStrike" cap="none" normalizeH="0" baseline="0" dirty="0">
                <a:ln>
                  <a:noFill/>
                </a:ln>
                <a:effectLst/>
              </a:rPr>
              <a:t>.</a:t>
            </a:r>
          </a:p>
          <a:p>
            <a:pPr defTabSz="914400" eaLnBrk="0" fontAlgn="base" hangingPunct="0">
              <a:lnSpc>
                <a:spcPct val="90000"/>
              </a:lnSpc>
              <a:spcBef>
                <a:spcPct val="0"/>
              </a:spcBef>
              <a:spcAft>
                <a:spcPts val="600"/>
              </a:spcAft>
            </a:pPr>
            <a:r>
              <a:rPr kumimoji="0" lang="en-US" altLang="en-US" b="0" i="0" u="none" strike="noStrike" cap="none" normalizeH="0" baseline="0" dirty="0">
                <a:ln>
                  <a:noFill/>
                </a:ln>
                <a:effectLst/>
              </a:rPr>
              <a:t>If the employer failed to follow the ACAS code, the tribunal can increase the compensation awarded to the employee by up to </a:t>
            </a:r>
            <a:r>
              <a:rPr kumimoji="0" lang="en-US" altLang="en-US" b="1" i="0" u="none" strike="noStrike" cap="none" normalizeH="0" baseline="0" dirty="0">
                <a:ln>
                  <a:noFill/>
                </a:ln>
                <a:effectLst/>
              </a:rPr>
              <a:t>25%</a:t>
            </a:r>
            <a:r>
              <a:rPr kumimoji="0" lang="en-US" altLang="en-US" b="0" i="0" u="none" strike="noStrike" cap="none" normalizeH="0" baseline="0" dirty="0">
                <a:ln>
                  <a:noFill/>
                </a:ln>
                <a:effectLst/>
              </a:rPr>
              <a:t>.</a:t>
            </a:r>
          </a:p>
          <a:p>
            <a:pPr defTabSz="914400" eaLnBrk="0" fontAlgn="base" hangingPunct="0">
              <a:lnSpc>
                <a:spcPct val="90000"/>
              </a:lnSpc>
              <a:spcBef>
                <a:spcPct val="0"/>
              </a:spcBef>
              <a:spcAft>
                <a:spcPts val="600"/>
              </a:spcAft>
            </a:pPr>
            <a:r>
              <a:rPr kumimoji="0" lang="en-US" altLang="en-US" b="0" i="0" u="none" strike="noStrike" cap="none" normalizeH="0" baseline="0" dirty="0">
                <a:ln>
                  <a:noFill/>
                </a:ln>
                <a:effectLst/>
              </a:rPr>
              <a:t>If the employee failed to follow the ACAS code (e.g., didn't attend a hearing), their payout can be reduced by up to </a:t>
            </a:r>
            <a:r>
              <a:rPr kumimoji="0" lang="en-US" altLang="en-US" b="1" i="0" u="none" strike="noStrike" cap="none" normalizeH="0" baseline="0" dirty="0">
                <a:ln>
                  <a:noFill/>
                </a:ln>
                <a:effectLst/>
              </a:rPr>
              <a:t>25%</a:t>
            </a:r>
            <a:r>
              <a:rPr kumimoji="0" lang="en-US" altLang="en-US" b="0" i="0" u="none" strike="noStrike" cap="none" normalizeH="0" baseline="0" dirty="0">
                <a:ln>
                  <a:noFill/>
                </a:ln>
                <a:effectLst/>
              </a:rPr>
              <a:t>.</a:t>
            </a:r>
          </a:p>
          <a:p>
            <a:r>
              <a:rPr lang="en-GB" dirty="0"/>
              <a:t>While the ACAS Code/Framework is not a strictly "legal" document in the sense that breaking it is a crime, it is </a:t>
            </a:r>
            <a:r>
              <a:rPr lang="en-GB" b="1" dirty="0"/>
              <a:t>admissibly in evidence</a:t>
            </a:r>
            <a:r>
              <a:rPr lang="en-GB" dirty="0"/>
              <a:t> at Employment Tribunals.</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b="0" i="0" u="none" strike="noStrike" cap="none" normalizeH="0" baseline="0" dirty="0">
              <a:ln>
                <a:noFill/>
              </a:ln>
              <a:effectLst/>
            </a:endParaRPr>
          </a:p>
        </p:txBody>
      </p:sp>
    </p:spTree>
    <p:extLst>
      <p:ext uri="{BB962C8B-B14F-4D97-AF65-F5344CB8AC3E}">
        <p14:creationId xmlns:p14="http://schemas.microsoft.com/office/powerpoint/2010/main" val="3777933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62B0ED-4BC9-230B-5D6E-A73D9E392BA3}"/>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2D5186DC-F2BA-5AD8-BEEC-91F26BB59CEF}"/>
              </a:ext>
            </a:extLst>
          </p:cNvPr>
          <p:cNvSpPr>
            <a:spLocks noGrp="1"/>
          </p:cNvSpPr>
          <p:nvPr>
            <p:ph type="title"/>
          </p:nvPr>
        </p:nvSpPr>
        <p:spPr>
          <a:xfrm>
            <a:off x="0" y="0"/>
            <a:ext cx="9143999" cy="623456"/>
          </a:xfrm>
        </p:spPr>
        <p:txBody>
          <a:bodyPr>
            <a:noAutofit/>
          </a:bodyPr>
          <a:lstStyle/>
          <a:p>
            <a:pPr algn="ctr"/>
            <a:r>
              <a:rPr lang="en-US" altLang="en-US" sz="3600" dirty="0"/>
              <a:t>The Golden Thread: ACAS Compliance</a:t>
            </a:r>
            <a:endParaRPr lang="en-US" sz="3600" dirty="0"/>
          </a:p>
        </p:txBody>
      </p:sp>
      <p:sp>
        <p:nvSpPr>
          <p:cNvPr id="5" name="Rectangle 1">
            <a:extLst>
              <a:ext uri="{FF2B5EF4-FFF2-40B4-BE49-F238E27FC236}">
                <a16:creationId xmlns:a16="http://schemas.microsoft.com/office/drawing/2014/main" id="{60B448BD-642E-4E27-AEF0-A5A5AFE945D6}"/>
              </a:ext>
            </a:extLst>
          </p:cNvPr>
          <p:cNvSpPr txBox="1">
            <a:spLocks noChangeArrowheads="1"/>
          </p:cNvSpPr>
          <p:nvPr/>
        </p:nvSpPr>
        <p:spPr bwMode="auto">
          <a:xfrm>
            <a:off x="0" y="748145"/>
            <a:ext cx="9143999" cy="493568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buNone/>
            </a:pPr>
            <a:r>
              <a:rPr lang="en-GB" dirty="0"/>
              <a:t>Here is the breakdown of the Code:</a:t>
            </a:r>
          </a:p>
          <a:p>
            <a:pPr marL="0" indent="0">
              <a:buNone/>
            </a:pPr>
            <a:r>
              <a:rPr lang="en-GB" b="1" dirty="0"/>
              <a:t>Core Principles</a:t>
            </a:r>
          </a:p>
          <a:p>
            <a:pPr marL="457200" indent="-457200">
              <a:buFont typeface="+mj-lt"/>
              <a:buAutoNum type="arabicPeriod"/>
            </a:pPr>
            <a:r>
              <a:rPr lang="en-GB" b="1" dirty="0"/>
              <a:t>Transparency:</a:t>
            </a:r>
            <a:r>
              <a:rPr lang="en-GB" dirty="0"/>
              <a:t> Procedures must be in writing, specific, and clear to all employees.</a:t>
            </a:r>
          </a:p>
          <a:p>
            <a:pPr marL="457200" indent="-457200">
              <a:buFont typeface="+mj-lt"/>
              <a:buAutoNum type="arabicPeriod"/>
            </a:pPr>
            <a:r>
              <a:rPr lang="en-GB" b="1" dirty="0"/>
              <a:t>Promptness:</a:t>
            </a:r>
            <a:r>
              <a:rPr lang="en-GB" dirty="0"/>
              <a:t> Issues must be raised and dealt with without unreasonable delay.</a:t>
            </a:r>
          </a:p>
          <a:p>
            <a:pPr marL="457200" indent="-457200">
              <a:buFont typeface="+mj-lt"/>
              <a:buAutoNum type="arabicPeriod"/>
            </a:pPr>
            <a:r>
              <a:rPr lang="en-GB" b="1" dirty="0"/>
              <a:t>Consistency:</a:t>
            </a:r>
            <a:r>
              <a:rPr lang="en-GB" dirty="0"/>
              <a:t> Employers must act consistently in similar cases to ensure "Organizational Justice."</a:t>
            </a:r>
          </a:p>
          <a:p>
            <a:pPr marL="457200" indent="-457200">
              <a:buFont typeface="+mj-lt"/>
              <a:buAutoNum type="arabicPeriod"/>
            </a:pPr>
            <a:r>
              <a:rPr lang="en-GB" b="1" dirty="0"/>
              <a:t>Fact-Finding:</a:t>
            </a:r>
            <a:r>
              <a:rPr lang="en-GB" dirty="0"/>
              <a:t> Employers must carry out necessary investigations to establish the facts of a case before taking action.</a:t>
            </a:r>
          </a:p>
          <a:p>
            <a:pPr marL="0" indent="0" defTabSz="914400" eaLnBrk="0" fontAlgn="base" hangingPunct="0">
              <a:lnSpc>
                <a:spcPct val="90000"/>
              </a:lnSpc>
              <a:spcBef>
                <a:spcPct val="0"/>
              </a:spcBef>
              <a:spcAft>
                <a:spcPts val="600"/>
              </a:spcAft>
              <a:buFontTx/>
              <a:buChar char="•"/>
            </a:pPr>
            <a:endParaRPr lang="en-US" altLang="en-US" dirty="0"/>
          </a:p>
          <a:p>
            <a:pPr marL="0" indent="0" defTabSz="914400" eaLnBrk="0" fontAlgn="base" hangingPunct="0">
              <a:lnSpc>
                <a:spcPct val="90000"/>
              </a:lnSpc>
              <a:spcBef>
                <a:spcPct val="0"/>
              </a:spcBef>
              <a:spcAft>
                <a:spcPts val="600"/>
              </a:spcAft>
              <a:buFontTx/>
              <a:buNone/>
            </a:pPr>
            <a:endParaRPr lang="en-US" altLang="en-US" dirty="0"/>
          </a:p>
        </p:txBody>
      </p:sp>
    </p:spTree>
    <p:extLst>
      <p:ext uri="{BB962C8B-B14F-4D97-AF65-F5344CB8AC3E}">
        <p14:creationId xmlns:p14="http://schemas.microsoft.com/office/powerpoint/2010/main" val="35556836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88B449E0-F946-608C-8C46-382AD4DACFE0}"/>
              </a:ext>
            </a:extLst>
          </p:cNvPr>
          <p:cNvSpPr>
            <a:spLocks noGrp="1"/>
          </p:cNvSpPr>
          <p:nvPr>
            <p:ph type="title"/>
          </p:nvPr>
        </p:nvSpPr>
        <p:spPr>
          <a:xfrm>
            <a:off x="0" y="0"/>
            <a:ext cx="9144000" cy="540327"/>
          </a:xfrm>
        </p:spPr>
        <p:txBody>
          <a:bodyPr>
            <a:normAutofit fontScale="90000"/>
          </a:bodyPr>
          <a:lstStyle/>
          <a:p>
            <a:br>
              <a:rPr lang="en-US" altLang="en-US" sz="3600" b="1" dirty="0"/>
            </a:br>
            <a:r>
              <a:rPr lang="en-US" altLang="en-US" sz="4400" b="1" dirty="0"/>
              <a:t>Grievance: The Employee’s Voice</a:t>
            </a:r>
            <a:br>
              <a:rPr lang="en-US" altLang="en-US" sz="4400" b="1" dirty="0"/>
            </a:br>
            <a:endParaRPr lang="en-US" dirty="0"/>
          </a:p>
        </p:txBody>
      </p:sp>
      <p:sp>
        <p:nvSpPr>
          <p:cNvPr id="5" name="Rectangle 2">
            <a:extLst>
              <a:ext uri="{FF2B5EF4-FFF2-40B4-BE49-F238E27FC236}">
                <a16:creationId xmlns:a16="http://schemas.microsoft.com/office/drawing/2014/main" id="{7515BBD1-AF9B-5601-2DA7-317BD32D937E}"/>
              </a:ext>
            </a:extLst>
          </p:cNvPr>
          <p:cNvSpPr>
            <a:spLocks noGrp="1" noChangeArrowheads="1"/>
          </p:cNvSpPr>
          <p:nvPr>
            <p:ph idx="1"/>
          </p:nvPr>
        </p:nvSpPr>
        <p:spPr bwMode="auto">
          <a:xfrm>
            <a:off x="-1" y="633844"/>
            <a:ext cx="9143999" cy="526819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rPr>
              <a:t>A </a:t>
            </a:r>
            <a:r>
              <a:rPr kumimoji="0" lang="en-US" altLang="en-US" b="1" i="0" u="none" strike="noStrike" cap="none" normalizeH="0" baseline="0" dirty="0">
                <a:ln>
                  <a:noFill/>
                </a:ln>
                <a:effectLst/>
              </a:rPr>
              <a:t>Grievance</a:t>
            </a:r>
            <a:r>
              <a:rPr kumimoji="0" lang="en-US" altLang="en-US" b="0" i="0" u="none" strike="noStrike" cap="none" normalizeH="0" baseline="0" dirty="0">
                <a:ln>
                  <a:noFill/>
                </a:ln>
                <a:effectLst/>
              </a:rPr>
              <a:t> is a formal complaint raised by an employee against their employer or a colleague.</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1" i="0" u="none" strike="noStrike" cap="none" normalizeH="0" baseline="0" dirty="0">
                <a:ln>
                  <a:noFill/>
                </a:ln>
                <a:effectLst/>
              </a:rPr>
              <a:t>Purpose:</a:t>
            </a:r>
            <a:r>
              <a:rPr kumimoji="0" lang="en-US" altLang="en-US" b="0" i="0" u="none" strike="noStrike" cap="none" normalizeH="0" baseline="0" dirty="0">
                <a:ln>
                  <a:noFill/>
                </a:ln>
                <a:effectLst/>
              </a:rPr>
              <a:t> It allows employees to address issues such as discrimination, bullying, safety concerns, or disagreements about pay and working hours.</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1" i="0" u="none" strike="noStrike" cap="none" normalizeH="0" baseline="0" dirty="0">
                <a:ln>
                  <a:noFill/>
                </a:ln>
                <a:effectLst/>
              </a:rPr>
              <a:t>The Process:</a:t>
            </a:r>
            <a:r>
              <a:rPr kumimoji="0" lang="en-US" altLang="en-US" b="0" i="0" u="none" strike="noStrike" cap="none" normalizeH="0" baseline="0" dirty="0">
                <a:ln>
                  <a:noFill/>
                </a:ln>
                <a:effectLst/>
              </a:rPr>
              <a:t> Under the </a:t>
            </a:r>
            <a:r>
              <a:rPr kumimoji="0" lang="en-US" altLang="en-US" b="1" i="0" u="none" strike="noStrike" cap="none" normalizeH="0" baseline="0" dirty="0">
                <a:ln>
                  <a:noFill/>
                </a:ln>
                <a:effectLst/>
              </a:rPr>
              <a:t>ACAS Code of Practice</a:t>
            </a:r>
            <a:r>
              <a:rPr kumimoji="0" lang="en-US" altLang="en-US" b="0" i="0" u="none" strike="noStrike" cap="none" normalizeH="0" baseline="0" dirty="0">
                <a:ln>
                  <a:noFill/>
                </a:ln>
                <a:effectLst/>
              </a:rPr>
              <a:t>, an employer must hold a meeting to hear the grievance, investigate the claims, provide a written decision, and offer the right to an appeal.</a:t>
            </a:r>
          </a:p>
          <a:p>
            <a:pPr marL="0" lvl="0" indent="0" defTabSz="914400" eaLnBrk="0" fontAlgn="base" hangingPunct="0">
              <a:lnSpc>
                <a:spcPct val="90000"/>
              </a:lnSpc>
              <a:spcBef>
                <a:spcPct val="0"/>
              </a:spcBef>
              <a:spcAft>
                <a:spcPts val="600"/>
              </a:spcAft>
              <a:buFontTx/>
              <a:buChar char="•"/>
            </a:pPr>
            <a:r>
              <a:rPr kumimoji="0" lang="en-US" altLang="en-US" b="1" i="0" u="none" strike="noStrike" cap="none" normalizeH="0" baseline="0" dirty="0">
                <a:ln>
                  <a:noFill/>
                </a:ln>
                <a:effectLst/>
              </a:rPr>
              <a:t>HR Strategic Value:</a:t>
            </a:r>
            <a:r>
              <a:rPr kumimoji="0" lang="en-US" altLang="en-US" b="0" i="0" u="none" strike="noStrike" cap="none" normalizeH="0" baseline="0" dirty="0">
                <a:ln>
                  <a:noFill/>
                </a:ln>
                <a:effectLst/>
              </a:rPr>
              <a:t> From an HRM perspective, </a:t>
            </a:r>
            <a:r>
              <a:rPr lang="en-GB" dirty="0"/>
              <a:t>Grievances act as an "Early Warning System or signals" for systemic issues like discrimination or harassment</a:t>
            </a:r>
            <a:r>
              <a:rPr kumimoji="0" lang="en-US" altLang="en-US" b="0" i="0" u="none" strike="noStrike" cap="none" normalizeH="0" baseline="0" dirty="0">
                <a:ln>
                  <a:noFill/>
                </a:ln>
                <a:effectLst/>
              </a:rPr>
              <a:t>. High grievance rates usually indicate a failure in middle management or a toxic culture.</a:t>
            </a:r>
          </a:p>
          <a:p>
            <a:pPr marL="0" indent="0">
              <a:buNone/>
            </a:pPr>
            <a:r>
              <a:rPr lang="en-GB" b="1" dirty="0"/>
              <a:t>Mediation:</a:t>
            </a:r>
            <a:r>
              <a:rPr lang="en-GB" dirty="0"/>
              <a:t> Modern/soft HRM prioritizes </a:t>
            </a:r>
            <a:r>
              <a:rPr lang="en-GB" i="1" dirty="0"/>
              <a:t>Alternative Dispute Resolution</a:t>
            </a:r>
            <a:r>
              <a:rPr lang="en-GB" dirty="0"/>
              <a:t> (ADR). Solving issues at the informal stage to save thousands in legal fees and management time.</a:t>
            </a:r>
          </a:p>
          <a:p>
            <a:pPr marL="0" marR="0" lvl="0" indent="0" defTabSz="914400" rtl="0" eaLnBrk="0" fontAlgn="base" latinLnBrk="0" hangingPunct="0">
              <a:lnSpc>
                <a:spcPct val="90000"/>
              </a:lnSpc>
              <a:spcBef>
                <a:spcPct val="0"/>
              </a:spcBef>
              <a:spcAft>
                <a:spcPts val="600"/>
              </a:spcAft>
              <a:buClrTx/>
              <a:buSzTx/>
              <a:buFontTx/>
              <a:buChar char="•"/>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2000" b="0" i="0" u="none" strike="noStrike" cap="none" normalizeH="0" baseline="0" dirty="0">
              <a:ln>
                <a:noFill/>
              </a:ln>
              <a:effectLst/>
            </a:endParaRPr>
          </a:p>
        </p:txBody>
      </p:sp>
    </p:spTree>
    <p:extLst>
      <p:ext uri="{BB962C8B-B14F-4D97-AF65-F5344CB8AC3E}">
        <p14:creationId xmlns:p14="http://schemas.microsoft.com/office/powerpoint/2010/main" val="7569716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2471AD14-2C62-A93F-02DF-949D78BBD82B}"/>
              </a:ext>
            </a:extLst>
          </p:cNvPr>
          <p:cNvSpPr>
            <a:spLocks noGrp="1"/>
          </p:cNvSpPr>
          <p:nvPr>
            <p:ph type="title"/>
          </p:nvPr>
        </p:nvSpPr>
        <p:spPr>
          <a:xfrm>
            <a:off x="1" y="1"/>
            <a:ext cx="9144000" cy="768926"/>
          </a:xfrm>
        </p:spPr>
        <p:txBody>
          <a:bodyPr>
            <a:normAutofit fontScale="90000"/>
          </a:bodyPr>
          <a:lstStyle/>
          <a:p>
            <a:pPr algn="ctr"/>
            <a:br>
              <a:rPr lang="en-US" altLang="en-US" sz="4000" dirty="0"/>
            </a:br>
            <a:br>
              <a:rPr lang="en-US" altLang="en-US" sz="4000" dirty="0"/>
            </a:br>
            <a:r>
              <a:rPr lang="en-US" altLang="en-US" sz="4000" dirty="0"/>
              <a:t>Discipline: The Employer’s Tool</a:t>
            </a:r>
            <a:br>
              <a:rPr lang="en-US" altLang="en-US" sz="1600" dirty="0"/>
            </a:br>
            <a:endParaRPr lang="en-US" dirty="0"/>
          </a:p>
        </p:txBody>
      </p:sp>
      <p:sp>
        <p:nvSpPr>
          <p:cNvPr id="5" name="Rectangle 2">
            <a:extLst>
              <a:ext uri="{FF2B5EF4-FFF2-40B4-BE49-F238E27FC236}">
                <a16:creationId xmlns:a16="http://schemas.microsoft.com/office/drawing/2014/main" id="{E3C86579-CD4D-8693-A467-E7058B19B4D4}"/>
              </a:ext>
            </a:extLst>
          </p:cNvPr>
          <p:cNvSpPr>
            <a:spLocks noGrp="1" noChangeArrowheads="1"/>
          </p:cNvSpPr>
          <p:nvPr>
            <p:ph idx="1"/>
          </p:nvPr>
        </p:nvSpPr>
        <p:spPr bwMode="auto">
          <a:xfrm>
            <a:off x="-1" y="550718"/>
            <a:ext cx="9143999" cy="5361709"/>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fontScale="92500"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1" i="0" u="none" strike="noStrike" cap="none" normalizeH="0" baseline="0" dirty="0">
                <a:ln>
                  <a:noFill/>
                </a:ln>
                <a:effectLst/>
              </a:rPr>
              <a:t>Discipline</a:t>
            </a:r>
            <a:r>
              <a:rPr kumimoji="0" lang="en-US" altLang="en-US" b="0" i="0" u="none" strike="noStrike" cap="none" normalizeH="0" baseline="0" dirty="0">
                <a:ln>
                  <a:noFill/>
                </a:ln>
                <a:effectLst/>
              </a:rPr>
              <a:t> is the process an employer uses to address an employee's </a:t>
            </a:r>
            <a:r>
              <a:rPr kumimoji="0" lang="en-US" altLang="en-US" b="1" i="0" u="none" strike="noStrike" cap="none" normalizeH="0" baseline="0" dirty="0">
                <a:ln>
                  <a:noFill/>
                </a:ln>
                <a:effectLst/>
              </a:rPr>
              <a:t>conduct</a:t>
            </a:r>
            <a:r>
              <a:rPr kumimoji="0" lang="en-US" altLang="en-US" b="0" i="0" u="none" strike="noStrike" cap="none" normalizeH="0" baseline="0" dirty="0">
                <a:ln>
                  <a:noFill/>
                </a:ln>
                <a:effectLst/>
              </a:rPr>
              <a:t> (behavior) or </a:t>
            </a:r>
            <a:r>
              <a:rPr kumimoji="0" lang="en-US" altLang="en-US" b="1" i="0" u="none" strike="noStrike" cap="none" normalizeH="0" baseline="0" dirty="0">
                <a:ln>
                  <a:noFill/>
                </a:ln>
                <a:effectLst/>
              </a:rPr>
              <a:t>capability</a:t>
            </a:r>
            <a:r>
              <a:rPr kumimoji="0" lang="en-US" altLang="en-US" b="0" i="0" u="none" strike="noStrike" cap="none" normalizeH="0" baseline="0" dirty="0">
                <a:ln>
                  <a:noFill/>
                </a:ln>
                <a:effectLst/>
              </a:rPr>
              <a:t> (performance).</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2600"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None/>
              <a:tabLst/>
            </a:pPr>
            <a:r>
              <a:rPr kumimoji="0" lang="en-US" altLang="en-US" sz="2600" b="1" i="0" u="none" strike="noStrike" cap="none" normalizeH="0" baseline="0" dirty="0">
                <a:ln>
                  <a:noFill/>
                </a:ln>
                <a:effectLst/>
              </a:rPr>
              <a:t>Standard Stages:</a:t>
            </a:r>
            <a:r>
              <a:rPr kumimoji="0" lang="en-US" altLang="en-US" sz="2600" b="0" i="0" u="none" strike="noStrike" cap="none" normalizeH="0" baseline="0" dirty="0">
                <a:ln>
                  <a:noFill/>
                </a:ln>
                <a:effectLst/>
              </a:rPr>
              <a:t> </a:t>
            </a:r>
          </a:p>
          <a:p>
            <a:pPr marL="457200" marR="0" lvl="0" indent="-457200" defTabSz="914400" rtl="0" eaLnBrk="0" fontAlgn="base" latinLnBrk="0" hangingPunct="0">
              <a:lnSpc>
                <a:spcPct val="90000"/>
              </a:lnSpc>
              <a:spcBef>
                <a:spcPct val="0"/>
              </a:spcBef>
              <a:spcAft>
                <a:spcPts val="600"/>
              </a:spcAft>
              <a:buClrTx/>
              <a:buSzTx/>
              <a:buAutoNum type="arabicPeriod"/>
              <a:tabLst/>
            </a:pPr>
            <a:r>
              <a:rPr kumimoji="0" lang="en-US" altLang="en-US" b="1" i="0" u="none" strike="noStrike" cap="none" normalizeH="0" baseline="0" dirty="0">
                <a:ln>
                  <a:noFill/>
                </a:ln>
                <a:effectLst/>
              </a:rPr>
              <a:t>Informal Warning:</a:t>
            </a:r>
            <a:r>
              <a:rPr kumimoji="0" lang="en-US" altLang="en-US" b="0" i="0" u="none" strike="noStrike" cap="none" normalizeH="0" baseline="0" dirty="0">
                <a:ln>
                  <a:noFill/>
                </a:ln>
                <a:effectLst/>
              </a:rPr>
              <a:t> Often a "quiet chat" to correct minor issues. </a:t>
            </a:r>
          </a:p>
          <a:p>
            <a:pPr marL="457200" marR="0" lvl="0" indent="-457200" defTabSz="914400" rtl="0" eaLnBrk="0" fontAlgn="base" latinLnBrk="0" hangingPunct="0">
              <a:lnSpc>
                <a:spcPct val="90000"/>
              </a:lnSpc>
              <a:spcBef>
                <a:spcPct val="0"/>
              </a:spcBef>
              <a:spcAft>
                <a:spcPts val="600"/>
              </a:spcAft>
              <a:buClrTx/>
              <a:buSzTx/>
              <a:buAutoNum type="arabicPeriod"/>
              <a:tabLst/>
            </a:pPr>
            <a:r>
              <a:rPr kumimoji="0" lang="en-US" altLang="en-US" b="1" i="0" u="none" strike="noStrike" cap="none" normalizeH="0" baseline="0" dirty="0">
                <a:ln>
                  <a:noFill/>
                </a:ln>
                <a:effectLst/>
              </a:rPr>
              <a:t>First Written Warning:</a:t>
            </a:r>
            <a:r>
              <a:rPr kumimoji="0" lang="en-US" altLang="en-US" b="0" i="0" u="none" strike="noStrike" cap="none" normalizeH="0" baseline="0" dirty="0">
                <a:ln>
                  <a:noFill/>
                </a:ln>
                <a:effectLst/>
              </a:rPr>
              <a:t> For repeated minor issues or a single serious one. </a:t>
            </a:r>
          </a:p>
          <a:p>
            <a:pPr marL="457200" marR="0" lvl="0" indent="-457200" defTabSz="914400" rtl="0" eaLnBrk="0" fontAlgn="base" latinLnBrk="0" hangingPunct="0">
              <a:lnSpc>
                <a:spcPct val="90000"/>
              </a:lnSpc>
              <a:spcBef>
                <a:spcPct val="0"/>
              </a:spcBef>
              <a:spcAft>
                <a:spcPts val="600"/>
              </a:spcAft>
              <a:buClrTx/>
              <a:buSzTx/>
              <a:buAutoNum type="arabicPeriod"/>
              <a:tabLst/>
            </a:pPr>
            <a:r>
              <a:rPr kumimoji="0" lang="en-US" altLang="en-US" b="1" i="0" u="none" strike="noStrike" cap="none" normalizeH="0" baseline="0" dirty="0">
                <a:ln>
                  <a:noFill/>
                </a:ln>
                <a:effectLst/>
              </a:rPr>
              <a:t>Final Written Warning:</a:t>
            </a:r>
            <a:r>
              <a:rPr kumimoji="0" lang="en-US" altLang="en-US" b="0" i="0" u="none" strike="noStrike" cap="none" normalizeH="0" baseline="0" dirty="0">
                <a:ln>
                  <a:noFill/>
                </a:ln>
                <a:effectLst/>
              </a:rPr>
              <a:t> The last step before dismissal; usually stays on file for 12 months.</a:t>
            </a:r>
          </a:p>
          <a:p>
            <a:pPr marL="457200" marR="0" lvl="0" indent="-457200" defTabSz="914400" rtl="0" eaLnBrk="0" fontAlgn="base" latinLnBrk="0" hangingPunct="0">
              <a:lnSpc>
                <a:spcPct val="90000"/>
              </a:lnSpc>
              <a:spcBef>
                <a:spcPct val="0"/>
              </a:spcBef>
              <a:spcAft>
                <a:spcPts val="600"/>
              </a:spcAft>
              <a:buClrTx/>
              <a:buSzTx/>
              <a:buAutoNum type="arabicPeriod"/>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1" i="0" u="none" strike="noStrike" cap="none" normalizeH="0" baseline="0" dirty="0">
                <a:ln>
                  <a:noFill/>
                </a:ln>
                <a:effectLst/>
              </a:rPr>
              <a:t>Rights:</a:t>
            </a:r>
            <a:r>
              <a:rPr kumimoji="0" lang="en-US" altLang="en-US" b="0" i="0" u="none" strike="noStrike" cap="none" normalizeH="0" baseline="0" dirty="0">
                <a:ln>
                  <a:noFill/>
                </a:ln>
                <a:effectLst/>
              </a:rPr>
              <a:t> The employee has a </a:t>
            </a:r>
            <a:r>
              <a:rPr kumimoji="0" lang="en-US" altLang="en-US" b="1" i="0" u="none" strike="noStrike" cap="none" normalizeH="0" baseline="0" dirty="0">
                <a:ln>
                  <a:noFill/>
                </a:ln>
                <a:effectLst/>
              </a:rPr>
              <a:t>Statutory Right</a:t>
            </a:r>
            <a:r>
              <a:rPr kumimoji="0" lang="en-US" altLang="en-US" b="0" i="0" u="none" strike="noStrike" cap="none" normalizeH="0" baseline="0" dirty="0">
                <a:ln>
                  <a:noFill/>
                </a:ln>
                <a:effectLst/>
              </a:rPr>
              <a:t> to be accompanied by a colleague or union representative at any formal disciplinary hearing.</a:t>
            </a:r>
          </a:p>
          <a:p>
            <a:pPr marL="0" marR="0" lvl="0" indent="0" defTabSz="914400" rtl="0" eaLnBrk="0" fontAlgn="base" latinLnBrk="0" hangingPunct="0">
              <a:lnSpc>
                <a:spcPct val="90000"/>
              </a:lnSpc>
              <a:spcBef>
                <a:spcPct val="0"/>
              </a:spcBef>
              <a:spcAft>
                <a:spcPts val="600"/>
              </a:spcAft>
              <a:buClrTx/>
              <a:buSzTx/>
              <a:buNone/>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b="1" i="0" u="none" strike="noStrike" cap="none" normalizeH="0" baseline="0" dirty="0">
                <a:ln>
                  <a:noFill/>
                </a:ln>
                <a:effectLst/>
              </a:rPr>
              <a:t>HR Strategy:</a:t>
            </a:r>
            <a:r>
              <a:rPr kumimoji="0" lang="en-US" altLang="en-US" b="0" i="0" u="none" strike="noStrike" cap="none" normalizeH="0" baseline="0" dirty="0">
                <a:ln>
                  <a:noFill/>
                </a:ln>
                <a:effectLst/>
              </a:rPr>
              <a:t> Effective discipline aims to </a:t>
            </a:r>
            <a:r>
              <a:rPr kumimoji="0" lang="en-US" altLang="en-US" b="0" i="1" u="none" strike="noStrike" cap="none" normalizeH="0" baseline="0" dirty="0">
                <a:ln>
                  <a:noFill/>
                </a:ln>
                <a:effectLst/>
              </a:rPr>
              <a:t>correct</a:t>
            </a:r>
            <a:r>
              <a:rPr kumimoji="0" lang="en-US" altLang="en-US" b="0" i="0" u="none" strike="noStrike" cap="none" normalizeH="0" baseline="0" dirty="0">
                <a:ln>
                  <a:noFill/>
                </a:ln>
                <a:effectLst/>
              </a:rPr>
              <a:t> behavior, not just punish it. It protects the company's standards while maintaining a fair environment for other staff</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900" b="0" i="0" u="none" strike="noStrike" cap="none" normalizeH="0" baseline="0" dirty="0">
              <a:ln>
                <a:noFill/>
              </a:ln>
              <a:effectLst/>
            </a:endParaRPr>
          </a:p>
        </p:txBody>
      </p:sp>
    </p:spTree>
    <p:extLst>
      <p:ext uri="{BB962C8B-B14F-4D97-AF65-F5344CB8AC3E}">
        <p14:creationId xmlns:p14="http://schemas.microsoft.com/office/powerpoint/2010/main" val="8590072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E2A64F8-4452-9AA6-6A04-2A24221E0AB0}"/>
              </a:ext>
            </a:extLst>
          </p:cNvPr>
          <p:cNvSpPr>
            <a:spLocks noGrp="1"/>
          </p:cNvSpPr>
          <p:nvPr>
            <p:ph type="body" idx="1"/>
          </p:nvPr>
        </p:nvSpPr>
        <p:spPr>
          <a:xfrm>
            <a:off x="0" y="7649"/>
            <a:ext cx="4040188" cy="792452"/>
          </a:xfrm>
        </p:spPr>
        <p:txBody>
          <a:bodyPr>
            <a:noAutofit/>
          </a:bodyPr>
          <a:lstStyle/>
          <a:p>
            <a:r>
              <a:rPr lang="en-GB" sz="2400" dirty="0"/>
              <a:t>The Disciplinary Process (Employer-Led)</a:t>
            </a:r>
          </a:p>
        </p:txBody>
      </p:sp>
      <p:sp>
        <p:nvSpPr>
          <p:cNvPr id="4" name="Content Placeholder 3">
            <a:extLst>
              <a:ext uri="{FF2B5EF4-FFF2-40B4-BE49-F238E27FC236}">
                <a16:creationId xmlns:a16="http://schemas.microsoft.com/office/drawing/2014/main" id="{7D8F4062-0C8C-2670-4CD3-FF6BCFB16E01}"/>
              </a:ext>
            </a:extLst>
          </p:cNvPr>
          <p:cNvSpPr>
            <a:spLocks noGrp="1"/>
          </p:cNvSpPr>
          <p:nvPr>
            <p:ph sz="half" idx="2"/>
          </p:nvPr>
        </p:nvSpPr>
        <p:spPr>
          <a:xfrm>
            <a:off x="0" y="800100"/>
            <a:ext cx="4572000" cy="5008417"/>
          </a:xfrm>
        </p:spPr>
        <p:txBody>
          <a:bodyPr>
            <a:normAutofit lnSpcReduction="10000"/>
          </a:bodyPr>
          <a:lstStyle/>
          <a:p>
            <a:pPr marL="342900" indent="-342900">
              <a:buFont typeface="+mj-lt"/>
              <a:buAutoNum type="arabicPeriod"/>
            </a:pPr>
            <a:r>
              <a:rPr lang="en-GB" b="1" dirty="0"/>
              <a:t>Investigation:</a:t>
            </a:r>
            <a:r>
              <a:rPr lang="en-GB" dirty="0"/>
              <a:t> A meeting or gathering of evidence to decide if there is a case to answer.</a:t>
            </a:r>
          </a:p>
          <a:p>
            <a:pPr marL="342900" indent="-342900">
              <a:buFont typeface="+mj-lt"/>
              <a:buAutoNum type="arabicPeriod"/>
            </a:pPr>
            <a:r>
              <a:rPr lang="en-GB" b="1" dirty="0"/>
              <a:t>Written Notification:</a:t>
            </a:r>
            <a:r>
              <a:rPr lang="en-GB" dirty="0"/>
              <a:t> The employee must be notified in writing of the allegations, the evidence, and the potential consequences.</a:t>
            </a:r>
          </a:p>
          <a:p>
            <a:pPr marL="342900" indent="-342900">
              <a:buFont typeface="+mj-lt"/>
              <a:buAutoNum type="arabicPeriod"/>
            </a:pPr>
            <a:r>
              <a:rPr lang="en-GB" b="1" dirty="0"/>
              <a:t>The Meeting:</a:t>
            </a:r>
            <a:r>
              <a:rPr lang="en-GB" dirty="0"/>
              <a:t> A formal hearing must be held to allow the employee to state their case and answer the allegations.</a:t>
            </a:r>
          </a:p>
          <a:p>
            <a:pPr marL="342900" indent="-342900">
              <a:buFont typeface="+mj-lt"/>
              <a:buAutoNum type="arabicPeriod"/>
            </a:pPr>
            <a:r>
              <a:rPr lang="en-GB" b="1" dirty="0"/>
              <a:t>The Right to be Accompanied:</a:t>
            </a:r>
            <a:r>
              <a:rPr lang="en-GB" dirty="0"/>
              <a:t> Employees have a </a:t>
            </a:r>
            <a:r>
              <a:rPr lang="en-GB" b="1" dirty="0"/>
              <a:t>statutory right</a:t>
            </a:r>
            <a:r>
              <a:rPr lang="en-GB" dirty="0"/>
              <a:t> to bring a fellow worker or a trade union representative to any formal hearing.</a:t>
            </a:r>
          </a:p>
          <a:p>
            <a:pPr marL="342900" indent="-342900">
              <a:buFont typeface="+mj-lt"/>
              <a:buAutoNum type="arabicPeriod"/>
            </a:pPr>
            <a:r>
              <a:rPr lang="en-GB" b="1" dirty="0"/>
              <a:t>Opportunity to Appeal:</a:t>
            </a:r>
            <a:r>
              <a:rPr lang="en-GB" dirty="0"/>
              <a:t> If an employee feels a disciplinary action is wrong or unjust, they must be given the opportunity to appeal to a manager not previously involved in the case.</a:t>
            </a:r>
          </a:p>
          <a:p>
            <a:endParaRPr lang="en-GB" dirty="0"/>
          </a:p>
        </p:txBody>
      </p:sp>
      <p:sp>
        <p:nvSpPr>
          <p:cNvPr id="5" name="Text Placeholder 4">
            <a:extLst>
              <a:ext uri="{FF2B5EF4-FFF2-40B4-BE49-F238E27FC236}">
                <a16:creationId xmlns:a16="http://schemas.microsoft.com/office/drawing/2014/main" id="{F39FADDF-4E8B-F7F0-017F-808B7B5BB1D9}"/>
              </a:ext>
            </a:extLst>
          </p:cNvPr>
          <p:cNvSpPr>
            <a:spLocks noGrp="1"/>
          </p:cNvSpPr>
          <p:nvPr>
            <p:ph type="body" sz="quarter" idx="3"/>
          </p:nvPr>
        </p:nvSpPr>
        <p:spPr>
          <a:xfrm>
            <a:off x="5103812" y="7649"/>
            <a:ext cx="4040188" cy="792452"/>
          </a:xfrm>
        </p:spPr>
        <p:txBody>
          <a:bodyPr>
            <a:noAutofit/>
          </a:bodyPr>
          <a:lstStyle/>
          <a:p>
            <a:r>
              <a:rPr lang="en-GB" sz="2400" dirty="0"/>
              <a:t>The Grievance Process (Employee-Led)</a:t>
            </a:r>
          </a:p>
        </p:txBody>
      </p:sp>
      <p:sp>
        <p:nvSpPr>
          <p:cNvPr id="6" name="Content Placeholder 5">
            <a:extLst>
              <a:ext uri="{FF2B5EF4-FFF2-40B4-BE49-F238E27FC236}">
                <a16:creationId xmlns:a16="http://schemas.microsoft.com/office/drawing/2014/main" id="{1E690165-06B1-FBF7-667C-7F4CEB3D0BEA}"/>
              </a:ext>
            </a:extLst>
          </p:cNvPr>
          <p:cNvSpPr>
            <a:spLocks noGrp="1"/>
          </p:cNvSpPr>
          <p:nvPr>
            <p:ph sz="quarter" idx="4"/>
          </p:nvPr>
        </p:nvSpPr>
        <p:spPr>
          <a:xfrm>
            <a:off x="4904508" y="904009"/>
            <a:ext cx="4239491" cy="5008417"/>
          </a:xfrm>
        </p:spPr>
        <p:txBody>
          <a:bodyPr>
            <a:normAutofit lnSpcReduction="10000"/>
          </a:bodyPr>
          <a:lstStyle/>
          <a:p>
            <a:pPr marL="342900" indent="-342900">
              <a:buFont typeface="+mj-lt"/>
              <a:buAutoNum type="arabicPeriod"/>
            </a:pPr>
            <a:r>
              <a:rPr lang="en-GB" b="1" dirty="0"/>
              <a:t>Written Submission: </a:t>
            </a:r>
            <a:r>
              <a:rPr lang="en-GB" dirty="0"/>
              <a:t>The employee should let the employer know the nature of the grievance in writing.</a:t>
            </a:r>
          </a:p>
          <a:p>
            <a:pPr marL="342900" indent="-342900">
              <a:buFont typeface="+mj-lt"/>
              <a:buAutoNum type="arabicPeriod"/>
            </a:pPr>
            <a:r>
              <a:rPr lang="en-GB" b="1" dirty="0"/>
              <a:t>Formal Meeting: </a:t>
            </a:r>
            <a:r>
              <a:rPr lang="en-GB" dirty="0"/>
              <a:t>The employer must hold a meeting to discuss the grievance, usually within 5 working days.</a:t>
            </a:r>
          </a:p>
          <a:p>
            <a:pPr marL="342900" indent="-342900">
              <a:buFont typeface="+mj-lt"/>
              <a:buAutoNum type="arabicPeriod"/>
            </a:pPr>
            <a:r>
              <a:rPr lang="en-GB" b="1" dirty="0"/>
              <a:t>Allowing Accompaniment</a:t>
            </a:r>
            <a:r>
              <a:rPr lang="en-GB" dirty="0"/>
              <a:t>: Just like in disciplinary cases, the employee has the right to be accompanied.</a:t>
            </a:r>
          </a:p>
          <a:p>
            <a:pPr marL="342900" indent="-342900">
              <a:buFont typeface="+mj-lt"/>
              <a:buAutoNum type="arabicPeriod"/>
            </a:pPr>
            <a:r>
              <a:rPr lang="en-GB" b="1" dirty="0"/>
              <a:t>Investigation &amp; Decision: </a:t>
            </a:r>
            <a:r>
              <a:rPr lang="en-GB" dirty="0"/>
              <a:t>The employer must investigate and then communicate the decision/action in writing.</a:t>
            </a:r>
          </a:p>
          <a:p>
            <a:pPr marL="342900" indent="-342900">
              <a:buFont typeface="+mj-lt"/>
              <a:buAutoNum type="arabicPeriod"/>
            </a:pPr>
            <a:r>
              <a:rPr lang="en-GB" b="1" dirty="0"/>
              <a:t>The Right to Appeal: </a:t>
            </a:r>
            <a:r>
              <a:rPr lang="en-GB" dirty="0"/>
              <a:t>If the grievance is not resolved to the employee's satisfaction, an appeal stage must be provided.</a:t>
            </a:r>
          </a:p>
        </p:txBody>
      </p:sp>
    </p:spTree>
    <p:extLst>
      <p:ext uri="{BB962C8B-B14F-4D97-AF65-F5344CB8AC3E}">
        <p14:creationId xmlns:p14="http://schemas.microsoft.com/office/powerpoint/2010/main" val="18447631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3C700-D29B-F330-B3AB-C9B403E0F89F}"/>
              </a:ext>
            </a:extLst>
          </p:cNvPr>
          <p:cNvSpPr>
            <a:spLocks noGrp="1"/>
          </p:cNvSpPr>
          <p:nvPr>
            <p:ph type="title"/>
          </p:nvPr>
        </p:nvSpPr>
        <p:spPr>
          <a:xfrm>
            <a:off x="1" y="0"/>
            <a:ext cx="9144000" cy="829340"/>
          </a:xfrm>
        </p:spPr>
        <p:txBody>
          <a:bodyPr>
            <a:normAutofit fontScale="90000"/>
          </a:bodyPr>
          <a:lstStyle/>
          <a:p>
            <a:pPr algn="ctr"/>
            <a:br>
              <a:rPr lang="en-GB" sz="4000" dirty="0"/>
            </a:br>
            <a:r>
              <a:rPr lang="en-GB" sz="4000" dirty="0"/>
              <a:t>Consequences of Non-Compliance</a:t>
            </a:r>
            <a:br>
              <a:rPr lang="en-GB" dirty="0"/>
            </a:br>
            <a:endParaRPr lang="en-GB" dirty="0"/>
          </a:p>
        </p:txBody>
      </p:sp>
      <p:sp>
        <p:nvSpPr>
          <p:cNvPr id="3" name="Content Placeholder 2">
            <a:extLst>
              <a:ext uri="{FF2B5EF4-FFF2-40B4-BE49-F238E27FC236}">
                <a16:creationId xmlns:a16="http://schemas.microsoft.com/office/drawing/2014/main" id="{7C6AF633-205C-2D2C-6562-E9BBC76C4E40}"/>
              </a:ext>
            </a:extLst>
          </p:cNvPr>
          <p:cNvSpPr>
            <a:spLocks noGrp="1"/>
          </p:cNvSpPr>
          <p:nvPr>
            <p:ph idx="1"/>
          </p:nvPr>
        </p:nvSpPr>
        <p:spPr>
          <a:xfrm>
            <a:off x="0" y="659220"/>
            <a:ext cx="9144000" cy="4786006"/>
          </a:xfrm>
        </p:spPr>
        <p:txBody>
          <a:bodyPr>
            <a:normAutofit/>
          </a:bodyPr>
          <a:lstStyle/>
          <a:p>
            <a:r>
              <a:rPr lang="en-GB" b="1" dirty="0"/>
              <a:t>Compensation Uplifts:</a:t>
            </a:r>
            <a:r>
              <a:rPr lang="en-GB" dirty="0"/>
              <a:t> If a tribunal finds an employer "unreasonably" failed to follow the Code, they can increase any compensation awarded to the employee by up to </a:t>
            </a:r>
            <a:r>
              <a:rPr lang="en-GB" b="1" dirty="0"/>
              <a:t>25%</a:t>
            </a:r>
            <a:r>
              <a:rPr lang="en-GB" dirty="0"/>
              <a:t>.</a:t>
            </a:r>
          </a:p>
          <a:p>
            <a:r>
              <a:rPr lang="en-GB" b="1" dirty="0"/>
              <a:t>Compensation Reductions:</a:t>
            </a:r>
            <a:r>
              <a:rPr lang="en-GB" dirty="0"/>
              <a:t> Conversely, if an employee "unreasonably" fails to follow the Code (e.g., failing to attend a hearing or not appealing), their award can be reduced by up to </a:t>
            </a:r>
            <a:r>
              <a:rPr lang="en-GB" b="1" dirty="0"/>
              <a:t>25%</a:t>
            </a:r>
            <a:r>
              <a:rPr lang="en-GB" dirty="0"/>
              <a:t>.</a:t>
            </a:r>
          </a:p>
          <a:p>
            <a:r>
              <a:rPr lang="en-GB" b="1" dirty="0"/>
              <a:t>Procedural Unfairness:</a:t>
            </a:r>
            <a:r>
              <a:rPr lang="en-GB" dirty="0"/>
              <a:t> Failing to follow the Code often leads to a finding of "Procedural Unfairness," even if the employer had a valid reason to dismiss.</a:t>
            </a:r>
          </a:p>
          <a:p>
            <a:endParaRPr lang="en-GB" dirty="0"/>
          </a:p>
        </p:txBody>
      </p:sp>
    </p:spTree>
    <p:extLst>
      <p:ext uri="{BB962C8B-B14F-4D97-AF65-F5344CB8AC3E}">
        <p14:creationId xmlns:p14="http://schemas.microsoft.com/office/powerpoint/2010/main" val="11584907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8763000" cy="838200"/>
          </a:xfrm>
        </p:spPr>
        <p:txBody>
          <a:bodyPr>
            <a:noAutofit/>
          </a:bodyPr>
          <a:lstStyle/>
          <a:p>
            <a:r>
              <a:rPr lang="en-GB" sz="3200" b="1" dirty="0">
                <a:solidFill>
                  <a:srgbClr val="0070C0"/>
                </a:solidFill>
              </a:rPr>
              <a:t>ACAS Discipline and grievance - Code of Practice</a:t>
            </a:r>
            <a:endParaRPr lang="en-GB" sz="3200" dirty="0">
              <a:solidFill>
                <a:srgbClr val="0070C0"/>
              </a:solidFill>
            </a:endParaRPr>
          </a:p>
        </p:txBody>
      </p:sp>
      <p:sp>
        <p:nvSpPr>
          <p:cNvPr id="3" name="Content Placeholder 2"/>
          <p:cNvSpPr>
            <a:spLocks noGrp="1"/>
          </p:cNvSpPr>
          <p:nvPr>
            <p:ph idx="1"/>
          </p:nvPr>
        </p:nvSpPr>
        <p:spPr>
          <a:xfrm>
            <a:off x="0" y="990600"/>
            <a:ext cx="9144000" cy="4953000"/>
          </a:xfrm>
        </p:spPr>
        <p:txBody>
          <a:bodyPr>
            <a:noAutofit/>
          </a:bodyPr>
          <a:lstStyle/>
          <a:p>
            <a:pPr algn="just"/>
            <a:r>
              <a:rPr lang="en-GB" sz="2200" dirty="0"/>
              <a:t>Employers should have their own written disciplinary procedures which they must follow.</a:t>
            </a:r>
          </a:p>
          <a:p>
            <a:pPr algn="just"/>
            <a:r>
              <a:rPr lang="en-GB" sz="2200" dirty="0"/>
              <a:t>Employees and managers should be made aware of this policy.</a:t>
            </a:r>
          </a:p>
          <a:p>
            <a:pPr algn="just"/>
            <a:r>
              <a:rPr lang="en-GB" sz="2200" dirty="0"/>
              <a:t>The employee should be informed, in writing, of the alleged offence.</a:t>
            </a:r>
          </a:p>
          <a:p>
            <a:pPr algn="just"/>
            <a:r>
              <a:rPr lang="en-GB" sz="2200" dirty="0"/>
              <a:t>There should be a meeting with the employee and employer to discuss the alleged offence. The employee is allowed to be represented at this meeting by a trade union representative or colleague.</a:t>
            </a:r>
          </a:p>
          <a:p>
            <a:pPr algn="just"/>
            <a:r>
              <a:rPr lang="en-GB" sz="2200" dirty="0"/>
              <a:t>The employee should have the opportunity to appeal against any sanction.</a:t>
            </a:r>
          </a:p>
        </p:txBody>
      </p:sp>
    </p:spTree>
    <p:extLst>
      <p:ext uri="{BB962C8B-B14F-4D97-AF65-F5344CB8AC3E}">
        <p14:creationId xmlns:p14="http://schemas.microsoft.com/office/powerpoint/2010/main" val="1480285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92282"/>
          </a:xfrm>
        </p:spPr>
        <p:txBody>
          <a:bodyPr>
            <a:noAutofit/>
          </a:bodyPr>
          <a:lstStyle/>
          <a:p>
            <a:r>
              <a:rPr lang="en-US" sz="3600" b="1" dirty="0">
                <a:solidFill>
                  <a:srgbClr val="0070C0"/>
                </a:solidFill>
              </a:rPr>
              <a:t>Why do we have disciplinary procedures</a:t>
            </a:r>
          </a:p>
        </p:txBody>
      </p:sp>
      <p:sp>
        <p:nvSpPr>
          <p:cNvPr id="3" name="Content Placeholder 2"/>
          <p:cNvSpPr>
            <a:spLocks noGrp="1"/>
          </p:cNvSpPr>
          <p:nvPr>
            <p:ph idx="1"/>
          </p:nvPr>
        </p:nvSpPr>
        <p:spPr>
          <a:xfrm>
            <a:off x="0" y="675409"/>
            <a:ext cx="9144000" cy="5191992"/>
          </a:xfrm>
        </p:spPr>
        <p:txBody>
          <a:bodyPr>
            <a:normAutofit/>
          </a:bodyPr>
          <a:lstStyle/>
          <a:p>
            <a:pPr marL="457200" indent="-457200" algn="just">
              <a:buFont typeface="+mj-lt"/>
              <a:buAutoNum type="arabicPeriod"/>
            </a:pPr>
            <a:r>
              <a:rPr lang="en-US" dirty="0"/>
              <a:t>Manage conflict before it escalates </a:t>
            </a:r>
          </a:p>
          <a:p>
            <a:pPr marL="457200" indent="-457200" algn="just">
              <a:buFont typeface="+mj-lt"/>
              <a:buAutoNum type="arabicPeriod"/>
            </a:pPr>
            <a:r>
              <a:rPr lang="en-US" dirty="0"/>
              <a:t>Protect employees by providing greater fairness and consistency in management decision-making</a:t>
            </a:r>
          </a:p>
          <a:p>
            <a:pPr marL="457200" indent="-457200" algn="just">
              <a:buFont typeface="+mj-lt"/>
              <a:buAutoNum type="arabicPeriod"/>
            </a:pPr>
            <a:r>
              <a:rPr lang="en-US" dirty="0"/>
              <a:t>Establish expected standards of performance &amp; </a:t>
            </a:r>
            <a:r>
              <a:rPr lang="en-US" dirty="0" err="1"/>
              <a:t>behaviour</a:t>
            </a:r>
            <a:endParaRPr lang="en-US" dirty="0"/>
          </a:p>
          <a:p>
            <a:pPr marL="457200" indent="-457200" algn="just">
              <a:buFont typeface="+mj-lt"/>
              <a:buAutoNum type="arabicPeriod"/>
            </a:pPr>
            <a:r>
              <a:rPr lang="en-US" dirty="0"/>
              <a:t>Defense in litigation cases </a:t>
            </a:r>
          </a:p>
          <a:p>
            <a:pPr marL="457200" indent="-457200" algn="just">
              <a:buFont typeface="+mj-lt"/>
              <a:buAutoNum type="arabicPeriod"/>
            </a:pPr>
            <a:r>
              <a:rPr lang="en-US" dirty="0"/>
              <a:t>Follow company policies already in place </a:t>
            </a:r>
          </a:p>
          <a:p>
            <a:pPr marL="457200" indent="-457200" algn="just">
              <a:buFont typeface="+mj-lt"/>
              <a:buAutoNum type="arabicPeriod"/>
            </a:pPr>
            <a:r>
              <a:rPr lang="en-US" dirty="0"/>
              <a:t>Assess the nature of the infraction </a:t>
            </a:r>
          </a:p>
          <a:p>
            <a:pPr marL="457200" indent="-457200" algn="just">
              <a:buFont typeface="+mj-lt"/>
              <a:buAutoNum type="arabicPeriod"/>
            </a:pPr>
            <a:r>
              <a:rPr lang="en-US" dirty="0"/>
              <a:t>Compare how other employees have been treated </a:t>
            </a:r>
          </a:p>
          <a:p>
            <a:pPr marL="457200" indent="-457200" algn="just">
              <a:buFont typeface="+mj-lt"/>
              <a:buAutoNum type="arabicPeriod"/>
            </a:pPr>
            <a:r>
              <a:rPr lang="en-US" dirty="0"/>
              <a:t>Review the history of the employee </a:t>
            </a:r>
          </a:p>
          <a:p>
            <a:pPr marL="0" indent="0" algn="just">
              <a:buNone/>
            </a:pPr>
            <a:endParaRPr lang="en-US" sz="3000" dirty="0"/>
          </a:p>
        </p:txBody>
      </p:sp>
    </p:spTree>
    <p:extLst>
      <p:ext uri="{BB962C8B-B14F-4D97-AF65-F5344CB8AC3E}">
        <p14:creationId xmlns:p14="http://schemas.microsoft.com/office/powerpoint/2010/main" val="338036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61109"/>
          </a:xfrm>
        </p:spPr>
        <p:txBody>
          <a:bodyPr>
            <a:noAutofit/>
          </a:bodyPr>
          <a:lstStyle/>
          <a:p>
            <a:r>
              <a:rPr lang="en-US" sz="4000" b="1" dirty="0">
                <a:solidFill>
                  <a:srgbClr val="0070C0"/>
                </a:solidFill>
              </a:rPr>
              <a:t>Implementing the procedures</a:t>
            </a:r>
          </a:p>
        </p:txBody>
      </p:sp>
      <p:sp>
        <p:nvSpPr>
          <p:cNvPr id="3" name="Content Placeholder 2"/>
          <p:cNvSpPr>
            <a:spLocks noGrp="1"/>
          </p:cNvSpPr>
          <p:nvPr>
            <p:ph idx="1"/>
          </p:nvPr>
        </p:nvSpPr>
        <p:spPr>
          <a:xfrm>
            <a:off x="-1" y="883227"/>
            <a:ext cx="9144000" cy="4554026"/>
          </a:xfrm>
        </p:spPr>
        <p:txBody>
          <a:bodyPr>
            <a:noAutofit/>
          </a:bodyPr>
          <a:lstStyle/>
          <a:p>
            <a:pPr algn="just">
              <a:buNone/>
            </a:pPr>
            <a:r>
              <a:rPr lang="en-US" sz="2900" dirty="0"/>
              <a:t>Most of the responsibility falls on line managers:</a:t>
            </a:r>
          </a:p>
          <a:p>
            <a:pPr algn="just">
              <a:buNone/>
            </a:pPr>
            <a:r>
              <a:rPr lang="en-US" sz="2900" dirty="0"/>
              <a:t>- Need training on legal aspects and soft skills for resolving disputes, mediation</a:t>
            </a:r>
          </a:p>
          <a:p>
            <a:pPr algn="just">
              <a:buNone/>
            </a:pPr>
            <a:endParaRPr lang="en-US" sz="2900" dirty="0"/>
          </a:p>
          <a:p>
            <a:pPr algn="just">
              <a:buNone/>
            </a:pPr>
            <a:r>
              <a:rPr lang="en-US" sz="2900" dirty="0"/>
              <a:t>HR:</a:t>
            </a:r>
          </a:p>
          <a:p>
            <a:pPr algn="just">
              <a:buFontTx/>
              <a:buChar char="-"/>
            </a:pPr>
            <a:r>
              <a:rPr lang="en-US" sz="2900" dirty="0"/>
              <a:t>Advising line managers</a:t>
            </a:r>
          </a:p>
          <a:p>
            <a:pPr algn="just">
              <a:buFontTx/>
              <a:buChar char="-"/>
            </a:pPr>
            <a:r>
              <a:rPr lang="en-US" sz="2900" dirty="0"/>
              <a:t>Ensuring consistency across the organization, but line managers also need flexibility for different individuals</a:t>
            </a:r>
          </a:p>
        </p:txBody>
      </p:sp>
    </p:spTree>
    <p:extLst>
      <p:ext uri="{BB962C8B-B14F-4D97-AF65-F5344CB8AC3E}">
        <p14:creationId xmlns:p14="http://schemas.microsoft.com/office/powerpoint/2010/main" val="30728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B5B8E052-C085-8331-1F9F-77A6B3C95D35}"/>
              </a:ext>
            </a:extLst>
          </p:cNvPr>
          <p:cNvSpPr>
            <a:spLocks noGrp="1"/>
          </p:cNvSpPr>
          <p:nvPr>
            <p:ph type="title"/>
          </p:nvPr>
        </p:nvSpPr>
        <p:spPr>
          <a:xfrm>
            <a:off x="1" y="0"/>
            <a:ext cx="9144000" cy="613064"/>
          </a:xfrm>
        </p:spPr>
        <p:txBody>
          <a:bodyPr>
            <a:noAutofit/>
          </a:bodyPr>
          <a:lstStyle/>
          <a:p>
            <a:pPr algn="ctr"/>
            <a:br>
              <a:rPr lang="en-US" altLang="en-US" sz="4000" dirty="0"/>
            </a:br>
            <a:br>
              <a:rPr lang="en-US" altLang="en-US" sz="4000" dirty="0"/>
            </a:br>
            <a:r>
              <a:rPr lang="en-US" altLang="en-US" sz="4000" dirty="0"/>
              <a:t>Dismissal: The Termination</a:t>
            </a:r>
            <a:endParaRPr lang="en-US" sz="4000" dirty="0"/>
          </a:p>
        </p:txBody>
      </p:sp>
      <p:sp>
        <p:nvSpPr>
          <p:cNvPr id="4" name="Rectangle 1">
            <a:extLst>
              <a:ext uri="{FF2B5EF4-FFF2-40B4-BE49-F238E27FC236}">
                <a16:creationId xmlns:a16="http://schemas.microsoft.com/office/drawing/2014/main" id="{041F95AF-DBFE-0BF9-D5FE-DD3EE5C334B7}"/>
              </a:ext>
            </a:extLst>
          </p:cNvPr>
          <p:cNvSpPr>
            <a:spLocks noGrp="1" noChangeArrowheads="1"/>
          </p:cNvSpPr>
          <p:nvPr>
            <p:ph idx="1"/>
          </p:nvPr>
        </p:nvSpPr>
        <p:spPr bwMode="auto">
          <a:xfrm>
            <a:off x="-1" y="613064"/>
            <a:ext cx="9143999" cy="5081154"/>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lnSpcReduction="10000"/>
          </a:bodyPr>
          <a:lstStyle/>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1" i="0" u="none" strike="noStrike" cap="none" normalizeH="0" baseline="0" dirty="0">
                <a:ln>
                  <a:noFill/>
                </a:ln>
                <a:effectLst/>
              </a:rPr>
              <a:t>Dismissal</a:t>
            </a:r>
            <a:r>
              <a:rPr kumimoji="0" lang="en-US" altLang="en-US" b="0" i="0" u="none" strike="noStrike" cap="none" normalizeH="0" baseline="0" dirty="0">
                <a:ln>
                  <a:noFill/>
                </a:ln>
                <a:effectLst/>
              </a:rPr>
              <a:t> is when an employer ends an employee’s contract. In the UK, for a dismissal to be "fair," it must be for one of the </a:t>
            </a:r>
            <a:r>
              <a:rPr lang="en-US" altLang="en-US" b="1" dirty="0"/>
              <a:t>5</a:t>
            </a:r>
            <a:r>
              <a:rPr kumimoji="0" lang="en-US" altLang="en-US" b="1" i="0" u="none" strike="noStrike" cap="none" normalizeH="0" baseline="0" dirty="0">
                <a:ln>
                  <a:noFill/>
                </a:ln>
                <a:effectLst/>
              </a:rPr>
              <a:t> fair reasons</a:t>
            </a:r>
            <a:r>
              <a:rPr kumimoji="0" lang="en-US" altLang="en-US" b="0" i="0" u="none" strike="noStrike" cap="none" normalizeH="0" baseline="0" dirty="0">
                <a:ln>
                  <a:noFill/>
                </a:ln>
                <a:effectLst/>
              </a:rPr>
              <a:t> </a:t>
            </a:r>
            <a:r>
              <a:rPr kumimoji="0" lang="en-US" altLang="en-US" b="0" i="0" u="none" strike="noStrike" cap="none" normalizeH="0" baseline="0" dirty="0">
                <a:ln>
                  <a:noFill/>
                </a:ln>
                <a:solidFill>
                  <a:srgbClr val="FF0000"/>
                </a:solidFill>
                <a:effectLst/>
              </a:rPr>
              <a:t>(Conduct, Capability, Redundancy, Statutory Illegality, or Some Other Substantial Reason).</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b="0" i="0" u="none" strike="noStrike" cap="none" normalizeH="0" baseline="0" dirty="0">
              <a:ln>
                <a:noFill/>
              </a:ln>
              <a:effectLst/>
            </a:endParaRPr>
          </a:p>
          <a:p>
            <a:pPr marL="0" marR="0" lvl="0" indent="0" defTabSz="914400" rtl="0" eaLnBrk="0" fontAlgn="base" latinLnBrk="0" hangingPunct="0">
              <a:lnSpc>
                <a:spcPct val="90000"/>
              </a:lnSpc>
              <a:spcBef>
                <a:spcPct val="0"/>
              </a:spcBef>
              <a:spcAft>
                <a:spcPts val="600"/>
              </a:spcAft>
              <a:buClrTx/>
              <a:buSzTx/>
              <a:buFontTx/>
              <a:buNone/>
              <a:tabLst/>
            </a:pPr>
            <a:r>
              <a:rPr kumimoji="0" lang="en-US" altLang="en-US" b="0" i="0" u="none" strike="noStrike" cap="none" normalizeH="0" baseline="0" dirty="0">
                <a:ln>
                  <a:noFill/>
                </a:ln>
                <a:effectLst/>
              </a:rPr>
              <a:t>There are 3 main types of dismissal to be aware of:</a:t>
            </a:r>
          </a:p>
          <a:p>
            <a:pPr marL="457200" marR="0" lvl="0" indent="-457200" defTabSz="914400" rtl="0" eaLnBrk="0" fontAlgn="base" latinLnBrk="0" hangingPunct="0">
              <a:lnSpc>
                <a:spcPct val="90000"/>
              </a:lnSpc>
              <a:spcBef>
                <a:spcPct val="0"/>
              </a:spcBef>
              <a:spcAft>
                <a:spcPts val="600"/>
              </a:spcAft>
              <a:buClrTx/>
              <a:buSzTx/>
              <a:buFont typeface="+mj-lt"/>
              <a:buAutoNum type="arabicPeriod"/>
              <a:tabLst/>
            </a:pPr>
            <a:r>
              <a:rPr kumimoji="0" lang="en-US" altLang="en-US" b="1" i="0" u="none" strike="noStrike" cap="none" normalizeH="0" baseline="0" dirty="0">
                <a:ln>
                  <a:noFill/>
                </a:ln>
                <a:effectLst/>
              </a:rPr>
              <a:t>Fair Dismissal:</a:t>
            </a:r>
            <a:r>
              <a:rPr kumimoji="0" lang="en-US" altLang="en-US" b="0" i="0" u="none" strike="noStrike" cap="none" normalizeH="0" baseline="0" dirty="0">
                <a:ln>
                  <a:noFill/>
                </a:ln>
                <a:effectLst/>
              </a:rPr>
              <a:t> The employer followed a correct, transparent process (like the disciplinary steps above) for a valid reason.</a:t>
            </a:r>
          </a:p>
          <a:p>
            <a:pPr marL="457200" marR="0" lvl="0" indent="-457200" defTabSz="914400" rtl="0" eaLnBrk="0" fontAlgn="base" latinLnBrk="0" hangingPunct="0">
              <a:lnSpc>
                <a:spcPct val="90000"/>
              </a:lnSpc>
              <a:spcBef>
                <a:spcPct val="0"/>
              </a:spcBef>
              <a:spcAft>
                <a:spcPts val="600"/>
              </a:spcAft>
              <a:buClrTx/>
              <a:buSzTx/>
              <a:buFont typeface="+mj-lt"/>
              <a:buAutoNum type="arabicPeriod"/>
              <a:tabLst/>
            </a:pPr>
            <a:r>
              <a:rPr kumimoji="0" lang="en-US" altLang="en-US" b="1" i="0" u="none" strike="noStrike" cap="none" normalizeH="0" baseline="0" dirty="0">
                <a:ln>
                  <a:noFill/>
                </a:ln>
                <a:effectLst/>
              </a:rPr>
              <a:t>Unfair Dismissal:</a:t>
            </a:r>
            <a:r>
              <a:rPr kumimoji="0" lang="en-US" altLang="en-US" b="0" i="0" u="none" strike="noStrike" cap="none" normalizeH="0" baseline="0" dirty="0">
                <a:ln>
                  <a:noFill/>
                </a:ln>
                <a:effectLst/>
              </a:rPr>
              <a:t> The employer either didn't have a fair reason or failed to follow a fair procedure (e.g., dismissing someone without a hearing).</a:t>
            </a:r>
          </a:p>
          <a:p>
            <a:pPr marL="457200" marR="0" lvl="0" indent="-457200" defTabSz="914400" rtl="0" eaLnBrk="0" fontAlgn="base" latinLnBrk="0" hangingPunct="0">
              <a:lnSpc>
                <a:spcPct val="90000"/>
              </a:lnSpc>
              <a:spcBef>
                <a:spcPct val="0"/>
              </a:spcBef>
              <a:spcAft>
                <a:spcPts val="600"/>
              </a:spcAft>
              <a:buClrTx/>
              <a:buSzTx/>
              <a:buFont typeface="+mj-lt"/>
              <a:buAutoNum type="arabicPeriod"/>
              <a:tabLst/>
            </a:pPr>
            <a:r>
              <a:rPr kumimoji="0" lang="en-US" altLang="en-US" b="1" i="0" u="none" strike="noStrike" cap="none" normalizeH="0" baseline="0" dirty="0">
                <a:ln>
                  <a:noFill/>
                </a:ln>
                <a:effectLst/>
              </a:rPr>
              <a:t>Summary Dismissal:</a:t>
            </a:r>
            <a:r>
              <a:rPr kumimoji="0" lang="en-US" altLang="en-US" b="0" i="0" u="none" strike="noStrike" cap="none" normalizeH="0" baseline="0" dirty="0">
                <a:ln>
                  <a:noFill/>
                </a:ln>
                <a:effectLst/>
              </a:rPr>
              <a:t> Dismissal without notice or pay in lieu of notice. This is only legal in cases of </a:t>
            </a:r>
            <a:r>
              <a:rPr kumimoji="0" lang="en-US" altLang="en-US" b="1" i="0" u="none" strike="noStrike" cap="none" normalizeH="0" baseline="0" dirty="0">
                <a:ln>
                  <a:noFill/>
                </a:ln>
                <a:effectLst/>
              </a:rPr>
              <a:t>Gross Misconduct</a:t>
            </a:r>
            <a:r>
              <a:rPr kumimoji="0" lang="en-US" altLang="en-US" b="0" i="0" u="none" strike="noStrike" cap="none" normalizeH="0" baseline="0" dirty="0">
                <a:ln>
                  <a:noFill/>
                </a:ln>
                <a:effectLst/>
              </a:rPr>
              <a:t> (e.g., theft, violence, or gross negligence).</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0" i="0" u="none" strike="noStrike" cap="none" normalizeH="0" baseline="0" dirty="0">
              <a:ln>
                <a:noFill/>
              </a:ln>
              <a:effectLst/>
            </a:endParaRPr>
          </a:p>
        </p:txBody>
      </p:sp>
    </p:spTree>
    <p:extLst>
      <p:ext uri="{BB962C8B-B14F-4D97-AF65-F5344CB8AC3E}">
        <p14:creationId xmlns:p14="http://schemas.microsoft.com/office/powerpoint/2010/main" val="42304311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2000"/>
          </a:xfrm>
        </p:spPr>
        <p:txBody>
          <a:bodyPr>
            <a:normAutofit/>
          </a:bodyPr>
          <a:lstStyle/>
          <a:p>
            <a:r>
              <a:rPr lang="en-US" sz="4400" b="1" dirty="0">
                <a:solidFill>
                  <a:srgbClr val="0070C0"/>
                </a:solidFill>
              </a:rPr>
              <a:t>Employee dismissal</a:t>
            </a:r>
          </a:p>
        </p:txBody>
      </p:sp>
      <p:sp>
        <p:nvSpPr>
          <p:cNvPr id="3" name="Content Placeholder 2"/>
          <p:cNvSpPr>
            <a:spLocks noGrp="1"/>
          </p:cNvSpPr>
          <p:nvPr>
            <p:ph idx="1"/>
          </p:nvPr>
        </p:nvSpPr>
        <p:spPr>
          <a:xfrm>
            <a:off x="0" y="762000"/>
            <a:ext cx="9144000" cy="4963886"/>
          </a:xfrm>
        </p:spPr>
        <p:txBody>
          <a:bodyPr>
            <a:noAutofit/>
          </a:bodyPr>
          <a:lstStyle/>
          <a:p>
            <a:pPr marL="0" indent="0" algn="just">
              <a:buNone/>
            </a:pPr>
            <a:r>
              <a:rPr lang="en-GB" sz="2600" dirty="0"/>
              <a:t>Dismissal of an employee occurs when:</a:t>
            </a:r>
          </a:p>
          <a:p>
            <a:pPr algn="just"/>
            <a:r>
              <a:rPr lang="en-GB" sz="2600" dirty="0"/>
              <a:t>The employer terminates the contract, either with or without giving notice</a:t>
            </a:r>
          </a:p>
          <a:p>
            <a:pPr algn="just"/>
            <a:r>
              <a:rPr lang="en-GB" sz="2600" dirty="0"/>
              <a:t>A fixed term contract ends and is not renewed</a:t>
            </a:r>
          </a:p>
          <a:p>
            <a:pPr algn="just"/>
            <a:r>
              <a:rPr lang="en-GB" sz="2600" dirty="0"/>
              <a:t>when an employee is forced to leave their job because of the employer’s conduct (e.g. not being paid, forced to work night shifts when not in contract, allowing bullying and harassment by colleagues).</a:t>
            </a:r>
          </a:p>
          <a:p>
            <a:pPr algn="just"/>
            <a:r>
              <a:rPr lang="en-GB" sz="2600" dirty="0"/>
              <a:t>According to ACAS, the most common reasons for dismissal are misconduct, inability to do the job and redundancy.</a:t>
            </a:r>
          </a:p>
          <a:p>
            <a:pPr algn="just"/>
            <a:endParaRPr lang="en-GB" sz="2600" dirty="0"/>
          </a:p>
        </p:txBody>
      </p:sp>
    </p:spTree>
    <p:extLst>
      <p:ext uri="{BB962C8B-B14F-4D97-AF65-F5344CB8AC3E}">
        <p14:creationId xmlns:p14="http://schemas.microsoft.com/office/powerpoint/2010/main" val="3344248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C525D-25EE-92F2-9D3C-AAE6C33036FD}"/>
              </a:ext>
            </a:extLst>
          </p:cNvPr>
          <p:cNvSpPr>
            <a:spLocks noGrp="1"/>
          </p:cNvSpPr>
          <p:nvPr>
            <p:ph type="title"/>
          </p:nvPr>
        </p:nvSpPr>
        <p:spPr>
          <a:xfrm>
            <a:off x="0" y="0"/>
            <a:ext cx="9144000" cy="644236"/>
          </a:xfrm>
        </p:spPr>
        <p:txBody>
          <a:bodyPr>
            <a:normAutofit fontScale="90000"/>
          </a:bodyPr>
          <a:lstStyle/>
          <a:p>
            <a:br>
              <a:rPr lang="en-GB" b="1" dirty="0"/>
            </a:br>
            <a:r>
              <a:rPr lang="en-GB" sz="4000" b="1" dirty="0"/>
              <a:t>Lawful Dismissal vs. Unfair Dismissal</a:t>
            </a:r>
            <a:br>
              <a:rPr lang="en-GB" sz="4000" b="1" dirty="0"/>
            </a:br>
            <a:endParaRPr lang="en-GB" dirty="0"/>
          </a:p>
        </p:txBody>
      </p:sp>
      <p:sp>
        <p:nvSpPr>
          <p:cNvPr id="3" name="Content Placeholder 2">
            <a:extLst>
              <a:ext uri="{FF2B5EF4-FFF2-40B4-BE49-F238E27FC236}">
                <a16:creationId xmlns:a16="http://schemas.microsoft.com/office/drawing/2014/main" id="{B3DBFE69-DD9D-00A6-B8BC-88F8A53B80CB}"/>
              </a:ext>
            </a:extLst>
          </p:cNvPr>
          <p:cNvSpPr>
            <a:spLocks noGrp="1"/>
          </p:cNvSpPr>
          <p:nvPr>
            <p:ph idx="1"/>
          </p:nvPr>
        </p:nvSpPr>
        <p:spPr>
          <a:xfrm>
            <a:off x="-1" y="800100"/>
            <a:ext cx="9143999" cy="5039591"/>
          </a:xfrm>
        </p:spPr>
        <p:txBody>
          <a:bodyPr>
            <a:normAutofit lnSpcReduction="10000"/>
          </a:bodyPr>
          <a:lstStyle/>
          <a:p>
            <a:pPr marL="0" indent="0">
              <a:buNone/>
            </a:pPr>
            <a:r>
              <a:rPr lang="en-GB" dirty="0"/>
              <a:t>To avoid a costly Employment Tribunal, a dismissal must be for one of the </a:t>
            </a:r>
            <a:r>
              <a:rPr lang="en-GB" b="1" dirty="0"/>
              <a:t>five fair reasons</a:t>
            </a:r>
            <a:r>
              <a:rPr lang="en-GB" dirty="0"/>
              <a:t> under the </a:t>
            </a:r>
            <a:r>
              <a:rPr lang="en-GB" i="1" dirty="0"/>
              <a:t>Employment Rights Act 1996</a:t>
            </a:r>
            <a:r>
              <a:rPr lang="en-GB" dirty="0"/>
              <a:t>:</a:t>
            </a:r>
          </a:p>
          <a:p>
            <a:pPr marL="457200" indent="-457200">
              <a:buFont typeface="+mj-lt"/>
              <a:buAutoNum type="arabicPeriod"/>
            </a:pPr>
            <a:r>
              <a:rPr lang="en-GB" b="1" dirty="0"/>
              <a:t>Capability:</a:t>
            </a:r>
            <a:r>
              <a:rPr lang="en-GB" dirty="0"/>
              <a:t> Lack of skill or ill health.</a:t>
            </a:r>
          </a:p>
          <a:p>
            <a:pPr marL="457200" indent="-457200">
              <a:buFont typeface="+mj-lt"/>
              <a:buAutoNum type="arabicPeriod"/>
            </a:pPr>
            <a:r>
              <a:rPr lang="en-GB" b="1" dirty="0"/>
              <a:t>Conduct:</a:t>
            </a:r>
            <a:r>
              <a:rPr lang="en-GB" dirty="0"/>
              <a:t> </a:t>
            </a:r>
            <a:r>
              <a:rPr lang="en-GB" dirty="0" err="1"/>
              <a:t>Misbehavior</a:t>
            </a:r>
            <a:r>
              <a:rPr lang="en-GB" dirty="0"/>
              <a:t> or breach of contract.</a:t>
            </a:r>
          </a:p>
          <a:p>
            <a:pPr marL="457200" indent="-457200">
              <a:buFont typeface="+mj-lt"/>
              <a:buAutoNum type="arabicPeriod"/>
            </a:pPr>
            <a:r>
              <a:rPr lang="en-GB" b="1" dirty="0"/>
              <a:t>Redundancy:</a:t>
            </a:r>
            <a:r>
              <a:rPr lang="en-GB" dirty="0"/>
              <a:t> The role is no longer required.</a:t>
            </a:r>
          </a:p>
          <a:p>
            <a:pPr marL="457200" indent="-457200">
              <a:buFont typeface="+mj-lt"/>
              <a:buAutoNum type="arabicPeriod"/>
            </a:pPr>
            <a:r>
              <a:rPr lang="en-GB" b="1" dirty="0"/>
              <a:t>Statutory Illegality:</a:t>
            </a:r>
            <a:r>
              <a:rPr lang="en-GB" dirty="0"/>
              <a:t> e.g., a driver losing their license.</a:t>
            </a:r>
          </a:p>
          <a:p>
            <a:pPr marL="457200" indent="-457200">
              <a:buFont typeface="+mj-lt"/>
              <a:buAutoNum type="arabicPeriod"/>
            </a:pPr>
            <a:r>
              <a:rPr lang="en-GB" b="1" dirty="0"/>
              <a:t>Some Other Substantial Reason (SOSR):</a:t>
            </a:r>
            <a:r>
              <a:rPr lang="en-GB" dirty="0"/>
              <a:t> e.g., a client refuses to work with the individual.</a:t>
            </a:r>
          </a:p>
          <a:p>
            <a:pPr marL="457200" indent="-457200">
              <a:buFont typeface="+mj-lt"/>
              <a:buAutoNum type="arabicPeriod"/>
            </a:pPr>
            <a:endParaRPr lang="en-GB" dirty="0"/>
          </a:p>
          <a:p>
            <a:r>
              <a:rPr lang="en-GB" b="1" dirty="0"/>
              <a:t>Insight:</a:t>
            </a:r>
            <a:r>
              <a:rPr lang="en-GB" dirty="0"/>
              <a:t> Documentation is your best defence. A "fair reason" is insufficient if the process followed was deemed "procedurally unfair."</a:t>
            </a:r>
          </a:p>
          <a:p>
            <a:endParaRPr lang="en-GB" dirty="0"/>
          </a:p>
        </p:txBody>
      </p:sp>
    </p:spTree>
    <p:extLst>
      <p:ext uri="{BB962C8B-B14F-4D97-AF65-F5344CB8AC3E}">
        <p14:creationId xmlns:p14="http://schemas.microsoft.com/office/powerpoint/2010/main" val="16652761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24841-D890-3CDC-F331-E8DD52B7FE04}"/>
              </a:ext>
            </a:extLst>
          </p:cNvPr>
          <p:cNvSpPr>
            <a:spLocks noGrp="1"/>
          </p:cNvSpPr>
          <p:nvPr>
            <p:ph type="title"/>
          </p:nvPr>
        </p:nvSpPr>
        <p:spPr>
          <a:xfrm>
            <a:off x="0" y="-1"/>
            <a:ext cx="9144000" cy="883227"/>
          </a:xfrm>
        </p:spPr>
        <p:txBody>
          <a:bodyPr>
            <a:normAutofit fontScale="90000"/>
          </a:bodyPr>
          <a:lstStyle/>
          <a:p>
            <a:br>
              <a:rPr lang="en-GB" b="1" dirty="0"/>
            </a:br>
            <a:r>
              <a:rPr lang="en-GB" sz="4400" b="1" dirty="0"/>
              <a:t>Disciplinary Action as Talent Management</a:t>
            </a:r>
            <a:br>
              <a:rPr lang="en-GB" sz="4400" b="1" dirty="0"/>
            </a:br>
            <a:endParaRPr lang="en-GB" dirty="0"/>
          </a:p>
        </p:txBody>
      </p:sp>
      <p:sp>
        <p:nvSpPr>
          <p:cNvPr id="3" name="Content Placeholder 2">
            <a:extLst>
              <a:ext uri="{FF2B5EF4-FFF2-40B4-BE49-F238E27FC236}">
                <a16:creationId xmlns:a16="http://schemas.microsoft.com/office/drawing/2014/main" id="{FE8F3AB4-8980-2367-74AE-BFCF929E7E8B}"/>
              </a:ext>
            </a:extLst>
          </p:cNvPr>
          <p:cNvSpPr>
            <a:spLocks noGrp="1"/>
          </p:cNvSpPr>
          <p:nvPr>
            <p:ph idx="1"/>
          </p:nvPr>
        </p:nvSpPr>
        <p:spPr>
          <a:xfrm>
            <a:off x="0" y="1080654"/>
            <a:ext cx="9144000" cy="4675909"/>
          </a:xfrm>
        </p:spPr>
        <p:txBody>
          <a:bodyPr>
            <a:normAutofit/>
          </a:bodyPr>
          <a:lstStyle/>
          <a:p>
            <a:r>
              <a:rPr lang="en-GB" dirty="0"/>
              <a:t>HR professionals must distinguish between </a:t>
            </a:r>
            <a:r>
              <a:rPr lang="en-GB" b="1" dirty="0"/>
              <a:t>Conduct</a:t>
            </a:r>
            <a:r>
              <a:rPr lang="en-GB" dirty="0"/>
              <a:t> (won’t do) and </a:t>
            </a:r>
            <a:r>
              <a:rPr lang="en-GB" b="1" dirty="0"/>
              <a:t>Capability</a:t>
            </a:r>
            <a:r>
              <a:rPr lang="en-GB" dirty="0"/>
              <a:t> (can’t do).</a:t>
            </a:r>
          </a:p>
          <a:p>
            <a:r>
              <a:rPr lang="en-GB" b="1" dirty="0"/>
              <a:t>The Soft HRM Approach:</a:t>
            </a:r>
            <a:r>
              <a:rPr lang="en-GB" dirty="0"/>
              <a:t> Before formal warnings, use "Informal Coaching" or "Performance Improvement Plans" (PIPs).</a:t>
            </a:r>
          </a:p>
          <a:p>
            <a:r>
              <a:rPr lang="en-GB" b="1" dirty="0"/>
              <a:t>The Hard HRM Approach:</a:t>
            </a:r>
            <a:r>
              <a:rPr lang="en-GB" dirty="0"/>
              <a:t> Formal warnings and dismissal to protect the organization from "toxic" or underperforming staff.</a:t>
            </a:r>
          </a:p>
          <a:p>
            <a:r>
              <a:rPr lang="en-GB" b="1" dirty="0"/>
              <a:t>The ACAS Link:</a:t>
            </a:r>
            <a:r>
              <a:rPr lang="en-GB" dirty="0"/>
              <a:t> Procedural failure (e.g., denying the right to be accompanied) destroys the Psychological Contract</a:t>
            </a:r>
            <a:r>
              <a:rPr lang="en-GB" b="1" dirty="0"/>
              <a:t> </a:t>
            </a:r>
            <a:r>
              <a:rPr lang="en-GB" dirty="0"/>
              <a:t>for remaining staff, not just the exiting one.</a:t>
            </a:r>
          </a:p>
          <a:p>
            <a:endParaRPr lang="en-GB" dirty="0"/>
          </a:p>
        </p:txBody>
      </p:sp>
    </p:spTree>
    <p:extLst>
      <p:ext uri="{BB962C8B-B14F-4D97-AF65-F5344CB8AC3E}">
        <p14:creationId xmlns:p14="http://schemas.microsoft.com/office/powerpoint/2010/main" val="8096048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3BA67-83CD-E888-705C-27481F270A8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42EABC3-CDBE-B549-4B5D-B46A2BD68DA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624537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42257"/>
          </a:xfrm>
        </p:spPr>
        <p:txBody>
          <a:bodyPr>
            <a:noAutofit/>
          </a:bodyPr>
          <a:lstStyle/>
          <a:p>
            <a:r>
              <a:rPr lang="en-US" sz="4000" b="1" dirty="0">
                <a:solidFill>
                  <a:srgbClr val="0070C0"/>
                </a:solidFill>
              </a:rPr>
              <a:t>What is redundancy?</a:t>
            </a:r>
          </a:p>
        </p:txBody>
      </p:sp>
      <p:sp>
        <p:nvSpPr>
          <p:cNvPr id="3" name="Content Placeholder 2"/>
          <p:cNvSpPr>
            <a:spLocks noGrp="1"/>
          </p:cNvSpPr>
          <p:nvPr>
            <p:ph idx="1"/>
          </p:nvPr>
        </p:nvSpPr>
        <p:spPr>
          <a:xfrm>
            <a:off x="0" y="642257"/>
            <a:ext cx="9144000" cy="5519057"/>
          </a:xfrm>
        </p:spPr>
        <p:txBody>
          <a:bodyPr>
            <a:normAutofit/>
          </a:bodyPr>
          <a:lstStyle/>
          <a:p>
            <a:pPr marL="0" indent="0" algn="just">
              <a:buNone/>
            </a:pPr>
            <a:r>
              <a:rPr lang="en-US" sz="2600" b="1" dirty="0"/>
              <a:t>Legal Definition: </a:t>
            </a:r>
            <a:r>
              <a:rPr lang="en-US" sz="2600" dirty="0"/>
              <a:t>Sect 139(1) Employment Act 1996 describes redundancy as a form of dismissal which often occurs due to some known reasons….</a:t>
            </a:r>
          </a:p>
          <a:p>
            <a:pPr marL="0" indent="0" algn="just">
              <a:buNone/>
            </a:pPr>
            <a:endParaRPr lang="en-US" sz="2600" dirty="0"/>
          </a:p>
          <a:p>
            <a:pPr marL="0" indent="0" algn="just">
              <a:buNone/>
            </a:pPr>
            <a:r>
              <a:rPr lang="en-GB" sz="2600" dirty="0"/>
              <a:t>In the UK, </a:t>
            </a:r>
            <a:r>
              <a:rPr lang="en-GB" sz="2600" b="1" dirty="0"/>
              <a:t>redundancy</a:t>
            </a:r>
            <a:r>
              <a:rPr lang="en-GB" sz="2600" dirty="0"/>
              <a:t> is a specific form of dismissal that occurs when an employer needs to reduce their workforce.</a:t>
            </a:r>
          </a:p>
          <a:p>
            <a:pPr marL="0" indent="0" algn="just">
              <a:buNone/>
            </a:pPr>
            <a:endParaRPr lang="en-GB" sz="2600" dirty="0"/>
          </a:p>
          <a:p>
            <a:pPr marL="0" indent="0" algn="just">
              <a:buNone/>
            </a:pPr>
            <a:r>
              <a:rPr lang="en-GB" sz="2600" dirty="0"/>
              <a:t>Unlike a dismissal for "conduct" or "capability," </a:t>
            </a:r>
            <a:r>
              <a:rPr lang="en-GB" sz="2600" dirty="0">
                <a:solidFill>
                  <a:srgbClr val="FF0000"/>
                </a:solidFill>
              </a:rPr>
              <a:t>redundancy is usually a "no-fault" dismissal,</a:t>
            </a:r>
            <a:r>
              <a:rPr lang="en-GB" sz="2600" dirty="0"/>
              <a:t> it focuses on the </a:t>
            </a:r>
            <a:r>
              <a:rPr lang="en-GB" sz="2600" b="1" dirty="0">
                <a:solidFill>
                  <a:srgbClr val="FF0000"/>
                </a:solidFill>
              </a:rPr>
              <a:t>job role</a:t>
            </a:r>
            <a:r>
              <a:rPr lang="en-GB" sz="2600" dirty="0">
                <a:solidFill>
                  <a:srgbClr val="FF0000"/>
                </a:solidFill>
              </a:rPr>
              <a:t> disappearing, not the person’s performance.</a:t>
            </a:r>
            <a:endParaRPr lang="en-US" dirty="0">
              <a:solidFill>
                <a:srgbClr val="FF0000"/>
              </a:solidFill>
            </a:endParaRPr>
          </a:p>
          <a:p>
            <a:pPr marL="0" indent="0">
              <a:buNone/>
            </a:pPr>
            <a:endParaRPr lang="en-US" dirty="0"/>
          </a:p>
          <a:p>
            <a:pPr marL="0" indent="0">
              <a:buNone/>
            </a:pPr>
            <a:endParaRPr lang="en-US" dirty="0"/>
          </a:p>
        </p:txBody>
      </p:sp>
    </p:spTree>
    <p:extLst>
      <p:ext uri="{BB962C8B-B14F-4D97-AF65-F5344CB8AC3E}">
        <p14:creationId xmlns:p14="http://schemas.microsoft.com/office/powerpoint/2010/main" val="15228774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BCE1AED-711D-7908-128E-F570298AE6FD}"/>
              </a:ext>
            </a:extLst>
          </p:cNvPr>
          <p:cNvSpPr>
            <a:spLocks noGrp="1"/>
          </p:cNvSpPr>
          <p:nvPr>
            <p:ph idx="1"/>
          </p:nvPr>
        </p:nvSpPr>
        <p:spPr>
          <a:xfrm>
            <a:off x="0" y="0"/>
            <a:ext cx="9258300" cy="5933209"/>
          </a:xfrm>
        </p:spPr>
        <p:txBody>
          <a:bodyPr>
            <a:normAutofit fontScale="85000" lnSpcReduction="10000"/>
          </a:bodyPr>
          <a:lstStyle/>
          <a:p>
            <a:pPr marL="0" indent="0">
              <a:buNone/>
            </a:pPr>
            <a:r>
              <a:rPr lang="en-GB" sz="2800" dirty="0"/>
              <a:t>Under the </a:t>
            </a:r>
            <a:r>
              <a:rPr lang="en-GB" sz="2800" b="1" dirty="0"/>
              <a:t>Employment Rights Act 1996</a:t>
            </a:r>
            <a:r>
              <a:rPr lang="en-GB" sz="2800" dirty="0"/>
              <a:t>, a redundancy situation legally exists in 3 specific scenarios:</a:t>
            </a:r>
          </a:p>
          <a:p>
            <a:pPr marL="0" indent="0">
              <a:buNone/>
            </a:pPr>
            <a:r>
              <a:rPr lang="en-GB" b="1" dirty="0"/>
              <a:t>1. Business Closure - </a:t>
            </a:r>
            <a:r>
              <a:rPr lang="en-GB" dirty="0"/>
              <a:t>The employer stops (or intends to stop) carrying on the business for the purposes of which the employee was employed. This applies even if the business is only closing one specific brand or division.</a:t>
            </a:r>
          </a:p>
          <a:p>
            <a:pPr marL="0" indent="0">
              <a:buNone/>
            </a:pPr>
            <a:r>
              <a:rPr lang="en-GB" b="1" dirty="0"/>
              <a:t>2. Workplace Closure - </a:t>
            </a:r>
            <a:r>
              <a:rPr lang="en-GB" dirty="0"/>
              <a:t>The employer stops carrying on the business in the specific location where the employee was employed. Even if the company is thriving elsewhere, if your specific office or factory closes, it is a redundancy.</a:t>
            </a:r>
          </a:p>
          <a:p>
            <a:pPr marL="0" indent="0">
              <a:buNone/>
            </a:pPr>
            <a:r>
              <a:rPr lang="en-GB" b="1" dirty="0"/>
              <a:t>3. Diminishing Requirements - </a:t>
            </a:r>
            <a:r>
              <a:rPr lang="en-GB" dirty="0"/>
              <a:t>This is the most common "strategic" redundancy. The business continues to operate, but the requirement for employees to carry out work of a particular kind has ceased or diminished. </a:t>
            </a:r>
          </a:p>
          <a:p>
            <a:pPr marL="0" indent="0">
              <a:buNone/>
            </a:pPr>
            <a:endParaRPr lang="en-GB" dirty="0"/>
          </a:p>
          <a:p>
            <a:pPr marL="0" indent="0">
              <a:buNone/>
            </a:pPr>
            <a:r>
              <a:rPr lang="en-GB" dirty="0"/>
              <a:t>This often happens due to:</a:t>
            </a:r>
          </a:p>
          <a:p>
            <a:r>
              <a:rPr lang="en-GB" b="1" dirty="0"/>
              <a:t>Technological Change:</a:t>
            </a:r>
            <a:r>
              <a:rPr lang="en-GB" dirty="0"/>
              <a:t> Automation/new software making a manual role obsolete.</a:t>
            </a:r>
          </a:p>
          <a:p>
            <a:r>
              <a:rPr lang="en-GB" b="1" dirty="0"/>
              <a:t>Restructuring:</a:t>
            </a:r>
            <a:r>
              <a:rPr lang="en-GB" dirty="0"/>
              <a:t> Merging departments, requiring fewer managers.</a:t>
            </a:r>
          </a:p>
          <a:p>
            <a:r>
              <a:rPr lang="en-GB" b="1" dirty="0"/>
              <a:t>Economic Downturn:</a:t>
            </a:r>
            <a:r>
              <a:rPr lang="en-GB" dirty="0"/>
              <a:t> A drop in orders or sales meaning fewer staff are needed to meet demand.</a:t>
            </a:r>
          </a:p>
        </p:txBody>
      </p:sp>
    </p:spTree>
    <p:extLst>
      <p:ext uri="{BB962C8B-B14F-4D97-AF65-F5344CB8AC3E}">
        <p14:creationId xmlns:p14="http://schemas.microsoft.com/office/powerpoint/2010/main" val="34113541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18457"/>
          </a:xfrm>
        </p:spPr>
        <p:txBody>
          <a:bodyPr>
            <a:normAutofit fontScale="90000"/>
          </a:bodyPr>
          <a:lstStyle/>
          <a:p>
            <a:r>
              <a:rPr lang="en-US" sz="4400" b="1" dirty="0">
                <a:solidFill>
                  <a:srgbClr val="0070C0"/>
                </a:solidFill>
              </a:rPr>
              <a:t>Reasons For Redundancy</a:t>
            </a:r>
          </a:p>
        </p:txBody>
      </p:sp>
      <p:sp>
        <p:nvSpPr>
          <p:cNvPr id="3" name="Content Placeholder 2"/>
          <p:cNvSpPr>
            <a:spLocks noGrp="1"/>
          </p:cNvSpPr>
          <p:nvPr>
            <p:ph idx="1"/>
          </p:nvPr>
        </p:nvSpPr>
        <p:spPr>
          <a:xfrm>
            <a:off x="0" y="718458"/>
            <a:ext cx="9143999" cy="5170714"/>
          </a:xfrm>
        </p:spPr>
        <p:txBody>
          <a:bodyPr>
            <a:normAutofit/>
          </a:bodyPr>
          <a:lstStyle/>
          <a:p>
            <a:pPr marL="514350" indent="-514350">
              <a:buFont typeface="+mj-lt"/>
              <a:buAutoNum type="arabicPeriod"/>
            </a:pPr>
            <a:r>
              <a:rPr lang="en-US" sz="3000" dirty="0"/>
              <a:t>Business or plant closure </a:t>
            </a:r>
          </a:p>
          <a:p>
            <a:pPr marL="514350" indent="-514350">
              <a:buFont typeface="+mj-lt"/>
              <a:buAutoNum type="arabicPeriod"/>
            </a:pPr>
            <a:r>
              <a:rPr lang="en-US" sz="3000" dirty="0"/>
              <a:t>Business relocation </a:t>
            </a:r>
          </a:p>
          <a:p>
            <a:pPr marL="514350" indent="-514350">
              <a:buFont typeface="+mj-lt"/>
              <a:buAutoNum type="arabicPeriod"/>
            </a:pPr>
            <a:r>
              <a:rPr lang="en-US" sz="3000" dirty="0"/>
              <a:t>Employer no longer need an existing particular kind of work, possibly in a particular location</a:t>
            </a:r>
          </a:p>
          <a:p>
            <a:pPr marL="514350" indent="-514350">
              <a:buFont typeface="+mj-lt"/>
              <a:buAutoNum type="arabicPeriod"/>
            </a:pPr>
            <a:r>
              <a:rPr lang="en-US" sz="3000" dirty="0"/>
              <a:t>Introduction of new technology- Machine take over of human services </a:t>
            </a:r>
          </a:p>
          <a:p>
            <a:pPr marL="514350" indent="-514350">
              <a:buFont typeface="+mj-lt"/>
              <a:buAutoNum type="arabicPeriod"/>
            </a:pPr>
            <a:r>
              <a:rPr lang="en-US" sz="3000" dirty="0"/>
              <a:t>Lack of business funding </a:t>
            </a:r>
          </a:p>
          <a:p>
            <a:pPr marL="0" indent="0">
              <a:buNone/>
            </a:pPr>
            <a:endParaRPr lang="en-US" dirty="0"/>
          </a:p>
          <a:p>
            <a:pPr marL="0" indent="0">
              <a:buNone/>
            </a:pPr>
            <a:endParaRPr lang="en-US" dirty="0"/>
          </a:p>
          <a:p>
            <a:pPr>
              <a:buFontTx/>
              <a:buChar char="-"/>
            </a:pPr>
            <a:endParaRPr lang="en-US" dirty="0"/>
          </a:p>
        </p:txBody>
      </p:sp>
    </p:spTree>
    <p:extLst>
      <p:ext uri="{BB962C8B-B14F-4D97-AF65-F5344CB8AC3E}">
        <p14:creationId xmlns:p14="http://schemas.microsoft.com/office/powerpoint/2010/main" val="30109804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023257"/>
          </a:xfrm>
        </p:spPr>
        <p:txBody>
          <a:bodyPr>
            <a:noAutofit/>
          </a:bodyPr>
          <a:lstStyle/>
          <a:p>
            <a:r>
              <a:rPr lang="en-US" sz="4400" b="1" dirty="0">
                <a:solidFill>
                  <a:srgbClr val="0070C0"/>
                </a:solidFill>
              </a:rPr>
              <a:t>Redundancies also commonplace in successful firms…</a:t>
            </a:r>
          </a:p>
        </p:txBody>
      </p:sp>
      <p:sp>
        <p:nvSpPr>
          <p:cNvPr id="3" name="Content Placeholder 2"/>
          <p:cNvSpPr>
            <a:spLocks noGrp="1"/>
          </p:cNvSpPr>
          <p:nvPr>
            <p:ph idx="1"/>
          </p:nvPr>
        </p:nvSpPr>
        <p:spPr>
          <a:xfrm>
            <a:off x="0" y="1143000"/>
            <a:ext cx="9144000" cy="4789714"/>
          </a:xfrm>
        </p:spPr>
        <p:txBody>
          <a:bodyPr>
            <a:normAutofit fontScale="92500" lnSpcReduction="10000"/>
          </a:bodyPr>
          <a:lstStyle/>
          <a:p>
            <a:pPr marL="457200" indent="-457200" algn="just">
              <a:buFont typeface="+mj-lt"/>
              <a:buAutoNum type="arabicPeriod"/>
            </a:pPr>
            <a:r>
              <a:rPr lang="en-US" dirty="0"/>
              <a:t>Way of streamlining, cost-cutting e.g., making employees redundant then re-engaging them through employment agency</a:t>
            </a:r>
          </a:p>
          <a:p>
            <a:pPr marL="457200" indent="-457200" algn="just">
              <a:buFont typeface="+mj-lt"/>
              <a:buAutoNum type="arabicPeriod"/>
            </a:pPr>
            <a:r>
              <a:rPr lang="en-US" dirty="0"/>
              <a:t>Employer can decide fewer employees needed for same amount of work</a:t>
            </a:r>
          </a:p>
          <a:p>
            <a:pPr marL="457200" indent="-457200" algn="just">
              <a:buFont typeface="+mj-lt"/>
              <a:buAutoNum type="arabicPeriod"/>
            </a:pPr>
            <a:r>
              <a:rPr lang="en-US" dirty="0"/>
              <a:t>Re-train surviving employees to undertake existing jobs</a:t>
            </a:r>
          </a:p>
          <a:p>
            <a:pPr marL="457200" indent="-457200" algn="just">
              <a:buFont typeface="+mj-lt"/>
              <a:buAutoNum type="arabicPeriod"/>
            </a:pPr>
            <a:r>
              <a:rPr lang="en-US" dirty="0"/>
              <a:t>Also used to increase control of behaviours e.g. if absence rates used as primary criterion for selection.</a:t>
            </a:r>
          </a:p>
          <a:p>
            <a:pPr>
              <a:buNone/>
            </a:pPr>
            <a:r>
              <a:rPr lang="en-US" sz="3500" b="1" dirty="0"/>
              <a:t>Mergers in UK</a:t>
            </a:r>
          </a:p>
          <a:p>
            <a:pPr algn="just"/>
            <a:r>
              <a:rPr lang="en-US" dirty="0"/>
              <a:t>Point of mergers – often financial (economies of scale, saving on </a:t>
            </a:r>
            <a:r>
              <a:rPr lang="en-US" dirty="0" err="1"/>
              <a:t>labour</a:t>
            </a:r>
            <a:r>
              <a:rPr lang="en-US" dirty="0"/>
              <a:t> costs) </a:t>
            </a:r>
            <a:r>
              <a:rPr lang="en-US" dirty="0">
                <a:latin typeface="Wingdings"/>
                <a:ea typeface="Wingdings"/>
                <a:cs typeface="Wingdings"/>
              </a:rPr>
              <a:t></a:t>
            </a:r>
            <a:r>
              <a:rPr lang="en-US" dirty="0"/>
              <a:t> redundancies</a:t>
            </a:r>
          </a:p>
          <a:p>
            <a:pPr algn="just"/>
            <a:r>
              <a:rPr lang="en-US" dirty="0"/>
              <a:t>Can also be strategic (expansion of business activities, new markets, increase market share, market leadership, acquire knowledge, technology, control of supply chain, etc.)</a:t>
            </a:r>
          </a:p>
          <a:p>
            <a:pPr algn="just"/>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AA582-C222-EBA5-8BBF-C53C77848669}"/>
              </a:ext>
            </a:extLst>
          </p:cNvPr>
          <p:cNvSpPr>
            <a:spLocks noGrp="1"/>
          </p:cNvSpPr>
          <p:nvPr>
            <p:ph type="title"/>
          </p:nvPr>
        </p:nvSpPr>
        <p:spPr>
          <a:xfrm>
            <a:off x="0" y="0"/>
            <a:ext cx="9144000" cy="623455"/>
          </a:xfrm>
        </p:spPr>
        <p:txBody>
          <a:bodyPr>
            <a:normAutofit fontScale="90000"/>
          </a:bodyPr>
          <a:lstStyle/>
          <a:p>
            <a:br>
              <a:rPr lang="en-GB" b="1" dirty="0"/>
            </a:br>
            <a:r>
              <a:rPr lang="en-GB" sz="3600" b="1" dirty="0"/>
              <a:t>Managing Redundancy (The Strategic Exit)</a:t>
            </a:r>
            <a:br>
              <a:rPr lang="en-GB" sz="3600" b="1" dirty="0"/>
            </a:br>
            <a:endParaRPr lang="en-GB" dirty="0"/>
          </a:p>
        </p:txBody>
      </p:sp>
      <p:sp>
        <p:nvSpPr>
          <p:cNvPr id="3" name="Content Placeholder 2">
            <a:extLst>
              <a:ext uri="{FF2B5EF4-FFF2-40B4-BE49-F238E27FC236}">
                <a16:creationId xmlns:a16="http://schemas.microsoft.com/office/drawing/2014/main" id="{F44B9CD7-8FB6-536F-837E-137AA5F81D0B}"/>
              </a:ext>
            </a:extLst>
          </p:cNvPr>
          <p:cNvSpPr>
            <a:spLocks noGrp="1"/>
          </p:cNvSpPr>
          <p:nvPr>
            <p:ph idx="1"/>
          </p:nvPr>
        </p:nvSpPr>
        <p:spPr>
          <a:xfrm>
            <a:off x="-1" y="623455"/>
            <a:ext cx="9143999" cy="5153890"/>
          </a:xfrm>
        </p:spPr>
        <p:txBody>
          <a:bodyPr>
            <a:normAutofit/>
          </a:bodyPr>
          <a:lstStyle/>
          <a:p>
            <a:r>
              <a:rPr lang="en-GB" dirty="0"/>
              <a:t>Redundancy occurs when a business closes, a location shuts down, or the requirement for specific work diminishes.</a:t>
            </a:r>
          </a:p>
          <a:p>
            <a:r>
              <a:rPr lang="en-GB" b="1" dirty="0"/>
              <a:t>The Selection Pool:</a:t>
            </a:r>
            <a:r>
              <a:rPr lang="en-GB" dirty="0"/>
              <a:t> You must identify the </a:t>
            </a:r>
            <a:r>
              <a:rPr lang="en-GB" b="1" dirty="0">
                <a:solidFill>
                  <a:srgbClr val="FF0000"/>
                </a:solidFill>
              </a:rPr>
              <a:t>"at risk" </a:t>
            </a:r>
            <a:r>
              <a:rPr lang="en-GB" dirty="0"/>
              <a:t>group fairly (e.g., using a matrix of skills, attendance, and performance). Avoid "Last In, First Out" (LIFO), if it leads to age discrimination.</a:t>
            </a:r>
          </a:p>
          <a:p>
            <a:r>
              <a:rPr lang="en-GB" b="1" dirty="0"/>
              <a:t>Consultation Requirements:</a:t>
            </a:r>
            <a:endParaRPr lang="en-GB" dirty="0"/>
          </a:p>
          <a:p>
            <a:pPr lvl="1"/>
            <a:r>
              <a:rPr lang="en-GB" b="1" dirty="0"/>
              <a:t>Individual:</a:t>
            </a:r>
            <a:r>
              <a:rPr lang="en-GB" dirty="0"/>
              <a:t> Required for all.</a:t>
            </a:r>
          </a:p>
          <a:p>
            <a:pPr lvl="1"/>
            <a:r>
              <a:rPr lang="en-GB" b="1" dirty="0"/>
              <a:t>Collective:</a:t>
            </a:r>
            <a:r>
              <a:rPr lang="en-GB" dirty="0"/>
              <a:t> If 20+ redundancies in 90 days, you must consult with "appropriate representatives" for 30–45 days before the first dismissal.</a:t>
            </a:r>
          </a:p>
          <a:p>
            <a:r>
              <a:rPr lang="en-GB" b="1" dirty="0"/>
              <a:t>Alternative Employment:</a:t>
            </a:r>
            <a:r>
              <a:rPr lang="en-GB" dirty="0"/>
              <a:t> You have a legal duty to look for </a:t>
            </a:r>
            <a:r>
              <a:rPr lang="en-GB" dirty="0">
                <a:solidFill>
                  <a:srgbClr val="FF0000"/>
                </a:solidFill>
              </a:rPr>
              <a:t>"suitable alternative roles" </a:t>
            </a:r>
            <a:r>
              <a:rPr lang="en-GB" dirty="0"/>
              <a:t>within the organization to avoid redundancy.</a:t>
            </a:r>
          </a:p>
          <a:p>
            <a:r>
              <a:rPr lang="en-US" dirty="0"/>
              <a:t>Must be able to provide objective evidence!</a:t>
            </a:r>
          </a:p>
          <a:p>
            <a:endParaRPr lang="en-GB" dirty="0"/>
          </a:p>
        </p:txBody>
      </p:sp>
    </p:spTree>
    <p:extLst>
      <p:ext uri="{BB962C8B-B14F-4D97-AF65-F5344CB8AC3E}">
        <p14:creationId xmlns:p14="http://schemas.microsoft.com/office/powerpoint/2010/main" val="35962391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4400"/>
          </a:xfrm>
        </p:spPr>
        <p:txBody>
          <a:bodyPr>
            <a:normAutofit fontScale="90000"/>
          </a:bodyPr>
          <a:lstStyle/>
          <a:p>
            <a:r>
              <a:rPr lang="en-US" sz="4000" b="1" dirty="0">
                <a:solidFill>
                  <a:srgbClr val="0070C0"/>
                </a:solidFill>
              </a:rPr>
              <a:t>Managing Redundancy - Why is this important?</a:t>
            </a:r>
            <a:endParaRPr lang="en-US" sz="4000" b="1" dirty="0"/>
          </a:p>
        </p:txBody>
      </p:sp>
      <p:sp>
        <p:nvSpPr>
          <p:cNvPr id="3" name="Content Placeholder 2"/>
          <p:cNvSpPr>
            <a:spLocks noGrp="1"/>
          </p:cNvSpPr>
          <p:nvPr>
            <p:ph idx="1"/>
          </p:nvPr>
        </p:nvSpPr>
        <p:spPr>
          <a:xfrm>
            <a:off x="0" y="914400"/>
            <a:ext cx="9144000" cy="5362680"/>
          </a:xfrm>
        </p:spPr>
        <p:txBody>
          <a:bodyPr>
            <a:normAutofit fontScale="92500"/>
          </a:bodyPr>
          <a:lstStyle/>
          <a:p>
            <a:pPr algn="just"/>
            <a:r>
              <a:rPr lang="en-US" sz="2600" dirty="0">
                <a:latin typeface="Aptos" panose="020B0004020202020204" pitchFamily="34" charset="0"/>
              </a:rPr>
              <a:t>Employers are obliged to adhere to legal redundancy procedures</a:t>
            </a:r>
          </a:p>
          <a:p>
            <a:pPr algn="just"/>
            <a:r>
              <a:rPr lang="en-US" sz="2600" dirty="0">
                <a:latin typeface="Aptos" panose="020B0004020202020204" pitchFamily="34" charset="0"/>
              </a:rPr>
              <a:t>Employes are entitlement to redundancy payments</a:t>
            </a:r>
          </a:p>
          <a:p>
            <a:pPr algn="just"/>
            <a:r>
              <a:rPr lang="en-US" sz="2600" dirty="0">
                <a:latin typeface="Aptos" panose="020B0004020202020204" pitchFamily="34" charset="0"/>
              </a:rPr>
              <a:t>Redundancy has a different procedural approach to dismissal. It must meet Employment Tribunal standards of </a:t>
            </a:r>
            <a:r>
              <a:rPr lang="en-US" sz="2600" dirty="0">
                <a:solidFill>
                  <a:srgbClr val="FF0000"/>
                </a:solidFill>
                <a:latin typeface="Aptos" panose="020B0004020202020204" pitchFamily="34" charset="0"/>
              </a:rPr>
              <a:t>‘reasonableness’</a:t>
            </a:r>
          </a:p>
          <a:p>
            <a:pPr marL="0" indent="0" algn="just">
              <a:buNone/>
            </a:pPr>
            <a:endParaRPr lang="en-AU" sz="1100" b="1" dirty="0">
              <a:solidFill>
                <a:srgbClr val="0070C0"/>
              </a:solidFill>
              <a:latin typeface="Aptos" panose="020B0004020202020204" pitchFamily="34" charset="0"/>
            </a:endParaRPr>
          </a:p>
          <a:p>
            <a:pPr marL="0" indent="0" algn="just">
              <a:buNone/>
            </a:pPr>
            <a:r>
              <a:rPr lang="en-AU" sz="3500" b="1" dirty="0">
                <a:solidFill>
                  <a:srgbClr val="0070C0"/>
                </a:solidFill>
                <a:latin typeface="Aptos" panose="020B0004020202020204" pitchFamily="34" charset="0"/>
              </a:rPr>
              <a:t>Steps</a:t>
            </a:r>
            <a:endParaRPr lang="en-US" sz="3500" dirty="0">
              <a:latin typeface="Aptos" panose="020B0004020202020204" pitchFamily="34" charset="0"/>
            </a:endParaRPr>
          </a:p>
          <a:p>
            <a:r>
              <a:rPr lang="en-AU" sz="2600" dirty="0">
                <a:latin typeface="Aptos" panose="020B0004020202020204" pitchFamily="34" charset="0"/>
              </a:rPr>
              <a:t>Step 1 - Provide affected employees with written notification of the changes that are proposed.</a:t>
            </a:r>
          </a:p>
          <a:p>
            <a:r>
              <a:rPr lang="en-AU" sz="2600" dirty="0">
                <a:latin typeface="Aptos" panose="020B0004020202020204" pitchFamily="34" charset="0"/>
              </a:rPr>
              <a:t>Step 2 - Discuss the operational changes with affected employees (and their representatives).</a:t>
            </a:r>
          </a:p>
          <a:p>
            <a:r>
              <a:rPr lang="en-AU" sz="2600" dirty="0">
                <a:latin typeface="Aptos" panose="020B0004020202020204" pitchFamily="34" charset="0"/>
              </a:rPr>
              <a:t>Step 3 - </a:t>
            </a:r>
            <a:r>
              <a:rPr lang="en-AU" sz="2600" kern="0" dirty="0">
                <a:latin typeface="Aptos" panose="020B0004020202020204" pitchFamily="34" charset="0"/>
              </a:rPr>
              <a:t>Listen to affected employees, consider what they have to say &amp; respond.</a:t>
            </a:r>
          </a:p>
          <a:p>
            <a:pPr lvl="1" algn="just"/>
            <a:endParaRPr lang="en-AU" sz="2600" dirty="0"/>
          </a:p>
          <a:p>
            <a:pPr lvl="1" algn="just"/>
            <a:endParaRPr lang="en-AU" sz="2600" dirty="0"/>
          </a:p>
          <a:p>
            <a:pPr marL="0" indent="0" algn="just">
              <a:buNone/>
            </a:pPr>
            <a:endParaRPr lang="en-US" dirty="0"/>
          </a:p>
          <a:p>
            <a:pPr marL="0" indent="0" algn="just">
              <a:buNone/>
            </a:pPr>
            <a:endParaRPr lang="en-US" dirty="0"/>
          </a:p>
          <a:p>
            <a:pPr marL="0" indent="0" algn="just">
              <a:buNone/>
            </a:pPr>
            <a:endParaRPr lang="en-US" dirty="0"/>
          </a:p>
          <a:p>
            <a:pPr marL="0" indent="0" algn="just">
              <a:buNone/>
            </a:pPr>
            <a:endParaRPr lang="en-US" dirty="0"/>
          </a:p>
        </p:txBody>
      </p:sp>
    </p:spTree>
    <p:extLst>
      <p:ext uri="{BB962C8B-B14F-4D97-AF65-F5344CB8AC3E}">
        <p14:creationId xmlns:p14="http://schemas.microsoft.com/office/powerpoint/2010/main" val="24862255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799089"/>
          </a:xfrm>
        </p:spPr>
        <p:txBody>
          <a:bodyPr>
            <a:normAutofit/>
          </a:bodyPr>
          <a:lstStyle/>
          <a:p>
            <a:r>
              <a:rPr lang="en-US" sz="4000" b="1" dirty="0">
                <a:solidFill>
                  <a:srgbClr val="0070C0"/>
                </a:solidFill>
              </a:rPr>
              <a:t>What is a reasonable procedure?</a:t>
            </a:r>
          </a:p>
        </p:txBody>
      </p:sp>
      <p:sp>
        <p:nvSpPr>
          <p:cNvPr id="3" name="Content Placeholder 2"/>
          <p:cNvSpPr>
            <a:spLocks noGrp="1"/>
          </p:cNvSpPr>
          <p:nvPr>
            <p:ph idx="1"/>
          </p:nvPr>
        </p:nvSpPr>
        <p:spPr>
          <a:xfrm>
            <a:off x="0" y="1073727"/>
            <a:ext cx="9144000" cy="4813061"/>
          </a:xfrm>
        </p:spPr>
        <p:txBody>
          <a:bodyPr>
            <a:normAutofit/>
          </a:bodyPr>
          <a:lstStyle/>
          <a:p>
            <a:pPr algn="just"/>
            <a:r>
              <a:rPr lang="en-GB" sz="2800" dirty="0"/>
              <a:t>Have steps been taken to minimise the number of redundancies or avoid altogether?</a:t>
            </a:r>
          </a:p>
          <a:p>
            <a:pPr algn="just">
              <a:buNone/>
            </a:pPr>
            <a:r>
              <a:rPr lang="en-GB" sz="2800" dirty="0"/>
              <a:t>Either:</a:t>
            </a:r>
          </a:p>
          <a:p>
            <a:pPr algn="just"/>
            <a:r>
              <a:rPr lang="en-GB" sz="2800" b="1" dirty="0"/>
              <a:t>Longer Term: </a:t>
            </a:r>
            <a:r>
              <a:rPr lang="en-GB" sz="2800" dirty="0"/>
              <a:t>Steps to prevent situation arising in first place (HR Planning, Flexible work practices and early retirement)</a:t>
            </a:r>
          </a:p>
          <a:p>
            <a:pPr algn="just"/>
            <a:r>
              <a:rPr lang="en-GB" sz="2800" b="1" dirty="0"/>
              <a:t>Short Term: </a:t>
            </a:r>
            <a:r>
              <a:rPr lang="en-GB" sz="2800" dirty="0"/>
              <a:t>Steps to take once redundancy becomes inevitable (compulsory and voluntary redundancy) </a:t>
            </a:r>
          </a:p>
          <a:p>
            <a:pPr algn="just">
              <a:buNone/>
            </a:pPr>
            <a:endParaRPr lang="en-GB" b="1" dirty="0"/>
          </a:p>
          <a:p>
            <a:pPr algn="just">
              <a:buNone/>
            </a:pPr>
            <a:endParaRPr lang="en-GB" dirty="0"/>
          </a:p>
          <a:p>
            <a:pPr algn="just">
              <a:buNone/>
            </a:pPr>
            <a:endParaRPr lang="en-US" dirty="0"/>
          </a:p>
        </p:txBody>
      </p:sp>
    </p:spTree>
    <p:extLst>
      <p:ext uri="{BB962C8B-B14F-4D97-AF65-F5344CB8AC3E}">
        <p14:creationId xmlns:p14="http://schemas.microsoft.com/office/powerpoint/2010/main" val="35239054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457200"/>
          </a:xfrm>
        </p:spPr>
        <p:txBody>
          <a:bodyPr>
            <a:normAutofit fontScale="90000"/>
          </a:bodyPr>
          <a:lstStyle/>
          <a:p>
            <a:r>
              <a:rPr lang="en-US" sz="3900" b="1" dirty="0">
                <a:solidFill>
                  <a:srgbClr val="0070C0"/>
                </a:solidFill>
              </a:rPr>
              <a:t>Long-term approaches</a:t>
            </a:r>
            <a:endParaRPr lang="en-US" sz="3900" dirty="0">
              <a:solidFill>
                <a:srgbClr val="0070C0"/>
              </a:solidFill>
            </a:endParaRPr>
          </a:p>
        </p:txBody>
      </p:sp>
      <p:sp>
        <p:nvSpPr>
          <p:cNvPr id="3" name="Content Placeholder 2"/>
          <p:cNvSpPr>
            <a:spLocks noGrp="1"/>
          </p:cNvSpPr>
          <p:nvPr>
            <p:ph idx="1"/>
          </p:nvPr>
        </p:nvSpPr>
        <p:spPr>
          <a:xfrm>
            <a:off x="0" y="550718"/>
            <a:ext cx="9144000" cy="5216237"/>
          </a:xfrm>
        </p:spPr>
        <p:txBody>
          <a:bodyPr>
            <a:normAutofit fontScale="92500" lnSpcReduction="10000"/>
          </a:bodyPr>
          <a:lstStyle/>
          <a:p>
            <a:pPr>
              <a:buNone/>
            </a:pPr>
            <a:r>
              <a:rPr lang="en-GB" dirty="0"/>
              <a:t>1. </a:t>
            </a:r>
            <a:r>
              <a:rPr lang="en-GB" b="1" dirty="0"/>
              <a:t>Effective HR planning - </a:t>
            </a:r>
            <a:r>
              <a:rPr lang="en-GB" dirty="0"/>
              <a:t>If downturn or change in business processes can be foreseen (big ‘if’)</a:t>
            </a:r>
          </a:p>
          <a:p>
            <a:pPr>
              <a:buFontTx/>
              <a:buChar char="-"/>
            </a:pPr>
            <a:r>
              <a:rPr lang="en-GB" dirty="0"/>
              <a:t>Can reduce the number of new recruits</a:t>
            </a:r>
          </a:p>
          <a:p>
            <a:pPr>
              <a:buFontTx/>
              <a:buChar char="-"/>
            </a:pPr>
            <a:r>
              <a:rPr lang="en-GB" dirty="0"/>
              <a:t>Focus on retraining existing employees for new roles</a:t>
            </a:r>
          </a:p>
          <a:p>
            <a:pPr>
              <a:buNone/>
            </a:pPr>
            <a:endParaRPr lang="en-GB" dirty="0"/>
          </a:p>
          <a:p>
            <a:pPr marL="0" indent="0">
              <a:buNone/>
            </a:pPr>
            <a:r>
              <a:rPr lang="en-GB" b="1" dirty="0"/>
              <a:t>2. Flexible working - </a:t>
            </a:r>
            <a:r>
              <a:rPr lang="en-GB" dirty="0"/>
              <a:t>Seek applications for staff to work flexibly, Employ multi-skilling employees, Subcontracting peripheral tasks/use of agency workers.</a:t>
            </a:r>
          </a:p>
          <a:p>
            <a:pPr>
              <a:buNone/>
            </a:pPr>
            <a:endParaRPr lang="en-GB" dirty="0"/>
          </a:p>
          <a:p>
            <a:pPr marL="0" indent="0" algn="just">
              <a:buNone/>
            </a:pPr>
            <a:r>
              <a:rPr lang="en-GB" b="1" dirty="0"/>
              <a:t>3. Early retirement schemes – </a:t>
            </a:r>
            <a:r>
              <a:rPr lang="en-GB" dirty="0"/>
              <a:t>Attractive for employees (can draw pension and still work)</a:t>
            </a:r>
          </a:p>
          <a:p>
            <a:pPr algn="just"/>
            <a:r>
              <a:rPr lang="en-GB" dirty="0"/>
              <a:t>Offer employees incentive to retire early but do not compel them to have a premature retirement</a:t>
            </a:r>
          </a:p>
          <a:p>
            <a:pPr algn="just"/>
            <a:r>
              <a:rPr lang="en-GB" dirty="0"/>
              <a:t>Offer should be made to all employees and not target specific employees e.g. an aged or older employee</a:t>
            </a:r>
          </a:p>
          <a:p>
            <a:pPr marL="0" indent="0">
              <a:buNone/>
            </a:pPr>
            <a:endParaRPr lang="en-GB" dirty="0"/>
          </a:p>
          <a:p>
            <a:pPr>
              <a:buNone/>
            </a:pPr>
            <a:endParaRPr lang="en-GB" dirty="0"/>
          </a:p>
          <a:p>
            <a:pPr>
              <a:buNone/>
            </a:pPr>
            <a:endParaRPr lang="en-GB" dirty="0"/>
          </a:p>
          <a:p>
            <a:pPr>
              <a:buNone/>
            </a:pPr>
            <a:endParaRPr lang="en-GB" dirty="0"/>
          </a:p>
          <a:p>
            <a:pPr>
              <a:buNone/>
            </a:pPr>
            <a:endParaRPr lang="en-GB" b="1" dirty="0"/>
          </a:p>
          <a:p>
            <a:pPr>
              <a:buNone/>
            </a:pPr>
            <a:endParaRPr lang="en-GB" dirty="0"/>
          </a:p>
          <a:p>
            <a:pPr>
              <a:buNone/>
            </a:pPr>
            <a:endParaRPr lang="en-US" dirty="0"/>
          </a:p>
        </p:txBody>
      </p:sp>
    </p:spTree>
    <p:extLst>
      <p:ext uri="{BB962C8B-B14F-4D97-AF65-F5344CB8AC3E}">
        <p14:creationId xmlns:p14="http://schemas.microsoft.com/office/powerpoint/2010/main" val="24150411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0"/>
            <a:ext cx="9227127" cy="561109"/>
          </a:xfrm>
        </p:spPr>
        <p:txBody>
          <a:bodyPr>
            <a:normAutofit fontScale="90000"/>
          </a:bodyPr>
          <a:lstStyle/>
          <a:p>
            <a:r>
              <a:rPr lang="en-GB" sz="4000" b="1" dirty="0">
                <a:solidFill>
                  <a:srgbClr val="0070C0"/>
                </a:solidFill>
              </a:rPr>
              <a:t>Short-term approaches</a:t>
            </a:r>
            <a:endParaRPr lang="en-GB" dirty="0">
              <a:solidFill>
                <a:srgbClr val="0070C0"/>
              </a:solidFill>
            </a:endParaRPr>
          </a:p>
        </p:txBody>
      </p:sp>
      <p:sp>
        <p:nvSpPr>
          <p:cNvPr id="3" name="Content Placeholder 2"/>
          <p:cNvSpPr>
            <a:spLocks noGrp="1"/>
          </p:cNvSpPr>
          <p:nvPr>
            <p:ph idx="1"/>
          </p:nvPr>
        </p:nvSpPr>
        <p:spPr>
          <a:xfrm>
            <a:off x="0" y="561109"/>
            <a:ext cx="9144000" cy="5629298"/>
          </a:xfrm>
        </p:spPr>
        <p:txBody>
          <a:bodyPr>
            <a:noAutofit/>
          </a:bodyPr>
          <a:lstStyle/>
          <a:p>
            <a:pPr marL="0" indent="0">
              <a:buNone/>
            </a:pPr>
            <a:r>
              <a:rPr lang="en-GB" dirty="0"/>
              <a:t>Long-term approaches may still fail to prevent redundancies</a:t>
            </a:r>
          </a:p>
          <a:p>
            <a:pPr marL="0" indent="0">
              <a:buNone/>
            </a:pPr>
            <a:r>
              <a:rPr lang="en-GB" dirty="0"/>
              <a:t>So, first step usually = ask for volunteers</a:t>
            </a:r>
          </a:p>
          <a:p>
            <a:pPr algn="just"/>
            <a:r>
              <a:rPr lang="en-GB" dirty="0"/>
              <a:t>Asking employees who would like to be considered for redundancy </a:t>
            </a:r>
          </a:p>
          <a:p>
            <a:pPr algn="just"/>
            <a:r>
              <a:rPr lang="en-GB" dirty="0"/>
              <a:t>Select those to be made redundant </a:t>
            </a:r>
          </a:p>
          <a:p>
            <a:pPr algn="just"/>
            <a:endParaRPr lang="en-GB" sz="2800" dirty="0"/>
          </a:p>
          <a:p>
            <a:pPr marL="0" indent="0" algn="just">
              <a:buNone/>
            </a:pPr>
            <a:r>
              <a:rPr lang="en-GB" sz="2800" dirty="0"/>
              <a:t>Pitfalls of asking for volunteers?</a:t>
            </a:r>
          </a:p>
          <a:p>
            <a:pPr marL="457200" indent="-457200">
              <a:buFont typeface="+mj-lt"/>
              <a:buAutoNum type="arabicPeriod"/>
            </a:pPr>
            <a:r>
              <a:rPr lang="en-GB" sz="2000" dirty="0"/>
              <a:t>Good approach but can be very expensive</a:t>
            </a:r>
          </a:p>
          <a:p>
            <a:pPr marL="457200" indent="-457200">
              <a:buFont typeface="+mj-lt"/>
              <a:buAutoNum type="arabicPeriod"/>
            </a:pPr>
            <a:r>
              <a:rPr lang="en-GB" sz="2000" dirty="0"/>
              <a:t>Long-serving employees entitled to most payment</a:t>
            </a:r>
          </a:p>
          <a:p>
            <a:pPr marL="457200" indent="-457200">
              <a:buFont typeface="+mj-lt"/>
              <a:buAutoNum type="arabicPeriod"/>
            </a:pPr>
            <a:r>
              <a:rPr lang="en-GB" sz="2000" dirty="0"/>
              <a:t>Loss of best talent</a:t>
            </a:r>
          </a:p>
          <a:p>
            <a:pPr marL="457200" indent="-457200">
              <a:buFont typeface="+mj-lt"/>
              <a:buAutoNum type="arabicPeriod"/>
            </a:pPr>
            <a:r>
              <a:rPr lang="en-GB" sz="2000" dirty="0"/>
              <a:t>Too many applicants</a:t>
            </a:r>
          </a:p>
          <a:p>
            <a:pPr marL="457200" indent="-457200">
              <a:buFont typeface="+mj-lt"/>
              <a:buAutoNum type="arabicPeriod"/>
            </a:pPr>
            <a:r>
              <a:rPr lang="en-GB" sz="2000" dirty="0"/>
              <a:t>Those not selected become demotivated</a:t>
            </a:r>
            <a:endParaRPr lang="en-GB" sz="2800" dirty="0"/>
          </a:p>
          <a:p>
            <a:pPr marL="0" indent="0" algn="just">
              <a:buNone/>
            </a:pPr>
            <a:endParaRPr lang="en-GB" sz="2800" dirty="0"/>
          </a:p>
        </p:txBody>
      </p:sp>
    </p:spTree>
    <p:extLst>
      <p:ext uri="{BB962C8B-B14F-4D97-AF65-F5344CB8AC3E}">
        <p14:creationId xmlns:p14="http://schemas.microsoft.com/office/powerpoint/2010/main" val="14801133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237518" cy="955964"/>
          </a:xfrm>
        </p:spPr>
        <p:txBody>
          <a:bodyPr>
            <a:noAutofit/>
          </a:bodyPr>
          <a:lstStyle/>
          <a:p>
            <a:r>
              <a:rPr lang="en-GB" sz="3600" b="1" dirty="0"/>
              <a:t>How to avoid the pitfalls of volunteered redundancy?</a:t>
            </a:r>
            <a:endParaRPr lang="en-US" sz="3600" b="1" dirty="0">
              <a:solidFill>
                <a:srgbClr val="0070C0"/>
              </a:solidFill>
            </a:endParaRPr>
          </a:p>
        </p:txBody>
      </p:sp>
      <p:sp>
        <p:nvSpPr>
          <p:cNvPr id="3" name="Content Placeholder 2"/>
          <p:cNvSpPr>
            <a:spLocks noGrp="1"/>
          </p:cNvSpPr>
          <p:nvPr>
            <p:ph idx="1"/>
          </p:nvPr>
        </p:nvSpPr>
        <p:spPr>
          <a:xfrm>
            <a:off x="0" y="1028700"/>
            <a:ext cx="9144000" cy="4748645"/>
          </a:xfrm>
        </p:spPr>
        <p:txBody>
          <a:bodyPr>
            <a:normAutofit fontScale="92500" lnSpcReduction="20000"/>
          </a:bodyPr>
          <a:lstStyle/>
          <a:p>
            <a:pPr marL="514350" indent="-514350" algn="just">
              <a:buFont typeface="+mj-lt"/>
              <a:buAutoNum type="arabicPeriod"/>
            </a:pPr>
            <a:r>
              <a:rPr lang="en-US" sz="2800" dirty="0"/>
              <a:t>Target particular grades or departments</a:t>
            </a:r>
          </a:p>
          <a:p>
            <a:pPr marL="514350" indent="-514350" algn="just">
              <a:buFont typeface="+mj-lt"/>
              <a:buAutoNum type="arabicPeriod"/>
            </a:pPr>
            <a:r>
              <a:rPr lang="en-US" sz="2800" dirty="0"/>
              <a:t>Target individuals with poorer performance and longer service (early retirement options?)</a:t>
            </a:r>
          </a:p>
          <a:p>
            <a:pPr marL="514350" indent="-514350" algn="just">
              <a:buFont typeface="+mj-lt"/>
              <a:buAutoNum type="arabicPeriod"/>
            </a:pPr>
            <a:r>
              <a:rPr lang="en-US" sz="2800" dirty="0"/>
              <a:t>Don’t raise false hopes – establish criteria e.g. employees with good performance, long-service and valuable skills won’t be selected.</a:t>
            </a:r>
          </a:p>
          <a:p>
            <a:pPr marL="514350" indent="-514350" algn="just">
              <a:buFont typeface="+mj-lt"/>
              <a:buAutoNum type="arabicPeriod"/>
            </a:pPr>
            <a:r>
              <a:rPr lang="en-US" sz="2800" dirty="0"/>
              <a:t>Only advertise vacant posts internally &amp; only fill with employees at risk of redundancy</a:t>
            </a:r>
          </a:p>
          <a:p>
            <a:pPr marL="514350" indent="-514350" algn="just">
              <a:buFont typeface="+mj-lt"/>
              <a:buAutoNum type="arabicPeriod"/>
            </a:pPr>
            <a:r>
              <a:rPr lang="en-US" sz="2800" dirty="0"/>
              <a:t>Cut staff costs by: Reducing overtime, Cutting hours, Pay freeze or pay cut </a:t>
            </a:r>
          </a:p>
          <a:p>
            <a:pPr marL="342900" lvl="1" indent="0" algn="just">
              <a:buNone/>
            </a:pPr>
            <a:r>
              <a:rPr lang="en-US" sz="2800" dirty="0"/>
              <a:t>- These should be negotiated with staff reps &amp; trade unions</a:t>
            </a:r>
          </a:p>
          <a:p>
            <a:pPr marL="514350" indent="-514350" algn="just">
              <a:buFont typeface="+mj-lt"/>
              <a:buAutoNum type="arabicPeriod"/>
            </a:pPr>
            <a:r>
              <a:rPr lang="en-US" sz="2800" dirty="0"/>
              <a:t>Cut other costs (rent </a:t>
            </a:r>
            <a:r>
              <a:rPr lang="en-US" sz="2800" dirty="0" err="1"/>
              <a:t>etc</a:t>
            </a:r>
            <a:r>
              <a:rPr lang="en-US" sz="2800" dirty="0"/>
              <a:t>)</a:t>
            </a:r>
          </a:p>
          <a:p>
            <a:pPr algn="just">
              <a:buFontTx/>
              <a:buChar char="-"/>
            </a:pPr>
            <a:endParaRPr lang="en-US" sz="29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529936"/>
          </a:xfrm>
        </p:spPr>
        <p:txBody>
          <a:bodyPr>
            <a:normAutofit fontScale="90000"/>
          </a:bodyPr>
          <a:lstStyle/>
          <a:p>
            <a:r>
              <a:rPr lang="en-US" sz="3600" b="1" dirty="0">
                <a:solidFill>
                  <a:srgbClr val="0070C0"/>
                </a:solidFill>
              </a:rPr>
              <a:t>Help for redundant employees</a:t>
            </a:r>
          </a:p>
        </p:txBody>
      </p:sp>
      <p:sp>
        <p:nvSpPr>
          <p:cNvPr id="3" name="Content Placeholder 2"/>
          <p:cNvSpPr>
            <a:spLocks noGrp="1"/>
          </p:cNvSpPr>
          <p:nvPr>
            <p:ph idx="1"/>
          </p:nvPr>
        </p:nvSpPr>
        <p:spPr>
          <a:xfrm>
            <a:off x="0" y="633845"/>
            <a:ext cx="9144000" cy="5372100"/>
          </a:xfrm>
        </p:spPr>
        <p:txBody>
          <a:bodyPr>
            <a:normAutofit/>
          </a:bodyPr>
          <a:lstStyle/>
          <a:p>
            <a:pPr algn="just"/>
            <a:r>
              <a:rPr lang="en-US" sz="3000" dirty="0"/>
              <a:t>Not much law on this except you must give employees reasonable time off to find another job.</a:t>
            </a:r>
          </a:p>
          <a:p>
            <a:pPr algn="just"/>
            <a:r>
              <a:rPr lang="en-US" sz="3000" dirty="0"/>
              <a:t>But most large organisations offer practical assistance with job search and counselling.</a:t>
            </a:r>
          </a:p>
          <a:p>
            <a:pPr algn="just"/>
            <a:r>
              <a:rPr lang="en-US" sz="3000" dirty="0"/>
              <a:t>Counsellors must be trained professionals.</a:t>
            </a:r>
          </a:p>
        </p:txBody>
      </p:sp>
    </p:spTree>
    <p:extLst>
      <p:ext uri="{BB962C8B-B14F-4D97-AF65-F5344CB8AC3E}">
        <p14:creationId xmlns:p14="http://schemas.microsoft.com/office/powerpoint/2010/main" val="6375991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623FE-2540-9459-93E4-D9F4AC9F51A3}"/>
              </a:ext>
            </a:extLst>
          </p:cNvPr>
          <p:cNvSpPr>
            <a:spLocks noGrp="1"/>
          </p:cNvSpPr>
          <p:nvPr>
            <p:ph type="title"/>
          </p:nvPr>
        </p:nvSpPr>
        <p:spPr>
          <a:xfrm>
            <a:off x="0" y="0"/>
            <a:ext cx="9144000" cy="467591"/>
          </a:xfrm>
        </p:spPr>
        <p:txBody>
          <a:bodyPr>
            <a:noAutofit/>
          </a:bodyPr>
          <a:lstStyle/>
          <a:p>
            <a:r>
              <a:rPr lang="en-US" altLang="en-US" sz="4000" b="1" dirty="0">
                <a:latin typeface="Google Sans Text"/>
              </a:rPr>
              <a:t>The Statutory Redundancy Payout System</a:t>
            </a:r>
            <a:endParaRPr lang="en-GB" sz="4000" dirty="0"/>
          </a:p>
        </p:txBody>
      </p:sp>
      <p:sp>
        <p:nvSpPr>
          <p:cNvPr id="5" name="Rectangle 2">
            <a:extLst>
              <a:ext uri="{FF2B5EF4-FFF2-40B4-BE49-F238E27FC236}">
                <a16:creationId xmlns:a16="http://schemas.microsoft.com/office/drawing/2014/main" id="{0AF4115D-1292-353C-BA06-9189E0CE8A05}"/>
              </a:ext>
            </a:extLst>
          </p:cNvPr>
          <p:cNvSpPr>
            <a:spLocks noGrp="1" noChangeArrowheads="1"/>
          </p:cNvSpPr>
          <p:nvPr>
            <p:ph idx="1"/>
          </p:nvPr>
        </p:nvSpPr>
        <p:spPr bwMode="auto">
          <a:xfrm>
            <a:off x="0" y="467591"/>
            <a:ext cx="9144000" cy="548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45720" numCol="1" anchor="ctr" anchorCtr="0" compatLnSpc="1">
            <a:prstTxWarp prst="textNoShape">
              <a:avLst/>
            </a:prstTxWarp>
            <a:spAutoFit/>
          </a:bodyPr>
          <a:lstStyle/>
          <a:p>
            <a:pPr marL="0" indent="0">
              <a:buNone/>
            </a:pPr>
            <a:r>
              <a:rPr lang="en-GB" sz="2000" dirty="0"/>
              <a:t>If an employee has been with the company for </a:t>
            </a:r>
            <a:r>
              <a:rPr lang="en-GB" sz="2000" b="1" dirty="0"/>
              <a:t>2 years or more</a:t>
            </a:r>
            <a:r>
              <a:rPr lang="en-GB" sz="2000" dirty="0"/>
              <a:t>, they are legally entitled to a tax-free lump sum based on their age, length of service, and weekly pay (subject to a statutory cap). This is called the </a:t>
            </a:r>
            <a:r>
              <a:rPr lang="en-GB" sz="2000" b="1" dirty="0"/>
              <a:t>Statutory Redundancy Pay</a:t>
            </a:r>
          </a:p>
          <a:p>
            <a:endParaRPr lang="en-GB" sz="1800" dirty="0"/>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Google Sans Text"/>
              </a:rPr>
              <a:t>The Calculation Formula:</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chemeClr val="tx1"/>
                </a:solidFill>
                <a:effectLst/>
                <a:latin typeface="Google Sans Text"/>
              </a:rPr>
              <a:t>The amount depends on the employee’s age and length of service (capped at 20 years).</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Google Sans Text"/>
              </a:rPr>
              <a:t>Under 22 years:</a:t>
            </a:r>
            <a:r>
              <a:rPr kumimoji="0" lang="en-US" altLang="en-US" sz="2000" b="0" i="0" u="none" strike="noStrike" cap="none" normalizeH="0" baseline="0" dirty="0">
                <a:ln>
                  <a:noFill/>
                </a:ln>
                <a:solidFill>
                  <a:schemeClr val="tx1"/>
                </a:solidFill>
                <a:effectLst/>
                <a:latin typeface="Google Sans Text"/>
              </a:rPr>
              <a:t> 0.5 week’s pay for each full year.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Google Sans Text"/>
              </a:rPr>
              <a:t>Aged 22 years to 40 years:</a:t>
            </a:r>
            <a:r>
              <a:rPr kumimoji="0" lang="en-US" altLang="en-US" sz="2000" b="0" i="0" u="none" strike="noStrike" cap="none" normalizeH="0" baseline="0" dirty="0">
                <a:ln>
                  <a:noFill/>
                </a:ln>
                <a:solidFill>
                  <a:schemeClr val="tx1"/>
                </a:solidFill>
                <a:effectLst/>
                <a:latin typeface="Google Sans Text"/>
              </a:rPr>
              <a:t> 1 week’s pay for each full year.</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2000" b="1" i="0" u="none" strike="noStrike" cap="none" normalizeH="0" baseline="0" dirty="0">
                <a:ln>
                  <a:noFill/>
                </a:ln>
                <a:solidFill>
                  <a:schemeClr val="tx1"/>
                </a:solidFill>
                <a:effectLst/>
                <a:latin typeface="Google Sans Text"/>
              </a:rPr>
              <a:t>Aged 41 and older:</a:t>
            </a:r>
            <a:r>
              <a:rPr kumimoji="0" lang="en-US" altLang="en-US" sz="2000" b="0" i="0" u="none" strike="noStrike" cap="none" normalizeH="0" baseline="0" dirty="0">
                <a:ln>
                  <a:noFill/>
                </a:ln>
                <a:solidFill>
                  <a:schemeClr val="tx1"/>
                </a:solidFill>
                <a:effectLst/>
                <a:latin typeface="Google Sans Text"/>
              </a:rPr>
              <a:t> 1.5 weeks’ pay for each full year.</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Google Sans Tex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Google Sans Text"/>
              </a:rPr>
              <a:t>Financial Caps (Current for 2026):</a:t>
            </a:r>
            <a:endParaRPr kumimoji="0" lang="en-US" altLang="en-US"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Google Sans Text"/>
              </a:rPr>
              <a:t>Weekly Pay Cap:</a:t>
            </a:r>
            <a:r>
              <a:rPr kumimoji="0" lang="en-US" altLang="en-US" b="0" i="0" u="none" strike="noStrike" cap="none" normalizeH="0" baseline="0" dirty="0">
                <a:ln>
                  <a:noFill/>
                </a:ln>
                <a:solidFill>
                  <a:schemeClr val="tx1"/>
                </a:solidFill>
                <a:effectLst/>
                <a:latin typeface="Google Sans Text"/>
              </a:rPr>
              <a:t> </a:t>
            </a:r>
            <a:r>
              <a:rPr kumimoji="0" lang="en-US" altLang="en-US" sz="2000" b="0" i="0" u="none" strike="noStrike" cap="none" normalizeH="0" baseline="0" dirty="0">
                <a:ln>
                  <a:noFill/>
                </a:ln>
                <a:solidFill>
                  <a:schemeClr val="tx1"/>
                </a:solidFill>
                <a:effectLst/>
                <a:latin typeface="Google Sans Text"/>
              </a:rPr>
              <a:t>Currently capped at </a:t>
            </a:r>
            <a:r>
              <a:rPr kumimoji="0" lang="en-US" altLang="en-US" sz="2000" b="1" i="0" u="none" strike="noStrike" cap="none" normalizeH="0" baseline="0" dirty="0">
                <a:ln>
                  <a:noFill/>
                </a:ln>
                <a:solidFill>
                  <a:schemeClr val="tx1"/>
                </a:solidFill>
                <a:effectLst/>
                <a:latin typeface="Google Sans Text"/>
              </a:rPr>
              <a:t>£700</a:t>
            </a:r>
            <a:r>
              <a:rPr kumimoji="0" lang="en-US" altLang="en-US" sz="2000" b="0" i="0" u="none" strike="noStrike" cap="none" normalizeH="0" baseline="0" dirty="0">
                <a:ln>
                  <a:noFill/>
                </a:ln>
                <a:solidFill>
                  <a:schemeClr val="tx1"/>
                </a:solidFill>
                <a:effectLst/>
                <a:latin typeface="Google Sans Text"/>
              </a:rPr>
              <a:t> (Example figure, this adjusts annually).</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Google Sans Text"/>
              </a:rPr>
              <a:t>Maximum Statutory Payout:</a:t>
            </a:r>
            <a:r>
              <a:rPr kumimoji="0" lang="en-US" altLang="en-US" b="0" i="0" u="none" strike="noStrike" cap="none" normalizeH="0" baseline="0" dirty="0">
                <a:ln>
                  <a:noFill/>
                </a:ln>
                <a:solidFill>
                  <a:schemeClr val="tx1"/>
                </a:solidFill>
                <a:effectLst/>
                <a:latin typeface="Google Sans Text"/>
              </a:rPr>
              <a:t> Capped at </a:t>
            </a:r>
            <a:r>
              <a:rPr kumimoji="0" lang="en-US" altLang="en-US" b="1" i="0" u="none" strike="noStrike" cap="none" normalizeH="0" baseline="0" dirty="0">
                <a:ln>
                  <a:noFill/>
                </a:ln>
                <a:solidFill>
                  <a:schemeClr val="tx1"/>
                </a:solidFill>
                <a:effectLst/>
                <a:latin typeface="Google Sans Text"/>
              </a:rPr>
              <a:t>£21,000</a:t>
            </a:r>
            <a:r>
              <a:rPr kumimoji="0" lang="en-US" altLang="en-US" b="0" i="0" u="none" strike="noStrike" cap="none" normalizeH="0" baseline="0" dirty="0">
                <a:ln>
                  <a:noFill/>
                </a:ln>
                <a:solidFill>
                  <a:schemeClr val="tx1"/>
                </a:solidFill>
                <a:effectLst/>
                <a:latin typeface="Google Sans Text"/>
              </a:rPr>
              <a:t>.</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b="0" i="0" u="none" strike="noStrike" cap="none" normalizeH="0" baseline="0" dirty="0">
              <a:ln>
                <a:noFill/>
              </a:ln>
              <a:solidFill>
                <a:schemeClr val="tx1"/>
              </a:solidFill>
              <a:effectLst/>
              <a:latin typeface="Google Sans Text"/>
            </a:endParaRPr>
          </a:p>
        </p:txBody>
      </p:sp>
      <p:pic>
        <p:nvPicPr>
          <p:cNvPr id="7" name="Picture 6">
            <a:extLst>
              <a:ext uri="{FF2B5EF4-FFF2-40B4-BE49-F238E27FC236}">
                <a16:creationId xmlns:a16="http://schemas.microsoft.com/office/drawing/2014/main" id="{72C15F79-52CF-D4DC-DB6A-DD1176EA5650}"/>
              </a:ext>
            </a:extLst>
          </p:cNvPr>
          <p:cNvPicPr>
            <a:picLocks noChangeAspect="1"/>
          </p:cNvPicPr>
          <p:nvPr/>
        </p:nvPicPr>
        <p:blipFill>
          <a:blip r:embed="rId2"/>
          <a:stretch>
            <a:fillRect/>
          </a:stretch>
        </p:blipFill>
        <p:spPr>
          <a:xfrm>
            <a:off x="1828799" y="5579918"/>
            <a:ext cx="5496791" cy="966355"/>
          </a:xfrm>
          <a:prstGeom prst="rect">
            <a:avLst/>
          </a:prstGeom>
        </p:spPr>
      </p:pic>
    </p:spTree>
    <p:extLst>
      <p:ext uri="{BB962C8B-B14F-4D97-AF65-F5344CB8AC3E}">
        <p14:creationId xmlns:p14="http://schemas.microsoft.com/office/powerpoint/2010/main" val="122357568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83C98-1C32-B2D8-BFFA-CAF3A0D40162}"/>
              </a:ext>
            </a:extLst>
          </p:cNvPr>
          <p:cNvSpPr>
            <a:spLocks noGrp="1"/>
          </p:cNvSpPr>
          <p:nvPr>
            <p:ph type="title"/>
          </p:nvPr>
        </p:nvSpPr>
        <p:spPr>
          <a:xfrm>
            <a:off x="0" y="0"/>
            <a:ext cx="9144000" cy="872836"/>
          </a:xfrm>
        </p:spPr>
        <p:txBody>
          <a:bodyPr>
            <a:normAutofit fontScale="90000"/>
          </a:bodyPr>
          <a:lstStyle/>
          <a:p>
            <a:r>
              <a:rPr lang="en-GB" b="1" dirty="0"/>
              <a:t>Redundancy – Balancing Hard and Soft HRM</a:t>
            </a:r>
            <a:br>
              <a:rPr lang="en-GB" b="1" dirty="0"/>
            </a:br>
            <a:endParaRPr lang="en-GB" dirty="0"/>
          </a:p>
        </p:txBody>
      </p:sp>
      <p:sp>
        <p:nvSpPr>
          <p:cNvPr id="3" name="Content Placeholder 2">
            <a:extLst>
              <a:ext uri="{FF2B5EF4-FFF2-40B4-BE49-F238E27FC236}">
                <a16:creationId xmlns:a16="http://schemas.microsoft.com/office/drawing/2014/main" id="{105FA48B-E843-0441-8509-FE6DA4ED1ACC}"/>
              </a:ext>
            </a:extLst>
          </p:cNvPr>
          <p:cNvSpPr>
            <a:spLocks noGrp="1"/>
          </p:cNvSpPr>
          <p:nvPr>
            <p:ph idx="1"/>
          </p:nvPr>
        </p:nvSpPr>
        <p:spPr>
          <a:xfrm>
            <a:off x="0" y="561109"/>
            <a:ext cx="9144000" cy="5138936"/>
          </a:xfrm>
        </p:spPr>
        <p:txBody>
          <a:bodyPr>
            <a:normAutofit/>
          </a:bodyPr>
          <a:lstStyle/>
          <a:p>
            <a:r>
              <a:rPr lang="en-GB" dirty="0"/>
              <a:t>When managing a redundancy, you must manage two distinct groups: </a:t>
            </a:r>
            <a:r>
              <a:rPr lang="en-GB" b="1" dirty="0"/>
              <a:t>The Leavers</a:t>
            </a:r>
            <a:r>
              <a:rPr lang="en-GB" dirty="0"/>
              <a:t> and </a:t>
            </a:r>
            <a:r>
              <a:rPr lang="en-GB" b="1" dirty="0"/>
              <a:t>The Survivors</a:t>
            </a:r>
            <a:r>
              <a:rPr lang="en-GB" dirty="0"/>
              <a:t>.</a:t>
            </a:r>
          </a:p>
          <a:p>
            <a:r>
              <a:rPr lang="en-GB" b="1" dirty="0"/>
              <a:t>The Hard Lens (Efficiency):</a:t>
            </a:r>
            <a:r>
              <a:rPr lang="en-GB" dirty="0"/>
              <a:t> Right-sizing the organization, calculating Statutory Redundancy Pay (SRP), and optimizing the selection matrix.</a:t>
            </a:r>
          </a:p>
          <a:p>
            <a:r>
              <a:rPr lang="en-GB" b="1" dirty="0"/>
              <a:t>The Soft Lens (Humanity):</a:t>
            </a:r>
            <a:r>
              <a:rPr lang="en-GB" dirty="0"/>
              <a:t> </a:t>
            </a:r>
            <a:r>
              <a:rPr lang="en-GB" b="1" dirty="0"/>
              <a:t>Outplacement Support:</a:t>
            </a:r>
            <a:r>
              <a:rPr lang="en-GB" dirty="0"/>
              <a:t> Providing CV workshops and career coaching.</a:t>
            </a:r>
          </a:p>
          <a:p>
            <a:pPr lvl="1"/>
            <a:r>
              <a:rPr lang="en-GB" b="1" dirty="0"/>
              <a:t>Survivor Syndrome:</a:t>
            </a:r>
            <a:r>
              <a:rPr lang="en-GB" dirty="0"/>
              <a:t> Managing the anxiety and decreased productivity of those who remain.</a:t>
            </a:r>
          </a:p>
          <a:p>
            <a:endParaRPr lang="en-GB" dirty="0"/>
          </a:p>
        </p:txBody>
      </p:sp>
    </p:spTree>
    <p:extLst>
      <p:ext uri="{BB962C8B-B14F-4D97-AF65-F5344CB8AC3E}">
        <p14:creationId xmlns:p14="http://schemas.microsoft.com/office/powerpoint/2010/main" val="335088973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9CF80-CA16-4836-FB38-16D75E7D0377}"/>
              </a:ext>
            </a:extLst>
          </p:cNvPr>
          <p:cNvSpPr>
            <a:spLocks noGrp="1"/>
          </p:cNvSpPr>
          <p:nvPr>
            <p:ph type="title"/>
          </p:nvPr>
        </p:nvSpPr>
        <p:spPr>
          <a:xfrm>
            <a:off x="0" y="0"/>
            <a:ext cx="9144000" cy="561109"/>
          </a:xfrm>
        </p:spPr>
        <p:txBody>
          <a:bodyPr>
            <a:normAutofit fontScale="90000"/>
          </a:bodyPr>
          <a:lstStyle/>
          <a:p>
            <a:br>
              <a:rPr lang="en-GB" b="1" dirty="0"/>
            </a:br>
            <a:r>
              <a:rPr lang="en-GB" sz="4400" b="1" dirty="0"/>
              <a:t>The "Fairness" Test in HRM</a:t>
            </a:r>
            <a:br>
              <a:rPr lang="en-GB" sz="4400" b="1" dirty="0"/>
            </a:br>
            <a:endParaRPr lang="en-GB" dirty="0"/>
          </a:p>
        </p:txBody>
      </p:sp>
      <p:sp>
        <p:nvSpPr>
          <p:cNvPr id="3" name="Content Placeholder 2">
            <a:extLst>
              <a:ext uri="{FF2B5EF4-FFF2-40B4-BE49-F238E27FC236}">
                <a16:creationId xmlns:a16="http://schemas.microsoft.com/office/drawing/2014/main" id="{2FB1A9CC-7286-5D27-E664-96F16616586D}"/>
              </a:ext>
            </a:extLst>
          </p:cNvPr>
          <p:cNvSpPr>
            <a:spLocks noGrp="1"/>
          </p:cNvSpPr>
          <p:nvPr>
            <p:ph idx="1"/>
          </p:nvPr>
        </p:nvSpPr>
        <p:spPr>
          <a:xfrm>
            <a:off x="0" y="561108"/>
            <a:ext cx="9144000" cy="5226627"/>
          </a:xfrm>
        </p:spPr>
        <p:txBody>
          <a:bodyPr>
            <a:normAutofit/>
          </a:bodyPr>
          <a:lstStyle/>
          <a:p>
            <a:pPr marL="0" indent="0">
              <a:buNone/>
            </a:pPr>
            <a:r>
              <a:rPr lang="en-GB" dirty="0"/>
              <a:t>From a Human Resource Management (HRM) perspective, for a redundancy to be considered </a:t>
            </a:r>
            <a:r>
              <a:rPr lang="en-GB" b="1" dirty="0">
                <a:solidFill>
                  <a:srgbClr val="FF0000"/>
                </a:solidFill>
              </a:rPr>
              <a:t>fair, </a:t>
            </a:r>
            <a:r>
              <a:rPr lang="en-GB" dirty="0"/>
              <a:t>the employer must prove:</a:t>
            </a:r>
          </a:p>
          <a:p>
            <a:pPr marL="457200" indent="-457200">
              <a:buFont typeface="+mj-lt"/>
              <a:buAutoNum type="arabicPeriod"/>
            </a:pPr>
            <a:r>
              <a:rPr lang="en-GB" b="1" dirty="0"/>
              <a:t>A Genuine Choice:</a:t>
            </a:r>
            <a:r>
              <a:rPr lang="en-GB" dirty="0"/>
              <a:t> There is a real business reason for the reduction.</a:t>
            </a:r>
          </a:p>
          <a:p>
            <a:pPr marL="457200" indent="-457200">
              <a:buFont typeface="+mj-lt"/>
              <a:buAutoNum type="arabicPeriod"/>
            </a:pPr>
            <a:r>
              <a:rPr lang="en-GB" b="1" dirty="0"/>
              <a:t>Fair Selection:</a:t>
            </a:r>
            <a:r>
              <a:rPr lang="en-GB" dirty="0"/>
              <a:t> They used an objective </a:t>
            </a:r>
            <a:r>
              <a:rPr lang="en-GB" b="1" dirty="0">
                <a:solidFill>
                  <a:srgbClr val="FF0000"/>
                </a:solidFill>
              </a:rPr>
              <a:t>"Selection Pool" and "Selection Criteria" </a:t>
            </a:r>
            <a:r>
              <a:rPr lang="en-GB" dirty="0"/>
              <a:t>(e.g., skills, experience, or disciplinary record).</a:t>
            </a:r>
          </a:p>
          <a:p>
            <a:pPr marL="457200" indent="-457200">
              <a:buFont typeface="+mj-lt"/>
              <a:buAutoNum type="arabicPeriod"/>
            </a:pPr>
            <a:r>
              <a:rPr lang="en-GB" b="1" dirty="0"/>
              <a:t>Consultation:</a:t>
            </a:r>
            <a:r>
              <a:rPr lang="en-GB" dirty="0"/>
              <a:t> They met with the employee to discuss the situation and explore alternatives.</a:t>
            </a:r>
          </a:p>
          <a:p>
            <a:pPr marL="457200" indent="-457200">
              <a:buFont typeface="+mj-lt"/>
              <a:buAutoNum type="arabicPeriod"/>
            </a:pPr>
            <a:r>
              <a:rPr lang="en-GB" b="1" dirty="0"/>
              <a:t>Alternative Employment:</a:t>
            </a:r>
            <a:r>
              <a:rPr lang="en-GB" dirty="0"/>
              <a:t> They actively looked for other suitable roles within the company for the affected person.</a:t>
            </a:r>
          </a:p>
          <a:p>
            <a:endParaRPr lang="en-GB" dirty="0"/>
          </a:p>
        </p:txBody>
      </p:sp>
    </p:spTree>
    <p:extLst>
      <p:ext uri="{BB962C8B-B14F-4D97-AF65-F5344CB8AC3E}">
        <p14:creationId xmlns:p14="http://schemas.microsoft.com/office/powerpoint/2010/main" val="365795574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561109"/>
          </a:xfrm>
        </p:spPr>
        <p:txBody>
          <a:bodyPr>
            <a:normAutofit fontScale="90000"/>
          </a:bodyPr>
          <a:lstStyle/>
          <a:p>
            <a:r>
              <a:rPr lang="en-GB" b="1" dirty="0">
                <a:solidFill>
                  <a:srgbClr val="0070C0"/>
                </a:solidFill>
              </a:rPr>
              <a:t>Further reading</a:t>
            </a:r>
          </a:p>
        </p:txBody>
      </p:sp>
      <p:sp>
        <p:nvSpPr>
          <p:cNvPr id="3" name="Content Placeholder 2"/>
          <p:cNvSpPr>
            <a:spLocks noGrp="1"/>
          </p:cNvSpPr>
          <p:nvPr>
            <p:ph idx="1"/>
          </p:nvPr>
        </p:nvSpPr>
        <p:spPr>
          <a:xfrm>
            <a:off x="-1" y="561109"/>
            <a:ext cx="9143999" cy="5174673"/>
          </a:xfrm>
        </p:spPr>
        <p:txBody>
          <a:bodyPr>
            <a:normAutofit fontScale="77500" lnSpcReduction="20000"/>
          </a:bodyPr>
          <a:lstStyle/>
          <a:p>
            <a:pPr marL="514350" indent="-514350" algn="just">
              <a:buFont typeface="+mj-lt"/>
              <a:buAutoNum type="arabicPeriod"/>
            </a:pPr>
            <a:r>
              <a:rPr lang="en-GB" sz="2600" dirty="0"/>
              <a:t>ACAS (2024). Code of Practice on Disciplinary and Grievance Procedures. Advisory, Conciliation and Arbitration Service. Link to ACAS.</a:t>
            </a:r>
          </a:p>
          <a:p>
            <a:pPr marL="514350" indent="-514350" algn="just">
              <a:buFont typeface="+mj-lt"/>
              <a:buAutoNum type="arabicPeriod"/>
            </a:pPr>
            <a:r>
              <a:rPr lang="en-GB" sz="2600" dirty="0"/>
              <a:t>Armstrong, M., &amp; Taylor, S. (2023). Armstrong's Handbook of Human Resource Management Practice (16th ed.). Kogan Page. (Focus on Chapters regarding Employee Relations).</a:t>
            </a:r>
          </a:p>
          <a:p>
            <a:pPr marL="514350" indent="-514350" algn="just">
              <a:buFont typeface="+mj-lt"/>
              <a:buAutoNum type="arabicPeriod"/>
            </a:pPr>
            <a:r>
              <a:rPr lang="en-GB" sz="2600" dirty="0"/>
              <a:t>CIPD (2025). Redundancy: An overview for HR professionals. Chartered Institute of Personnel and Development.</a:t>
            </a:r>
          </a:p>
          <a:p>
            <a:pPr marL="514350" indent="-514350" algn="just">
              <a:buFont typeface="+mj-lt"/>
              <a:buAutoNum type="arabicPeriod"/>
            </a:pPr>
            <a:r>
              <a:rPr lang="en-GB" sz="2600" dirty="0"/>
              <a:t>Employment Rights Act 1996. Section 98 (The five fair reasons for dismissal).Lewis, D., &amp; Sargeant, M. (2022). Employment Law: The Essentials. CIPD Publishing.</a:t>
            </a:r>
          </a:p>
          <a:p>
            <a:pPr marL="514350" indent="-514350" algn="just">
              <a:buFont typeface="+mj-lt"/>
              <a:buAutoNum type="arabicPeriod"/>
            </a:pPr>
            <a:r>
              <a:rPr lang="en-US" sz="2600" dirty="0"/>
              <a:t>Gilmore and Williams (2013) </a:t>
            </a:r>
            <a:r>
              <a:rPr lang="en-US" sz="2600" i="1" dirty="0"/>
              <a:t>Human Resource Management</a:t>
            </a:r>
            <a:r>
              <a:rPr lang="en-US" sz="2600" dirty="0"/>
              <a:t> (ch.9 and ch.13)</a:t>
            </a:r>
          </a:p>
          <a:p>
            <a:pPr marL="514350" indent="-514350" algn="just">
              <a:buFont typeface="+mj-lt"/>
              <a:buAutoNum type="arabicPeriod"/>
            </a:pPr>
            <a:r>
              <a:rPr lang="en-US" sz="2600" dirty="0"/>
              <a:t>Jones and </a:t>
            </a:r>
            <a:r>
              <a:rPr lang="en-US" sz="2600" dirty="0" err="1"/>
              <a:t>Saundry</a:t>
            </a:r>
            <a:r>
              <a:rPr lang="en-US" sz="2600" dirty="0"/>
              <a:t> (2011) The practice of discipline: evaluating the relationship between managers and HR professionals, </a:t>
            </a:r>
            <a:r>
              <a:rPr lang="en-US" sz="2600" i="1" dirty="0"/>
              <a:t>Human Resource Management Journal</a:t>
            </a:r>
          </a:p>
          <a:p>
            <a:pPr marL="514350" indent="-514350" algn="just">
              <a:buFont typeface="+mj-lt"/>
              <a:buAutoNum type="arabicPeriod"/>
            </a:pPr>
            <a:r>
              <a:rPr lang="en-US" sz="2600" dirty="0"/>
              <a:t>Taylor, S. (2014) </a:t>
            </a:r>
            <a:r>
              <a:rPr lang="en-US" sz="2600" i="1" dirty="0"/>
              <a:t>Resourcing and Talent Management</a:t>
            </a:r>
            <a:r>
              <a:rPr lang="en-US" sz="2600" dirty="0"/>
              <a:t>, CIPD</a:t>
            </a:r>
          </a:p>
          <a:p>
            <a:pPr marL="514350" indent="-514350" algn="just">
              <a:buFont typeface="+mj-lt"/>
              <a:buAutoNum type="arabicPeriod"/>
            </a:pPr>
            <a:r>
              <a:rPr lang="en-GB" sz="2600" dirty="0"/>
              <a:t>Ulrich, D. (1997). Human Resource Champions. Harvard Business School Press (The classic "Administrative Expert" vs. "Strategic Partner" roles in termination).</a:t>
            </a:r>
            <a:endParaRPr lang="en-US" sz="2600" dirty="0"/>
          </a:p>
          <a:p>
            <a:pPr algn="just"/>
            <a:endParaRPr lang="en-US" sz="2500" dirty="0"/>
          </a:p>
          <a:p>
            <a:endParaRPr lang="en-GB" dirty="0"/>
          </a:p>
        </p:txBody>
      </p:sp>
    </p:spTree>
    <p:extLst>
      <p:ext uri="{BB962C8B-B14F-4D97-AF65-F5344CB8AC3E}">
        <p14:creationId xmlns:p14="http://schemas.microsoft.com/office/powerpoint/2010/main" val="5221364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Template>
  <TotalTime>3416</TotalTime>
  <Words>3347</Words>
  <Application>Microsoft Office PowerPoint</Application>
  <PresentationFormat>On-screen Show (4:3)</PresentationFormat>
  <Paragraphs>245</Paragraphs>
  <Slides>33</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Google Sans Text</vt:lpstr>
      <vt:lpstr>Myriad Pro</vt:lpstr>
      <vt:lpstr>Aptos</vt:lpstr>
      <vt:lpstr>Arial</vt:lpstr>
      <vt:lpstr>Calibri</vt:lpstr>
      <vt:lpstr>Wingdings</vt:lpstr>
      <vt:lpstr>20140311PresentationUWTSDTemplate</vt:lpstr>
      <vt:lpstr>Master of Business Administration   Human Capital Management   Contemporary Issues in HRM - Discipline, Grievance, and Redundancy</vt:lpstr>
      <vt:lpstr>Objectives</vt:lpstr>
      <vt:lpstr> The HRM Strategic Framework for Conflict </vt:lpstr>
      <vt:lpstr>The ACAS Framework (Discipline &amp; Grievance)</vt:lpstr>
      <vt:lpstr>The Golden Thread: ACAS Compliance</vt:lpstr>
      <vt:lpstr>The Golden Thread: ACAS Compliance</vt:lpstr>
      <vt:lpstr> Grievance: The Employee’s Voice </vt:lpstr>
      <vt:lpstr>  Discipline: The Employer’s Tool </vt:lpstr>
      <vt:lpstr>PowerPoint Presentation</vt:lpstr>
      <vt:lpstr> Consequences of Non-Compliance </vt:lpstr>
      <vt:lpstr>ACAS Discipline and grievance - Code of Practice</vt:lpstr>
      <vt:lpstr>Why do we have disciplinary procedures</vt:lpstr>
      <vt:lpstr>Implementing the procedures</vt:lpstr>
      <vt:lpstr>  Dismissal: The Termination</vt:lpstr>
      <vt:lpstr>Employee dismissal</vt:lpstr>
      <vt:lpstr> Lawful Dismissal vs. Unfair Dismissal </vt:lpstr>
      <vt:lpstr> Disciplinary Action as Talent Management </vt:lpstr>
      <vt:lpstr>PowerPoint Presentation</vt:lpstr>
      <vt:lpstr>What is redundancy?</vt:lpstr>
      <vt:lpstr>PowerPoint Presentation</vt:lpstr>
      <vt:lpstr>Reasons For Redundancy</vt:lpstr>
      <vt:lpstr>Redundancies also commonplace in successful firms…</vt:lpstr>
      <vt:lpstr> Managing Redundancy (The Strategic Exit) </vt:lpstr>
      <vt:lpstr>Managing Redundancy - Why is this important?</vt:lpstr>
      <vt:lpstr>What is a reasonable procedure?</vt:lpstr>
      <vt:lpstr>Long-term approaches</vt:lpstr>
      <vt:lpstr>Short-term approaches</vt:lpstr>
      <vt:lpstr>How to avoid the pitfalls of volunteered redundancy?</vt:lpstr>
      <vt:lpstr>Help for redundant employees</vt:lpstr>
      <vt:lpstr>The Statutory Redundancy Payout System</vt:lpstr>
      <vt:lpstr>Redundancy – Balancing Hard and Soft HRM </vt:lpstr>
      <vt:lpstr> The "Fairness" Test in HRM </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 6101 Emerging Leadership Skills</dc:title>
  <dc:creator>Abdullah Al Mamun</dc:creator>
  <cp:lastModifiedBy>Eno Maycock</cp:lastModifiedBy>
  <cp:revision>43</cp:revision>
  <dcterms:created xsi:type="dcterms:W3CDTF">2020-04-06T13:34:42Z</dcterms:created>
  <dcterms:modified xsi:type="dcterms:W3CDTF">2026-03-02T08:43:15Z</dcterms:modified>
</cp:coreProperties>
</file>