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76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2" d="100"/>
          <a:sy n="42" d="100"/>
        </p:scale>
        <p:origin x="72" y="4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F43542-4CEA-ED49-80ED-F4C5581C7178}" type="datetimeFigureOut">
              <a:rPr lang="en-US" smtClean="0"/>
              <a:t>6/25/26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3B383B-8F66-7842-8ABA-F684924511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3250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3B383B-8F66-7842-8ABA-F6849245115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3629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9156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8721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5486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0458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190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8493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8583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7442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638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2282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0989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8623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www.ons.gov.uk/peoplepopulationandcommunity/birthsdeathsandmarriages/ageing/articles/livinglongerhowourpopulationischangingandwhyitmatters/2018-08-13?utm_source=chatgpt.com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4.jpe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6.jpe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7.jpe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8.jpe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9.jpeg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0.jpe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1.jpeg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2.jpeg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13.jpeg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geuk.org.uk/our-impact/policy-research/loneliness-research-and-resourc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093968F1-90F9-B063-8D9C-0C2930D5628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32" r="5750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22BE6F-0546-DC6E-6FF6-09848490C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74373" y="1875891"/>
            <a:ext cx="3614577" cy="1151431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Empowering the older person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699479-BABC-B877-6E3F-413F8FBC7B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5403" y="4629234"/>
            <a:ext cx="3445766" cy="1485319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GB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829300-CBBE-5A06-92D7-D10778BC00DA}"/>
              </a:ext>
            </a:extLst>
          </p:cNvPr>
          <p:cNvSpPr txBox="1"/>
          <p:nvPr/>
        </p:nvSpPr>
        <p:spPr>
          <a:xfrm>
            <a:off x="8574374" y="3429000"/>
            <a:ext cx="3614577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Aurelie Arlette Ahombo </a:t>
            </a:r>
          </a:p>
          <a:p>
            <a:pPr algn="ctr"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2321693</a:t>
            </a:r>
          </a:p>
          <a:p>
            <a:pPr algn="ctr"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BMHP6027</a:t>
            </a:r>
          </a:p>
          <a:p>
            <a:pPr algn="ctr">
              <a:spcAft>
                <a:spcPts val="600"/>
              </a:spcAft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Parese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Ahmed, Kennedy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Obohwemu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Robert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Nartowski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1C6190-4535-FC2C-70F4-DAB5D51E00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01231" y="611455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747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52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6FE7B8F-D14C-FA00-E486-B1F0D2802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sz="40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F8F7D-5873-BFFF-AC29-F38DF2D1E4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4639" y="50295"/>
            <a:ext cx="6327056" cy="3127245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r>
              <a:rPr lang="en-GB" sz="1800" b="0" i="0" u="none" strike="noStrike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UK's ageing population is increasing, creating greater care needs for older people.</a:t>
            </a:r>
          </a:p>
          <a:p>
            <a:r>
              <a:rPr lang="en-GB" sz="1800" b="0" i="0" u="none" strike="noStrike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Older people require physical, psychological and social support to meet these needs.</a:t>
            </a:r>
          </a:p>
          <a:p>
            <a:r>
              <a:rPr lang="en-GB" sz="1800" b="0" i="0" u="none" strike="noStrike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Empowerment promotes independence, dignity and quality of life.</a:t>
            </a:r>
          </a:p>
          <a:p>
            <a:endParaRPr lang="en-GB" sz="1800" b="0" i="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presentation 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 critically evaluate </a:t>
            </a:r>
            <a:r>
              <a:rPr lang="en-GB" sz="1800" b="0" i="0" u="none" strike="noStrike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needs, current services, challenges and recommendations.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CB83752-10E4-D13E-6E5D-6BFA2193F3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5072" y="6138813"/>
            <a:ext cx="609600" cy="6096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66D4563-2F9A-0239-D7E6-54AF1F039F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20852" y="3675352"/>
            <a:ext cx="6163939" cy="219187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D32F572-9966-72A7-305D-5E333F43A0CA}"/>
              </a:ext>
            </a:extLst>
          </p:cNvPr>
          <p:cNvSpPr txBox="1"/>
          <p:nvPr/>
        </p:nvSpPr>
        <p:spPr>
          <a:xfrm>
            <a:off x="5833537" y="6092129"/>
            <a:ext cx="61512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(2018), </a:t>
            </a:r>
            <a:r>
              <a:rPr lang="en-GB" sz="1200" b="1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Living longer: how our population is changing and why it matters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ONS</a:t>
            </a:r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17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1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F2AB3-C5E7-9CDD-2DB3-18736177B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Care and Support needs 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E1C5D6-AB7D-6BDC-1380-07E897C001B9}"/>
              </a:ext>
            </a:extLst>
          </p:cNvPr>
          <p:cNvSpPr txBox="1"/>
          <p:nvPr/>
        </p:nvSpPr>
        <p:spPr>
          <a:xfrm>
            <a:off x="838200" y="1547204"/>
            <a:ext cx="1067741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Physical needs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Mobility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Nutrition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Chronic disease management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Psychological needs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Emotional wellbeing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Mental health support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Social needs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Relationships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 participation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Empowerment needs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Choice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Dignity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Independence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09AB45-308F-3F49-BEC9-008D77C39EB2}"/>
              </a:ext>
            </a:extLst>
          </p:cNvPr>
          <p:cNvSpPr txBox="1"/>
          <p:nvPr/>
        </p:nvSpPr>
        <p:spPr>
          <a:xfrm>
            <a:off x="5179704" y="251649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1138D28-AD08-3FA0-F0DD-B7C6F28B10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30302" y="937604"/>
            <a:ext cx="609600" cy="609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4385629-399C-ABDC-76BF-2606855945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1589" y="2300288"/>
            <a:ext cx="4635500" cy="3302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03866E5-FE4E-9D2A-A94F-8572D5C3A61C}"/>
              </a:ext>
            </a:extLst>
          </p:cNvPr>
          <p:cNvSpPr txBox="1"/>
          <p:nvPr/>
        </p:nvSpPr>
        <p:spPr>
          <a:xfrm>
            <a:off x="6225253" y="5781896"/>
            <a:ext cx="64531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-webkit-standard"/>
              </a:rPr>
              <a:t>NHS England. </a:t>
            </a:r>
            <a:r>
              <a:rPr lang="en-GB" sz="1200" b="1" i="1" u="none" strike="noStrike" dirty="0">
                <a:solidFill>
                  <a:srgbClr val="000000"/>
                </a:solidFill>
                <a:effectLst/>
              </a:rPr>
              <a:t>Older people</a:t>
            </a:r>
            <a:r>
              <a:rPr lang="en-GB" sz="1200" b="1" dirty="0">
                <a:solidFill>
                  <a:srgbClr val="000000"/>
                </a:solidFill>
                <a:latin typeface="-webkit-standard"/>
              </a:rPr>
              <a:t> </a:t>
            </a:r>
            <a:endParaRPr lang="en-US" sz="1200" b="1" dirty="0"/>
          </a:p>
        </p:txBody>
      </p:sp>
    </p:spTree>
    <p:extLst>
      <p:ext uri="{BB962C8B-B14F-4D97-AF65-F5344CB8AC3E}">
        <p14:creationId xmlns:p14="http://schemas.microsoft.com/office/powerpoint/2010/main" val="3665718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2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889C3-C34C-6B9F-83A1-234CD86BA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553266"/>
            <a:ext cx="5334197" cy="142144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Maintaining functional ability and Independence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5224DC-F0D8-67F9-6670-CD60A5BE55F7}"/>
              </a:ext>
            </a:extLst>
          </p:cNvPr>
          <p:cNvSpPr txBox="1"/>
          <p:nvPr/>
        </p:nvSpPr>
        <p:spPr>
          <a:xfrm>
            <a:off x="761802" y="1974716"/>
            <a:ext cx="4646905" cy="36131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WHO defines healthy </a:t>
            </a:r>
            <a:r>
              <a:rPr lang="en-US" sz="17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ageing</a:t>
            </a:r>
            <a:r>
              <a:rPr lang="en-US" sz="17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as maintaining functional ability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Factors include: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Exercise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Nutrition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Fall prevention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engagement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Self-management</a:t>
            </a:r>
          </a:p>
        </p:txBody>
      </p:sp>
      <p:pic>
        <p:nvPicPr>
          <p:cNvPr id="6" name="Picture 5" descr="Colourful carved figures of humans">
            <a:extLst>
              <a:ext uri="{FF2B5EF4-FFF2-40B4-BE49-F238E27FC236}">
                <a16:creationId xmlns:a16="http://schemas.microsoft.com/office/drawing/2014/main" id="{4116C4DF-2951-1473-3C62-E2FB572F6EA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414" r="18181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AA696BA-5602-A410-DF61-2660BEACF6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25397" y="3501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91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3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D0D4E-7B26-1771-EC32-09F204E28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Independence, freedom and choice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678A3F-ED9C-E1CD-E98B-1CB43135C523}"/>
              </a:ext>
            </a:extLst>
          </p:cNvPr>
          <p:cNvSpPr txBox="1"/>
          <p:nvPr/>
        </p:nvSpPr>
        <p:spPr>
          <a:xfrm>
            <a:off x="1043631" y="2364378"/>
            <a:ext cx="9941319" cy="31246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5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 centred</a:t>
            </a:r>
            <a:r>
              <a:rPr lang="en-US" sz="15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care promotes: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Autonomy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Shared decision-making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Respect and dignity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Individual preferences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5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5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Kit woods</a:t>
            </a:r>
            <a:r>
              <a:rPr lang="en-US" sz="15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 centred</a:t>
            </a:r>
            <a:r>
              <a:rPr lang="en-US" sz="15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care approach.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Al</a:t>
            </a:r>
            <a:r>
              <a:rPr lang="en-US" sz="15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though person cent</a:t>
            </a:r>
            <a:r>
              <a:rPr lang="en-GB" sz="15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</a:t>
            </a:r>
            <a:r>
              <a:rPr lang="en-US" sz="15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care improves outcomes, staff shortages and time pressures can limit its implementation.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FEBD544-7C06-DBAA-BC38-61F2022406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62610" y="50509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413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6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DF581-A326-DF7B-9598-C233625A9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Theories of ageing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181C69-241F-90DD-0813-462B37169B02}"/>
              </a:ext>
            </a:extLst>
          </p:cNvPr>
          <p:cNvSpPr txBox="1"/>
          <p:nvPr/>
        </p:nvSpPr>
        <p:spPr>
          <a:xfrm>
            <a:off x="1010758" y="1690688"/>
            <a:ext cx="10741782" cy="4457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6D57BEFA-3BBD-F0A8-DF03-6EBCA7B64C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7154775"/>
              </p:ext>
            </p:extLst>
          </p:nvPr>
        </p:nvGraphicFramePr>
        <p:xfrm>
          <a:off x="796540" y="1981969"/>
          <a:ext cx="11170218" cy="4457724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3723406">
                  <a:extLst>
                    <a:ext uri="{9D8B030D-6E8A-4147-A177-3AD203B41FA5}">
                      <a16:colId xmlns:a16="http://schemas.microsoft.com/office/drawing/2014/main" val="1169881270"/>
                    </a:ext>
                  </a:extLst>
                </a:gridCol>
                <a:gridCol w="3723406">
                  <a:extLst>
                    <a:ext uri="{9D8B030D-6E8A-4147-A177-3AD203B41FA5}">
                      <a16:colId xmlns:a16="http://schemas.microsoft.com/office/drawing/2014/main" val="3207618836"/>
                    </a:ext>
                  </a:extLst>
                </a:gridCol>
                <a:gridCol w="3723406">
                  <a:extLst>
                    <a:ext uri="{9D8B030D-6E8A-4147-A177-3AD203B41FA5}">
                      <a16:colId xmlns:a16="http://schemas.microsoft.com/office/drawing/2014/main" val="3994098805"/>
                    </a:ext>
                  </a:extLst>
                </a:gridCol>
              </a:tblGrid>
              <a:tr h="1101005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Theory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 Idea 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Limitation 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9565645"/>
                  </a:ext>
                </a:extLst>
              </a:tr>
              <a:tr h="1127857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 Theory 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Remaining active promotes satisfaction 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suitable for all older adults 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3106554"/>
                  </a:ext>
                </a:extLst>
              </a:tr>
              <a:tr h="1127857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Continuity Theory 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Maintaining routines improves wellbeing 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Ignores social inequalities 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6929199"/>
                  </a:ext>
                </a:extLst>
              </a:tr>
              <a:tr h="1101005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Disengagement Theory 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Withdrawals in natural 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Considered outdated 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7210103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4BF856D-210E-FD41-50B7-A4587ADBE3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48370" y="41830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299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05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0978F-57A9-D681-31B4-0E072A411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Policies and legislations 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FD443F-BC2B-E6EF-DA93-A4E18D9C084E}"/>
              </a:ext>
            </a:extLst>
          </p:cNvPr>
          <p:cNvSpPr txBox="1"/>
          <p:nvPr/>
        </p:nvSpPr>
        <p:spPr>
          <a:xfrm>
            <a:off x="838200" y="1690687"/>
            <a:ext cx="742627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Care Act 2014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Promotes: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Wellbeing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Prevention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Personalisation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Equality Act 2010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Protects against age discrimination.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NHS Long Term Plan (2019)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Focuses on integrated care and ageing well.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Policies are progressive, but financial pressures limit their effectiveness.</a:t>
            </a:r>
          </a:p>
          <a:p>
            <a:pPr algn="l"/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A4EB41E-EBAA-5A58-9DA2-0B143DA626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53800" y="365125"/>
            <a:ext cx="609600" cy="609600"/>
          </a:xfrm>
          <a:prstGeom prst="rect">
            <a:avLst/>
          </a:prstGeom>
        </p:spPr>
      </p:pic>
      <p:pic>
        <p:nvPicPr>
          <p:cNvPr id="6" name="Picture 5" descr="Paper files on the table">
            <a:extLst>
              <a:ext uri="{FF2B5EF4-FFF2-40B4-BE49-F238E27FC236}">
                <a16:creationId xmlns:a16="http://schemas.microsoft.com/office/drawing/2014/main" id="{083EB8B5-06D1-A703-D3E5-45BEE5DA40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0065" y="2174575"/>
            <a:ext cx="3753335" cy="2508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142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7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4057D-D13B-9CC3-7020-3F7BAB2D0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UK services and provision 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A7055-DB1D-B799-81EE-92C483353B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NHS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Social care services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Community nursing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Age UK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Integrated Care Systems</a:t>
            </a:r>
          </a:p>
          <a:p>
            <a:endParaRPr lang="en-GB" sz="18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Services improve quality of life, but demand exceeds capacity.</a:t>
            </a:r>
          </a:p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86B53C-9464-DF0B-A181-D3F4CA964D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32630" y="365125"/>
            <a:ext cx="609600" cy="609600"/>
          </a:xfrm>
          <a:prstGeom prst="rect">
            <a:avLst/>
          </a:prstGeom>
        </p:spPr>
      </p:pic>
      <p:pic>
        <p:nvPicPr>
          <p:cNvPr id="6" name="Picture 5" descr="Nurse holding patient's hand">
            <a:extLst>
              <a:ext uri="{FF2B5EF4-FFF2-40B4-BE49-F238E27FC236}">
                <a16:creationId xmlns:a16="http://schemas.microsoft.com/office/drawing/2014/main" id="{AEF16006-57BE-A7EC-561B-BAED7CF865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8622" y="4165493"/>
            <a:ext cx="3492923" cy="2327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508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8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70FA8-60B2-F0BC-AF8F-E05C63D96A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Effectiveness of current interventions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18F50-9E78-E788-FE34-67907B7111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Benefits</a:t>
            </a: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✔ Reduced hospital admissions</a:t>
            </a: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✔ Improved wellbeing</a:t>
            </a: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✔ Better disease management</a:t>
            </a:r>
          </a:p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1800" b="1" i="0" u="none" strike="noStrike" dirty="0">
                <a:solidFill>
                  <a:srgbClr val="FF0000"/>
                </a:solidFill>
                <a:effectLst/>
              </a:rPr>
              <a:t>Challenges</a:t>
            </a: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✖ Workforce shortages</a:t>
            </a: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✖ Long waiting lists</a:t>
            </a: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✖ Regional inequalities</a:t>
            </a:r>
          </a:p>
          <a:p>
            <a:endParaRPr lang="en-GB" sz="18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Current interventions are beneficial but inconsistently delivered.</a:t>
            </a:r>
          </a:p>
          <a:p>
            <a:endParaRPr lang="en-US" sz="18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64A5AEA-7B94-31CD-0EC7-A9E90B2F98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17640" y="30141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965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6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30BDB-B860-6307-FBA2-C611FE236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and innovation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A7B9-893F-533F-A7B6-77B0D5FE54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</a:rPr>
              <a:t>Examples: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Telehealth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Remote monitoring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Smart home devices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Wearable sensors</a:t>
            </a:r>
          </a:p>
          <a:p>
            <a:endParaRPr lang="en-GB" sz="18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</a:rPr>
              <a:t>Emerging technologies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Artificial intelligence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Robotics</a:t>
            </a:r>
          </a:p>
          <a:p>
            <a:endParaRPr lang="en-US" sz="18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8467825-4316-F6CE-FB8A-53FA139040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53800" y="354598"/>
            <a:ext cx="609600" cy="609600"/>
          </a:xfrm>
          <a:prstGeom prst="rect">
            <a:avLst/>
          </a:prstGeom>
        </p:spPr>
      </p:pic>
      <p:pic>
        <p:nvPicPr>
          <p:cNvPr id="5" name="Picture 4" descr="Hand typing on keyboard">
            <a:extLst>
              <a:ext uri="{FF2B5EF4-FFF2-40B4-BE49-F238E27FC236}">
                <a16:creationId xmlns:a16="http://schemas.microsoft.com/office/drawing/2014/main" id="{ABA18BCC-732C-1E69-F931-21A042D0FA1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6137" y="2106078"/>
            <a:ext cx="4367663" cy="2910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44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1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777B9-A7CA-DBC9-E8C1-F11A38CAE4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Benefits of technology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22FB78-BA05-73C9-5B96-21A69FF4B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6045568" cy="46672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Technology promotes: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Safety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Independence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Self-management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Early detection of illness</a:t>
            </a:r>
          </a:p>
          <a:p>
            <a:endParaRPr lang="en-GB" sz="1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Technology supports ageing in place but cannot replace human interaction.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897BAA-4ECB-7FF6-1B2E-E10C70159A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72472" y="474519"/>
            <a:ext cx="609600" cy="6096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FF259B8-4FAE-C8D0-FC14-2618349737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32017" y="2162465"/>
            <a:ext cx="4221783" cy="253307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B24DB71-9EA2-B192-1490-06237D685638}"/>
              </a:ext>
            </a:extLst>
          </p:cNvPr>
          <p:cNvSpPr txBox="1"/>
          <p:nvPr/>
        </p:nvSpPr>
        <p:spPr>
          <a:xfrm>
            <a:off x="7043996" y="4905702"/>
            <a:ext cx="42217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b="1" i="0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Home Care Assistance Philadelphia. </a:t>
            </a:r>
            <a:r>
              <a:rPr lang="en-GB" sz="1400" b="1" i="1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wearable tools support aging adults' health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1729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1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B316F-1CD4-3D54-9569-38C14C5A2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Challenges to independence 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DFACC-EB6A-8150-AF89-9128597CBE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Major challenges include: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Frailty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Dementia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Multiple long-term conditions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Falls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Poverty</a:t>
            </a:r>
          </a:p>
          <a:p>
            <a:endParaRPr lang="en-GB" sz="1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Reduced functional ability and increased dependence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B0C532-BA85-A8E6-3345-4572118201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53800" y="2301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31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8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E429A-85BD-A8B7-62E0-4845E0BC9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Social isolation and loneliness  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C9258-EE80-B764-6347-BAB0FA8E5F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Consequences:</a:t>
            </a:r>
          </a:p>
          <a:p>
            <a:r>
              <a:rPr lang="en-GB" sz="18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  <a:p>
            <a:r>
              <a:rPr lang="en-GB" sz="18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Anxiety</a:t>
            </a:r>
          </a:p>
          <a:p>
            <a:r>
              <a:rPr lang="en-GB" sz="18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Cognitive decline</a:t>
            </a:r>
          </a:p>
          <a:p>
            <a:r>
              <a:rPr lang="en-GB" sz="18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Reduced quality of life</a:t>
            </a: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Loneliness is increasingly recognised as a public health issue.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02725A-B420-05A4-F2AC-CE084E17A3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58862" y="365125"/>
            <a:ext cx="609600" cy="609600"/>
          </a:xfrm>
          <a:prstGeom prst="rect">
            <a:avLst/>
          </a:prstGeom>
        </p:spPr>
      </p:pic>
      <p:pic>
        <p:nvPicPr>
          <p:cNvPr id="5" name="Picture 4" descr="Woman wearing scarf">
            <a:extLst>
              <a:ext uri="{FF2B5EF4-FFF2-40B4-BE49-F238E27FC236}">
                <a16:creationId xmlns:a16="http://schemas.microsoft.com/office/drawing/2014/main" id="{EC465DA3-2F88-E926-4386-8DF01A104D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2457" y="4159479"/>
            <a:ext cx="3501949" cy="2333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005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9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C5F28-AC54-9381-FD7C-E0EE28BA6F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Barriers to accessing care 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1DFD7-7FAD-F123-A57D-D2B1C8376C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Workforce shortages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Underfunding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exclusion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inequalities</a:t>
            </a:r>
          </a:p>
          <a:p>
            <a:endParaRPr lang="en-GB" sz="1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Critical point</a:t>
            </a: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Those most in need often experience the greatest barriers.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5A91F4E-BAE9-CFDC-BC7A-512E90AF6F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73852" y="37623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079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8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A89D4-7732-D865-EC1F-626AF0FB8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Case example 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A69FF-9CB6-EB33-3B30-5D01F7F795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177874" cy="43738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Integrated Care Systems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Multidisciplinary teams provide: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Medical care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care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Rehabilitation</a:t>
            </a:r>
          </a:p>
          <a:p>
            <a:endParaRPr lang="en-GB" sz="1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pPr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Better coordination</a:t>
            </a:r>
          </a:p>
          <a:p>
            <a:pPr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Improved outcomes</a:t>
            </a:r>
          </a:p>
          <a:p>
            <a:pPr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Reduced hospital admissions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B7348D2-8AF1-FAD6-B01D-8756925528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53800" y="186128"/>
            <a:ext cx="609600" cy="609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8529D95-52F3-6300-5E83-B08B6DEEE67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-416"/>
          <a:stretch>
            <a:fillRect/>
          </a:stretch>
        </p:blipFill>
        <p:spPr>
          <a:xfrm>
            <a:off x="5617081" y="1509276"/>
            <a:ext cx="6346319" cy="382362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35FD22E-C6D4-75A8-D43A-4128AB427D50}"/>
              </a:ext>
            </a:extLst>
          </p:cNvPr>
          <p:cNvSpPr txBox="1"/>
          <p:nvPr/>
        </p:nvSpPr>
        <p:spPr>
          <a:xfrm>
            <a:off x="5617081" y="5390953"/>
            <a:ext cx="67762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b="1" i="1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Helping to bring integrated care teams to life: Bill’s story</a:t>
            </a:r>
            <a:r>
              <a:rPr lang="en-GB" sz="1400" b="1" i="0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0540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7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23563-CE0A-805D-0009-39AC13160E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F04BF-E7E2-3B91-001F-F43CE731D1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Increase investment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More funding for social care.</a:t>
            </a:r>
          </a:p>
          <a:p>
            <a:endParaRPr lang="en-GB" sz="1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Strengthen workforce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Recruitment and training.</a:t>
            </a:r>
          </a:p>
          <a:p>
            <a:endParaRPr lang="en-GB" sz="1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Expand community services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Early intervention and prevention.</a:t>
            </a:r>
          </a:p>
          <a:p>
            <a:endParaRPr lang="en-GB" sz="1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 digital literacy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 older adults using technology.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34ADDAE-62E0-AF17-5D27-A7EABB26A0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47620" y="25642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239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7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446EA-DD90-64B8-3224-13CCA57A7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Empowerment through person centred approach  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01D8C-5D04-1EE3-00D4-803FB10546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141537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Strategies include: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Shared decision-making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Co-production</a:t>
            </a:r>
          </a:p>
          <a:p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Reablement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services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Self-management programmes</a:t>
            </a:r>
          </a:p>
          <a:p>
            <a:pPr marL="0" indent="0">
              <a:buNone/>
            </a:pPr>
            <a:endParaRPr lang="en-GB" sz="1800" b="1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Empowerment should focus on capabilities rather than dependency.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D6A60FE-04C7-3032-2219-16921AF46F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53800" y="230188"/>
            <a:ext cx="609600" cy="609600"/>
          </a:xfrm>
          <a:prstGeom prst="rect">
            <a:avLst/>
          </a:prstGeom>
        </p:spPr>
      </p:pic>
      <p:pic>
        <p:nvPicPr>
          <p:cNvPr id="5" name="Picture 4" descr="Paper chain people and their shadows">
            <a:extLst>
              <a:ext uri="{FF2B5EF4-FFF2-40B4-BE49-F238E27FC236}">
                <a16:creationId xmlns:a16="http://schemas.microsoft.com/office/drawing/2014/main" id="{8C8457BC-B98B-499C-28B7-25A3F7B1C93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1961" y="4828597"/>
            <a:ext cx="4668077" cy="2029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080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7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5A1F9-FE44-8D50-971C-3B3674E4E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Future directions 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A6E3A-A3B3-A82D-A117-BE89D49055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1084636" cy="5032375"/>
          </a:xfrm>
        </p:spPr>
        <p:txBody>
          <a:bodyPr>
            <a:norm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Artificial intelligence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Remote monitoring systems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Smart homes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Age-friendly communities</a:t>
            </a:r>
          </a:p>
          <a:p>
            <a:endParaRPr lang="en-GB" sz="1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Challenge</a:t>
            </a: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Technology should complement, not replace, human care.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DDBE7B-E613-73C1-21A1-1BDF0408D1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72669" y="37623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55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61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DCDCD-D232-7AAE-EB5C-9ED471503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9C5C0-DFDD-1AE1-C924-AEF545251B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Older people have complex physical, psychological and social needs.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Independence and functional ability are central to healthy ageing.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Current UK services provide important support but face challenges.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Technology offers opportunities but inequalities remain.Greater investment and person-centred approaches are essential to empower older people.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AD3AD64-9FAF-E95D-AD02-4F95E9C779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57679" y="230188"/>
            <a:ext cx="609600" cy="609600"/>
          </a:xfrm>
          <a:prstGeom prst="rect">
            <a:avLst/>
          </a:prstGeom>
        </p:spPr>
      </p:pic>
      <p:pic>
        <p:nvPicPr>
          <p:cNvPr id="5" name="Picture 4" descr="Daughter bonding with father in wheelchair">
            <a:extLst>
              <a:ext uri="{FF2B5EF4-FFF2-40B4-BE49-F238E27FC236}">
                <a16:creationId xmlns:a16="http://schemas.microsoft.com/office/drawing/2014/main" id="{9BF94CD9-9103-D759-7CFD-421EED0B1CC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4000" y="3784976"/>
            <a:ext cx="4064000" cy="2707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208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0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FA4FD-5426-C049-0C45-2CB673260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DD6046-5F1A-8F63-C987-52D9BDD417CA}"/>
              </a:ext>
            </a:extLst>
          </p:cNvPr>
          <p:cNvSpPr txBox="1"/>
          <p:nvPr/>
        </p:nvSpPr>
        <p:spPr>
          <a:xfrm>
            <a:off x="838200" y="1664782"/>
            <a:ext cx="10895084" cy="4828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B9C5AD9-74A2-ABBA-BF8F-F77DA72B7260}"/>
              </a:ext>
            </a:extLst>
          </p:cNvPr>
          <p:cNvSpPr txBox="1"/>
          <p:nvPr/>
        </p:nvSpPr>
        <p:spPr>
          <a:xfrm>
            <a:off x="838200" y="1414562"/>
            <a:ext cx="1095465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 UK (2024) </a:t>
            </a:r>
            <a:r>
              <a:rPr lang="en-GB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Loneliness research and resources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Age UK. Available at: 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www.ageuk.org.uk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/our-impact/policy-research/loneliness-research-and-resources/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23 June 2026). </a:t>
            </a:r>
          </a:p>
          <a:p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Act 2014. London: HMSO.</a:t>
            </a:r>
          </a:p>
          <a:p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(2023) </a:t>
            </a:r>
            <a:r>
              <a:rPr lang="en-GB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People at the Heart of Care: Adult Social Care Reform White Paper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DHSC.</a:t>
            </a:r>
          </a:p>
          <a:p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(2019) </a:t>
            </a:r>
            <a:r>
              <a:rPr lang="en-GB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(2023) </a:t>
            </a:r>
            <a:r>
              <a:rPr lang="en-GB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Long Term Workforce Plan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NHS England. </a:t>
            </a:r>
          </a:p>
          <a:p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NICE (2023) </a:t>
            </a:r>
            <a:r>
              <a:rPr lang="en-GB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Older People: Independence and Mental Wellbeing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  <a:p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(2024) </a:t>
            </a:r>
            <a:r>
              <a:rPr lang="en-GB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Living Longer: Ageing Population in the UK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Newport: ONS.</a:t>
            </a:r>
          </a:p>
          <a:p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</a:t>
            </a:r>
            <a:r>
              <a:rPr lang="en-GB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Organization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(2022) </a:t>
            </a:r>
            <a:r>
              <a:rPr lang="en-GB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Report on Ageing and Health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Geneva: WHO.</a:t>
            </a:r>
          </a:p>
          <a:p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 UK (2025) </a:t>
            </a:r>
            <a:r>
              <a:rPr lang="en-GB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the NHS 10 Year Plan Means for Older People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Age UK. </a:t>
            </a:r>
          </a:p>
          <a:p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Geriatrics Society (2023) </a:t>
            </a:r>
            <a:r>
              <a:rPr lang="en-GB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Fit for Frailty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BGS.</a:t>
            </a:r>
          </a:p>
          <a:p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Royal College of Nursing (2023) </a:t>
            </a:r>
            <a:r>
              <a:rPr lang="en-GB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Older People's Care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RCN.</a:t>
            </a:r>
          </a:p>
          <a:p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King's Fund (2019) </a:t>
            </a:r>
            <a:r>
              <a:rPr lang="en-GB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NHS Long-Term Plan Explained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The King's Fund. </a:t>
            </a:r>
          </a:p>
          <a:p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(2024) </a:t>
            </a:r>
            <a:r>
              <a:rPr lang="en-GB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Loneliness in Older People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NHS. </a:t>
            </a:r>
          </a:p>
          <a:p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 UK (2020) </a:t>
            </a:r>
            <a:r>
              <a:rPr lang="en-GB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Frailty and the NHS Long Term Plan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Age UK. </a:t>
            </a:r>
          </a:p>
          <a:p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</a:t>
            </a:r>
            <a:r>
              <a:rPr lang="en-GB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Organization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(2021) </a:t>
            </a:r>
            <a:r>
              <a:rPr lang="en-GB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Decade of Healthy Ageing 2021–2030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Geneva: WHO.</a:t>
            </a:r>
          </a:p>
        </p:txBody>
      </p:sp>
    </p:spTree>
    <p:extLst>
      <p:ext uri="{BB962C8B-B14F-4D97-AF65-F5344CB8AC3E}">
        <p14:creationId xmlns:p14="http://schemas.microsoft.com/office/powerpoint/2010/main" val="29938138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851</Words>
  <Application>Microsoft Office PowerPoint</Application>
  <PresentationFormat>Widescreen</PresentationFormat>
  <Paragraphs>205</Paragraphs>
  <Slides>20</Slides>
  <Notes>1</Notes>
  <HiddenSlides>0</HiddenSlides>
  <MMClips>19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Empowering the older person </vt:lpstr>
      <vt:lpstr>Introduction</vt:lpstr>
      <vt:lpstr>Care and Support needs </vt:lpstr>
      <vt:lpstr>Maintaining functional ability and Independence </vt:lpstr>
      <vt:lpstr>Independence, freedom and choice </vt:lpstr>
      <vt:lpstr>Theories of ageing </vt:lpstr>
      <vt:lpstr>Policies and legislations </vt:lpstr>
      <vt:lpstr>Current UK services and provision  </vt:lpstr>
      <vt:lpstr>Effectiveness of current interventions </vt:lpstr>
      <vt:lpstr>Technology and innovation </vt:lpstr>
      <vt:lpstr>Benefits of technology</vt:lpstr>
      <vt:lpstr>Challenges to independence </vt:lpstr>
      <vt:lpstr>Social isolation and loneliness  </vt:lpstr>
      <vt:lpstr>Barriers to accessing care </vt:lpstr>
      <vt:lpstr>Case example </vt:lpstr>
      <vt:lpstr>Recommendations </vt:lpstr>
      <vt:lpstr>Empowerment through person centred approach  </vt:lpstr>
      <vt:lpstr>Future directions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Empowering the older person </dc:title>
  <dc:creator>Aurelie Arlette Ahombo (2321693)</dc:creator>
  <cp:lastModifiedBy>Aurelie Arlette Ahombo (2321693)</cp:lastModifiedBy>
  <cp:revision>4</cp:revision>
  <dcterms:created xsi:type="dcterms:W3CDTF">2026-06-22T15:43:23Z</dcterms:created>
  <dcterms:modified xsi:type="dcterms:W3CDTF">2026-06-25T21:51:35Z</dcterms:modified>
</cp:coreProperties>
</file>