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6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8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36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142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636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37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802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600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051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580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9135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106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5793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986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154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09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41E0C-1173-4549-AD83-FB1BF565A70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C6C36A2-4110-4757-BEAF-EDDF031B8D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52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rsuk.org/reports/carers-and-virtual-wards-2024/" TargetMode="External"/><Relationship Id="rId7" Type="http://schemas.openxmlformats.org/officeDocument/2006/relationships/hyperlink" Target="https://www.vodafone.co.uk/newscentre/wp-content/uploads/2023/11/Connecting-the-Countryside.pdf" TargetMode="External"/><Relationship Id="rId2" Type="http://schemas.openxmlformats.org/officeDocument/2006/relationships/hyperlink" Target="https://www.ageuk.org.uk/siteassets/documents/reports-and-publications/reports-and-briefings/active-communities/internet-use-statistics-june-2024.p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virtual-wards-operational-framework/" TargetMode="External"/><Relationship Id="rId5" Type="http://schemas.openxmlformats.org/officeDocument/2006/relationships/hyperlink" Target="https://www.nhsconfed.org/publications/realising-potential-virtual-wards" TargetMode="External"/><Relationship Id="rId4" Type="http://schemas.openxmlformats.org/officeDocument/2006/relationships/hyperlink" Target="https://www.health.org.uk/publications/what-do-virtual-wards-look-like-in-englan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37B286-590A-FF6B-FF0C-76B1B4588537}"/>
              </a:ext>
            </a:extLst>
          </p:cNvPr>
          <p:cNvSpPr/>
          <p:nvPr/>
        </p:nvSpPr>
        <p:spPr>
          <a:xfrm>
            <a:off x="5583220" y="121921"/>
            <a:ext cx="6514044" cy="128016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FF625C7-A8CE-87BB-C936-34D3FEA2E4D7}"/>
              </a:ext>
            </a:extLst>
          </p:cNvPr>
          <p:cNvCxnSpPr/>
          <p:nvPr/>
        </p:nvCxnSpPr>
        <p:spPr>
          <a:xfrm>
            <a:off x="5583220" y="-26223"/>
            <a:ext cx="0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E9C4F98F-92B2-9409-3AC0-32C564977A96}"/>
              </a:ext>
            </a:extLst>
          </p:cNvPr>
          <p:cNvSpPr/>
          <p:nvPr/>
        </p:nvSpPr>
        <p:spPr>
          <a:xfrm>
            <a:off x="5583220" y="1402081"/>
            <a:ext cx="6514044" cy="128016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441D8-CC12-7C28-E1F1-B459A588FA69}"/>
              </a:ext>
            </a:extLst>
          </p:cNvPr>
          <p:cNvSpPr/>
          <p:nvPr/>
        </p:nvSpPr>
        <p:spPr>
          <a:xfrm>
            <a:off x="5583219" y="2682241"/>
            <a:ext cx="6514041" cy="128016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DAA3979-5272-2FCF-44B6-B8FFA69FC2E6}"/>
              </a:ext>
            </a:extLst>
          </p:cNvPr>
          <p:cNvSpPr/>
          <p:nvPr/>
        </p:nvSpPr>
        <p:spPr>
          <a:xfrm>
            <a:off x="5583220" y="3962401"/>
            <a:ext cx="6514039" cy="1280160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44BD53-616A-1234-8753-5E96AEBE43E6}"/>
              </a:ext>
            </a:extLst>
          </p:cNvPr>
          <p:cNvSpPr txBox="1"/>
          <p:nvPr/>
        </p:nvSpPr>
        <p:spPr>
          <a:xfrm>
            <a:off x="5696174" y="300336"/>
            <a:ext cx="464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 Name: Ruta Ezra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387E6B-458C-475C-F2A5-C7F7B7E418B0}"/>
              </a:ext>
            </a:extLst>
          </p:cNvPr>
          <p:cNvSpPr txBox="1"/>
          <p:nvPr/>
        </p:nvSpPr>
        <p:spPr>
          <a:xfrm>
            <a:off x="5696174" y="1447802"/>
            <a:ext cx="5196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: 2310803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AD058B-9E47-D82E-0A2C-07A0EF4F6BB8}"/>
              </a:ext>
            </a:extLst>
          </p:cNvPr>
          <p:cNvSpPr txBox="1"/>
          <p:nvPr/>
        </p:nvSpPr>
        <p:spPr>
          <a:xfrm>
            <a:off x="5696174" y="4140816"/>
            <a:ext cx="6310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US" dirty="0"/>
              <a:t>:</a:t>
            </a:r>
            <a:r>
              <a:rPr lang="en-US" b="1" dirty="0"/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Remote Patient Monitoring (RPM) Using Wearable Devices and Apps.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C8698A-C054-AF36-3B02-E3C15FFDB4A4}"/>
              </a:ext>
            </a:extLst>
          </p:cNvPr>
          <p:cNvSpPr txBox="1"/>
          <p:nvPr/>
        </p:nvSpPr>
        <p:spPr>
          <a:xfrm>
            <a:off x="5696174" y="2860656"/>
            <a:ext cx="464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 BMHP6026 component 2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close-up of a person using a smart watch&#10;&#10;AI-generated content may be incorrect.">
            <a:extLst>
              <a:ext uri="{FF2B5EF4-FFF2-40B4-BE49-F238E27FC236}">
                <a16:creationId xmlns:a16="http://schemas.microsoft.com/office/drawing/2014/main" id="{571C0238-5E7E-862F-3F16-53AB1142D1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583215" cy="6805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623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57413-BA60-CF80-B0D9-6981DA049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&amp;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A9FF-E582-1860-B9CA-97F1F7EA4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Overview of what will be covered: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Impacts on the Workforce,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Impacts on the Service Delivery,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Impacts on the Patient/Service User,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Community, Key Findings.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Aim: To evaluate RPM’s impact on UK health and social care.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25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D9285-90F7-14AB-1A14-EFA349E8B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702" y="140044"/>
            <a:ext cx="8596668" cy="811426"/>
          </a:xfrm>
        </p:spPr>
        <p:txBody>
          <a:bodyPr/>
          <a:lstStyle/>
          <a:p>
            <a:r>
              <a:rPr lang="en-GB" dirty="0"/>
              <a:t>Introduction to RPM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EC784-6AD5-A391-3E56-EB8001462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55" y="716692"/>
            <a:ext cx="5041556" cy="6001264"/>
          </a:xfrm>
        </p:spPr>
        <p:txBody>
          <a:bodyPr/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“Remote Patient Monitoring refers to the use of digital tools — such as wearable sensors, smartphone apps, and pulse oximeters — to collect patients’ health data from home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England, 2022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introduced virtual wards during the COVID-19 pandemic, allowing over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487,000 patients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be monitored at home between 2020 and 2023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Confederation report, 2023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).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innovation supports the NHS goal of providing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‘care closer to home’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using real-time data to prevent hospital admissions and support chronic disease management.”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2050" name="Picture 2" descr="Croydon's virtual ward: Healthcare in the comfort of your home ...">
            <a:extLst>
              <a:ext uri="{FF2B5EF4-FFF2-40B4-BE49-F238E27FC236}">
                <a16:creationId xmlns:a16="http://schemas.microsoft.com/office/drawing/2014/main" id="{773B2A11-A9F2-12C4-DAE1-5380B866D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411" y="0"/>
            <a:ext cx="70515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303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E8BDD-40A3-1D99-3449-6300EEF92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50" y="49764"/>
            <a:ext cx="8596668" cy="848497"/>
          </a:xfrm>
        </p:spPr>
        <p:txBody>
          <a:bodyPr/>
          <a:lstStyle/>
          <a:p>
            <a:r>
              <a:rPr lang="en-GB" dirty="0"/>
              <a:t>Why RPM Matters?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9AE3DF7-BEB7-6C7B-C18E-BAA999C2B57B}"/>
              </a:ext>
            </a:extLst>
          </p:cNvPr>
          <p:cNvSpPr/>
          <p:nvPr/>
        </p:nvSpPr>
        <p:spPr>
          <a:xfrm>
            <a:off x="305719" y="761304"/>
            <a:ext cx="4485503" cy="5795319"/>
          </a:xfrm>
          <a:prstGeom prst="roundRect">
            <a:avLst>
              <a:gd name="adj" fmla="val 730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636A0B-9311-07F0-81BD-3350C8C8FC8B}"/>
              </a:ext>
            </a:extLst>
          </p:cNvPr>
          <p:cNvSpPr txBox="1"/>
          <p:nvPr/>
        </p:nvSpPr>
        <p:spPr>
          <a:xfrm>
            <a:off x="570246" y="1028343"/>
            <a:ext cx="395645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“The need for RPM has been driven by increasing NHS demand.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Before the pandemic, about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15 million people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England lived with chronic illnesses, and there were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17 million hospital admissions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annually.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enabling early detection and home monitoring, RPM helps reduce hospital pressure.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also aligns with the NHS Long Term Plan and the wider digital transformation agenda, which emphasizes efficiency, patient empowerment, and prevention.”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15" name="Picture 14" descr="A graph showing the number of countries/regions&#10;&#10;AI-generated content may be incorrect.">
            <a:extLst>
              <a:ext uri="{FF2B5EF4-FFF2-40B4-BE49-F238E27FC236}">
                <a16:creationId xmlns:a16="http://schemas.microsoft.com/office/drawing/2014/main" id="{E869EFCB-B504-201C-55E3-32213FEEA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346" y="-74132"/>
            <a:ext cx="7261655" cy="549874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59CBB86-83B0-3CB4-B0C6-A4018CE4FEA0}"/>
              </a:ext>
            </a:extLst>
          </p:cNvPr>
          <p:cNvSpPr txBox="1"/>
          <p:nvPr/>
        </p:nvSpPr>
        <p:spPr>
          <a:xfrm>
            <a:off x="5713859" y="5583193"/>
            <a:ext cx="5820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Figure 1.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Weekly hospital admission rates per 100,000 population in England, Scotland, and Wales (January–October 2020) compared with pre-pandemic period. Source: (Shah et al., 2022).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3277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3C26-34CA-CAA2-6ABE-1072C4CAA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918" y="156238"/>
            <a:ext cx="8596668" cy="857016"/>
          </a:xfrm>
        </p:spPr>
        <p:txBody>
          <a:bodyPr/>
          <a:lstStyle/>
          <a:p>
            <a:r>
              <a:rPr lang="en-GB" dirty="0"/>
              <a:t>Workforce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432F5-A26A-ED52-BF4D-0FD92DC5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917" y="1013254"/>
            <a:ext cx="9591131" cy="5301049"/>
          </a:xfrm>
        </p:spPr>
        <p:txBody>
          <a:bodyPr/>
          <a:lstStyle/>
          <a:p>
            <a:pPr marL="0" indent="0" algn="just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“For the workforce, RPM has changed how professionals deliver care.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Nurses and allied health staff now need digital and analytical skills, such as interpreting wearable data and communicating remotely with patients.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(2024)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more than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90% of nurses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working in virtual wards said they needed further digital training.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 include reduced workloads and fewer hospital stays — for example, virtual wards have shortened admissions by three to five days 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However, challenges include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‘role strain’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as staff balance remote and in-person duties, and technical problems like poor system integration.”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(Health Foundation Report, 2024).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985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0BF43-B32C-1FC6-7C56-27E3582D8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37" y="156238"/>
            <a:ext cx="8596668" cy="918800"/>
          </a:xfrm>
        </p:spPr>
        <p:txBody>
          <a:bodyPr/>
          <a:lstStyle/>
          <a:p>
            <a:r>
              <a:rPr lang="en-GB" dirty="0"/>
              <a:t>Service Delivery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858C4-2C7D-A13E-2605-DED04A1CC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636" y="838416"/>
            <a:ext cx="5410429" cy="586334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“RPM has reshaped how care is delivered.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Instead of traditional ward rounds, clinicians use shared digital dashboards to monitor patients and respond to alerts.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approach enables early intervention — in some NHS regions, emergency admissions have dropped by up to 30%.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instance, the Leicester NHS@Home initiative saved over 1,000 hospital bed days in six months.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However, barriers remain: the cost of wearable technologies, inconsistent system interoperability, and limited digital infrastructure, especially in rural trusts.”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(NHS England, 2024).</a:t>
            </a:r>
          </a:p>
        </p:txBody>
      </p:sp>
      <p:pic>
        <p:nvPicPr>
          <p:cNvPr id="4098" name="Picture 2" descr="NHS England » Supporting clinical leadership in virtual wards – A ...">
            <a:extLst>
              <a:ext uri="{FF2B5EF4-FFF2-40B4-BE49-F238E27FC236}">
                <a16:creationId xmlns:a16="http://schemas.microsoft.com/office/drawing/2014/main" id="{7B87F7E0-1513-C7D6-E870-B65484144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378" y="0"/>
            <a:ext cx="6533621" cy="651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744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CF1CC-3BFA-FB32-6069-21DFBF3FF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64" y="156238"/>
            <a:ext cx="8596668" cy="660400"/>
          </a:xfrm>
        </p:spPr>
        <p:txBody>
          <a:bodyPr/>
          <a:lstStyle/>
          <a:p>
            <a:r>
              <a:rPr lang="en-US" dirty="0"/>
              <a:t>Patient and Service User Impact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46432-9C9C-5A9B-F6FA-80C0AB90E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63" y="880602"/>
            <a:ext cx="10666169" cy="5483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“For patients, RPM has improved convenience and safety.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 can submit daily readings from home, reducing travel and hospital visits.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Bradford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remote COPD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dirty="0"/>
              <a:t>Chronic Obstructive Pulmonary Disease).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monitoring cut emergency attendances by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20%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while in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West Hertfordshire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readmissions for frailty fell by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18%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Yet not everyone benefits equally. Digital exclusion is a real concern —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18% of people aged 75+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 offline, and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49% lack basic digital skills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means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RPM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could widen inequalities unless inclusion is prioritized.”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(Age UK,  2024).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5337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7E3F3-3E5A-9AF9-2602-9BDE30EBE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01" y="0"/>
            <a:ext cx="5395784" cy="667265"/>
          </a:xfrm>
        </p:spPr>
        <p:txBody>
          <a:bodyPr/>
          <a:lstStyle/>
          <a:p>
            <a:r>
              <a:rPr lang="en-GB" dirty="0"/>
              <a:t>Community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26FE6-C8E4-2314-7CB1-6C4409CF5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01" y="700731"/>
            <a:ext cx="5332184" cy="488091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“At community level, RPM has mixed effects.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rural or deprived areas, connectivity remains a major barrier —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46%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rural deprived regions lack 5G coverage (Vodafone and WPI Economics 2023).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Carers benefit from reduced hospital visits but may feel additional pressure: 55% report increased responsibility, although 56% say virtual wards improve comfort (Carers UK 2024).</a:t>
            </a: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 NHS regions have introduced local support models.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example, Cheshire and Merseyside launched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‘digital buddy’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schemes to help patients use technology confidently — promoting inclusivity and trust.”</a:t>
            </a:r>
          </a:p>
          <a:p>
            <a:endParaRPr lang="en-GB" dirty="0"/>
          </a:p>
        </p:txBody>
      </p:sp>
      <p:pic>
        <p:nvPicPr>
          <p:cNvPr id="6" name="Picture 5" descr="A map of united kingdom with red and white text&#10;&#10;AI-generated content may be incorrect.">
            <a:extLst>
              <a:ext uri="{FF2B5EF4-FFF2-40B4-BE49-F238E27FC236}">
                <a16:creationId xmlns:a16="http://schemas.microsoft.com/office/drawing/2014/main" id="{99009BE8-07AD-1180-A315-7C47E615B1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385" y="-1"/>
            <a:ext cx="6732615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873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601D8-6797-D315-F12F-72A3F78FE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64" y="156238"/>
            <a:ext cx="5912936" cy="869373"/>
          </a:xfrm>
        </p:spPr>
        <p:txBody>
          <a:bodyPr/>
          <a:lstStyle/>
          <a:p>
            <a:r>
              <a:rPr lang="en-GB" dirty="0"/>
              <a:t>Benefits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06CCF-C095-9BAD-62AE-0E1D9893C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63" y="887843"/>
            <a:ext cx="10085401" cy="5043400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“Overall, Remote Patient Monitoring delivers clear benefits: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Enhanced patient safety and satisfaction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Greater efficiency and reduced admissions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More collaborative, data-driven care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However, several challenges persist: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Workforce capacity and digital skill gaps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Unequal access to technology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Costly infrastructure and interoperability issues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 digital transformation to be sustainable, equity and training must progress alongside innovation.”(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Ziadlou, 2021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930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0923-A130-7ED4-748D-B6B025B93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707" y="156238"/>
            <a:ext cx="8596668" cy="782876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CF2EE-E4D5-A1F1-5A16-EE0E5F3B0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707" y="939114"/>
            <a:ext cx="9998904" cy="5214551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“Based on my findings, I propose six key recommendations: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Mandatory digital literacy training for nurses, GPs, and community staff.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investment in rural 5G and broadband, monitored annually.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Full integration of RPM data with NHS Electronic Health Records.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Targeted digital inclusion programs — such as device loans and subsidized data for low-income groups.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Formal co-production frameworks involving patients and carers in design.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Ring-fenced national funding through Integrated Care Systems to ensure consistency across regions.</a:t>
            </a:r>
          </a:p>
          <a:p>
            <a:pPr marL="0" indent="0" algn="just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actions would maximize RPM’s potential while ensuring fair access and sustainability.”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873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A96D-6889-5BE9-B259-639C39EAB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64" y="116422"/>
            <a:ext cx="8596668" cy="70021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19D49-81E1-7986-B298-9B413CEC1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64" y="679622"/>
            <a:ext cx="12136622" cy="606195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Age UK (2024) Internet Use Statistics June 2024. London: Age UK. Available at: </a:t>
            </a:r>
            <a:r>
              <a:rPr lang="en-US" dirty="0">
                <a:hlinkClick r:id="rId2"/>
              </a:rPr>
              <a:t>https://www.ageuk.org.uk/siteassets/documents/reports-and-publications/reports-and-briefings/active-communities/internet-use-statistics-june-2024.pd</a:t>
            </a:r>
            <a:r>
              <a:rPr lang="en-US" dirty="0"/>
              <a:t> f [Accessed 3rd October 2025].</a:t>
            </a:r>
          </a:p>
          <a:p>
            <a:r>
              <a:rPr lang="en-US" dirty="0"/>
              <a:t>Carers UK (2024) Carers and Virtual Wards: Understanding the Experience of Family Carers in Remote Care Models. London: Carers UK. Available at: </a:t>
            </a:r>
            <a:r>
              <a:rPr lang="en-US" dirty="0">
                <a:hlinkClick r:id="rId3"/>
              </a:rPr>
              <a:t>https://www.carersuk.org/reports/carers-and-virtual-wards-2024/</a:t>
            </a:r>
            <a:r>
              <a:rPr lang="en-US" dirty="0"/>
              <a:t>   [Accessed 16th  October 2025].</a:t>
            </a:r>
          </a:p>
          <a:p>
            <a:r>
              <a:rPr lang="en-US" dirty="0"/>
              <a:t>Shah, S.A., Brophy, S., Kennedy, J., Fisher, L., Walker, A., Mackenna, B., Curtis, H., Inglesby, P., Davy, S., Bacon, S. and Goldacre, B., (2022). Impact of first UK COVID-19 lockdown on hospital admissions: Interrupted time series study of 32 million people. </a:t>
            </a:r>
            <a:r>
              <a:rPr lang="en-US" dirty="0" err="1"/>
              <a:t>EClinicalMedicine</a:t>
            </a:r>
            <a:r>
              <a:rPr lang="en-US" dirty="0"/>
              <a:t>, 49. </a:t>
            </a:r>
          </a:p>
          <a:p>
            <a:endParaRPr lang="en-US" dirty="0"/>
          </a:p>
          <a:p>
            <a:r>
              <a:rPr lang="en-US" dirty="0"/>
              <a:t>Health Foundation (2024) What do virtual wards look like in England? London: The Health Foundation. Available at: </a:t>
            </a:r>
            <a:r>
              <a:rPr lang="en-US" dirty="0">
                <a:hlinkClick r:id="rId4"/>
              </a:rPr>
              <a:t>https://www.health.org.uk/publications/what-do-virtual-wards-look-like-in-england</a:t>
            </a:r>
            <a:r>
              <a:rPr lang="en-US" dirty="0"/>
              <a:t>  [Accessed 1st  October 2025].</a:t>
            </a:r>
          </a:p>
          <a:p>
            <a:r>
              <a:rPr lang="en-US" dirty="0"/>
              <a:t>NHS Confederation (2023) </a:t>
            </a:r>
            <a:r>
              <a:rPr lang="en-US" dirty="0" err="1"/>
              <a:t>Realising</a:t>
            </a:r>
            <a:r>
              <a:rPr lang="en-US" dirty="0"/>
              <a:t> the potential of virtual wards. London: NHS Confederation. Available at: </a:t>
            </a:r>
            <a:r>
              <a:rPr lang="en-US" dirty="0">
                <a:hlinkClick r:id="rId5"/>
              </a:rPr>
              <a:t>https://www.nhsconfed.org/publications/realising-potential-virtual-wards</a:t>
            </a:r>
            <a:r>
              <a:rPr lang="en-US" dirty="0"/>
              <a:t>  [Accessed 3rd October 2025].</a:t>
            </a:r>
          </a:p>
          <a:p>
            <a:r>
              <a:rPr lang="en-US" dirty="0"/>
              <a:t>NHS England (2024) Virtual Wards Operational Framework. Available at: </a:t>
            </a:r>
            <a:r>
              <a:rPr lang="en-US" dirty="0">
                <a:hlinkClick r:id="rId6"/>
              </a:rPr>
              <a:t>https://www.england.nhs.uk/publication/virtual-wards-operational-framework/</a:t>
            </a:r>
            <a:r>
              <a:rPr lang="en-US" dirty="0"/>
              <a:t>   [Accessed 20th October 2025].</a:t>
            </a:r>
          </a:p>
          <a:p>
            <a:r>
              <a:rPr lang="en-US" dirty="0"/>
              <a:t>Vodafone UK (2023) Connecting the Countryside: 5G – Closing the digital divide. Newbury: Vodafone UK. Available at: </a:t>
            </a:r>
            <a:r>
              <a:rPr lang="en-US" dirty="0">
                <a:hlinkClick r:id="rId7"/>
              </a:rPr>
              <a:t>https://www.vodafone.co.uk/newscentre/wp-content/uploads/2023/11/Connecting-the-Countryside.pdf</a:t>
            </a:r>
            <a:r>
              <a:rPr lang="en-US" dirty="0"/>
              <a:t>  [Accessed 18th  October 2025].</a:t>
            </a:r>
          </a:p>
          <a:p>
            <a:r>
              <a:rPr lang="en-US" dirty="0" err="1"/>
              <a:t>Ziadlou</a:t>
            </a:r>
            <a:r>
              <a:rPr lang="en-US" dirty="0"/>
              <a:t>, D., (2021). Strategies during digital transformation to make progress in achievement of sustainable development by 2030. Leadership in Health Services, 34(4), pp.375-391.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8010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character holding a red text&#10;&#10;AI-generated content may be incorrect.">
            <a:extLst>
              <a:ext uri="{FF2B5EF4-FFF2-40B4-BE49-F238E27FC236}">
                <a16:creationId xmlns:a16="http://schemas.microsoft.com/office/drawing/2014/main" id="{2B2A2D82-8592-340B-F5E8-B4E18135C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31" y="246185"/>
            <a:ext cx="9120553" cy="577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8452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779</TotalTime>
  <Words>1263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Wingdings</vt:lpstr>
      <vt:lpstr>Wingdings 3</vt:lpstr>
      <vt:lpstr>Facet</vt:lpstr>
      <vt:lpstr>PowerPoint Presentation</vt:lpstr>
      <vt:lpstr>Overview &amp; Aims</vt:lpstr>
      <vt:lpstr>Introduction to RPM</vt:lpstr>
      <vt:lpstr>Why RPM Matters? </vt:lpstr>
      <vt:lpstr>Workforce Impact</vt:lpstr>
      <vt:lpstr>Service Delivery Impact</vt:lpstr>
      <vt:lpstr>Patient and Service User Impact</vt:lpstr>
      <vt:lpstr>Community Impact</vt:lpstr>
      <vt:lpstr>Benefits and Challenges</vt:lpstr>
      <vt:lpstr>Recommendations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chiemena okere</dc:creator>
  <cp:lastModifiedBy>Ruta Ezra (2310803)</cp:lastModifiedBy>
  <cp:revision>48</cp:revision>
  <dcterms:created xsi:type="dcterms:W3CDTF">2025-10-20T01:11:52Z</dcterms:created>
  <dcterms:modified xsi:type="dcterms:W3CDTF">2025-11-09T10:09:09Z</dcterms:modified>
</cp:coreProperties>
</file>