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315FD2-A81A-476D-BDF3-AE5D5CEECF10}" v="1" dt="2025-10-29T14:58:26.9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87320" autoAdjust="0"/>
  </p:normalViewPr>
  <p:slideViewPr>
    <p:cSldViewPr snapToGrid="0">
      <p:cViewPr varScale="1">
        <p:scale>
          <a:sx n="72" d="100"/>
          <a:sy n="72" d="100"/>
        </p:scale>
        <p:origin x="125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Adrian Axente" userId="029e5f08b81b9c87" providerId="LiveId" clId="{DABA2AB4-F6A7-4292-8CC8-FD584AABA71B}"/>
    <pc:docChg chg="custSel modSld">
      <pc:chgData name="Paul Adrian Axente" userId="029e5f08b81b9c87" providerId="LiveId" clId="{DABA2AB4-F6A7-4292-8CC8-FD584AABA71B}" dt="2025-10-29T14:58:27.012" v="19" actId="27636"/>
      <pc:docMkLst>
        <pc:docMk/>
      </pc:docMkLst>
      <pc:sldChg chg="modSp mod">
        <pc:chgData name="Paul Adrian Axente" userId="029e5f08b81b9c87" providerId="LiveId" clId="{DABA2AB4-F6A7-4292-8CC8-FD584AABA71B}" dt="2025-10-29T14:58:27.012" v="19" actId="27636"/>
        <pc:sldMkLst>
          <pc:docMk/>
          <pc:sldMk cId="2199487546" sldId="256"/>
        </pc:sldMkLst>
        <pc:spChg chg="mod">
          <ac:chgData name="Paul Adrian Axente" userId="029e5f08b81b9c87" providerId="LiveId" clId="{DABA2AB4-F6A7-4292-8CC8-FD584AABA71B}" dt="2025-10-29T14:58:27.012" v="19" actId="27636"/>
          <ac:spMkLst>
            <pc:docMk/>
            <pc:sldMk cId="2199487546" sldId="256"/>
            <ac:spMk id="3" creationId="{F79BE6A2-950C-C4FB-0D6B-0A4AD0BEB3D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CFC7DE-246C-4DC2-A0A1-6B83D759B191}" type="datetimeFigureOut">
              <a:rPr lang="en-IN" smtClean="0"/>
              <a:t>29-10-2025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E0750E-365B-4B8B-A5C0-42BC9AA994CB}" type="slidenum">
              <a:rPr lang="en-IN" smtClean="0"/>
              <a:t>‹#›</a:t>
            </a:fld>
            <a:endParaRPr lang="en-IN"/>
          </a:p>
        </p:txBody>
      </p:sp>
    </p:spTree>
    <p:extLst>
      <p:ext uri="{BB962C8B-B14F-4D97-AF65-F5344CB8AC3E}">
        <p14:creationId xmlns:p14="http://schemas.microsoft.com/office/powerpoint/2010/main" val="36902621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focus of the report is towards integration of AI for transforming service delivery specifically within the hotel and hospitality sector which includes AI tools like chatbots and robots for automation through better services.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64E0750E-365B-4B8B-A5C0-42BC9AA994CB}" type="slidenum">
              <a:rPr lang="en-IN" smtClean="0"/>
              <a:t>2</a:t>
            </a:fld>
            <a:endParaRPr lang="en-IN"/>
          </a:p>
        </p:txBody>
      </p:sp>
    </p:spTree>
    <p:extLst>
      <p:ext uri="{BB962C8B-B14F-4D97-AF65-F5344CB8AC3E}">
        <p14:creationId xmlns:p14="http://schemas.microsoft.com/office/powerpoint/2010/main" val="2769223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Existing literature has highlighted human hair collaboration within which major factors such as customer convenience and preferences has been key elements that drive customer service implementation. It also includes better service delivery through collaborations alongside the need for understanding of guest preferences.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64E0750E-365B-4B8B-A5C0-42BC9AA994CB}" type="slidenum">
              <a:rPr lang="en-IN" smtClean="0"/>
              <a:t>3</a:t>
            </a:fld>
            <a:endParaRPr lang="en-IN"/>
          </a:p>
        </p:txBody>
      </p:sp>
    </p:spTree>
    <p:extLst>
      <p:ext uri="{BB962C8B-B14F-4D97-AF65-F5344CB8AC3E}">
        <p14:creationId xmlns:p14="http://schemas.microsoft.com/office/powerpoint/2010/main" val="574867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 Existing literature has highlighted the use of AI based voice assistants as one of the most prominent implementation areas for artificial intelligence that focuses on customer interactions in a personalized way. It also includes the integration of AI concierge services with in which better automation services for addressing customer queries have been highlighted.</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64E0750E-365B-4B8B-A5C0-42BC9AA994CB}" type="slidenum">
              <a:rPr lang="en-IN" smtClean="0"/>
              <a:t>4</a:t>
            </a:fld>
            <a:endParaRPr lang="en-IN"/>
          </a:p>
        </p:txBody>
      </p:sp>
    </p:spTree>
    <p:extLst>
      <p:ext uri="{BB962C8B-B14F-4D97-AF65-F5344CB8AC3E}">
        <p14:creationId xmlns:p14="http://schemas.microsoft.com/office/powerpoint/2010/main" val="13222112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study makes use of secondary sources for data collection within which news articles as well as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reports have been integrated. It also includes the use of thematic analysis where themes have been developed based on implementation examples and areas </a:t>
            </a:r>
            <a:r>
              <a:rPr lang="en-IN" sz="1200" b="0" i="0" u="none" strike="noStrike" kern="1200" dirty="0">
                <a:solidFill>
                  <a:schemeClr val="tx1"/>
                </a:solidFill>
                <a:effectLst/>
                <a:latin typeface="+mn-lt"/>
                <a:ea typeface="+mn-ea"/>
                <a:cs typeface="+mn-cs"/>
              </a:rPr>
              <a:t>within different hotels.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64E0750E-365B-4B8B-A5C0-42BC9AA994CB}" type="slidenum">
              <a:rPr lang="en-IN" smtClean="0"/>
              <a:t>5</a:t>
            </a:fld>
            <a:endParaRPr lang="en-IN"/>
          </a:p>
        </p:txBody>
      </p:sp>
    </p:spTree>
    <p:extLst>
      <p:ext uri="{BB962C8B-B14F-4D97-AF65-F5344CB8AC3E}">
        <p14:creationId xmlns:p14="http://schemas.microsoft.com/office/powerpoint/2010/main" val="1714261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primary implementation includes integration of Alexa by Amazon within Marriott International in Las Vegas for customer query through Echo speakers within the room. It also includes Hilton hotels making use of Connie for improving customer service alongside Rose AI chatbot to address customer queries promptly with greater efficiency.</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64E0750E-365B-4B8B-A5C0-42BC9AA994CB}" type="slidenum">
              <a:rPr lang="en-IN" smtClean="0"/>
              <a:t>6</a:t>
            </a:fld>
            <a:endParaRPr lang="en-IN"/>
          </a:p>
        </p:txBody>
      </p:sp>
    </p:spTree>
    <p:extLst>
      <p:ext uri="{BB962C8B-B14F-4D97-AF65-F5344CB8AC3E}">
        <p14:creationId xmlns:p14="http://schemas.microsoft.com/office/powerpoint/2010/main" val="41522361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Another primary example of implementation of AI is that of luxury hotels like Aloft that has been integrating Boltr robots for providing customers with various amenities that a directly delivered to their rooms by the</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64E0750E-365B-4B8B-A5C0-42BC9AA994CB}" type="slidenum">
              <a:rPr lang="en-IN" smtClean="0"/>
              <a:t>7</a:t>
            </a:fld>
            <a:endParaRPr lang="en-IN"/>
          </a:p>
        </p:txBody>
      </p:sp>
    </p:spTree>
    <p:extLst>
      <p:ext uri="{BB962C8B-B14F-4D97-AF65-F5344CB8AC3E}">
        <p14:creationId xmlns:p14="http://schemas.microsoft.com/office/powerpoint/2010/main" val="3087824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There is the need for proper segmentation of the customers in terms of understanding their preferences alongside aligning the use of artificial intelligence by aligning with the data protection policies.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64E0750E-365B-4B8B-A5C0-42BC9AA994CB}" type="slidenum">
              <a:rPr lang="en-IN" smtClean="0"/>
              <a:t>8</a:t>
            </a:fld>
            <a:endParaRPr lang="en-IN"/>
          </a:p>
        </p:txBody>
      </p:sp>
    </p:spTree>
    <p:extLst>
      <p:ext uri="{BB962C8B-B14F-4D97-AF65-F5344CB8AC3E}">
        <p14:creationId xmlns:p14="http://schemas.microsoft.com/office/powerpoint/2010/main" val="1309525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o-RO"/>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o-RO"/>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o-RO"/>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o-RO"/>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o-RO"/>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o-RO"/>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o-RO"/>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o-RO"/>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2225CE-DFB3-4949-9942-1752419E5633}" type="datetimeFigureOut">
              <a:rPr lang="en-IN" smtClean="0"/>
              <a:t>29-10-2025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E410D-6C77-420C-9B2F-B52A5095E1AC}" type="slidenum">
              <a:rPr lang="en-IN" smtClean="0"/>
              <a:t>‹#›</a:t>
            </a:fld>
            <a:endParaRPr lang="en-IN"/>
          </a:p>
        </p:txBody>
      </p:sp>
    </p:spTree>
    <p:extLst>
      <p:ext uri="{BB962C8B-B14F-4D97-AF65-F5344CB8AC3E}">
        <p14:creationId xmlns:p14="http://schemas.microsoft.com/office/powerpoint/2010/main" val="2735357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2225CE-DFB3-4949-9942-1752419E5633}" type="datetimeFigureOut">
              <a:rPr lang="en-IN" smtClean="0"/>
              <a:t>29-10-2025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E410D-6C77-420C-9B2F-B52A5095E1AC}" type="slidenum">
              <a:rPr lang="en-IN" smtClean="0"/>
              <a:t>‹#›</a:t>
            </a:fld>
            <a:endParaRPr lang="en-IN"/>
          </a:p>
        </p:txBody>
      </p:sp>
    </p:spTree>
    <p:extLst>
      <p:ext uri="{BB962C8B-B14F-4D97-AF65-F5344CB8AC3E}">
        <p14:creationId xmlns:p14="http://schemas.microsoft.com/office/powerpoint/2010/main" val="3926037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2225CE-DFB3-4949-9942-1752419E5633}" type="datetimeFigureOut">
              <a:rPr lang="en-IN" smtClean="0"/>
              <a:t>29-10-2025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E410D-6C77-420C-9B2F-B52A5095E1AC}" type="slidenum">
              <a:rPr lang="en-IN" smtClean="0"/>
              <a:t>‹#›</a:t>
            </a:fld>
            <a:endParaRPr lang="en-IN"/>
          </a:p>
        </p:txBody>
      </p:sp>
    </p:spTree>
    <p:extLst>
      <p:ext uri="{BB962C8B-B14F-4D97-AF65-F5344CB8AC3E}">
        <p14:creationId xmlns:p14="http://schemas.microsoft.com/office/powerpoint/2010/main" val="1576195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2225CE-DFB3-4949-9942-1752419E5633}" type="datetimeFigureOut">
              <a:rPr lang="en-IN" smtClean="0"/>
              <a:t>29-10-2025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B1E410D-6C77-420C-9B2F-B52A5095E1AC}" type="slidenum">
              <a:rPr lang="en-IN" smtClean="0"/>
              <a:t>‹#›</a:t>
            </a:fld>
            <a:endParaRPr lang="en-IN"/>
          </a:p>
        </p:txBody>
      </p:sp>
    </p:spTree>
    <p:extLst>
      <p:ext uri="{BB962C8B-B14F-4D97-AF65-F5344CB8AC3E}">
        <p14:creationId xmlns:p14="http://schemas.microsoft.com/office/powerpoint/2010/main" val="1563636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2225CE-DFB3-4949-9942-1752419E5633}" type="datetimeFigureOut">
              <a:rPr lang="en-IN" smtClean="0"/>
              <a:t>29-10-2025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B1E410D-6C77-420C-9B2F-B52A5095E1AC}" type="slidenum">
              <a:rPr lang="en-IN" smtClean="0"/>
              <a:t>‹#›</a:t>
            </a:fld>
            <a:endParaRPr lang="en-IN"/>
          </a:p>
        </p:txBody>
      </p:sp>
    </p:spTree>
    <p:extLst>
      <p:ext uri="{BB962C8B-B14F-4D97-AF65-F5344CB8AC3E}">
        <p14:creationId xmlns:p14="http://schemas.microsoft.com/office/powerpoint/2010/main" val="32968292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2225CE-DFB3-4949-9942-1752419E5633}" type="datetimeFigureOut">
              <a:rPr lang="en-IN" smtClean="0"/>
              <a:t>29-10-2025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B1E410D-6C77-420C-9B2F-B52A5095E1AC}" type="slidenum">
              <a:rPr lang="en-IN" smtClean="0"/>
              <a:t>‹#›</a:t>
            </a:fld>
            <a:endParaRPr lang="en-IN"/>
          </a:p>
        </p:txBody>
      </p:sp>
    </p:spTree>
    <p:extLst>
      <p:ext uri="{BB962C8B-B14F-4D97-AF65-F5344CB8AC3E}">
        <p14:creationId xmlns:p14="http://schemas.microsoft.com/office/powerpoint/2010/main" val="741601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2225CE-DFB3-4949-9942-1752419E5633}" type="datetimeFigureOut">
              <a:rPr lang="en-IN" smtClean="0"/>
              <a:t>29-10-2025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B1E410D-6C77-420C-9B2F-B52A5095E1AC}" type="slidenum">
              <a:rPr lang="en-IN" smtClean="0"/>
              <a:t>‹#›</a:t>
            </a:fld>
            <a:endParaRPr lang="en-IN"/>
          </a:p>
        </p:txBody>
      </p:sp>
    </p:spTree>
    <p:extLst>
      <p:ext uri="{BB962C8B-B14F-4D97-AF65-F5344CB8AC3E}">
        <p14:creationId xmlns:p14="http://schemas.microsoft.com/office/powerpoint/2010/main" val="1994185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2225CE-DFB3-4949-9942-1752419E5633}" type="datetimeFigureOut">
              <a:rPr lang="en-IN" smtClean="0"/>
              <a:t>29-10-2025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B1E410D-6C77-420C-9B2F-B52A5095E1AC}" type="slidenum">
              <a:rPr lang="en-IN" smtClean="0"/>
              <a:t>‹#›</a:t>
            </a:fld>
            <a:endParaRPr lang="en-IN"/>
          </a:p>
        </p:txBody>
      </p:sp>
    </p:spTree>
    <p:extLst>
      <p:ext uri="{BB962C8B-B14F-4D97-AF65-F5344CB8AC3E}">
        <p14:creationId xmlns:p14="http://schemas.microsoft.com/office/powerpoint/2010/main" val="196502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2225CE-DFB3-4949-9942-1752419E5633}" type="datetimeFigureOut">
              <a:rPr lang="en-IN" smtClean="0"/>
              <a:t>29-10-2025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B1E410D-6C77-420C-9B2F-B52A5095E1AC}" type="slidenum">
              <a:rPr lang="en-IN" smtClean="0"/>
              <a:t>‹#›</a:t>
            </a:fld>
            <a:endParaRPr lang="en-IN"/>
          </a:p>
        </p:txBody>
      </p:sp>
    </p:spTree>
    <p:extLst>
      <p:ext uri="{BB962C8B-B14F-4D97-AF65-F5344CB8AC3E}">
        <p14:creationId xmlns:p14="http://schemas.microsoft.com/office/powerpoint/2010/main" val="1258163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2225CE-DFB3-4949-9942-1752419E5633}" type="datetimeFigureOut">
              <a:rPr lang="en-IN" smtClean="0"/>
              <a:t>29-10-2025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E410D-6C77-420C-9B2F-B52A5095E1AC}" type="slidenum">
              <a:rPr lang="en-IN" smtClean="0"/>
              <a:t>‹#›</a:t>
            </a:fld>
            <a:endParaRPr lang="en-IN"/>
          </a:p>
        </p:txBody>
      </p:sp>
    </p:spTree>
    <p:extLst>
      <p:ext uri="{BB962C8B-B14F-4D97-AF65-F5344CB8AC3E}">
        <p14:creationId xmlns:p14="http://schemas.microsoft.com/office/powerpoint/2010/main" val="912594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2225CE-DFB3-4949-9942-1752419E5633}" type="datetimeFigureOut">
              <a:rPr lang="en-IN" smtClean="0"/>
              <a:t>29-10-2025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E410D-6C77-420C-9B2F-B52A5095E1AC}"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449484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2225CE-DFB3-4949-9942-1752419E5633}" type="datetimeFigureOut">
              <a:rPr lang="en-IN" smtClean="0"/>
              <a:t>29-10-2025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E410D-6C77-420C-9B2F-B52A5095E1AC}" type="slidenum">
              <a:rPr lang="en-IN" smtClean="0"/>
              <a:t>‹#›</a:t>
            </a:fld>
            <a:endParaRPr lang="en-IN"/>
          </a:p>
        </p:txBody>
      </p:sp>
    </p:spTree>
    <p:extLst>
      <p:ext uri="{BB962C8B-B14F-4D97-AF65-F5344CB8AC3E}">
        <p14:creationId xmlns:p14="http://schemas.microsoft.com/office/powerpoint/2010/main" val="6373083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2225CE-DFB3-4949-9942-1752419E5633}" type="datetimeFigureOut">
              <a:rPr lang="en-IN" smtClean="0"/>
              <a:t>29-10-2025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E410D-6C77-420C-9B2F-B52A5095E1AC}"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677262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2225CE-DFB3-4949-9942-1752419E5633}" type="datetimeFigureOut">
              <a:rPr lang="en-IN" smtClean="0"/>
              <a:t>29-10-2025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E410D-6C77-420C-9B2F-B52A5095E1AC}" type="slidenum">
              <a:rPr lang="en-IN" smtClean="0"/>
              <a:t>‹#›</a:t>
            </a:fld>
            <a:endParaRPr lang="en-IN"/>
          </a:p>
        </p:txBody>
      </p:sp>
    </p:spTree>
    <p:extLst>
      <p:ext uri="{BB962C8B-B14F-4D97-AF65-F5344CB8AC3E}">
        <p14:creationId xmlns:p14="http://schemas.microsoft.com/office/powerpoint/2010/main" val="40437576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2225CE-DFB3-4949-9942-1752419E5633}" type="datetimeFigureOut">
              <a:rPr lang="en-IN" smtClean="0"/>
              <a:t>29-10-2025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E410D-6C77-420C-9B2F-B52A5095E1AC}" type="slidenum">
              <a:rPr lang="en-IN" smtClean="0"/>
              <a:t>‹#›</a:t>
            </a:fld>
            <a:endParaRPr lang="en-IN"/>
          </a:p>
        </p:txBody>
      </p:sp>
    </p:spTree>
    <p:extLst>
      <p:ext uri="{BB962C8B-B14F-4D97-AF65-F5344CB8AC3E}">
        <p14:creationId xmlns:p14="http://schemas.microsoft.com/office/powerpoint/2010/main" val="6514548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2225CE-DFB3-4949-9942-1752419E5633}" type="datetimeFigureOut">
              <a:rPr lang="en-IN" smtClean="0"/>
              <a:t>29-10-2025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E410D-6C77-420C-9B2F-B52A5095E1AC}" type="slidenum">
              <a:rPr lang="en-IN" smtClean="0"/>
              <a:t>‹#›</a:t>
            </a:fld>
            <a:endParaRPr lang="en-IN"/>
          </a:p>
        </p:txBody>
      </p:sp>
    </p:spTree>
    <p:extLst>
      <p:ext uri="{BB962C8B-B14F-4D97-AF65-F5344CB8AC3E}">
        <p14:creationId xmlns:p14="http://schemas.microsoft.com/office/powerpoint/2010/main" val="420728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o-RO"/>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o-RO"/>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o-RO"/>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o-RO"/>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o-RO"/>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o-RO"/>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o-RO"/>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ro-RO"/>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B2225CE-DFB3-4949-9942-1752419E5633}" type="datetimeFigureOut">
              <a:rPr lang="en-IN" smtClean="0"/>
              <a:t>29-10-2025</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B1E410D-6C77-420C-9B2F-B52A5095E1AC}" type="slidenum">
              <a:rPr lang="en-IN" smtClean="0"/>
              <a:t>‹#›</a:t>
            </a:fld>
            <a:endParaRPr lang="en-IN"/>
          </a:p>
        </p:txBody>
      </p:sp>
    </p:spTree>
    <p:extLst>
      <p:ext uri="{BB962C8B-B14F-4D97-AF65-F5344CB8AC3E}">
        <p14:creationId xmlns:p14="http://schemas.microsoft.com/office/powerpoint/2010/main" val="30979547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17494-92D1-AD12-339B-440E001942A8}"/>
              </a:ext>
            </a:extLst>
          </p:cNvPr>
          <p:cNvSpPr>
            <a:spLocks noGrp="1"/>
          </p:cNvSpPr>
          <p:nvPr>
            <p:ph type="ctrTitle"/>
          </p:nvPr>
        </p:nvSpPr>
        <p:spPr/>
        <p:txBody>
          <a:bodyPr/>
          <a:lstStyle/>
          <a:p>
            <a:r>
              <a:rPr lang="en-US" dirty="0"/>
              <a:t>CONTEMPORARY THEMES IN THE HOTEL AND HOSPITALITY SECTOR</a:t>
            </a:r>
            <a:endParaRPr lang="en-IN" dirty="0"/>
          </a:p>
        </p:txBody>
      </p:sp>
      <p:sp>
        <p:nvSpPr>
          <p:cNvPr id="3" name="Subtitle 2">
            <a:extLst>
              <a:ext uri="{FF2B5EF4-FFF2-40B4-BE49-F238E27FC236}">
                <a16:creationId xmlns:a16="http://schemas.microsoft.com/office/drawing/2014/main" id="{F79BE6A2-950C-C4FB-0D6B-0A4AD0BEB3D5}"/>
              </a:ext>
            </a:extLst>
          </p:cNvPr>
          <p:cNvSpPr>
            <a:spLocks noGrp="1"/>
          </p:cNvSpPr>
          <p:nvPr>
            <p:ph type="subTitle" idx="1"/>
          </p:nvPr>
        </p:nvSpPr>
        <p:spPr/>
        <p:txBody>
          <a:bodyPr>
            <a:normAutofit fontScale="62500" lnSpcReduction="20000"/>
          </a:bodyPr>
          <a:lstStyle/>
          <a:p>
            <a:r>
              <a:rPr lang="en-US" dirty="0"/>
              <a:t>ARTIFICIAL INTELLIGENCE AND HUMAN COLLABORATION</a:t>
            </a:r>
            <a:endParaRPr lang="ro-RO" dirty="0"/>
          </a:p>
          <a:p>
            <a:r>
              <a:rPr lang="en-GB" b="1" dirty="0"/>
              <a:t>Module Code: BMIH6001 </a:t>
            </a:r>
            <a:endParaRPr lang="ro-RO" dirty="0"/>
          </a:p>
          <a:p>
            <a:r>
              <a:rPr lang="en-GB" b="1" dirty="0"/>
              <a:t>Student: Paul Adrian Axente (2234367)</a:t>
            </a:r>
            <a:endParaRPr lang="ro-RO" dirty="0"/>
          </a:p>
          <a:p>
            <a:r>
              <a:rPr lang="en-GB" b="1" dirty="0"/>
              <a:t>Module Leader: </a:t>
            </a:r>
            <a:r>
              <a:rPr lang="ro-RO" b="1" dirty="0"/>
              <a:t>Natalie Brailsford </a:t>
            </a:r>
            <a:endParaRPr lang="ro-RO" dirty="0"/>
          </a:p>
          <a:p>
            <a:endParaRPr lang="ro-RO" dirty="0"/>
          </a:p>
          <a:p>
            <a:endParaRPr lang="en-IN" dirty="0"/>
          </a:p>
        </p:txBody>
      </p:sp>
    </p:spTree>
    <p:extLst>
      <p:ext uri="{BB962C8B-B14F-4D97-AF65-F5344CB8AC3E}">
        <p14:creationId xmlns:p14="http://schemas.microsoft.com/office/powerpoint/2010/main" val="21994875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6306C-893F-B943-BBD3-14AE19BA8D21}"/>
              </a:ext>
            </a:extLst>
          </p:cNvPr>
          <p:cNvSpPr>
            <a:spLocks noGrp="1"/>
          </p:cNvSpPr>
          <p:nvPr>
            <p:ph type="title"/>
          </p:nvPr>
        </p:nvSpPr>
        <p:spPr/>
        <p:txBody>
          <a:bodyPr/>
          <a:lstStyle/>
          <a:p>
            <a:r>
              <a:rPr lang="en-IN" dirty="0"/>
              <a:t>Introduction</a:t>
            </a:r>
          </a:p>
        </p:txBody>
      </p:sp>
      <p:sp>
        <p:nvSpPr>
          <p:cNvPr id="3" name="Content Placeholder 2">
            <a:extLst>
              <a:ext uri="{FF2B5EF4-FFF2-40B4-BE49-F238E27FC236}">
                <a16:creationId xmlns:a16="http://schemas.microsoft.com/office/drawing/2014/main" id="{4379AA95-42B0-743D-3CE0-B89B963399E8}"/>
              </a:ext>
            </a:extLst>
          </p:cNvPr>
          <p:cNvSpPr>
            <a:spLocks noGrp="1"/>
          </p:cNvSpPr>
          <p:nvPr>
            <p:ph idx="1"/>
          </p:nvPr>
        </p:nvSpPr>
        <p:spPr/>
        <p:txBody>
          <a:bodyPr/>
          <a:lstStyle/>
          <a:p>
            <a:r>
              <a:rPr lang="en-IN" dirty="0"/>
              <a:t>AI integration resulting in transition in service delivery across sectors</a:t>
            </a:r>
          </a:p>
          <a:p>
            <a:r>
              <a:rPr lang="en-IN" dirty="0"/>
              <a:t>Integration of AI tools like machine learning led to diverse applications like automation</a:t>
            </a:r>
          </a:p>
          <a:p>
            <a:r>
              <a:rPr lang="en-IN" dirty="0"/>
              <a:t>Relevant in hotel industry considering its role in better customer experience</a:t>
            </a:r>
          </a:p>
          <a:p>
            <a:endParaRPr lang="en-IN" dirty="0"/>
          </a:p>
        </p:txBody>
      </p:sp>
    </p:spTree>
    <p:extLst>
      <p:ext uri="{BB962C8B-B14F-4D97-AF65-F5344CB8AC3E}">
        <p14:creationId xmlns:p14="http://schemas.microsoft.com/office/powerpoint/2010/main" val="2532008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8872A-97EE-DBE9-B462-A33BF96E535E}"/>
              </a:ext>
            </a:extLst>
          </p:cNvPr>
          <p:cNvSpPr>
            <a:spLocks noGrp="1"/>
          </p:cNvSpPr>
          <p:nvPr>
            <p:ph type="title"/>
          </p:nvPr>
        </p:nvSpPr>
        <p:spPr/>
        <p:txBody>
          <a:bodyPr/>
          <a:lstStyle/>
          <a:p>
            <a:r>
              <a:rPr lang="en-IN" b="1" dirty="0"/>
              <a:t>Literature Review</a:t>
            </a:r>
            <a:endParaRPr lang="en-IN" dirty="0"/>
          </a:p>
        </p:txBody>
      </p:sp>
      <p:sp>
        <p:nvSpPr>
          <p:cNvPr id="3" name="Content Placeholder 2">
            <a:extLst>
              <a:ext uri="{FF2B5EF4-FFF2-40B4-BE49-F238E27FC236}">
                <a16:creationId xmlns:a16="http://schemas.microsoft.com/office/drawing/2014/main" id="{6EE49269-E05B-9763-9E72-E028922C804E}"/>
              </a:ext>
            </a:extLst>
          </p:cNvPr>
          <p:cNvSpPr>
            <a:spLocks noGrp="1"/>
          </p:cNvSpPr>
          <p:nvPr>
            <p:ph idx="1"/>
          </p:nvPr>
        </p:nvSpPr>
        <p:spPr/>
        <p:txBody>
          <a:bodyPr/>
          <a:lstStyle/>
          <a:p>
            <a:r>
              <a:rPr lang="en-US" dirty="0"/>
              <a:t>Human-AI collaboration within customer service has been driven by multiple factors, like customer convenience</a:t>
            </a:r>
          </a:p>
          <a:p>
            <a:r>
              <a:rPr lang="en-IN" dirty="0"/>
              <a:t>Such collaborations brought improved service delivery</a:t>
            </a:r>
          </a:p>
          <a:p>
            <a:r>
              <a:rPr lang="en-IN" dirty="0"/>
              <a:t>Better understanding of guest preferences</a:t>
            </a:r>
          </a:p>
        </p:txBody>
      </p:sp>
    </p:spTree>
    <p:extLst>
      <p:ext uri="{BB962C8B-B14F-4D97-AF65-F5344CB8AC3E}">
        <p14:creationId xmlns:p14="http://schemas.microsoft.com/office/powerpoint/2010/main" val="3737586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0A8F5-6698-C855-B771-4EFD1AC7B344}"/>
              </a:ext>
            </a:extLst>
          </p:cNvPr>
          <p:cNvSpPr>
            <a:spLocks noGrp="1"/>
          </p:cNvSpPr>
          <p:nvPr>
            <p:ph type="title"/>
          </p:nvPr>
        </p:nvSpPr>
        <p:spPr/>
        <p:txBody>
          <a:bodyPr/>
          <a:lstStyle/>
          <a:p>
            <a:r>
              <a:rPr lang="en-IN" b="1" dirty="0"/>
              <a:t>Literature Review</a:t>
            </a:r>
            <a:endParaRPr lang="en-IN" dirty="0"/>
          </a:p>
        </p:txBody>
      </p:sp>
      <p:sp>
        <p:nvSpPr>
          <p:cNvPr id="3" name="Content Placeholder 2">
            <a:extLst>
              <a:ext uri="{FF2B5EF4-FFF2-40B4-BE49-F238E27FC236}">
                <a16:creationId xmlns:a16="http://schemas.microsoft.com/office/drawing/2014/main" id="{0FD5F7AE-4CD7-DEE8-4111-603B32D1A1AA}"/>
              </a:ext>
            </a:extLst>
          </p:cNvPr>
          <p:cNvSpPr>
            <a:spLocks noGrp="1"/>
          </p:cNvSpPr>
          <p:nvPr>
            <p:ph idx="1"/>
          </p:nvPr>
        </p:nvSpPr>
        <p:spPr/>
        <p:txBody>
          <a:bodyPr/>
          <a:lstStyle/>
          <a:p>
            <a:r>
              <a:rPr lang="en-IN" dirty="0"/>
              <a:t>AI based voice assistants lead to better customer interactions</a:t>
            </a:r>
          </a:p>
          <a:p>
            <a:r>
              <a:rPr lang="en-IN" dirty="0"/>
              <a:t>Chatbots introduced by hotels for understanding of customer queries and prompt response</a:t>
            </a:r>
          </a:p>
          <a:p>
            <a:r>
              <a:rPr lang="en-IN" dirty="0"/>
              <a:t>AI concierge services brought better service delivery due to automation</a:t>
            </a:r>
          </a:p>
        </p:txBody>
      </p:sp>
    </p:spTree>
    <p:extLst>
      <p:ext uri="{BB962C8B-B14F-4D97-AF65-F5344CB8AC3E}">
        <p14:creationId xmlns:p14="http://schemas.microsoft.com/office/powerpoint/2010/main" val="3831158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28DB6-7A1F-C367-3BC2-90370681B8AE}"/>
              </a:ext>
            </a:extLst>
          </p:cNvPr>
          <p:cNvSpPr>
            <a:spLocks noGrp="1"/>
          </p:cNvSpPr>
          <p:nvPr>
            <p:ph type="title"/>
          </p:nvPr>
        </p:nvSpPr>
        <p:spPr/>
        <p:txBody>
          <a:bodyPr/>
          <a:lstStyle/>
          <a:p>
            <a:r>
              <a:rPr lang="en-IN" dirty="0"/>
              <a:t>Methodology</a:t>
            </a:r>
          </a:p>
        </p:txBody>
      </p:sp>
      <p:sp>
        <p:nvSpPr>
          <p:cNvPr id="3" name="Content Placeholder 2">
            <a:extLst>
              <a:ext uri="{FF2B5EF4-FFF2-40B4-BE49-F238E27FC236}">
                <a16:creationId xmlns:a16="http://schemas.microsoft.com/office/drawing/2014/main" id="{2C7C525B-6FFB-95BD-9295-36C61808C1AD}"/>
              </a:ext>
            </a:extLst>
          </p:cNvPr>
          <p:cNvSpPr>
            <a:spLocks noGrp="1"/>
          </p:cNvSpPr>
          <p:nvPr>
            <p:ph idx="1"/>
          </p:nvPr>
        </p:nvSpPr>
        <p:spPr/>
        <p:txBody>
          <a:bodyPr/>
          <a:lstStyle/>
          <a:p>
            <a:r>
              <a:rPr lang="en-IN" dirty="0"/>
              <a:t>Use of secondary sources within this report</a:t>
            </a:r>
          </a:p>
          <a:p>
            <a:r>
              <a:rPr lang="en-IN" dirty="0"/>
              <a:t>Secondary sources included organisational reports and news articles</a:t>
            </a:r>
          </a:p>
          <a:p>
            <a:r>
              <a:rPr lang="en-IN" dirty="0"/>
              <a:t>Thematic analysis used for better understanding of findings among readers</a:t>
            </a:r>
          </a:p>
        </p:txBody>
      </p:sp>
    </p:spTree>
    <p:extLst>
      <p:ext uri="{BB962C8B-B14F-4D97-AF65-F5344CB8AC3E}">
        <p14:creationId xmlns:p14="http://schemas.microsoft.com/office/powerpoint/2010/main" val="2981484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249D8-8827-9476-6E71-D1E212C97B89}"/>
              </a:ext>
            </a:extLst>
          </p:cNvPr>
          <p:cNvSpPr>
            <a:spLocks noGrp="1"/>
          </p:cNvSpPr>
          <p:nvPr>
            <p:ph type="title"/>
          </p:nvPr>
        </p:nvSpPr>
        <p:spPr/>
        <p:txBody>
          <a:bodyPr/>
          <a:lstStyle/>
          <a:p>
            <a:r>
              <a:rPr lang="en-IN" dirty="0"/>
              <a:t>Thematic Impact Analysis</a:t>
            </a:r>
          </a:p>
        </p:txBody>
      </p:sp>
      <p:sp>
        <p:nvSpPr>
          <p:cNvPr id="3" name="Content Placeholder 2">
            <a:extLst>
              <a:ext uri="{FF2B5EF4-FFF2-40B4-BE49-F238E27FC236}">
                <a16:creationId xmlns:a16="http://schemas.microsoft.com/office/drawing/2014/main" id="{0584B314-0B32-DE32-A672-9BA01DBB3D5B}"/>
              </a:ext>
            </a:extLst>
          </p:cNvPr>
          <p:cNvSpPr>
            <a:spLocks noGrp="1"/>
          </p:cNvSpPr>
          <p:nvPr>
            <p:ph idx="1"/>
          </p:nvPr>
        </p:nvSpPr>
        <p:spPr/>
        <p:txBody>
          <a:bodyPr/>
          <a:lstStyle/>
          <a:p>
            <a:pPr marL="0" indent="0">
              <a:buNone/>
            </a:pPr>
            <a:r>
              <a:rPr lang="en-IN" i="1" dirty="0"/>
              <a:t>Alexa for Hospitality</a:t>
            </a:r>
          </a:p>
          <a:p>
            <a:r>
              <a:rPr lang="en-IN" i="1" dirty="0"/>
              <a:t>Marriott International collaborate with Amazon for integration of Echo in the rooms</a:t>
            </a:r>
          </a:p>
          <a:p>
            <a:pPr marL="0" indent="0">
              <a:buNone/>
            </a:pPr>
            <a:r>
              <a:rPr lang="en-US" i="1" dirty="0"/>
              <a:t>Chatbots in Hilton Hotels and The Cosmopolitan</a:t>
            </a:r>
          </a:p>
          <a:p>
            <a:r>
              <a:rPr lang="en-US" i="1" dirty="0"/>
              <a:t>Hilton Hotels uses IBM Watson’s AI, Connie, for improved customer service</a:t>
            </a:r>
          </a:p>
          <a:p>
            <a:r>
              <a:rPr lang="en-US" i="1" dirty="0"/>
              <a:t>The Cosmopolitan use Rose AI chatbot for prompt customer query management</a:t>
            </a:r>
          </a:p>
        </p:txBody>
      </p:sp>
    </p:spTree>
    <p:extLst>
      <p:ext uri="{BB962C8B-B14F-4D97-AF65-F5344CB8AC3E}">
        <p14:creationId xmlns:p14="http://schemas.microsoft.com/office/powerpoint/2010/main" val="3568165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F7673-2A17-24EE-02E0-8717E9F22116}"/>
              </a:ext>
            </a:extLst>
          </p:cNvPr>
          <p:cNvSpPr>
            <a:spLocks noGrp="1"/>
          </p:cNvSpPr>
          <p:nvPr>
            <p:ph type="title"/>
          </p:nvPr>
        </p:nvSpPr>
        <p:spPr/>
        <p:txBody>
          <a:bodyPr/>
          <a:lstStyle/>
          <a:p>
            <a:r>
              <a:rPr lang="en-IN" dirty="0"/>
              <a:t>Thematic Impact Analysis</a:t>
            </a:r>
          </a:p>
        </p:txBody>
      </p:sp>
      <p:sp>
        <p:nvSpPr>
          <p:cNvPr id="3" name="Content Placeholder 2">
            <a:extLst>
              <a:ext uri="{FF2B5EF4-FFF2-40B4-BE49-F238E27FC236}">
                <a16:creationId xmlns:a16="http://schemas.microsoft.com/office/drawing/2014/main" id="{2F494933-90F0-9489-4E07-0820C035E447}"/>
              </a:ext>
            </a:extLst>
          </p:cNvPr>
          <p:cNvSpPr>
            <a:spLocks noGrp="1"/>
          </p:cNvSpPr>
          <p:nvPr>
            <p:ph idx="1"/>
          </p:nvPr>
        </p:nvSpPr>
        <p:spPr/>
        <p:txBody>
          <a:bodyPr/>
          <a:lstStyle/>
          <a:p>
            <a:pPr marL="0" indent="0">
              <a:buNone/>
            </a:pPr>
            <a:r>
              <a:rPr lang="en-US" i="1" dirty="0"/>
              <a:t>Luxury Hotels use AI-driven Solutions</a:t>
            </a:r>
          </a:p>
          <a:p>
            <a:r>
              <a:rPr lang="en-IN" i="1" dirty="0"/>
              <a:t>Robots are used by Luxury hotels like Aloft, which allows customer interactions</a:t>
            </a:r>
          </a:p>
          <a:p>
            <a:r>
              <a:rPr lang="en-IN" i="1" dirty="0"/>
              <a:t>Boltr robots in Aloft allow direct customer interactions and delivery of amenities to the rooms</a:t>
            </a:r>
            <a:endParaRPr lang="en-US" i="1" dirty="0"/>
          </a:p>
          <a:p>
            <a:pPr marL="0" indent="0">
              <a:buNone/>
            </a:pPr>
            <a:endParaRPr lang="en-IN" dirty="0"/>
          </a:p>
        </p:txBody>
      </p:sp>
    </p:spTree>
    <p:extLst>
      <p:ext uri="{BB962C8B-B14F-4D97-AF65-F5344CB8AC3E}">
        <p14:creationId xmlns:p14="http://schemas.microsoft.com/office/powerpoint/2010/main" val="1922345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7B259-331C-8FDB-852E-589FD3C9A260}"/>
              </a:ext>
            </a:extLst>
          </p:cNvPr>
          <p:cNvSpPr>
            <a:spLocks noGrp="1"/>
          </p:cNvSpPr>
          <p:nvPr>
            <p:ph type="title"/>
          </p:nvPr>
        </p:nvSpPr>
        <p:spPr/>
        <p:txBody>
          <a:bodyPr/>
          <a:lstStyle/>
          <a:p>
            <a:r>
              <a:rPr lang="en-IN" dirty="0"/>
              <a:t>Conclusion and Recommendation</a:t>
            </a:r>
          </a:p>
        </p:txBody>
      </p:sp>
      <p:sp>
        <p:nvSpPr>
          <p:cNvPr id="3" name="Content Placeholder 2">
            <a:extLst>
              <a:ext uri="{FF2B5EF4-FFF2-40B4-BE49-F238E27FC236}">
                <a16:creationId xmlns:a16="http://schemas.microsoft.com/office/drawing/2014/main" id="{591FDD1D-C10F-4129-316B-6AA1476BB111}"/>
              </a:ext>
            </a:extLst>
          </p:cNvPr>
          <p:cNvSpPr>
            <a:spLocks noGrp="1"/>
          </p:cNvSpPr>
          <p:nvPr>
            <p:ph idx="1"/>
          </p:nvPr>
        </p:nvSpPr>
        <p:spPr/>
        <p:txBody>
          <a:bodyPr/>
          <a:lstStyle/>
          <a:p>
            <a:r>
              <a:rPr lang="en-US" dirty="0"/>
              <a:t>Proper segmentation of the customers</a:t>
            </a:r>
          </a:p>
          <a:p>
            <a:r>
              <a:rPr lang="en-US" dirty="0"/>
              <a:t>Need for alignment with government data protection policies </a:t>
            </a:r>
          </a:p>
          <a:p>
            <a:r>
              <a:rPr lang="en-US" dirty="0"/>
              <a:t>Providing training to the staff to use AI services</a:t>
            </a:r>
            <a:endParaRPr lang="en-IN" dirty="0"/>
          </a:p>
        </p:txBody>
      </p:sp>
    </p:spTree>
    <p:extLst>
      <p:ext uri="{BB962C8B-B14F-4D97-AF65-F5344CB8AC3E}">
        <p14:creationId xmlns:p14="http://schemas.microsoft.com/office/powerpoint/2010/main" val="254192036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574</Words>
  <Application>Microsoft Office PowerPoint</Application>
  <PresentationFormat>Widescreen</PresentationFormat>
  <Paragraphs>56</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Trebuchet MS</vt:lpstr>
      <vt:lpstr>Wingdings 3</vt:lpstr>
      <vt:lpstr>Facet</vt:lpstr>
      <vt:lpstr>CONTEMPORARY THEMES IN THE HOTEL AND HOSPITALITY SECTOR</vt:lpstr>
      <vt:lpstr>Introduction</vt:lpstr>
      <vt:lpstr>Literature Review</vt:lpstr>
      <vt:lpstr>Literature Review</vt:lpstr>
      <vt:lpstr>Methodology</vt:lpstr>
      <vt:lpstr>Thematic Impact Analysis</vt:lpstr>
      <vt:lpstr>Thematic Impact Analysis</vt:lpstr>
      <vt:lpstr>Conclusion and Recommendation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Paul Adrian Axente</cp:lastModifiedBy>
  <cp:revision>1</cp:revision>
  <dcterms:modified xsi:type="dcterms:W3CDTF">2025-10-29T14:58:35Z</dcterms:modified>
</cp:coreProperties>
</file>