
<file path=[Content_Types].xml><?xml version="1.0" encoding="utf-8"?>
<Types xmlns="http://schemas.openxmlformats.org/package/2006/content-types">
  <Default Extension="xml" ContentType="application/xml"/>
  <Default Extension="jpeg" ContentType="image/jpeg"/>
  <Default Extension="jpg" ContentType="image/jpeg"/>
  <Default Extension="emf" ContentType="image/x-emf"/>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321" r:id="rId3"/>
    <p:sldId id="295" r:id="rId4"/>
    <p:sldId id="301" r:id="rId5"/>
    <p:sldId id="288" r:id="rId6"/>
    <p:sldId id="287" r:id="rId7"/>
    <p:sldId id="289" r:id="rId8"/>
    <p:sldId id="279" r:id="rId9"/>
    <p:sldId id="296" r:id="rId10"/>
    <p:sldId id="290" r:id="rId11"/>
    <p:sldId id="338" r:id="rId12"/>
    <p:sldId id="322" r:id="rId13"/>
    <p:sldId id="324" r:id="rId14"/>
    <p:sldId id="308" r:id="rId15"/>
    <p:sldId id="309" r:id="rId16"/>
    <p:sldId id="310" r:id="rId17"/>
    <p:sldId id="311" r:id="rId18"/>
    <p:sldId id="312" r:id="rId19"/>
    <p:sldId id="346" r:id="rId20"/>
    <p:sldId id="323" r:id="rId21"/>
    <p:sldId id="325" r:id="rId22"/>
    <p:sldId id="314" r:id="rId23"/>
    <p:sldId id="332" r:id="rId24"/>
    <p:sldId id="331" r:id="rId25"/>
    <p:sldId id="333" r:id="rId26"/>
    <p:sldId id="336" r:id="rId27"/>
    <p:sldId id="339" r:id="rId28"/>
    <p:sldId id="334" r:id="rId29"/>
    <p:sldId id="347" r:id="rId30"/>
    <p:sldId id="337" r:id="rId31"/>
    <p:sldId id="327" r:id="rId32"/>
    <p:sldId id="328" r:id="rId33"/>
    <p:sldId id="329" r:id="rId34"/>
    <p:sldId id="326" r:id="rId35"/>
    <p:sldId id="297" r:id="rId36"/>
    <p:sldId id="342" r:id="rId37"/>
    <p:sldId id="343" r:id="rId38"/>
    <p:sldId id="298" r:id="rId39"/>
    <p:sldId id="344" r:id="rId40"/>
    <p:sldId id="345" r:id="rId41"/>
    <p:sldId id="303" r:id="rId42"/>
    <p:sldId id="304" r:id="rId43"/>
    <p:sldId id="305" r:id="rId44"/>
    <p:sldId id="306" r:id="rId45"/>
    <p:sldId id="307" r:id="rId46"/>
    <p:sldId id="340" r:id="rId47"/>
    <p:sldId id="341" r:id="rId48"/>
    <p:sldId id="274"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0" d="100"/>
          <a:sy n="90" d="100"/>
        </p:scale>
        <p:origin x="-2064" y="-99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50" Type="http://schemas.openxmlformats.org/officeDocument/2006/relationships/printerSettings" Target="printerSettings/printerSettings1.bin"/><Relationship Id="rId51" Type="http://schemas.openxmlformats.org/officeDocument/2006/relationships/presProps" Target="presProps.xml"/><Relationship Id="rId52" Type="http://schemas.openxmlformats.org/officeDocument/2006/relationships/viewProps" Target="viewProps.xml"/><Relationship Id="rId53" Type="http://schemas.openxmlformats.org/officeDocument/2006/relationships/theme" Target="theme/theme1.xml"/><Relationship Id="rId54" Type="http://schemas.openxmlformats.org/officeDocument/2006/relationships/tableStyles" Target="tableStyles.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705600" y="4206240"/>
            <a:ext cx="960120" cy="457200"/>
          </a:xfrm>
        </p:spPr>
        <p:txBody>
          <a:bodyPr/>
          <a:lstStyle/>
          <a:p>
            <a:fld id="{56E2FE15-6B2E-4198-8A18-5ACC5227856B}" type="datetimeFigureOut">
              <a:rPr lang="en-GB" smtClean="0"/>
              <a:t>03/12/17</a:t>
            </a:fld>
            <a:endParaRPr lang="en-GB"/>
          </a:p>
        </p:txBody>
      </p:sp>
      <p:sp>
        <p:nvSpPr>
          <p:cNvPr id="17" name="Footer Placeholder 16"/>
          <p:cNvSpPr>
            <a:spLocks noGrp="1"/>
          </p:cNvSpPr>
          <p:nvPr>
            <p:ph type="ftr" sz="quarter" idx="11"/>
          </p:nvPr>
        </p:nvSpPr>
        <p:spPr>
          <a:xfrm>
            <a:off x="5410200" y="4205288"/>
            <a:ext cx="1295400" cy="457200"/>
          </a:xfrm>
        </p:spPr>
        <p:txBody>
          <a:bodyPr/>
          <a:lstStyle/>
          <a:p>
            <a:endParaRPr lang="en-GB"/>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0124507D-9254-4140-B7F6-A9C8C51A868D}"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6E2FE15-6B2E-4198-8A18-5ACC5227856B}" type="datetimeFigureOut">
              <a:rPr lang="en-GB" smtClean="0"/>
              <a:t>03/12/17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56E2FE15-6B2E-4198-8A18-5ACC5227856B}" type="datetimeFigureOut">
              <a:rPr lang="en-GB" smtClean="0"/>
              <a:t>03/12/17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6E2FE15-6B2E-4198-8A18-5ACC5227856B}" type="datetimeFigureOut">
              <a:rPr lang="en-GB" smtClean="0"/>
              <a:t>03/12/17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Date Placeholder 25"/>
          <p:cNvSpPr>
            <a:spLocks noGrp="1"/>
          </p:cNvSpPr>
          <p:nvPr>
            <p:ph type="dt" sz="half" idx="10"/>
          </p:nvPr>
        </p:nvSpPr>
        <p:spPr/>
        <p:txBody>
          <a:bodyPr rtlCol="0"/>
          <a:lstStyle/>
          <a:p>
            <a:fld id="{56E2FE15-6B2E-4198-8A18-5ACC5227856B}" type="datetimeFigureOut">
              <a:rPr lang="en-GB" smtClean="0"/>
              <a:t>03/12/17</a:t>
            </a:fld>
            <a:endParaRPr lang="en-GB"/>
          </a:p>
        </p:txBody>
      </p:sp>
      <p:sp>
        <p:nvSpPr>
          <p:cNvPr id="27" name="Slide Number Placeholder 26"/>
          <p:cNvSpPr>
            <a:spLocks noGrp="1"/>
          </p:cNvSpPr>
          <p:nvPr>
            <p:ph type="sldNum" sz="quarter" idx="11"/>
          </p:nvPr>
        </p:nvSpPr>
        <p:spPr/>
        <p:txBody>
          <a:bodyPr rtlCol="0"/>
          <a:lstStyle/>
          <a:p>
            <a:fld id="{0124507D-9254-4140-B7F6-A9C8C51A868D}" type="slidenum">
              <a:rPr lang="en-GB" smtClean="0"/>
              <a:t>‹#›</a:t>
            </a:fld>
            <a:endParaRPr lang="en-GB"/>
          </a:p>
        </p:txBody>
      </p:sp>
      <p:sp>
        <p:nvSpPr>
          <p:cNvPr id="28" name="Footer Placeholder 27"/>
          <p:cNvSpPr>
            <a:spLocks noGrp="1"/>
          </p:cNvSpPr>
          <p:nvPr>
            <p:ph type="ftr" sz="quarter" idx="12"/>
          </p:nvPr>
        </p:nvSpPr>
        <p:spPr/>
        <p:txBody>
          <a:bodyPr rtlCol="0"/>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a:xfrm>
            <a:off x="6583680" y="612648"/>
            <a:ext cx="957264" cy="457200"/>
          </a:xfrm>
        </p:spPr>
        <p:txBody>
          <a:bodyPr/>
          <a:lstStyle/>
          <a:p>
            <a:fld id="{56E2FE15-6B2E-4198-8A18-5ACC5227856B}" type="datetimeFigureOut">
              <a:rPr lang="en-GB" smtClean="0"/>
              <a:t>03/12/17</a:t>
            </a:fld>
            <a:endParaRPr lang="en-GB"/>
          </a:p>
        </p:txBody>
      </p:sp>
      <p:sp>
        <p:nvSpPr>
          <p:cNvPr id="4" name="Footer Placeholder 3"/>
          <p:cNvSpPr>
            <a:spLocks noGrp="1"/>
          </p:cNvSpPr>
          <p:nvPr>
            <p:ph type="ftr" sz="quarter" idx="11"/>
          </p:nvPr>
        </p:nvSpPr>
        <p:spPr>
          <a:xfrm>
            <a:off x="5257800" y="612648"/>
            <a:ext cx="1325880" cy="457200"/>
          </a:xfrm>
        </p:spPr>
        <p:txBody>
          <a:bodyPr/>
          <a:lstStyle/>
          <a:p>
            <a:endParaRPr lang="en-GB"/>
          </a:p>
        </p:txBody>
      </p:sp>
      <p:sp>
        <p:nvSpPr>
          <p:cNvPr id="5" name="Slide Number Placeholder 4"/>
          <p:cNvSpPr>
            <a:spLocks noGrp="1"/>
          </p:cNvSpPr>
          <p:nvPr>
            <p:ph type="sldNum" sz="quarter" idx="12"/>
          </p:nvPr>
        </p:nvSpPr>
        <p:spPr>
          <a:xfrm>
            <a:off x="8174736" y="2272"/>
            <a:ext cx="762000" cy="365760"/>
          </a:xfrm>
        </p:spPr>
        <p:txBody>
          <a:bodyPr/>
          <a:lstStyle/>
          <a:p>
            <a:fld id="{0124507D-9254-4140-B7F6-A9C8C51A868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2FE15-6B2E-4198-8A18-5ACC5227856B}" type="datetimeFigureOut">
              <a:rPr lang="en-GB" smtClean="0"/>
              <a:t>03/12/17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6E2FE15-6B2E-4198-8A18-5ACC5227856B}" type="datetimeFigureOut">
              <a:rPr lang="en-GB" smtClean="0"/>
              <a:t>03/12/17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6E2FE15-6B2E-4198-8A18-5ACC5227856B}" type="datetimeFigureOut">
              <a:rPr lang="en-GB" smtClean="0"/>
              <a:t>03/12/17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6E2FE15-6B2E-4198-8A18-5ACC5227856B}" type="datetimeFigureOut">
              <a:rPr lang="en-GB" smtClean="0"/>
              <a:t>03/12/17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6E2FE15-6B2E-4198-8A18-5ACC5227856B}" type="datetimeFigureOut">
              <a:rPr lang="en-GB" smtClean="0"/>
              <a:t>03/12/17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1143000"/>
            <a:ext cx="8229600" cy="10668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800">
                <a:solidFill>
                  <a:schemeClr val="accent2"/>
                </a:solidFill>
              </a:defRPr>
            </a:lvl1pPr>
          </a:lstStyle>
          <a:p>
            <a:fld id="{56E2FE15-6B2E-4198-8A18-5ACC5227856B}" type="datetimeFigureOut">
              <a:rPr lang="en-GB" smtClean="0"/>
              <a:t>03/12/17</a:t>
            </a:fld>
            <a:endParaRPr lang="en-GB"/>
          </a:p>
        </p:txBody>
      </p:sp>
      <p:sp>
        <p:nvSpPr>
          <p:cNvPr id="3" name="Footer Placeholder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800">
                <a:solidFill>
                  <a:schemeClr val="accent2"/>
                </a:solidFill>
              </a:defRPr>
            </a:lvl1pPr>
          </a:lstStyle>
          <a:p>
            <a:endParaRPr lang="en-GB"/>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0124507D-9254-4140-B7F6-A9C8C51A868D}"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parliament.uk/about/living-heritage/transformingsociety/private-lives/religion/overview/witchcraft/"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bbc.co.uk/news/av/uk-england-devon-40948532/paganism-is-second-most-popular-faith-in-south-west-england"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news.bbc.co.uk/1/hi/entertainment/979461.stm" TargetMode="External"/><Relationship Id="rId4" Type="http://schemas.openxmlformats.org/officeDocument/2006/relationships/hyperlink" Target="http://www.fillthevoid.org/Wicca/Satanshoofprintsoverwicca.html" TargetMode="External"/><Relationship Id="rId1" Type="http://schemas.openxmlformats.org/officeDocument/2006/relationships/slideLayout" Target="../slideLayouts/slideLayout2.xml"/><Relationship Id="rId2" Type="http://schemas.openxmlformats.org/officeDocument/2006/relationships/hyperlink" Target="http://news.bbc.co.uk/1/hi/entertainment/arts/1568171.stm"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bbc.co.uk/news/uk-england-hereford-worcester-41740156" TargetMode="External"/><Relationship Id="rId4" Type="http://schemas.openxmlformats.org/officeDocument/2006/relationships/hyperlink" Target="http://www.bbc.co.uk/news/av/uk-england-london-41449609/the-woman-who-believed-her-family-was-part-of-a-satanic-cult" TargetMode="External"/><Relationship Id="rId1" Type="http://schemas.openxmlformats.org/officeDocument/2006/relationships/slideLayout" Target="../slideLayouts/slideLayout2.xml"/><Relationship Id="rId2" Type="http://schemas.openxmlformats.org/officeDocument/2006/relationships/hyperlink" Target="http://www.bbc.co.uk/news/uk-wales-north-east-wales-41977027"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news.bbc.co.uk/1/hi/entertainment/arts/1568171.stm" TargetMode="External"/><Relationship Id="rId3" Type="http://schemas.openxmlformats.org/officeDocument/2006/relationships/hyperlink" Target="http://news.bbc.co.uk/1/hi/entertainment/979461.stm"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bbc.co.uk/news/av/uk-england-london-41449609/the-woman-who-believed-her-family-was-part-of-a-satanic-cult"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g"/><Relationship Id="rId3" Type="http://schemas.openxmlformats.org/officeDocument/2006/relationships/image" Target="../media/image5.jpg"/></Relationships>
</file>

<file path=ppt/slides/_rels/slide27.xml.rels><?xml version="1.0" encoding="UTF-8" standalone="yes"?>
<Relationships xmlns="http://schemas.openxmlformats.org/package/2006/relationships"><Relationship Id="rId3" Type="http://schemas.openxmlformats.org/officeDocument/2006/relationships/hyperlink" Target="http://www.telegraph.co.uk/news/uknews/law-and-order/11903470/Satanic-sex-abuse-claims-were-a-myth-nurses-family-tells-inquest.html" TargetMode="External"/><Relationship Id="rId4" Type="http://schemas.openxmlformats.org/officeDocument/2006/relationships/hyperlink" Target="http://www.bbc.co.uk/news/science-environment-24286258" TargetMode="External"/><Relationship Id="rId1" Type="http://schemas.openxmlformats.org/officeDocument/2006/relationships/slideLayout" Target="../slideLayouts/slideLayout2.xml"/><Relationship Id="rId2" Type="http://schemas.openxmlformats.org/officeDocument/2006/relationships/hyperlink" Target="https://www.theguardian.com/society/2011/dec/11/carole-myers-satanic-child-abuse"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 Id="rId3" Type="http://schemas.openxmlformats.org/officeDocument/2006/relationships/image" Target="../media/image7.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emf"/></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gif"/></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emf"/></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g"/></Relationships>
</file>

<file path=ppt/slides/_rels/slide43.xml.rels><?xml version="1.0" encoding="UTF-8" standalone="yes"?>
<Relationships xmlns="http://schemas.openxmlformats.org/package/2006/relationships"><Relationship Id="rId3" Type="http://schemas.openxmlformats.org/officeDocument/2006/relationships/image" Target="../media/image14.jpeg"/><Relationship Id="rId4" Type="http://schemas.openxmlformats.org/officeDocument/2006/relationships/image" Target="../media/image15.jpeg"/><Relationship Id="rId5" Type="http://schemas.openxmlformats.org/officeDocument/2006/relationships/image" Target="../media/image16.jpeg"/><Relationship Id="rId1" Type="http://schemas.openxmlformats.org/officeDocument/2006/relationships/slideLayout" Target="../slideLayouts/slideLayout2.xml"/><Relationship Id="rId2" Type="http://schemas.openxmlformats.org/officeDocument/2006/relationships/image" Target="../media/image13.jpeg"/></Relationships>
</file>

<file path=ppt/slides/_rels/slide44.xml.rels><?xml version="1.0" encoding="UTF-8" standalone="yes"?>
<Relationships xmlns="http://schemas.openxmlformats.org/package/2006/relationships"><Relationship Id="rId3" Type="http://schemas.openxmlformats.org/officeDocument/2006/relationships/image" Target="../media/image18.jpeg"/><Relationship Id="rId4" Type="http://schemas.openxmlformats.org/officeDocument/2006/relationships/image" Target="../media/image19.jpeg"/><Relationship Id="rId5" Type="http://schemas.openxmlformats.org/officeDocument/2006/relationships/image" Target="../media/image20.jpeg"/><Relationship Id="rId1" Type="http://schemas.openxmlformats.org/officeDocument/2006/relationships/slideLayout" Target="../slideLayouts/slideLayout2.xml"/><Relationship Id="rId2" Type="http://schemas.openxmlformats.org/officeDocument/2006/relationships/image" Target="../media/image17.jpe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1.jpg"/><Relationship Id="rId3" Type="http://schemas.openxmlformats.org/officeDocument/2006/relationships/image" Target="../media/image22.jp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telegraph.co.uk/news/uknews/law-and-order/11482303/Satanic-cult-claims-dismissed-by-High-Court-judge.html" TargetMode="Externa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LEYeESc9VE0"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www.religiousstudiesproject.com/podcast/who-joins-new-religious-movements-james-r-lewis-on-the-need-of-new-quantitative-data-on-nrms/" TargetMode="External"/><Relationship Id="rId4" Type="http://schemas.openxmlformats.org/officeDocument/2006/relationships/hyperlink" Target="http://www.unification.org/slides/DP2hb.htm" TargetMode="External"/><Relationship Id="rId5" Type="http://schemas.openxmlformats.org/officeDocument/2006/relationships/hyperlink" Target="http://www.tparents.org/library/unification/publications/dp-plain/DPCHAP2.htm" TargetMode="External"/><Relationship Id="rId6" Type="http://schemas.openxmlformats.org/officeDocument/2006/relationships/hyperlink" Target="http://www.fillthevoid.org/Wicca/Satanshoofprintsoverwicca.html" TargetMode="External"/><Relationship Id="rId1" Type="http://schemas.openxmlformats.org/officeDocument/2006/relationships/slideLayout" Target="../slideLayouts/slideLayout2.xml"/><Relationship Id="rId2" Type="http://schemas.openxmlformats.org/officeDocument/2006/relationships/hyperlink" Target="http://www.uni-marburg.de/religionswissenschaft/journal/disku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83567" y="4407495"/>
            <a:ext cx="5634876" cy="923330"/>
          </a:xfrm>
          <a:prstGeom prst="rect">
            <a:avLst/>
          </a:prstGeom>
          <a:noFill/>
        </p:spPr>
        <p:txBody>
          <a:bodyPr wrap="none" rtlCol="0">
            <a:spAutoFit/>
          </a:bodyPr>
          <a:lstStyle/>
          <a:p>
            <a:r>
              <a:rPr lang="en-GB" sz="5400" dirty="0" smtClean="0">
                <a:solidFill>
                  <a:schemeClr val="tx2"/>
                </a:solidFill>
              </a:rPr>
              <a:t>The Satanic Panic</a:t>
            </a:r>
            <a:endParaRPr lang="en-GB" sz="5400" dirty="0">
              <a:solidFill>
                <a:schemeClr val="tx2"/>
              </a:solidFill>
            </a:endParaRPr>
          </a:p>
        </p:txBody>
      </p:sp>
    </p:spTree>
    <p:extLst>
      <p:ext uri="{BB962C8B-B14F-4D97-AF65-F5344CB8AC3E}">
        <p14:creationId xmlns:p14="http://schemas.microsoft.com/office/powerpoint/2010/main" val="4231797221"/>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80728"/>
            <a:ext cx="8229600" cy="5593808"/>
          </a:xfrm>
        </p:spPr>
        <p:txBody>
          <a:bodyPr/>
          <a:lstStyle/>
          <a:p>
            <a:r>
              <a:rPr lang="en-US" dirty="0" smtClean="0">
                <a:solidFill>
                  <a:srgbClr val="FF0000"/>
                </a:solidFill>
              </a:rPr>
              <a:t>Paganism</a:t>
            </a:r>
          </a:p>
          <a:p>
            <a:pPr marL="109728" indent="0">
              <a:buNone/>
            </a:pPr>
            <a:endParaRPr lang="en-US" dirty="0" smtClean="0">
              <a:solidFill>
                <a:srgbClr val="FF0000"/>
              </a:solidFill>
            </a:endParaRPr>
          </a:p>
          <a:p>
            <a:r>
              <a:rPr lang="en-US" dirty="0" smtClean="0">
                <a:solidFill>
                  <a:srgbClr val="FF0000"/>
                </a:solidFill>
              </a:rPr>
              <a:t>The Satanic Panic</a:t>
            </a:r>
          </a:p>
          <a:p>
            <a:endParaRPr lang="en-US" dirty="0" smtClean="0">
              <a:solidFill>
                <a:srgbClr val="FF0000"/>
              </a:solidFill>
            </a:endParaRPr>
          </a:p>
          <a:p>
            <a:r>
              <a:rPr lang="en-US" dirty="0" smtClean="0">
                <a:solidFill>
                  <a:srgbClr val="FF0000"/>
                </a:solidFill>
              </a:rPr>
              <a:t>Satanic Ritual Abuse</a:t>
            </a:r>
          </a:p>
          <a:p>
            <a:endParaRPr lang="en-US" dirty="0" smtClean="0">
              <a:solidFill>
                <a:srgbClr val="FF0000"/>
              </a:solidFill>
            </a:endParaRPr>
          </a:p>
          <a:p>
            <a:r>
              <a:rPr lang="en-US" dirty="0" smtClean="0">
                <a:solidFill>
                  <a:srgbClr val="FF0000"/>
                </a:solidFill>
              </a:rPr>
              <a:t>Why?</a:t>
            </a:r>
            <a:endParaRPr lang="en-US" dirty="0">
              <a:solidFill>
                <a:srgbClr val="FF0000"/>
              </a:solidFill>
            </a:endParaRPr>
          </a:p>
        </p:txBody>
      </p:sp>
    </p:spTree>
    <p:extLst>
      <p:ext uri="{BB962C8B-B14F-4D97-AF65-F5344CB8AC3E}">
        <p14:creationId xmlns:p14="http://schemas.microsoft.com/office/powerpoint/2010/main" val="3884125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24744"/>
            <a:ext cx="8229600" cy="5449792"/>
          </a:xfrm>
        </p:spPr>
        <p:txBody>
          <a:bodyPr/>
          <a:lstStyle/>
          <a:p>
            <a:r>
              <a:rPr lang="en-GB" dirty="0"/>
              <a:t>Two different views on the focus of Satanism – James Lewis that it’s pre-Christian.  David Barrett that it’s a response to Christianity.  Lewis says that Satan comes from a pre-Christian Pagan image and now is a principle, a ‘self-religion’ (</a:t>
            </a:r>
            <a:r>
              <a:rPr lang="en-GB" dirty="0" err="1"/>
              <a:t>LaVeyan</a:t>
            </a:r>
            <a:r>
              <a:rPr lang="en-GB" dirty="0"/>
              <a:t> Satanism), or a deity (</a:t>
            </a:r>
            <a:r>
              <a:rPr lang="en-GB" dirty="0" err="1"/>
              <a:t>Setian</a:t>
            </a:r>
            <a:r>
              <a:rPr lang="en-GB" dirty="0"/>
              <a:t> Satanism).  Barrett says Satan is nothing to do with </a:t>
            </a:r>
            <a:r>
              <a:rPr lang="en-GB" i="1" u="sng" dirty="0" err="1"/>
              <a:t>neo</a:t>
            </a:r>
            <a:r>
              <a:rPr lang="en-GB" dirty="0" err="1"/>
              <a:t>Paganism</a:t>
            </a:r>
            <a:r>
              <a:rPr lang="en-GB" dirty="0"/>
              <a:t> and that the image of Satan as having hoofs, a tail and horns is </a:t>
            </a:r>
            <a:r>
              <a:rPr lang="en-GB" dirty="0" smtClean="0"/>
              <a:t>medieval</a:t>
            </a:r>
            <a:r>
              <a:rPr lang="en-GB" dirty="0"/>
              <a:t>. </a:t>
            </a:r>
            <a:endParaRPr lang="en-GB" dirty="0"/>
          </a:p>
        </p:txBody>
      </p:sp>
    </p:spTree>
    <p:extLst>
      <p:ext uri="{BB962C8B-B14F-4D97-AF65-F5344CB8AC3E}">
        <p14:creationId xmlns:p14="http://schemas.microsoft.com/office/powerpoint/2010/main" val="703799207"/>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9600" dirty="0" smtClean="0"/>
              <a:t>Paganism</a:t>
            </a:r>
            <a:endParaRPr lang="en-GB" sz="9600" dirty="0"/>
          </a:p>
        </p:txBody>
      </p:sp>
      <p:pic>
        <p:nvPicPr>
          <p:cNvPr id="5" name="Picture 4" descr="pagan-rittual.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99993" y="2213993"/>
            <a:ext cx="4644008" cy="4644008"/>
          </a:xfrm>
          <a:prstGeom prst="rect">
            <a:avLst/>
          </a:prstGeom>
        </p:spPr>
      </p:pic>
    </p:spTree>
    <p:extLst>
      <p:ext uri="{BB962C8B-B14F-4D97-AF65-F5344CB8AC3E}">
        <p14:creationId xmlns:p14="http://schemas.microsoft.com/office/powerpoint/2010/main" val="38337370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817160"/>
          </a:xfrm>
        </p:spPr>
        <p:txBody>
          <a:bodyPr>
            <a:normAutofit/>
          </a:bodyPr>
          <a:lstStyle/>
          <a:p>
            <a:r>
              <a:rPr lang="en-GB" dirty="0"/>
              <a:t>Chris Partridge (2002):</a:t>
            </a:r>
          </a:p>
        </p:txBody>
      </p:sp>
      <p:sp>
        <p:nvSpPr>
          <p:cNvPr id="3" name="Content Placeholder 2"/>
          <p:cNvSpPr>
            <a:spLocks noGrp="1"/>
          </p:cNvSpPr>
          <p:nvPr>
            <p:ph idx="1"/>
          </p:nvPr>
        </p:nvSpPr>
        <p:spPr>
          <a:xfrm>
            <a:off x="1043492" y="2060848"/>
            <a:ext cx="6777317" cy="3771781"/>
          </a:xfrm>
        </p:spPr>
        <p:txBody>
          <a:bodyPr>
            <a:normAutofit fontScale="92500"/>
          </a:bodyPr>
          <a:lstStyle/>
          <a:p>
            <a:pPr marL="68580" indent="0">
              <a:buNone/>
            </a:pPr>
            <a:r>
              <a:rPr lang="en-GB" dirty="0" smtClean="0"/>
              <a:t>“</a:t>
            </a:r>
            <a:r>
              <a:rPr lang="en-GB" dirty="0"/>
              <a:t>Just as the term ‘Hinduism’ refers not to a single religion, but to a diverse and complex network of traditions of Indian origin, so ‘Paganism’ refers to a broad range of nature-venerating religious traditions”:  </a:t>
            </a:r>
            <a:endParaRPr lang="en-GB" dirty="0" smtClean="0"/>
          </a:p>
          <a:p>
            <a:pPr marL="68580" indent="0">
              <a:buNone/>
            </a:pPr>
            <a:r>
              <a:rPr lang="en-GB" dirty="0"/>
              <a:t>Nature, rituals, commitment, emphasises the other, that which is external to the self, with more emphasis on non-humans as well as humans, and the environment.  </a:t>
            </a:r>
          </a:p>
          <a:p>
            <a:pPr marL="68580" indent="0">
              <a:buNone/>
            </a:pPr>
            <a:endParaRPr lang="en-GB" dirty="0"/>
          </a:p>
        </p:txBody>
      </p:sp>
    </p:spTree>
    <p:extLst>
      <p:ext uri="{BB962C8B-B14F-4D97-AF65-F5344CB8AC3E}">
        <p14:creationId xmlns:p14="http://schemas.microsoft.com/office/powerpoint/2010/main" val="211383510"/>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817160"/>
          </a:xfrm>
        </p:spPr>
        <p:txBody>
          <a:bodyPr>
            <a:normAutofit fontScale="90000"/>
          </a:bodyPr>
          <a:lstStyle/>
          <a:p>
            <a:r>
              <a:rPr lang="en-GB" dirty="0" smtClean="0"/>
              <a:t/>
            </a:r>
            <a:br>
              <a:rPr lang="en-GB" dirty="0" smtClean="0"/>
            </a:br>
            <a:r>
              <a:rPr lang="en-GB" dirty="0" smtClean="0"/>
              <a:t>Marion </a:t>
            </a:r>
            <a:r>
              <a:rPr lang="en-GB" dirty="0"/>
              <a:t>Bowman (</a:t>
            </a:r>
            <a:r>
              <a:rPr lang="en-GB" dirty="0" smtClean="0"/>
              <a:t>2000): </a:t>
            </a:r>
            <a:r>
              <a:rPr lang="en-GB" dirty="0"/>
              <a:t/>
            </a:r>
            <a:br>
              <a:rPr lang="en-GB" dirty="0"/>
            </a:br>
            <a:endParaRPr lang="en-GB" dirty="0"/>
          </a:p>
        </p:txBody>
      </p:sp>
      <p:sp>
        <p:nvSpPr>
          <p:cNvPr id="3" name="Content Placeholder 2"/>
          <p:cNvSpPr>
            <a:spLocks noGrp="1"/>
          </p:cNvSpPr>
          <p:nvPr>
            <p:ph idx="1"/>
          </p:nvPr>
        </p:nvSpPr>
        <p:spPr>
          <a:xfrm>
            <a:off x="1043492" y="1772816"/>
            <a:ext cx="6777317" cy="4464496"/>
          </a:xfrm>
        </p:spPr>
        <p:txBody>
          <a:bodyPr>
            <a:normAutofit fontScale="85000" lnSpcReduction="20000"/>
          </a:bodyPr>
          <a:lstStyle/>
          <a:p>
            <a:pPr marL="68580" indent="0">
              <a:buNone/>
            </a:pPr>
            <a:r>
              <a:rPr lang="en-GB" dirty="0"/>
              <a:t> </a:t>
            </a:r>
          </a:p>
          <a:p>
            <a:pPr marL="109728" indent="0">
              <a:buNone/>
            </a:pPr>
            <a:r>
              <a:rPr lang="en-GB" sz="2600" dirty="0"/>
              <a:t>Paganism is not one religion or spiritual path but a family of traditions, with assorted and idiosyncratic members. Thus what pagans consider natural and how they interact with nature is, like paganism itself, immensely varied. There is, after all, no single 'identikit' pagan. Contemporary pagans might be anarchic, left wing, liberal, conservative, monarchist, right wing, apolitical; individualistic, communistic, tribal, egalitarian, authoritarian, hierarchical; gender-aware, sexist; pacifist, militaristic; universalist, fundamentalist; smoker, non-smoker, 'stimulant' user, drinker, abstainer; vegan, vegetarian, semi-vegetarian (meat is murder, fish is justifiable </a:t>
            </a:r>
            <a:r>
              <a:rPr lang="en-GB" sz="2600" dirty="0" err="1"/>
              <a:t>piscicide</a:t>
            </a:r>
            <a:r>
              <a:rPr lang="en-GB" sz="2600" dirty="0"/>
              <a:t>), organic/compassionate farming carnivorous, omnivorous</a:t>
            </a:r>
            <a:r>
              <a:rPr lang="en-GB" sz="2600" dirty="0" smtClean="0"/>
              <a:t>.</a:t>
            </a:r>
          </a:p>
        </p:txBody>
      </p:sp>
    </p:spTree>
    <p:extLst>
      <p:ext uri="{BB962C8B-B14F-4D97-AF65-F5344CB8AC3E}">
        <p14:creationId xmlns:p14="http://schemas.microsoft.com/office/powerpoint/2010/main" val="2870648684"/>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1105192"/>
          </a:xfrm>
        </p:spPr>
        <p:txBody>
          <a:bodyPr>
            <a:normAutofit/>
          </a:bodyPr>
          <a:lstStyle/>
          <a:p>
            <a:r>
              <a:rPr lang="en-GB" dirty="0" err="1"/>
              <a:t>Vivianne</a:t>
            </a:r>
            <a:r>
              <a:rPr lang="en-GB" dirty="0"/>
              <a:t> Crowley (1994, 51</a:t>
            </a:r>
            <a:r>
              <a:rPr lang="en-GB" dirty="0" smtClean="0"/>
              <a:t>):</a:t>
            </a:r>
            <a:endParaRPr lang="en-GB" dirty="0"/>
          </a:p>
        </p:txBody>
      </p:sp>
      <p:sp>
        <p:nvSpPr>
          <p:cNvPr id="3" name="Content Placeholder 2"/>
          <p:cNvSpPr>
            <a:spLocks noGrp="1"/>
          </p:cNvSpPr>
          <p:nvPr>
            <p:ph idx="1"/>
          </p:nvPr>
        </p:nvSpPr>
        <p:spPr>
          <a:xfrm>
            <a:off x="1043492" y="2852936"/>
            <a:ext cx="6777317" cy="3672408"/>
          </a:xfrm>
        </p:spPr>
        <p:txBody>
          <a:bodyPr>
            <a:normAutofit/>
          </a:bodyPr>
          <a:lstStyle/>
          <a:p>
            <a:pPr marL="109728" indent="0">
              <a:buNone/>
            </a:pPr>
            <a:r>
              <a:rPr lang="en-GB" dirty="0" smtClean="0"/>
              <a:t>explains </a:t>
            </a:r>
            <a:r>
              <a:rPr lang="en-GB" dirty="0"/>
              <a:t>that ‘In recent years, Paganism has been undergoing a revival in the Western world.  This has been part of a wide spiritual movement which has sought to find religious and spiritual answers outside and beyond the established religions’. </a:t>
            </a:r>
            <a:endParaRPr lang="en-GB" dirty="0" smtClean="0"/>
          </a:p>
          <a:p>
            <a:endParaRPr lang="en-GB" dirty="0"/>
          </a:p>
        </p:txBody>
      </p:sp>
    </p:spTree>
    <p:extLst>
      <p:ext uri="{BB962C8B-B14F-4D97-AF65-F5344CB8AC3E}">
        <p14:creationId xmlns:p14="http://schemas.microsoft.com/office/powerpoint/2010/main" val="4262189126"/>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William Bloom (2005, </a:t>
            </a:r>
            <a:r>
              <a:rPr lang="en-GB" dirty="0" smtClean="0"/>
              <a:t>82</a:t>
            </a:r>
            <a:r>
              <a:rPr lang="en-GB" dirty="0" smtClean="0"/>
              <a:t>)</a:t>
            </a:r>
            <a:endParaRPr lang="en-GB" dirty="0"/>
          </a:p>
        </p:txBody>
      </p:sp>
      <p:sp>
        <p:nvSpPr>
          <p:cNvPr id="3" name="Content Placeholder 2"/>
          <p:cNvSpPr>
            <a:spLocks noGrp="1"/>
          </p:cNvSpPr>
          <p:nvPr>
            <p:ph idx="1"/>
          </p:nvPr>
        </p:nvSpPr>
        <p:spPr/>
        <p:txBody>
          <a:bodyPr>
            <a:normAutofit lnSpcReduction="10000"/>
          </a:bodyPr>
          <a:lstStyle/>
          <a:p>
            <a:pPr marL="109728" indent="0">
              <a:buNone/>
            </a:pPr>
            <a:r>
              <a:rPr lang="en-GB" dirty="0" smtClean="0"/>
              <a:t>appears </a:t>
            </a:r>
            <a:r>
              <a:rPr lang="en-GB" dirty="0"/>
              <a:t>to suggest that humanity is inherently pagan. </a:t>
            </a:r>
            <a:r>
              <a:rPr lang="en-GB" dirty="0"/>
              <a:t>“Whatever certain green pessimists may think of us, we are still emergent beings from the earth and universe – and instinctively, we know it and feel it. Seasons and festivals.  He says we buy plants, keep pets and engage in outdoor activities.  “Even though we are urbanized, even though we have been so tragically destructive to the landscape and our natural resources, we are still glorious apes – full creatures of this planet</a:t>
            </a:r>
            <a:r>
              <a:rPr lang="en-GB" dirty="0" smtClean="0"/>
              <a:t>”. </a:t>
            </a:r>
            <a:endParaRPr lang="en-GB" dirty="0"/>
          </a:p>
        </p:txBody>
      </p:sp>
    </p:spTree>
    <p:extLst>
      <p:ext uri="{BB962C8B-B14F-4D97-AF65-F5344CB8AC3E}">
        <p14:creationId xmlns:p14="http://schemas.microsoft.com/office/powerpoint/2010/main" val="2477591997"/>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Pagan Federation</a:t>
            </a:r>
          </a:p>
        </p:txBody>
      </p:sp>
      <p:sp>
        <p:nvSpPr>
          <p:cNvPr id="3" name="Content Placeholder 2"/>
          <p:cNvSpPr>
            <a:spLocks noGrp="1"/>
          </p:cNvSpPr>
          <p:nvPr>
            <p:ph idx="1"/>
          </p:nvPr>
        </p:nvSpPr>
        <p:spPr/>
        <p:txBody>
          <a:bodyPr>
            <a:normAutofit/>
          </a:bodyPr>
          <a:lstStyle/>
          <a:p>
            <a:pPr marL="109728" indent="0">
              <a:buNone/>
            </a:pPr>
            <a:r>
              <a:rPr lang="en-GB" dirty="0" smtClean="0"/>
              <a:t>says </a:t>
            </a:r>
            <a:r>
              <a:rPr lang="en-GB" dirty="0"/>
              <a:t>that Paganism is a</a:t>
            </a:r>
            <a:r>
              <a:rPr lang="en-US" dirty="0"/>
              <a:t> polytheistic or pantheistic nature-worshipping religion.  </a:t>
            </a:r>
            <a:r>
              <a:rPr lang="en-GB" dirty="0"/>
              <a:t>Its adherents venerate Nature and worship many deities, both goddesses and gods.  Much within Paganism is desirous of rebalancing the Divine, or recognising the limitations of Christianity and reinstating equality between female and male and the equal status of the rest of nature with humanity.  </a:t>
            </a:r>
          </a:p>
          <a:p>
            <a:endParaRPr lang="en-GB" dirty="0"/>
          </a:p>
        </p:txBody>
      </p:sp>
    </p:spTree>
    <p:extLst>
      <p:ext uri="{BB962C8B-B14F-4D97-AF65-F5344CB8AC3E}">
        <p14:creationId xmlns:p14="http://schemas.microsoft.com/office/powerpoint/2010/main" val="33096642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889168"/>
          </a:xfrm>
        </p:spPr>
        <p:txBody>
          <a:bodyPr>
            <a:normAutofit/>
          </a:bodyPr>
          <a:lstStyle/>
          <a:p>
            <a:r>
              <a:rPr lang="en-GB" dirty="0" smtClean="0"/>
              <a:t>Joanne Pearson (1998):</a:t>
            </a:r>
            <a:endParaRPr lang="en-GB" dirty="0"/>
          </a:p>
        </p:txBody>
      </p:sp>
      <p:sp>
        <p:nvSpPr>
          <p:cNvPr id="3" name="Content Placeholder 2"/>
          <p:cNvSpPr>
            <a:spLocks noGrp="1"/>
          </p:cNvSpPr>
          <p:nvPr>
            <p:ph idx="1"/>
          </p:nvPr>
        </p:nvSpPr>
        <p:spPr>
          <a:xfrm>
            <a:off x="1043492" y="2636912"/>
            <a:ext cx="6777317" cy="3195717"/>
          </a:xfrm>
        </p:spPr>
        <p:txBody>
          <a:bodyPr>
            <a:normAutofit/>
          </a:bodyPr>
          <a:lstStyle/>
          <a:p>
            <a:pPr marL="68580" indent="0">
              <a:buNone/>
            </a:pPr>
            <a:r>
              <a:rPr lang="en-GB" sz="2900" dirty="0" smtClean="0"/>
              <a:t>“</a:t>
            </a:r>
            <a:r>
              <a:rPr lang="en-GB" sz="2900" dirty="0"/>
              <a:t>we are not Satanists</a:t>
            </a:r>
            <a:r>
              <a:rPr lang="en-GB" sz="2900" dirty="0" smtClean="0"/>
              <a:t>” is the most popular response from Wiccans.  </a:t>
            </a:r>
            <a:endParaRPr lang="en-GB" dirty="0"/>
          </a:p>
        </p:txBody>
      </p:sp>
    </p:spTree>
    <p:extLst>
      <p:ext uri="{BB962C8B-B14F-4D97-AF65-F5344CB8AC3E}">
        <p14:creationId xmlns:p14="http://schemas.microsoft.com/office/powerpoint/2010/main" val="18825671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24744"/>
            <a:ext cx="8229600" cy="5449792"/>
          </a:xfrm>
        </p:spPr>
        <p:txBody>
          <a:bodyPr/>
          <a:lstStyle/>
          <a:p>
            <a:pPr marL="109728" indent="0">
              <a:buNone/>
            </a:pPr>
            <a:r>
              <a:rPr lang="en-GB" dirty="0" err="1"/>
              <a:t>Willliam</a:t>
            </a:r>
            <a:r>
              <a:rPr lang="en-GB" dirty="0"/>
              <a:t> </a:t>
            </a:r>
            <a:r>
              <a:rPr lang="en-GB" dirty="0" err="1" smtClean="0"/>
              <a:t>Schnoebelen</a:t>
            </a:r>
            <a:r>
              <a:rPr lang="en-GB" dirty="0" smtClean="0"/>
              <a:t>: </a:t>
            </a:r>
          </a:p>
          <a:p>
            <a:endParaRPr lang="en-GB" i="1" dirty="0" smtClean="0"/>
          </a:p>
          <a:p>
            <a:endParaRPr lang="en-GB" i="1" dirty="0" smtClean="0"/>
          </a:p>
          <a:p>
            <a:pPr marL="109728" indent="0">
              <a:buNone/>
            </a:pPr>
            <a:r>
              <a:rPr lang="en-GB" sz="7200" i="1" dirty="0" smtClean="0">
                <a:solidFill>
                  <a:schemeClr val="tx2"/>
                </a:solidFill>
              </a:rPr>
              <a:t>Satan’s </a:t>
            </a:r>
            <a:r>
              <a:rPr lang="en-GB" sz="7200" i="1" dirty="0" err="1">
                <a:solidFill>
                  <a:schemeClr val="tx2"/>
                </a:solidFill>
              </a:rPr>
              <a:t>Hoofprints</a:t>
            </a:r>
            <a:r>
              <a:rPr lang="en-GB" sz="7200" i="1" dirty="0">
                <a:solidFill>
                  <a:schemeClr val="tx2"/>
                </a:solidFill>
              </a:rPr>
              <a:t> are all over Wicca!</a:t>
            </a:r>
            <a:endParaRPr lang="en-GB" sz="7200" dirty="0">
              <a:solidFill>
                <a:schemeClr val="tx2"/>
              </a:solidFill>
            </a:endParaRPr>
          </a:p>
          <a:p>
            <a:endParaRPr lang="en-GB" dirty="0"/>
          </a:p>
        </p:txBody>
      </p:sp>
    </p:spTree>
    <p:extLst>
      <p:ext uri="{BB962C8B-B14F-4D97-AF65-F5344CB8AC3E}">
        <p14:creationId xmlns:p14="http://schemas.microsoft.com/office/powerpoint/2010/main" val="42347477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Pagan-horned-god.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08104" y="836404"/>
            <a:ext cx="3601864" cy="6012343"/>
          </a:xfrm>
          <a:prstGeom prst="rect">
            <a:avLst/>
          </a:prstGeom>
        </p:spPr>
      </p:pic>
      <p:sp>
        <p:nvSpPr>
          <p:cNvPr id="2" name="Title 1"/>
          <p:cNvSpPr>
            <a:spLocks noGrp="1"/>
          </p:cNvSpPr>
          <p:nvPr>
            <p:ph type="title"/>
          </p:nvPr>
        </p:nvSpPr>
        <p:spPr>
          <a:xfrm>
            <a:off x="0" y="332656"/>
            <a:ext cx="8229600" cy="1066800"/>
          </a:xfrm>
        </p:spPr>
        <p:txBody>
          <a:bodyPr/>
          <a:lstStyle/>
          <a:p>
            <a:r>
              <a:rPr lang="en-US" dirty="0" smtClean="0"/>
              <a:t>Why the link?</a:t>
            </a:r>
            <a:endParaRPr lang="en-US" dirty="0"/>
          </a:p>
        </p:txBody>
      </p:sp>
      <p:sp>
        <p:nvSpPr>
          <p:cNvPr id="3" name="Content Placeholder 2"/>
          <p:cNvSpPr>
            <a:spLocks noGrp="1"/>
          </p:cNvSpPr>
          <p:nvPr>
            <p:ph idx="1"/>
          </p:nvPr>
        </p:nvSpPr>
        <p:spPr>
          <a:xfrm>
            <a:off x="10468" y="1268760"/>
            <a:ext cx="5353620" cy="4325112"/>
          </a:xfrm>
        </p:spPr>
        <p:txBody>
          <a:bodyPr>
            <a:normAutofit/>
          </a:bodyPr>
          <a:lstStyle/>
          <a:p>
            <a:r>
              <a:rPr lang="en-US" sz="2400" dirty="0" smtClean="0"/>
              <a:t>Christianity appropriated the horned god of paganism and turned the image into the Christian devil.</a:t>
            </a:r>
          </a:p>
          <a:p>
            <a:r>
              <a:rPr lang="en-US" sz="2400" dirty="0" smtClean="0"/>
              <a:t>If Paganism worships nature, it is worshipping that which is outside of </a:t>
            </a:r>
            <a:r>
              <a:rPr lang="en-US" sz="2400" dirty="0" err="1" smtClean="0"/>
              <a:t>organised</a:t>
            </a:r>
            <a:r>
              <a:rPr lang="en-US" sz="2400" dirty="0" smtClean="0"/>
              <a:t> Christianity, </a:t>
            </a:r>
            <a:r>
              <a:rPr lang="en-US" sz="2400" dirty="0" err="1" smtClean="0"/>
              <a:t>ie</a:t>
            </a:r>
            <a:r>
              <a:rPr lang="en-US" sz="2400" dirty="0" smtClean="0"/>
              <a:t> outside of the church.  </a:t>
            </a:r>
            <a:endParaRPr lang="en-US" sz="2400" dirty="0"/>
          </a:p>
        </p:txBody>
      </p:sp>
    </p:spTree>
    <p:extLst>
      <p:ext uri="{BB962C8B-B14F-4D97-AF65-F5344CB8AC3E}">
        <p14:creationId xmlns:p14="http://schemas.microsoft.com/office/powerpoint/2010/main" val="33408704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Themes in Wicca (Richardson, 76):</a:t>
            </a:r>
            <a:br>
              <a:rPr lang="en-GB" dirty="0"/>
            </a:br>
            <a:endParaRPr lang="en-US" dirty="0"/>
          </a:p>
        </p:txBody>
      </p:sp>
      <p:sp>
        <p:nvSpPr>
          <p:cNvPr id="3" name="Content Placeholder 2"/>
          <p:cNvSpPr>
            <a:spLocks noGrp="1"/>
          </p:cNvSpPr>
          <p:nvPr>
            <p:ph idx="1"/>
          </p:nvPr>
        </p:nvSpPr>
        <p:spPr/>
        <p:txBody>
          <a:bodyPr/>
          <a:lstStyle/>
          <a:p>
            <a:pPr marL="0" indent="0">
              <a:buNone/>
            </a:pPr>
            <a:r>
              <a:rPr lang="en-GB" dirty="0" smtClean="0"/>
              <a:t>1 </a:t>
            </a:r>
            <a:r>
              <a:rPr lang="en-GB" dirty="0"/>
              <a:t>rejection of dominant culture</a:t>
            </a:r>
            <a:br>
              <a:rPr lang="en-GB" dirty="0"/>
            </a:br>
            <a:r>
              <a:rPr lang="en-GB" dirty="0"/>
              <a:t>2 focus on nature and ecology</a:t>
            </a:r>
            <a:br>
              <a:rPr lang="en-GB" dirty="0"/>
            </a:br>
            <a:r>
              <a:rPr lang="en-GB" dirty="0"/>
              <a:t>3 feminism</a:t>
            </a:r>
          </a:p>
          <a:p>
            <a:endParaRPr lang="en-US" dirty="0"/>
          </a:p>
        </p:txBody>
      </p:sp>
    </p:spTree>
    <p:extLst>
      <p:ext uri="{BB962C8B-B14F-4D97-AF65-F5344CB8AC3E}">
        <p14:creationId xmlns:p14="http://schemas.microsoft.com/office/powerpoint/2010/main" val="4802725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08720"/>
            <a:ext cx="8229600" cy="5665816"/>
          </a:xfrm>
        </p:spPr>
        <p:txBody>
          <a:bodyPr>
            <a:normAutofit/>
          </a:bodyPr>
          <a:lstStyle/>
          <a:p>
            <a:r>
              <a:rPr lang="en-GB" dirty="0"/>
              <a:t>1951 saw the Fraudulent Mediums Act (the Repeal of the Witchcraft Act of 1735).  Faber says (1996, 178) that after that witches ‘came out of the closet’. For the first time in centuries it became legal to practise a number of religions that come under the umbrella of paganism.  </a:t>
            </a:r>
            <a:endParaRPr lang="en-GB" dirty="0" smtClean="0"/>
          </a:p>
          <a:p>
            <a:r>
              <a:rPr lang="en-US" dirty="0"/>
              <a:t>See UK Parliament – Religion and Belief – Witchcraft: </a:t>
            </a:r>
            <a:r>
              <a:rPr lang="en-US" dirty="0">
                <a:hlinkClick r:id="rId2"/>
              </a:rPr>
              <a:t>http://www.parliament.uk/about/living-heritage/transformingsociety/private-lives/religion/overview/witchcraft/</a:t>
            </a:r>
            <a:r>
              <a:rPr lang="en-US" dirty="0"/>
              <a:t> </a:t>
            </a:r>
          </a:p>
          <a:p>
            <a:endParaRPr lang="en-GB" dirty="0"/>
          </a:p>
          <a:p>
            <a:endParaRPr lang="en-US" dirty="0"/>
          </a:p>
        </p:txBody>
      </p:sp>
    </p:spTree>
    <p:extLst>
      <p:ext uri="{BB962C8B-B14F-4D97-AF65-F5344CB8AC3E}">
        <p14:creationId xmlns:p14="http://schemas.microsoft.com/office/powerpoint/2010/main" val="39128157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fontAlgn="base"/>
            <a:r>
              <a:rPr lang="en-GB" dirty="0"/>
              <a:t>BBC, 29 August 2017, “Paganism is 'second most popular' faith in south-west England” </a:t>
            </a:r>
            <a:r>
              <a:rPr lang="en-GB" dirty="0" smtClean="0">
                <a:hlinkClick r:id="rId2"/>
              </a:rPr>
              <a:t>http</a:t>
            </a:r>
            <a:r>
              <a:rPr lang="en-GB" dirty="0">
                <a:hlinkClick r:id="rId2"/>
              </a:rPr>
              <a:t>://www.bbc.co.uk/news/av/uk-england-devon-40948532/paganism-is-second-most-popular-faith-in-south-west-</a:t>
            </a:r>
            <a:r>
              <a:rPr lang="en-GB" dirty="0" smtClean="0">
                <a:hlinkClick r:id="rId2"/>
              </a:rPr>
              <a:t>england</a:t>
            </a:r>
            <a:r>
              <a:rPr lang="en-GB" dirty="0" smtClean="0"/>
              <a:t>.</a:t>
            </a:r>
          </a:p>
          <a:p>
            <a:pPr fontAlgn="base"/>
            <a:endParaRPr lang="en-GB" b="1" dirty="0"/>
          </a:p>
          <a:p>
            <a:pPr marL="109728" indent="0">
              <a:buNone/>
            </a:pPr>
            <a:endParaRPr lang="en-US" dirty="0"/>
          </a:p>
        </p:txBody>
      </p:sp>
    </p:spTree>
    <p:extLst>
      <p:ext uri="{BB962C8B-B14F-4D97-AF65-F5344CB8AC3E}">
        <p14:creationId xmlns:p14="http://schemas.microsoft.com/office/powerpoint/2010/main" val="1792832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08720"/>
            <a:ext cx="8229600" cy="5665816"/>
          </a:xfrm>
        </p:spPr>
        <p:txBody>
          <a:bodyPr>
            <a:normAutofit/>
          </a:bodyPr>
          <a:lstStyle/>
          <a:p>
            <a:r>
              <a:rPr lang="en-GB" dirty="0"/>
              <a:t>BBC Friday, 28 September, 2001, </a:t>
            </a:r>
            <a:r>
              <a:rPr lang="en-GB" b="1" dirty="0"/>
              <a:t>Harry Potter slated for '</a:t>
            </a:r>
            <a:r>
              <a:rPr lang="en-GB" b="1" dirty="0" err="1"/>
              <a:t>Satanism'</a:t>
            </a:r>
            <a:r>
              <a:rPr lang="en-GB" u="sng" dirty="0" err="1">
                <a:hlinkClick r:id="rId2"/>
              </a:rPr>
              <a:t>http</a:t>
            </a:r>
            <a:r>
              <a:rPr lang="en-GB" u="sng" dirty="0">
                <a:hlinkClick r:id="rId2"/>
              </a:rPr>
              <a:t>://news.bbc.co.uk/1/hi/entertainment/arts/1568171.stm</a:t>
            </a:r>
            <a:r>
              <a:rPr lang="en-GB" dirty="0"/>
              <a:t> </a:t>
            </a:r>
          </a:p>
          <a:p>
            <a:r>
              <a:rPr lang="en-GB" dirty="0"/>
              <a:t>BBC Thursday, 19 October, 2000 </a:t>
            </a:r>
            <a:r>
              <a:rPr lang="en-GB" b="1" dirty="0"/>
              <a:t>Robbie video banned for '</a:t>
            </a:r>
            <a:r>
              <a:rPr lang="en-GB" b="1" dirty="0" err="1"/>
              <a:t>Satanism'</a:t>
            </a:r>
            <a:r>
              <a:rPr lang="en-GB" u="sng" dirty="0" err="1">
                <a:hlinkClick r:id="rId3"/>
              </a:rPr>
              <a:t>http</a:t>
            </a:r>
            <a:r>
              <a:rPr lang="en-GB" u="sng" dirty="0">
                <a:hlinkClick r:id="rId3"/>
              </a:rPr>
              <a:t>://news.bbc.co.uk/1/hi/entertainment/979461.stm</a:t>
            </a:r>
            <a:r>
              <a:rPr lang="en-GB" dirty="0"/>
              <a:t> </a:t>
            </a:r>
          </a:p>
          <a:p>
            <a:r>
              <a:rPr lang="en-GB" b="1" dirty="0"/>
              <a:t>Satan’s </a:t>
            </a:r>
            <a:r>
              <a:rPr lang="en-GB" b="1" dirty="0" err="1"/>
              <a:t>Hoofprints</a:t>
            </a:r>
            <a:r>
              <a:rPr lang="en-GB" b="1" dirty="0"/>
              <a:t> are all over Wicca:</a:t>
            </a:r>
            <a:br>
              <a:rPr lang="en-GB" b="1" dirty="0"/>
            </a:br>
            <a:r>
              <a:rPr lang="en-GB" u="sng" dirty="0">
                <a:hlinkClick r:id="rId4"/>
              </a:rPr>
              <a:t>http://www.fillthevoid.org/Wicca/Satanshoofprintsoverwicca.html</a:t>
            </a:r>
            <a:r>
              <a:rPr lang="en-GB" dirty="0"/>
              <a:t> </a:t>
            </a:r>
          </a:p>
          <a:p>
            <a:endParaRPr lang="en-US" dirty="0"/>
          </a:p>
        </p:txBody>
      </p:sp>
    </p:spTree>
    <p:extLst>
      <p:ext uri="{BB962C8B-B14F-4D97-AF65-F5344CB8AC3E}">
        <p14:creationId xmlns:p14="http://schemas.microsoft.com/office/powerpoint/2010/main" val="22946816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Negativity</a:t>
            </a:r>
            <a:endParaRPr lang="en-US" dirty="0"/>
          </a:p>
        </p:txBody>
      </p:sp>
      <p:sp>
        <p:nvSpPr>
          <p:cNvPr id="3" name="Content Placeholder 2"/>
          <p:cNvSpPr>
            <a:spLocks noGrp="1"/>
          </p:cNvSpPr>
          <p:nvPr>
            <p:ph idx="1"/>
          </p:nvPr>
        </p:nvSpPr>
        <p:spPr/>
        <p:txBody>
          <a:bodyPr/>
          <a:lstStyle/>
          <a:p>
            <a:r>
              <a:rPr lang="en-GB" dirty="0"/>
              <a:t>Scholarly (Lewis) versus Popular (Barrett). </a:t>
            </a:r>
            <a:endParaRPr lang="en-GB" dirty="0" smtClean="0"/>
          </a:p>
          <a:p>
            <a:endParaRPr lang="en-GB" dirty="0"/>
          </a:p>
          <a:p>
            <a:r>
              <a:rPr lang="en-GB" dirty="0" smtClean="0"/>
              <a:t>Media (news and entertainment) </a:t>
            </a:r>
            <a:r>
              <a:rPr lang="mr-IN" dirty="0" smtClean="0"/>
              <a:t>–</a:t>
            </a:r>
            <a:r>
              <a:rPr lang="en-GB" dirty="0" smtClean="0"/>
              <a:t> evil</a:t>
            </a:r>
          </a:p>
          <a:p>
            <a:r>
              <a:rPr lang="en-GB" dirty="0" smtClean="0"/>
              <a:t>Christianity </a:t>
            </a:r>
            <a:r>
              <a:rPr lang="mr-IN" dirty="0" smtClean="0"/>
              <a:t>–</a:t>
            </a:r>
            <a:r>
              <a:rPr lang="en-GB" dirty="0" smtClean="0"/>
              <a:t> evil</a:t>
            </a:r>
          </a:p>
          <a:p>
            <a:r>
              <a:rPr lang="en-GB" dirty="0" smtClean="0"/>
              <a:t>Various judges </a:t>
            </a:r>
            <a:r>
              <a:rPr lang="mr-IN" dirty="0" smtClean="0"/>
              <a:t>–</a:t>
            </a:r>
            <a:r>
              <a:rPr lang="en-GB" dirty="0" smtClean="0"/>
              <a:t> a myth</a:t>
            </a:r>
          </a:p>
          <a:p>
            <a:endParaRPr lang="en-GB" dirty="0"/>
          </a:p>
          <a:p>
            <a:r>
              <a:rPr lang="en-GB" dirty="0" smtClean="0"/>
              <a:t>But, whatever, Satanism will be seen as evil.</a:t>
            </a:r>
            <a:endParaRPr lang="en-US" dirty="0"/>
          </a:p>
        </p:txBody>
      </p:sp>
    </p:spTree>
    <p:extLst>
      <p:ext uri="{BB962C8B-B14F-4D97-AF65-F5344CB8AC3E}">
        <p14:creationId xmlns:p14="http://schemas.microsoft.com/office/powerpoint/2010/main" val="4871271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836712"/>
            <a:ext cx="8229600" cy="5737824"/>
          </a:xfrm>
        </p:spPr>
        <p:txBody>
          <a:bodyPr>
            <a:normAutofit fontScale="92500" lnSpcReduction="10000"/>
          </a:bodyPr>
          <a:lstStyle/>
          <a:p>
            <a:pPr fontAlgn="base"/>
            <a:r>
              <a:rPr lang="en-GB" dirty="0"/>
              <a:t>BBC, 13 November 2017 ‘Former drug addict blamed Satan for hot water attack’, </a:t>
            </a:r>
            <a:r>
              <a:rPr lang="en-GB" u="sng" dirty="0">
                <a:hlinkClick r:id="rId2"/>
              </a:rPr>
              <a:t>http://www.bbc.co.uk/news/uk-wales-north-east-wales-41977027</a:t>
            </a:r>
            <a:r>
              <a:rPr lang="en-GB" dirty="0"/>
              <a:t> = a Christian blaming Satan.</a:t>
            </a:r>
            <a:endParaRPr lang="en-GB" b="1" dirty="0"/>
          </a:p>
          <a:p>
            <a:pPr fontAlgn="base"/>
            <a:r>
              <a:rPr lang="en-GB" dirty="0"/>
              <a:t> </a:t>
            </a:r>
            <a:endParaRPr lang="en-GB" b="1" dirty="0"/>
          </a:p>
          <a:p>
            <a:pPr fontAlgn="base"/>
            <a:r>
              <a:rPr lang="en-GB" dirty="0"/>
              <a:t>BBC, 24 October 2017 ‘Pet goat 'killed for satanic ritual', owner says’, </a:t>
            </a:r>
            <a:r>
              <a:rPr lang="en-GB" u="sng" dirty="0">
                <a:hlinkClick r:id="rId3"/>
              </a:rPr>
              <a:t>http://www.bbc.co.uk/news/uk-england-hereford-worcester-41740156</a:t>
            </a:r>
            <a:r>
              <a:rPr lang="en-GB" dirty="0"/>
              <a:t> </a:t>
            </a:r>
            <a:endParaRPr lang="en-GB" b="1" dirty="0"/>
          </a:p>
          <a:p>
            <a:pPr fontAlgn="base"/>
            <a:r>
              <a:rPr lang="en-GB" dirty="0"/>
              <a:t> </a:t>
            </a:r>
            <a:endParaRPr lang="en-GB" b="1" dirty="0"/>
          </a:p>
          <a:p>
            <a:pPr fontAlgn="base"/>
            <a:r>
              <a:rPr lang="en-GB" dirty="0"/>
              <a:t>BBC, 29 September 2017, ‘The woman who believed her family was part of a satanic cult,  </a:t>
            </a:r>
            <a:r>
              <a:rPr lang="en-GB" u="sng" dirty="0">
                <a:hlinkClick r:id="rId4"/>
              </a:rPr>
              <a:t>http://www.bbc.co.uk/news/av/uk-england-london-41449609/the-woman-who-believed-her-family-was-part-of-a-satanic-cult</a:t>
            </a:r>
            <a:r>
              <a:rPr lang="en-GB" dirty="0"/>
              <a:t> </a:t>
            </a:r>
            <a:endParaRPr lang="en-GB" b="1" dirty="0"/>
          </a:p>
          <a:p>
            <a:endParaRPr lang="en-US" dirty="0"/>
          </a:p>
        </p:txBody>
      </p:sp>
    </p:spTree>
    <p:extLst>
      <p:ext uri="{BB962C8B-B14F-4D97-AF65-F5344CB8AC3E}">
        <p14:creationId xmlns:p14="http://schemas.microsoft.com/office/powerpoint/2010/main" val="25151696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BBC Friday, 28 September, 2001, </a:t>
            </a:r>
            <a:r>
              <a:rPr lang="en-GB" b="1" dirty="0"/>
              <a:t>Harry Potter slated for 'Satanism'</a:t>
            </a:r>
            <a:br>
              <a:rPr lang="en-GB" b="1" dirty="0"/>
            </a:br>
            <a:r>
              <a:rPr lang="en-GB" u="sng" dirty="0">
                <a:hlinkClick r:id="rId2"/>
              </a:rPr>
              <a:t>http://news.bbc.co.uk/1/hi/entertainment/arts/1568171.stm</a:t>
            </a:r>
            <a:r>
              <a:rPr lang="en-GB" dirty="0"/>
              <a:t> </a:t>
            </a:r>
          </a:p>
          <a:p>
            <a:r>
              <a:rPr lang="en-GB" dirty="0"/>
              <a:t>BBC Thursday, 19 October, 2000 </a:t>
            </a:r>
            <a:r>
              <a:rPr lang="en-GB" b="1" dirty="0"/>
              <a:t>Robbie video banned for 'Satanism'</a:t>
            </a:r>
            <a:br>
              <a:rPr lang="en-GB" b="1" dirty="0"/>
            </a:br>
            <a:r>
              <a:rPr lang="en-GB" u="sng" dirty="0">
                <a:hlinkClick r:id="rId3"/>
              </a:rPr>
              <a:t>http://news.bbc.co.uk/1/hi/entertainment/979461.stm</a:t>
            </a:r>
            <a:r>
              <a:rPr lang="en-GB" dirty="0"/>
              <a:t> </a:t>
            </a:r>
          </a:p>
          <a:p>
            <a:endParaRPr lang="en-US" dirty="0"/>
          </a:p>
        </p:txBody>
      </p:sp>
    </p:spTree>
    <p:extLst>
      <p:ext uri="{BB962C8B-B14F-4D97-AF65-F5344CB8AC3E}">
        <p14:creationId xmlns:p14="http://schemas.microsoft.com/office/powerpoint/2010/main" val="1286901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492896"/>
            <a:ext cx="8229600" cy="4081640"/>
          </a:xfrm>
        </p:spPr>
        <p:txBody>
          <a:bodyPr>
            <a:normAutofit lnSpcReduction="10000"/>
          </a:bodyPr>
          <a:lstStyle/>
          <a:p>
            <a:r>
              <a:rPr lang="en-GB" dirty="0"/>
              <a:t>I</a:t>
            </a:r>
            <a:r>
              <a:rPr lang="en-GB" dirty="0" smtClean="0"/>
              <a:t>f </a:t>
            </a:r>
            <a:r>
              <a:rPr lang="en-GB" dirty="0"/>
              <a:t>people believe something to be real there will be real consequences (Richardson, </a:t>
            </a:r>
            <a:r>
              <a:rPr lang="en-GB" dirty="0" smtClean="0"/>
              <a:t>2003, 69).</a:t>
            </a:r>
          </a:p>
          <a:p>
            <a:r>
              <a:rPr lang="en-GB" dirty="0" smtClean="0"/>
              <a:t>Nazis and Jews</a:t>
            </a:r>
          </a:p>
          <a:p>
            <a:r>
              <a:rPr lang="en-GB" dirty="0" smtClean="0"/>
              <a:t>Witch hunts: Pendle and Salem</a:t>
            </a:r>
          </a:p>
          <a:p>
            <a:r>
              <a:rPr lang="en-GB" dirty="0" smtClean="0"/>
              <a:t>“Moral </a:t>
            </a:r>
            <a:r>
              <a:rPr lang="en-GB" dirty="0"/>
              <a:t>entrepreneurs” </a:t>
            </a:r>
            <a:r>
              <a:rPr lang="en-GB" dirty="0" smtClean="0"/>
              <a:t>and “claim-makers”:</a:t>
            </a:r>
          </a:p>
          <a:p>
            <a:pPr lvl="1"/>
            <a:r>
              <a:rPr lang="en-GB" dirty="0" smtClean="0"/>
              <a:t>Who </a:t>
            </a:r>
            <a:r>
              <a:rPr lang="en-GB" dirty="0"/>
              <a:t>are they</a:t>
            </a:r>
            <a:r>
              <a:rPr lang="en-GB" dirty="0" smtClean="0"/>
              <a:t>?</a:t>
            </a:r>
          </a:p>
          <a:p>
            <a:pPr lvl="1"/>
            <a:r>
              <a:rPr lang="en-GB" dirty="0" smtClean="0"/>
              <a:t>What </a:t>
            </a:r>
            <a:r>
              <a:rPr lang="en-GB" dirty="0"/>
              <a:t>do they have to gain</a:t>
            </a:r>
            <a:r>
              <a:rPr lang="en-GB" dirty="0" smtClean="0"/>
              <a:t>?</a:t>
            </a:r>
          </a:p>
          <a:p>
            <a:pPr lvl="1"/>
            <a:r>
              <a:rPr lang="en-GB" dirty="0" smtClean="0"/>
              <a:t>What </a:t>
            </a:r>
            <a:r>
              <a:rPr lang="en-GB" dirty="0"/>
              <a:t>are they saying</a:t>
            </a:r>
            <a:r>
              <a:rPr lang="en-GB" dirty="0" smtClean="0"/>
              <a:t>?</a:t>
            </a:r>
          </a:p>
          <a:p>
            <a:pPr lvl="1"/>
            <a:r>
              <a:rPr lang="en-GB" dirty="0"/>
              <a:t>W</a:t>
            </a:r>
            <a:r>
              <a:rPr lang="en-GB" dirty="0" smtClean="0"/>
              <a:t>hat </a:t>
            </a:r>
            <a:r>
              <a:rPr lang="en-GB" dirty="0"/>
              <a:t>will be the consequence if others believe what they say?</a:t>
            </a:r>
          </a:p>
        </p:txBody>
      </p:sp>
      <p:sp>
        <p:nvSpPr>
          <p:cNvPr id="4" name="TextBox 3"/>
          <p:cNvSpPr txBox="1"/>
          <p:nvPr/>
        </p:nvSpPr>
        <p:spPr>
          <a:xfrm>
            <a:off x="467544" y="1130300"/>
            <a:ext cx="5839100" cy="707886"/>
          </a:xfrm>
          <a:prstGeom prst="rect">
            <a:avLst/>
          </a:prstGeom>
          <a:noFill/>
        </p:spPr>
        <p:txBody>
          <a:bodyPr wrap="square" rtlCol="0">
            <a:spAutoFit/>
          </a:bodyPr>
          <a:lstStyle/>
          <a:p>
            <a:pPr algn="ctr"/>
            <a:r>
              <a:rPr lang="en-US" sz="4000" dirty="0">
                <a:solidFill>
                  <a:srgbClr val="FF0000"/>
                </a:solidFill>
              </a:rPr>
              <a:t>The Satanic Panic</a:t>
            </a:r>
          </a:p>
        </p:txBody>
      </p:sp>
    </p:spTree>
    <p:extLst>
      <p:ext uri="{BB962C8B-B14F-4D97-AF65-F5344CB8AC3E}">
        <p14:creationId xmlns:p14="http://schemas.microsoft.com/office/powerpoint/2010/main" val="4628214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GB" dirty="0"/>
              <a:t>Lewis (641</a:t>
            </a:r>
            <a:r>
              <a:rPr lang="en-GB" dirty="0" smtClean="0"/>
              <a:t>): the </a:t>
            </a:r>
            <a:r>
              <a:rPr lang="en-GB" dirty="0"/>
              <a:t>so-called “satanic panic” of the 1980s and 1990s was “a Christian urban legend based on fear</a:t>
            </a:r>
            <a:r>
              <a:rPr lang="en-GB" dirty="0" smtClean="0"/>
              <a:t>”.  </a:t>
            </a:r>
          </a:p>
          <a:p>
            <a:r>
              <a:rPr lang="en-GB" dirty="0"/>
              <a:t>The “satanic panic” of the 1980s and 1990s involved social workers, police, counsellors, Christian ministers.  </a:t>
            </a:r>
            <a:endParaRPr lang="en-US" dirty="0"/>
          </a:p>
          <a:p>
            <a:r>
              <a:rPr lang="en-GB" dirty="0" smtClean="0"/>
              <a:t>“</a:t>
            </a:r>
            <a:r>
              <a:rPr lang="en-GB" dirty="0"/>
              <a:t>Though none had ever seen a Satanist ritual or met a real Satanist, these Christian writers described their practices in great detail.  That is to say, the Satanist tradition was created and sustained by generation after generation of anti-Satanist writers</a:t>
            </a:r>
            <a:r>
              <a:rPr lang="en-GB" dirty="0" smtClean="0"/>
              <a:t>” (Melton in Barrett, 168). </a:t>
            </a:r>
            <a:endParaRPr lang="en-US" dirty="0"/>
          </a:p>
        </p:txBody>
      </p:sp>
    </p:spTree>
    <p:extLst>
      <p:ext uri="{BB962C8B-B14F-4D97-AF65-F5344CB8AC3E}">
        <p14:creationId xmlns:p14="http://schemas.microsoft.com/office/powerpoint/2010/main" val="42873818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Satanic Ritual Abuse (SRA)</a:t>
            </a:r>
            <a:r>
              <a:rPr lang="en-GB" dirty="0"/>
              <a:t> </a:t>
            </a:r>
            <a:endParaRPr lang="en-US" dirty="0"/>
          </a:p>
        </p:txBody>
      </p:sp>
      <p:sp>
        <p:nvSpPr>
          <p:cNvPr id="3" name="Content Placeholder 2"/>
          <p:cNvSpPr>
            <a:spLocks noGrp="1"/>
          </p:cNvSpPr>
          <p:nvPr>
            <p:ph idx="1"/>
          </p:nvPr>
        </p:nvSpPr>
        <p:spPr/>
        <p:txBody>
          <a:bodyPr>
            <a:normAutofit fontScale="92500" lnSpcReduction="20000"/>
          </a:bodyPr>
          <a:lstStyle/>
          <a:p>
            <a:r>
              <a:rPr lang="en-GB" dirty="0"/>
              <a:t>James Lewis (2002, 635) SRA – abusing someone ritually as a way of worshipping Satan. </a:t>
            </a:r>
          </a:p>
          <a:p>
            <a:r>
              <a:rPr lang="en-GB" dirty="0"/>
              <a:t>1980 publication of </a:t>
            </a:r>
            <a:r>
              <a:rPr lang="en-GB" i="1" dirty="0"/>
              <a:t>Michelle Remembers</a:t>
            </a:r>
            <a:r>
              <a:rPr lang="en-GB" dirty="0"/>
              <a:t>.</a:t>
            </a:r>
          </a:p>
          <a:p>
            <a:r>
              <a:rPr lang="en-GB" dirty="0"/>
              <a:t>“By asking leading questions, they were able to find evidence for their beliefs in the testimony of abused children.  These included being locked in a cage, being buried in the ground in a coffin or box, </a:t>
            </a:r>
            <a:r>
              <a:rPr lang="en-GB" dirty="0" err="1"/>
              <a:t>beung</a:t>
            </a:r>
            <a:r>
              <a:rPr lang="en-GB" dirty="0"/>
              <a:t> tied upside down or hung from a pole or book, participating in a mock marriage, seeing children or babies killed, having blood poured over them, and being taken to churches and graveyards for ritual abuse” (Lewis, 637). </a:t>
            </a:r>
            <a:endParaRPr lang="en-US" dirty="0"/>
          </a:p>
          <a:p>
            <a:endParaRPr lang="en-US" dirty="0"/>
          </a:p>
        </p:txBody>
      </p:sp>
    </p:spTree>
    <p:extLst>
      <p:ext uri="{BB962C8B-B14F-4D97-AF65-F5344CB8AC3E}">
        <p14:creationId xmlns:p14="http://schemas.microsoft.com/office/powerpoint/2010/main" val="21396405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“By asking leading questions, they were able to find evidence for their beliefs in the testimony of abused children.  These included being locked in a cage, being buried in the ground in a coffin or box, being tied upside down or hung from a pole or book, participating in a mock marriage, seeing children or babies killed, having blood poured over them, and being taken to churches and graveyards for ritual abuse” (Lewis, 637). </a:t>
            </a:r>
            <a:endParaRPr lang="en-US" dirty="0"/>
          </a:p>
          <a:p>
            <a:endParaRPr lang="en-US" dirty="0"/>
          </a:p>
        </p:txBody>
      </p:sp>
    </p:spTree>
    <p:extLst>
      <p:ext uri="{BB962C8B-B14F-4D97-AF65-F5344CB8AC3E}">
        <p14:creationId xmlns:p14="http://schemas.microsoft.com/office/powerpoint/2010/main" val="33401953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836712"/>
            <a:ext cx="8229600" cy="5737824"/>
          </a:xfrm>
        </p:spPr>
        <p:txBody>
          <a:bodyPr>
            <a:normAutofit fontScale="92500" lnSpcReduction="20000"/>
          </a:bodyPr>
          <a:lstStyle/>
          <a:p>
            <a:r>
              <a:rPr lang="en-GB" dirty="0"/>
              <a:t>Carol </a:t>
            </a:r>
            <a:r>
              <a:rPr lang="en-GB" dirty="0" err="1"/>
              <a:t>Felstead</a:t>
            </a:r>
            <a:r>
              <a:rPr lang="en-GB" dirty="0"/>
              <a:t> (BBC ‘The woman who believed her family was part of a satanic cult’, </a:t>
            </a:r>
            <a:r>
              <a:rPr lang="en-GB" u="sng" dirty="0">
                <a:hlinkClick r:id="rId2"/>
              </a:rPr>
              <a:t>http://www.bbc.co.uk/news/av/uk-england-london-41449609/the-woman-who-believed-her-family-was-part-of-a-satanic-cult</a:t>
            </a:r>
            <a:r>
              <a:rPr lang="en-GB" dirty="0"/>
              <a:t>) </a:t>
            </a:r>
            <a:endParaRPr lang="en-GB" b="1" dirty="0"/>
          </a:p>
          <a:p>
            <a:pPr marL="109728" indent="0" fontAlgn="base">
              <a:buNone/>
            </a:pPr>
            <a:r>
              <a:rPr lang="en-GB" dirty="0"/>
              <a:t>‘Carol </a:t>
            </a:r>
            <a:r>
              <a:rPr lang="en-GB" dirty="0" err="1"/>
              <a:t>Felstead</a:t>
            </a:r>
            <a:r>
              <a:rPr lang="en-GB" dirty="0"/>
              <a:t> had a happy childhood and grew up to achieve her dream of becoming a nurse.</a:t>
            </a:r>
          </a:p>
          <a:p>
            <a:pPr marL="109728" indent="0" fontAlgn="base">
              <a:buNone/>
            </a:pPr>
            <a:r>
              <a:rPr lang="en-GB" dirty="0"/>
              <a:t>But following a now discredited form of psychotherapy, she began believing her family had carried out satanic abuse and murder.</a:t>
            </a:r>
          </a:p>
          <a:p>
            <a:pPr marL="109728" indent="0" fontAlgn="base">
              <a:buNone/>
            </a:pPr>
            <a:r>
              <a:rPr lang="en-GB" dirty="0"/>
              <a:t>Her family only found out after she died in 2005 aged 41 - after 20 years without contact. </a:t>
            </a:r>
          </a:p>
          <a:p>
            <a:pPr marL="109728" indent="0" fontAlgn="base">
              <a:buNone/>
            </a:pPr>
            <a:r>
              <a:rPr lang="en-GB" dirty="0"/>
              <a:t>Mrs </a:t>
            </a:r>
            <a:r>
              <a:rPr lang="en-GB" dirty="0" err="1"/>
              <a:t>Felstead's</a:t>
            </a:r>
            <a:r>
              <a:rPr lang="en-GB" dirty="0"/>
              <a:t> relatives are now leading a campaign to help other families who believe they have been falsely accused after their loved ones have undergone the same regression therapy’.</a:t>
            </a:r>
          </a:p>
          <a:p>
            <a:endParaRPr lang="en-US" dirty="0"/>
          </a:p>
        </p:txBody>
      </p:sp>
    </p:spTree>
    <p:extLst>
      <p:ext uri="{BB962C8B-B14F-4D97-AF65-F5344CB8AC3E}">
        <p14:creationId xmlns:p14="http://schemas.microsoft.com/office/powerpoint/2010/main" val="35930619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r>
              <a:rPr lang="en-GB" dirty="0" smtClean="0"/>
              <a:t>The </a:t>
            </a:r>
            <a:r>
              <a:rPr lang="en-GB" dirty="0"/>
              <a:t>Witch Hunts in the Middle Ages, </a:t>
            </a:r>
            <a:r>
              <a:rPr lang="en-GB" dirty="0" smtClean="0"/>
              <a:t>publication </a:t>
            </a:r>
            <a:r>
              <a:rPr lang="en-GB" dirty="0" smtClean="0"/>
              <a:t>of </a:t>
            </a:r>
            <a:r>
              <a:rPr lang="en-GB" i="1" dirty="0" smtClean="0"/>
              <a:t>Michelle </a:t>
            </a:r>
            <a:r>
              <a:rPr lang="en-GB" i="1" dirty="0"/>
              <a:t>Remembers</a:t>
            </a:r>
            <a:r>
              <a:rPr lang="en-GB" dirty="0"/>
              <a:t>, </a:t>
            </a:r>
            <a:r>
              <a:rPr lang="en-GB" dirty="0" smtClean="0"/>
              <a:t>the Anti-Cult Movement and NRMs ‘controversy’, the Media</a:t>
            </a:r>
            <a:endParaRPr lang="en-GB" dirty="0"/>
          </a:p>
          <a:p>
            <a:r>
              <a:rPr lang="en-GB" dirty="0"/>
              <a:t>Malleus </a:t>
            </a:r>
            <a:r>
              <a:rPr lang="en-GB" dirty="0" err="1"/>
              <a:t>Maleficarum</a:t>
            </a:r>
            <a:r>
              <a:rPr lang="en-GB" dirty="0"/>
              <a:t> (1486) </a:t>
            </a:r>
            <a:r>
              <a:rPr lang="en-GB" dirty="0" smtClean="0"/>
              <a:t>Roman Catholic </a:t>
            </a:r>
            <a:r>
              <a:rPr lang="en-GB" dirty="0"/>
              <a:t>minister, Germany </a:t>
            </a:r>
            <a:r>
              <a:rPr lang="en-GB" dirty="0" smtClean="0"/>
              <a:t>(‘Hammer </a:t>
            </a:r>
            <a:r>
              <a:rPr lang="en-GB" dirty="0"/>
              <a:t>of </a:t>
            </a:r>
            <a:r>
              <a:rPr lang="en-GB" dirty="0" smtClean="0"/>
              <a:t>Witches’)</a:t>
            </a:r>
            <a:endParaRPr lang="en-GB" dirty="0"/>
          </a:p>
          <a:p>
            <a:r>
              <a:rPr lang="en-GB" dirty="0"/>
              <a:t>Witch-hunter’s manual… (Lewis, 2001, 241) ‘…with our spells we kill them in their cradles or even when they are sleeping by their parents’ side… Then we secretly take them from their graves, and cook them in a cauldron… to make a soup…’</a:t>
            </a:r>
          </a:p>
          <a:p>
            <a:endParaRPr lang="en-US" dirty="0"/>
          </a:p>
        </p:txBody>
      </p:sp>
    </p:spTree>
    <p:extLst>
      <p:ext uri="{BB962C8B-B14F-4D97-AF65-F5344CB8AC3E}">
        <p14:creationId xmlns:p14="http://schemas.microsoft.com/office/powerpoint/2010/main" val="25216897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michelle.jpg"/>
          <p:cNvPicPr>
            <a:picLocks noGrp="1" noChangeAspect="1"/>
          </p:cNvPicPr>
          <p:nvPr>
            <p:ph idx="1"/>
          </p:nvPr>
        </p:nvPicPr>
        <p:blipFill>
          <a:blip r:embed="rId2">
            <a:extLst>
              <a:ext uri="{28A0092B-C50C-407E-A947-70E740481C1C}">
                <a14:useLocalDpi xmlns:a14="http://schemas.microsoft.com/office/drawing/2010/main" val="0"/>
              </a:ext>
            </a:extLst>
          </a:blip>
          <a:srcRect l="-96996" r="-96996"/>
          <a:stretch>
            <a:fillRect/>
          </a:stretch>
        </p:blipFill>
        <p:spPr>
          <a:xfrm>
            <a:off x="3935609" y="2137970"/>
            <a:ext cx="7840185" cy="4525963"/>
          </a:xfrm>
        </p:spPr>
      </p:pic>
      <p:sp>
        <p:nvSpPr>
          <p:cNvPr id="5" name="TextBox 4"/>
          <p:cNvSpPr txBox="1"/>
          <p:nvPr/>
        </p:nvSpPr>
        <p:spPr>
          <a:xfrm>
            <a:off x="611560" y="692696"/>
            <a:ext cx="5754685" cy="5355313"/>
          </a:xfrm>
          <a:prstGeom prst="rect">
            <a:avLst/>
          </a:prstGeom>
          <a:noFill/>
        </p:spPr>
        <p:txBody>
          <a:bodyPr wrap="square" rtlCol="0">
            <a:spAutoFit/>
          </a:bodyPr>
          <a:lstStyle/>
          <a:p>
            <a:r>
              <a:rPr lang="en-US" i="1" dirty="0" smtClean="0"/>
              <a:t>Michelle Remembers</a:t>
            </a:r>
            <a:r>
              <a:rPr lang="en-US" dirty="0" smtClean="0"/>
              <a:t>, Michelle Smith and </a:t>
            </a:r>
            <a:r>
              <a:rPr lang="en-US" dirty="0" err="1" smtClean="0"/>
              <a:t>Lawrance</a:t>
            </a:r>
            <a:r>
              <a:rPr lang="en-US" dirty="0" smtClean="0"/>
              <a:t> </a:t>
            </a:r>
            <a:r>
              <a:rPr lang="en-US" dirty="0" err="1" smtClean="0"/>
              <a:t>Pazder</a:t>
            </a:r>
            <a:endParaRPr lang="en-US" dirty="0" smtClean="0"/>
          </a:p>
          <a:p>
            <a:endParaRPr lang="en-US" i="1" dirty="0"/>
          </a:p>
          <a:p>
            <a:r>
              <a:rPr lang="en-US" dirty="0" err="1" smtClean="0"/>
              <a:t>Wenegrat</a:t>
            </a:r>
            <a:r>
              <a:rPr lang="en-US" dirty="0" smtClean="0"/>
              <a:t> (2001, 191) - </a:t>
            </a:r>
            <a:r>
              <a:rPr lang="en-GB" dirty="0"/>
              <a:t>Michelle didn’t want her time with </a:t>
            </a:r>
            <a:r>
              <a:rPr lang="en-GB" dirty="0" err="1"/>
              <a:t>Pazder</a:t>
            </a:r>
            <a:r>
              <a:rPr lang="en-GB" dirty="0"/>
              <a:t> to end so made up these things to keep him interested. </a:t>
            </a:r>
            <a:endParaRPr lang="en-GB" dirty="0" smtClean="0"/>
          </a:p>
          <a:p>
            <a:endParaRPr lang="en-GB" dirty="0"/>
          </a:p>
          <a:p>
            <a:r>
              <a:rPr lang="en-GB" dirty="0"/>
              <a:t>Recovered Memory Therapy (RMT) – dormant (quick to recall) </a:t>
            </a:r>
            <a:r>
              <a:rPr lang="en-GB" dirty="0" err="1"/>
              <a:t>vs</a:t>
            </a:r>
            <a:r>
              <a:rPr lang="en-GB" dirty="0"/>
              <a:t> recovered (created from pieces during RMT</a:t>
            </a:r>
            <a:r>
              <a:rPr lang="en-GB" dirty="0" smtClean="0"/>
              <a:t>)</a:t>
            </a:r>
          </a:p>
          <a:p>
            <a:endParaRPr lang="en-GB" dirty="0"/>
          </a:p>
          <a:p>
            <a:r>
              <a:rPr lang="en-US" dirty="0" smtClean="0"/>
              <a:t>False Memory Syndrome</a:t>
            </a:r>
          </a:p>
          <a:p>
            <a:endParaRPr lang="en-US" dirty="0"/>
          </a:p>
          <a:p>
            <a:r>
              <a:rPr lang="en-US" dirty="0" smtClean="0"/>
              <a:t>‘Stranger Danger’ 1950s and 1950s</a:t>
            </a:r>
          </a:p>
          <a:p>
            <a:endParaRPr lang="en-GB" dirty="0" smtClean="0"/>
          </a:p>
          <a:p>
            <a:r>
              <a:rPr lang="en-GB" dirty="0"/>
              <a:t>Book 1987 Rebecca Brown </a:t>
            </a:r>
            <a:r>
              <a:rPr lang="en-GB" i="1" dirty="0"/>
              <a:t>Prepare for War</a:t>
            </a:r>
            <a:r>
              <a:rPr lang="en-GB" dirty="0"/>
              <a:t>, ‘doorways’, things that could potentially lead to Satanism (Lewis, 2001, 244) such as fortune tellers, horoscopes, vegetarianism, yoga, karate, homosexuality, D&amp;G, rock music.  </a:t>
            </a:r>
          </a:p>
          <a:p>
            <a:endParaRPr lang="en-GB" dirty="0"/>
          </a:p>
          <a:p>
            <a:endParaRPr lang="en-US" dirty="0"/>
          </a:p>
        </p:txBody>
      </p:sp>
      <p:pic>
        <p:nvPicPr>
          <p:cNvPr id="7" name="Picture 6" descr="smith and pazder.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64500" y="0"/>
            <a:ext cx="2779500" cy="1865634"/>
          </a:xfrm>
          <a:prstGeom prst="rect">
            <a:avLst/>
          </a:prstGeom>
        </p:spPr>
      </p:pic>
    </p:spTree>
    <p:extLst>
      <p:ext uri="{BB962C8B-B14F-4D97-AF65-F5344CB8AC3E}">
        <p14:creationId xmlns:p14="http://schemas.microsoft.com/office/powerpoint/2010/main" val="7143450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24744"/>
            <a:ext cx="8229600" cy="5449792"/>
          </a:xfrm>
        </p:spPr>
        <p:txBody>
          <a:bodyPr>
            <a:normAutofit fontScale="92500" lnSpcReduction="20000"/>
          </a:bodyPr>
          <a:lstStyle/>
          <a:p>
            <a:r>
              <a:rPr lang="en-GB" dirty="0"/>
              <a:t>The Observer, 11 December 2011, ‘The mystery of Carole Myers [Carol </a:t>
            </a:r>
            <a:r>
              <a:rPr lang="en-GB" dirty="0" err="1"/>
              <a:t>Felstead</a:t>
            </a:r>
            <a:r>
              <a:rPr lang="en-GB" dirty="0"/>
              <a:t>]’, </a:t>
            </a:r>
            <a:r>
              <a:rPr lang="en-GB" u="sng" dirty="0">
                <a:hlinkClick r:id="rId2"/>
              </a:rPr>
              <a:t>https://www.theguardian.com/society/2011/dec/11/carole-myers-satanic-child-abuse</a:t>
            </a:r>
            <a:r>
              <a:rPr lang="en-GB" dirty="0"/>
              <a:t>  </a:t>
            </a:r>
            <a:endParaRPr lang="en-GB" dirty="0" smtClean="0"/>
          </a:p>
          <a:p>
            <a:pPr marL="109728" indent="0">
              <a:buNone/>
            </a:pPr>
            <a:endParaRPr lang="en-GB" dirty="0"/>
          </a:p>
          <a:p>
            <a:r>
              <a:rPr lang="en-GB" dirty="0"/>
              <a:t>The Telegraph, 1 October 2015, Satanic sex abuse claims 'were a myth', nurse's family tells inquest, </a:t>
            </a:r>
            <a:r>
              <a:rPr lang="en-GB" u="sng" dirty="0">
                <a:hlinkClick r:id="rId3"/>
              </a:rPr>
              <a:t>http://www.telegraph.co.uk/news/uknews/law-and-order/11903470/Satanic-sex-abuse-claims-were-a-myth-nurses-family-tells-inquest.html</a:t>
            </a:r>
            <a:r>
              <a:rPr lang="en-GB" dirty="0"/>
              <a:t> </a:t>
            </a:r>
            <a:endParaRPr lang="en-GB" b="1" dirty="0"/>
          </a:p>
          <a:p>
            <a:endParaRPr lang="en-GB" b="1" dirty="0"/>
          </a:p>
          <a:p>
            <a:pPr fontAlgn="base"/>
            <a:r>
              <a:rPr lang="en-GB" dirty="0"/>
              <a:t>BBC 29 September 2013, Why does the human brain create false memories? </a:t>
            </a:r>
            <a:r>
              <a:rPr lang="en-GB" u="sng" dirty="0">
                <a:hlinkClick r:id="rId4"/>
              </a:rPr>
              <a:t>http://www.bbc.co.uk/news/science-environment-24286258</a:t>
            </a:r>
            <a:r>
              <a:rPr lang="en-GB" dirty="0"/>
              <a:t> </a:t>
            </a:r>
            <a:endParaRPr lang="en-GB" b="1" dirty="0"/>
          </a:p>
          <a:p>
            <a:endParaRPr lang="en-US" dirty="0"/>
          </a:p>
        </p:txBody>
      </p:sp>
    </p:spTree>
    <p:extLst>
      <p:ext uri="{BB962C8B-B14F-4D97-AF65-F5344CB8AC3E}">
        <p14:creationId xmlns:p14="http://schemas.microsoft.com/office/powerpoint/2010/main" val="11159876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1960s, conservative Christians concerned about the breakdown of society as the counterculture took hold.  </a:t>
            </a:r>
            <a:r>
              <a:rPr lang="en-GB" i="1" dirty="0"/>
              <a:t>Rosemary’s Baby</a:t>
            </a:r>
            <a:r>
              <a:rPr lang="en-GB" dirty="0"/>
              <a:t>, </a:t>
            </a:r>
            <a:r>
              <a:rPr lang="en-GB" dirty="0" smtClean="0"/>
              <a:t>Anton </a:t>
            </a:r>
            <a:r>
              <a:rPr lang="en-GB" dirty="0" err="1"/>
              <a:t>L</a:t>
            </a:r>
            <a:r>
              <a:rPr lang="en-GB" dirty="0" err="1" smtClean="0"/>
              <a:t>aVey</a:t>
            </a:r>
            <a:r>
              <a:rPr lang="en-GB" dirty="0" smtClean="0"/>
              <a:t> and the Church of Satan, Manson Family </a:t>
            </a:r>
            <a:r>
              <a:rPr lang="en-GB" dirty="0"/>
              <a:t>as a real satanic group.  </a:t>
            </a:r>
          </a:p>
          <a:p>
            <a:endParaRPr lang="en-US" dirty="0"/>
          </a:p>
        </p:txBody>
      </p:sp>
    </p:spTree>
    <p:extLst>
      <p:ext uri="{BB962C8B-B14F-4D97-AF65-F5344CB8AC3E}">
        <p14:creationId xmlns:p14="http://schemas.microsoft.com/office/powerpoint/2010/main" val="21403052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50855" y="692696"/>
            <a:ext cx="6875877" cy="3163231"/>
          </a:xfrm>
        </p:spPr>
        <p:txBody>
          <a:bodyPr>
            <a:normAutofit/>
          </a:bodyPr>
          <a:lstStyle/>
          <a:p>
            <a:r>
              <a:rPr lang="en-GB" dirty="0"/>
              <a:t>H. A. Maxwell Whyte (1908 1988)  - deliverance ministry – </a:t>
            </a:r>
          </a:p>
          <a:p>
            <a:pPr marL="0" indent="0">
              <a:buNone/>
            </a:pPr>
            <a:r>
              <a:rPr lang="en-GB" dirty="0" smtClean="0"/>
              <a:t>Led </a:t>
            </a:r>
            <a:r>
              <a:rPr lang="en-GB" dirty="0"/>
              <a:t>by the Holy Spirit to battle the forces of Satan</a:t>
            </a:r>
          </a:p>
          <a:p>
            <a:pPr marL="0" indent="0">
              <a:buNone/>
            </a:pPr>
            <a:r>
              <a:rPr lang="en-GB" dirty="0"/>
              <a:t>Reading scripture we can see the need for deliverance</a:t>
            </a:r>
          </a:p>
          <a:p>
            <a:endParaRPr lang="en-US" dirty="0"/>
          </a:p>
        </p:txBody>
      </p:sp>
      <p:pic>
        <p:nvPicPr>
          <p:cNvPr id="5" name="Picture 4" descr="whyte.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013568" cy="2738452"/>
          </a:xfrm>
          <a:prstGeom prst="rect">
            <a:avLst/>
          </a:prstGeom>
        </p:spPr>
      </p:pic>
      <p:pic>
        <p:nvPicPr>
          <p:cNvPr id="7" name="Picture 6" descr="kurt_e-_koch.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10450" y="4543425"/>
            <a:ext cx="1733550" cy="2314575"/>
          </a:xfrm>
          <a:prstGeom prst="rect">
            <a:avLst/>
          </a:prstGeom>
        </p:spPr>
      </p:pic>
      <p:sp>
        <p:nvSpPr>
          <p:cNvPr id="8" name="TextBox 7"/>
          <p:cNvSpPr txBox="1"/>
          <p:nvPr/>
        </p:nvSpPr>
        <p:spPr>
          <a:xfrm>
            <a:off x="217375" y="3855928"/>
            <a:ext cx="6852994" cy="2339102"/>
          </a:xfrm>
          <a:prstGeom prst="rect">
            <a:avLst/>
          </a:prstGeom>
          <a:noFill/>
        </p:spPr>
        <p:txBody>
          <a:bodyPr wrap="square" rtlCol="0">
            <a:spAutoFit/>
          </a:bodyPr>
          <a:lstStyle/>
          <a:p>
            <a:r>
              <a:rPr lang="en-GB" sz="3200" dirty="0" smtClean="0"/>
              <a:t>KURT E KOCH (1913 </a:t>
            </a:r>
            <a:r>
              <a:rPr lang="mr-IN" sz="3200" dirty="0" smtClean="0"/>
              <a:t>–</a:t>
            </a:r>
            <a:r>
              <a:rPr lang="en-GB" sz="3200" dirty="0" smtClean="0"/>
              <a:t> 1987) – early 20</a:t>
            </a:r>
            <a:r>
              <a:rPr lang="en-GB" sz="3200" baseline="30000" dirty="0" smtClean="0"/>
              <a:t>th</a:t>
            </a:r>
            <a:r>
              <a:rPr lang="en-GB" sz="3200" dirty="0" smtClean="0"/>
              <a:t> century Protestant theologian – demons cause physical and mental illness. Published manuals.</a:t>
            </a:r>
          </a:p>
          <a:p>
            <a:endParaRPr lang="en-US" dirty="0"/>
          </a:p>
        </p:txBody>
      </p:sp>
    </p:spTree>
    <p:extLst>
      <p:ext uri="{BB962C8B-B14F-4D97-AF65-F5344CB8AC3E}">
        <p14:creationId xmlns:p14="http://schemas.microsoft.com/office/powerpoint/2010/main" val="38962625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784939"/>
            <a:ext cx="5205530" cy="4210626"/>
          </a:xfrm>
        </p:spPr>
        <p:txBody>
          <a:bodyPr/>
          <a:lstStyle/>
          <a:p>
            <a:r>
              <a:rPr lang="en-GB" dirty="0"/>
              <a:t>Key document, Lewis points out, leading to the demise of SRA being under criminal investigation was the 1992 FBI report.  Kenneth V Lanning ‘Investigation’s Guide to Allegations of “Ritual Child Abuse”’. </a:t>
            </a:r>
            <a:endParaRPr lang="en-US" dirty="0"/>
          </a:p>
        </p:txBody>
      </p:sp>
      <p:pic>
        <p:nvPicPr>
          <p:cNvPr id="4" name="Picture 3" descr="FBI report.pd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52403" y="135634"/>
            <a:ext cx="4091597" cy="5257800"/>
          </a:xfrm>
          <a:prstGeom prst="rect">
            <a:avLst/>
          </a:prstGeom>
        </p:spPr>
      </p:pic>
    </p:spTree>
    <p:extLst>
      <p:ext uri="{BB962C8B-B14F-4D97-AF65-F5344CB8AC3E}">
        <p14:creationId xmlns:p14="http://schemas.microsoft.com/office/powerpoint/2010/main" val="4061211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08720"/>
            <a:ext cx="8229600" cy="5665816"/>
          </a:xfrm>
        </p:spPr>
        <p:txBody>
          <a:bodyPr>
            <a:normAutofit fontScale="70000" lnSpcReduction="20000"/>
          </a:bodyPr>
          <a:lstStyle/>
          <a:p>
            <a:r>
              <a:rPr lang="en-GB" dirty="0"/>
              <a:t>Urban (2015, 195) notes that by the 1980s Satanism </a:t>
            </a:r>
            <a:r>
              <a:rPr lang="en-GB" dirty="0" smtClean="0"/>
              <a:t>seen as </a:t>
            </a:r>
            <a:r>
              <a:rPr lang="en-GB" dirty="0"/>
              <a:t>a ‘…vast underground secret conspiracy linked to child abuse, human sacrifice, bizarre pornography, and various other atrocities’.  </a:t>
            </a:r>
            <a:r>
              <a:rPr lang="en-GB" dirty="0" smtClean="0"/>
              <a:t>Three reasons:</a:t>
            </a:r>
          </a:p>
          <a:p>
            <a:pPr marL="624078" indent="-514350">
              <a:buFont typeface="+mj-lt"/>
              <a:buAutoNum type="arabicPeriod"/>
            </a:pPr>
            <a:r>
              <a:rPr lang="en-GB" dirty="0" smtClean="0"/>
              <a:t>The </a:t>
            </a:r>
            <a:r>
              <a:rPr lang="en-GB" dirty="0"/>
              <a:t>already </a:t>
            </a:r>
            <a:r>
              <a:rPr lang="en-GB" dirty="0" smtClean="0"/>
              <a:t>existent </a:t>
            </a:r>
            <a:r>
              <a:rPr lang="en-GB" dirty="0"/>
              <a:t>fear of so-called ‘cults’ and the work of the ACM.</a:t>
            </a:r>
          </a:p>
          <a:p>
            <a:pPr marL="109728" indent="0">
              <a:buNone/>
            </a:pPr>
            <a:r>
              <a:rPr lang="en-GB" dirty="0" smtClean="0"/>
              <a:t>	The </a:t>
            </a:r>
            <a:r>
              <a:rPr lang="en-GB" dirty="0"/>
              <a:t>‘Manson Murders’ (Sharon Tate – Polanski – 1969)</a:t>
            </a:r>
          </a:p>
          <a:p>
            <a:pPr marL="109728" indent="0">
              <a:buNone/>
            </a:pPr>
            <a:r>
              <a:rPr lang="en-GB" dirty="0" smtClean="0"/>
              <a:t>	1978 </a:t>
            </a:r>
            <a:r>
              <a:rPr lang="en-GB" dirty="0"/>
              <a:t>People’s Temple</a:t>
            </a:r>
          </a:p>
          <a:p>
            <a:pPr marL="704088" lvl="2" indent="0">
              <a:buNone/>
            </a:pPr>
            <a:r>
              <a:rPr lang="en-GB" dirty="0"/>
              <a:t>(I would add publications like Snapping – America’s Epidemic of Sudden Personality Change’.</a:t>
            </a:r>
            <a:r>
              <a:rPr lang="en-GB" dirty="0" smtClean="0"/>
              <a:t>)</a:t>
            </a:r>
          </a:p>
          <a:p>
            <a:pPr marL="704088" lvl="2" indent="0">
              <a:buNone/>
            </a:pPr>
            <a:endParaRPr lang="en-GB" dirty="0"/>
          </a:p>
          <a:p>
            <a:pPr marL="624078" lvl="0" indent="-514350">
              <a:buFont typeface="+mj-lt"/>
              <a:buAutoNum type="arabicPeriod" startAt="2"/>
            </a:pPr>
            <a:r>
              <a:rPr lang="en-GB" dirty="0"/>
              <a:t>‘Rise of conservative Christianity in the 1970s and 1980s.  ‘Reacting against the liberalism and </a:t>
            </a:r>
            <a:r>
              <a:rPr lang="en-GB" dirty="0" err="1"/>
              <a:t>permissivement</a:t>
            </a:r>
            <a:r>
              <a:rPr lang="en-GB" dirty="0"/>
              <a:t> of the 1960s, these groups warned of America’s loss of a moral </a:t>
            </a:r>
            <a:r>
              <a:rPr lang="en-GB" dirty="0" smtClean="0"/>
              <a:t>compass </a:t>
            </a:r>
            <a:r>
              <a:rPr lang="en-GB" dirty="0"/>
              <a:t>and saw the alleged spread of Satanism as a welling example of that dangerous trend’ (Urban, 2015, 195).  </a:t>
            </a:r>
            <a:endParaRPr lang="en-GB" dirty="0" smtClean="0"/>
          </a:p>
          <a:p>
            <a:pPr marL="624078" lvl="0" indent="-514350">
              <a:buFont typeface="+mj-lt"/>
              <a:buAutoNum type="arabicPeriod" startAt="3"/>
            </a:pPr>
            <a:r>
              <a:rPr lang="en-GB" dirty="0" smtClean="0"/>
              <a:t>Rumours </a:t>
            </a:r>
            <a:r>
              <a:rPr lang="en-GB" dirty="0"/>
              <a:t>of children being used in Satanic rituals.  </a:t>
            </a:r>
            <a:r>
              <a:rPr lang="en-GB" i="1" dirty="0"/>
              <a:t>Michelle Remembers</a:t>
            </a:r>
            <a:r>
              <a:rPr lang="en-GB" dirty="0"/>
              <a:t> (1980) –physical and psychological abuse, cannibalism, torture, sexual abuse, Satan.  Let to other publications, but none before that.  Book found to be a hoax.  </a:t>
            </a:r>
            <a:endParaRPr lang="en-GB" dirty="0" smtClean="0"/>
          </a:p>
          <a:p>
            <a:pPr marL="624078" lvl="0" indent="-514350">
              <a:buFont typeface="+mj-lt"/>
              <a:buAutoNum type="arabicPeriod" startAt="3"/>
            </a:pPr>
            <a:endParaRPr lang="en-GB" dirty="0"/>
          </a:p>
        </p:txBody>
      </p:sp>
    </p:spTree>
    <p:extLst>
      <p:ext uri="{BB962C8B-B14F-4D97-AF65-F5344CB8AC3E}">
        <p14:creationId xmlns:p14="http://schemas.microsoft.com/office/powerpoint/2010/main" val="33423404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normAutofit fontScale="47500" lnSpcReduction="20000"/>
          </a:bodyPr>
          <a:lstStyle/>
          <a:p>
            <a:r>
              <a:rPr lang="en-GB" dirty="0"/>
              <a:t>Urban (2015, 197) quotes </a:t>
            </a:r>
            <a:r>
              <a:rPr lang="en-GB" dirty="0" err="1"/>
              <a:t>ZeenaLaVey</a:t>
            </a:r>
            <a:r>
              <a:rPr lang="en-GB" dirty="0"/>
              <a:t> arguing that groups like the Church of Satan ‘had been made an easy and convenient scapegoat for other social anxieties’.  She said</a:t>
            </a:r>
            <a:r>
              <a:rPr lang="en-GB" dirty="0" smtClean="0"/>
              <a:t>:</a:t>
            </a:r>
          </a:p>
          <a:p>
            <a:endParaRPr lang="en-GB" dirty="0"/>
          </a:p>
          <a:p>
            <a:pPr marL="109728" indent="0">
              <a:buNone/>
            </a:pPr>
            <a:r>
              <a:rPr lang="en-GB" dirty="0" smtClean="0"/>
              <a:t>	The </a:t>
            </a:r>
            <a:r>
              <a:rPr lang="en-GB" dirty="0"/>
              <a:t>average person these days looks to the television for comfort.  And we liken the </a:t>
            </a:r>
            <a:r>
              <a:rPr lang="en-GB" dirty="0" smtClean="0"/>
              <a:t>	television </a:t>
            </a:r>
            <a:r>
              <a:rPr lang="en-GB" dirty="0"/>
              <a:t>to the new god… The media now is that comfort source for the more </a:t>
            </a:r>
            <a:r>
              <a:rPr lang="en-GB" dirty="0" smtClean="0"/>
              <a:t>	ignorant </a:t>
            </a:r>
            <a:r>
              <a:rPr lang="en-GB" dirty="0"/>
              <a:t>of our </a:t>
            </a:r>
            <a:r>
              <a:rPr lang="en-GB" dirty="0" smtClean="0"/>
              <a:t>society</a:t>
            </a:r>
            <a:r>
              <a:rPr lang="en-GB" dirty="0"/>
              <a:t>.  And what Satanists are experiencing now is the result </a:t>
            </a:r>
            <a:r>
              <a:rPr lang="en-GB" dirty="0" smtClean="0"/>
              <a:t>	of </a:t>
            </a:r>
            <a:r>
              <a:rPr lang="en-GB" dirty="0"/>
              <a:t>that ignorance and what that god has created… We are the last scapegoat, we’re </a:t>
            </a:r>
            <a:r>
              <a:rPr lang="en-GB" dirty="0" smtClean="0"/>
              <a:t>	the </a:t>
            </a:r>
            <a:r>
              <a:rPr lang="en-GB" dirty="0"/>
              <a:t>last minority, </a:t>
            </a:r>
            <a:r>
              <a:rPr lang="en-GB" dirty="0" smtClean="0"/>
              <a:t>we’re </a:t>
            </a:r>
            <a:r>
              <a:rPr lang="en-GB" dirty="0"/>
              <a:t>the last religion that always requires somebody to define </a:t>
            </a:r>
            <a:r>
              <a:rPr lang="en-GB" dirty="0" smtClean="0"/>
              <a:t>	what </a:t>
            </a:r>
            <a:r>
              <a:rPr lang="en-GB" dirty="0"/>
              <a:t>we are… We’re the only thing that the media can toss our name around… </a:t>
            </a:r>
            <a:r>
              <a:rPr lang="en-GB" dirty="0" smtClean="0"/>
              <a:t>	indiscriminately </a:t>
            </a:r>
            <a:r>
              <a:rPr lang="en-GB" dirty="0"/>
              <a:t>with no regard for whose lives it affects.  And the fact of it is that </a:t>
            </a:r>
            <a:r>
              <a:rPr lang="en-GB" dirty="0" smtClean="0"/>
              <a:t>	many </a:t>
            </a:r>
            <a:r>
              <a:rPr lang="en-GB" dirty="0"/>
              <a:t>Satanists’ lives and their families have been completely destroyed, and it’s </a:t>
            </a:r>
            <a:r>
              <a:rPr lang="en-GB" dirty="0" smtClean="0"/>
              <a:t>	because </a:t>
            </a:r>
            <a:r>
              <a:rPr lang="en-GB" dirty="0"/>
              <a:t>of this ignorance” (see Urban, 2015, 197)</a:t>
            </a:r>
            <a:r>
              <a:rPr lang="en-GB" dirty="0" smtClean="0"/>
              <a:t>.</a:t>
            </a:r>
          </a:p>
          <a:p>
            <a:pPr marL="109728" indent="0">
              <a:buNone/>
            </a:pPr>
            <a:endParaRPr lang="en-GB" dirty="0"/>
          </a:p>
          <a:p>
            <a:r>
              <a:rPr lang="en-GB" dirty="0" smtClean="0"/>
              <a:t>‘Performance</a:t>
            </a:r>
            <a:r>
              <a:rPr lang="en-GB" dirty="0"/>
              <a:t>’ in </a:t>
            </a:r>
            <a:r>
              <a:rPr lang="en-GB" dirty="0" err="1"/>
              <a:t>satanism</a:t>
            </a:r>
            <a:r>
              <a:rPr lang="en-GB" dirty="0"/>
              <a:t>, ‘dramatic chords from an organ </a:t>
            </a:r>
            <a:r>
              <a:rPr lang="en-GB" dirty="0" smtClean="0"/>
              <a:t>(Urban, 2015</a:t>
            </a:r>
            <a:r>
              <a:rPr lang="en-GB" dirty="0"/>
              <a:t>, 185).  ‘Clearly, much of this ritual is aimed at an explicit exaggerated, even ridiculous inversion of the Catholic mass.  </a:t>
            </a:r>
            <a:r>
              <a:rPr lang="en-GB" dirty="0" err="1"/>
              <a:t>LaVey</a:t>
            </a:r>
            <a:r>
              <a:rPr lang="en-GB" dirty="0"/>
              <a:t> himself more or less acknowledged as much, suggesting that the early Church of Satan had to use such extreme displays of Christian inversion in order to awaken the American public and make itself known to the world’. </a:t>
            </a:r>
            <a:endParaRPr lang="en-GB" dirty="0" smtClean="0"/>
          </a:p>
          <a:p>
            <a:r>
              <a:rPr lang="en-GB" dirty="0" smtClean="0"/>
              <a:t>‘Performance’ in the media (Urban, 2015</a:t>
            </a:r>
            <a:r>
              <a:rPr lang="en-GB" dirty="0"/>
              <a:t>, 197</a:t>
            </a:r>
            <a:r>
              <a:rPr lang="en-GB" dirty="0" smtClean="0"/>
              <a:t>).  The media ‘added </a:t>
            </a:r>
            <a:r>
              <a:rPr lang="en-GB" dirty="0"/>
              <a:t>a new twist to the theme of performance and spectacle that runs through modern Satanism from the late 1960s onwards.  While the early Church of Satan had made a point of performing shocking and provocative ritual spectacles such as the black mass, the American media of the 1980s made a spectacle of their own, by sensationalizing and </a:t>
            </a:r>
            <a:r>
              <a:rPr lang="en-GB" dirty="0" smtClean="0"/>
              <a:t>exaggerating </a:t>
            </a:r>
            <a:r>
              <a:rPr lang="en-GB" dirty="0"/>
              <a:t>the power of Satanism in the modern world’. </a:t>
            </a:r>
            <a:endParaRPr lang="en-US" dirty="0"/>
          </a:p>
          <a:p>
            <a:endParaRPr lang="en-US" dirty="0"/>
          </a:p>
        </p:txBody>
      </p:sp>
    </p:spTree>
    <p:extLst>
      <p:ext uri="{BB962C8B-B14F-4D97-AF65-F5344CB8AC3E}">
        <p14:creationId xmlns:p14="http://schemas.microsoft.com/office/powerpoint/2010/main" val="13214723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Satanism in the news media and Satanism in Film</a:t>
            </a:r>
            <a:br>
              <a:rPr lang="en-GB" sz="2800" dirty="0"/>
            </a:br>
            <a:endParaRPr lang="en-US" sz="2800" dirty="0"/>
          </a:p>
        </p:txBody>
      </p:sp>
      <p:sp>
        <p:nvSpPr>
          <p:cNvPr id="3" name="Content Placeholder 2"/>
          <p:cNvSpPr>
            <a:spLocks noGrp="1"/>
          </p:cNvSpPr>
          <p:nvPr>
            <p:ph idx="1"/>
          </p:nvPr>
        </p:nvSpPr>
        <p:spPr>
          <a:xfrm>
            <a:off x="457200" y="1844824"/>
            <a:ext cx="8229600" cy="4729712"/>
          </a:xfrm>
        </p:spPr>
        <p:txBody>
          <a:bodyPr>
            <a:normAutofit fontScale="77500" lnSpcReduction="20000"/>
          </a:bodyPr>
          <a:lstStyle/>
          <a:p>
            <a:r>
              <a:rPr lang="en-GB" dirty="0" smtClean="0"/>
              <a:t>Journalists</a:t>
            </a:r>
            <a:r>
              <a:rPr lang="en-GB" dirty="0"/>
              <a:t>, in the news media, arguably struggle anyway with </a:t>
            </a:r>
            <a:r>
              <a:rPr lang="en-GB" dirty="0" smtClean="0"/>
              <a:t>religion.  </a:t>
            </a:r>
            <a:endParaRPr lang="en-GB" dirty="0"/>
          </a:p>
          <a:p>
            <a:r>
              <a:rPr lang="en-GB" dirty="0"/>
              <a:t>Hugh Urban notes that whereas there aren’t that many people influenced enough by Satanism to make membership of </a:t>
            </a:r>
            <a:r>
              <a:rPr lang="en-GB" dirty="0" smtClean="0"/>
              <a:t>Satanic </a:t>
            </a:r>
            <a:r>
              <a:rPr lang="en-GB" dirty="0"/>
              <a:t>groups all that significant, ‘… its influence on modern popular culture has been significantly greater’ (Urban, 2015, 191).  Satan has been in Hollywood since the start – 1915 – </a:t>
            </a:r>
            <a:r>
              <a:rPr lang="en-GB" i="1" dirty="0"/>
              <a:t>The Devil’s Darling</a:t>
            </a:r>
            <a:r>
              <a:rPr lang="en-GB" dirty="0"/>
              <a:t>.  Emergence of Horror Films 1930s and 1940s (Hammer House of Horror).  Urban says that it wasn’t until the 1960 that horror film really took off (counterculture, sexual revolution, </a:t>
            </a:r>
            <a:r>
              <a:rPr lang="en-GB" dirty="0" err="1"/>
              <a:t>etc</a:t>
            </a:r>
            <a:r>
              <a:rPr lang="en-GB" dirty="0"/>
              <a:t>).  1968 – </a:t>
            </a:r>
            <a:r>
              <a:rPr lang="en-GB" i="1" dirty="0"/>
              <a:t>The Devil Rides Out</a:t>
            </a:r>
            <a:r>
              <a:rPr lang="en-GB" dirty="0"/>
              <a:t> (Dennis Wheatley novel) – satanic priest and devil worshippers.  Also 1968 Roman </a:t>
            </a:r>
            <a:r>
              <a:rPr lang="en-GB" dirty="0" err="1"/>
              <a:t>Polansky</a:t>
            </a:r>
            <a:r>
              <a:rPr lang="en-GB" dirty="0"/>
              <a:t> </a:t>
            </a:r>
            <a:r>
              <a:rPr lang="en-GB" i="1" dirty="0"/>
              <a:t>Rosemary’s Baby</a:t>
            </a:r>
            <a:r>
              <a:rPr lang="en-GB" dirty="0"/>
              <a:t> (1967 novel Ira Levin).  Satan (Anton </a:t>
            </a:r>
            <a:r>
              <a:rPr lang="en-GB" dirty="0" err="1"/>
              <a:t>LaVey</a:t>
            </a:r>
            <a:r>
              <a:rPr lang="en-GB" dirty="0"/>
              <a:t>) fathers a baby.  1973 </a:t>
            </a:r>
            <a:r>
              <a:rPr lang="en-GB" i="1" dirty="0"/>
              <a:t>The Exorcist</a:t>
            </a:r>
            <a:r>
              <a:rPr lang="en-GB" dirty="0"/>
              <a:t> and 1976 </a:t>
            </a:r>
            <a:r>
              <a:rPr lang="en-GB" i="1" dirty="0"/>
              <a:t>The Omen</a:t>
            </a:r>
            <a:r>
              <a:rPr lang="en-GB" dirty="0"/>
              <a:t>.  </a:t>
            </a:r>
          </a:p>
          <a:p>
            <a:endParaRPr lang="en-US" dirty="0"/>
          </a:p>
        </p:txBody>
      </p:sp>
    </p:spTree>
    <p:extLst>
      <p:ext uri="{BB962C8B-B14F-4D97-AF65-F5344CB8AC3E}">
        <p14:creationId xmlns:p14="http://schemas.microsoft.com/office/powerpoint/2010/main" val="8231060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“Careless journalists” who lump together paganism, Satanism and others “haven’t done their homework – or, if they have, have decided not to let the facts get in the way of a good story” (Barrett, 163). </a:t>
            </a:r>
            <a:endParaRPr lang="en-US" dirty="0"/>
          </a:p>
        </p:txBody>
      </p:sp>
    </p:spTree>
    <p:extLst>
      <p:ext uri="{BB962C8B-B14F-4D97-AF65-F5344CB8AC3E}">
        <p14:creationId xmlns:p14="http://schemas.microsoft.com/office/powerpoint/2010/main" val="21329227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692696"/>
            <a:ext cx="7139136" cy="5184576"/>
          </a:xfrm>
        </p:spPr>
        <p:txBody>
          <a:bodyPr>
            <a:normAutofit fontScale="92500" lnSpcReduction="10000"/>
          </a:bodyPr>
          <a:lstStyle/>
          <a:p>
            <a:r>
              <a:rPr lang="en-GB" dirty="0"/>
              <a:t>I</a:t>
            </a:r>
            <a:r>
              <a:rPr lang="en-GB" dirty="0" smtClean="0"/>
              <a:t>f </a:t>
            </a:r>
            <a:r>
              <a:rPr lang="en-GB" dirty="0"/>
              <a:t>people believe something to be real there will be real consequences (Richardson, </a:t>
            </a:r>
            <a:r>
              <a:rPr lang="en-GB" dirty="0" smtClean="0"/>
              <a:t>2003, 69</a:t>
            </a:r>
            <a:r>
              <a:rPr lang="en-GB" dirty="0" smtClean="0"/>
              <a:t>).</a:t>
            </a:r>
          </a:p>
          <a:p>
            <a:r>
              <a:rPr lang="en-GB" dirty="0" smtClean="0"/>
              <a:t>Nazis and Jews</a:t>
            </a:r>
          </a:p>
          <a:p>
            <a:r>
              <a:rPr lang="en-GB" dirty="0" smtClean="0"/>
              <a:t>Witch hunts Pendle and Salem</a:t>
            </a:r>
          </a:p>
          <a:p>
            <a:r>
              <a:rPr lang="en-GB" dirty="0" smtClean="0"/>
              <a:t>“Moral </a:t>
            </a:r>
            <a:r>
              <a:rPr lang="en-GB" dirty="0"/>
              <a:t>entrepreneurs” </a:t>
            </a:r>
            <a:r>
              <a:rPr lang="en-GB" dirty="0" smtClean="0"/>
              <a:t>and “claim-makers</a:t>
            </a:r>
            <a:r>
              <a:rPr lang="en-GB" dirty="0"/>
              <a:t>”</a:t>
            </a:r>
            <a:r>
              <a:rPr lang="en-GB" dirty="0" smtClean="0"/>
              <a:t>.  When </a:t>
            </a:r>
            <a:r>
              <a:rPr lang="en-GB" dirty="0"/>
              <a:t>“moral entrepreneurs”/claim-makers</a:t>
            </a:r>
            <a:r>
              <a:rPr lang="en-GB" dirty="0" smtClean="0"/>
              <a:t>” are </a:t>
            </a:r>
            <a:r>
              <a:rPr lang="en-GB" dirty="0"/>
              <a:t>successful, a panic can follow</a:t>
            </a:r>
          </a:p>
          <a:p>
            <a:r>
              <a:rPr lang="en-GB" dirty="0"/>
              <a:t>If people believe something to be real there will be real consequences (Richardson, </a:t>
            </a:r>
            <a:r>
              <a:rPr lang="en-GB" dirty="0" smtClean="0"/>
              <a:t>2003, 69</a:t>
            </a:r>
            <a:r>
              <a:rPr lang="en-GB" dirty="0"/>
              <a:t>). </a:t>
            </a:r>
          </a:p>
          <a:p>
            <a:r>
              <a:rPr lang="en-GB" dirty="0"/>
              <a:t>1612 Pendle witch trial</a:t>
            </a:r>
            <a:endParaRPr lang="en-US" dirty="0"/>
          </a:p>
          <a:p>
            <a:r>
              <a:rPr lang="en-GB" dirty="0"/>
              <a:t>1692 Salem witch trials</a:t>
            </a:r>
          </a:p>
          <a:p>
            <a:endParaRPr lang="en-GB" dirty="0" smtClean="0"/>
          </a:p>
        </p:txBody>
      </p:sp>
      <p:pic>
        <p:nvPicPr>
          <p:cNvPr id="5" name="Picture 4" descr="salem.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19336" y="4934176"/>
            <a:ext cx="2902039" cy="1923824"/>
          </a:xfrm>
          <a:prstGeom prst="rect">
            <a:avLst/>
          </a:prstGeom>
        </p:spPr>
      </p:pic>
    </p:spTree>
    <p:extLst>
      <p:ext uri="{BB962C8B-B14F-4D97-AF65-F5344CB8AC3E}">
        <p14:creationId xmlns:p14="http://schemas.microsoft.com/office/powerpoint/2010/main" val="40530740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2551" y="133680"/>
            <a:ext cx="6192729" cy="6594168"/>
          </a:xfrm>
        </p:spPr>
        <p:txBody>
          <a:bodyPr/>
          <a:lstStyle/>
          <a:p>
            <a:r>
              <a:rPr lang="en-GB" dirty="0"/>
              <a:t>Alan Wilson (2012): “In the British media, almost uniquely out-of-touch with the world of religion, sneering is too often a poor substitute for analysis”.  Further, he writes about the “bourgeois conventions of much English journalism” and “Almost alone in the world, it just doesn't do God, doesn't know how to, or want to know how to”.</a:t>
            </a:r>
          </a:p>
          <a:p>
            <a:endParaRPr lang="en-US" dirty="0"/>
          </a:p>
        </p:txBody>
      </p:sp>
      <p:pic>
        <p:nvPicPr>
          <p:cNvPr id="4" name="Picture 3" descr="The-Sun-Front-Page.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80112" y="3931356"/>
            <a:ext cx="4877740" cy="2926644"/>
          </a:xfrm>
          <a:prstGeom prst="rect">
            <a:avLst/>
          </a:prstGeom>
        </p:spPr>
      </p:pic>
    </p:spTree>
    <p:extLst>
      <p:ext uri="{BB962C8B-B14F-4D97-AF65-F5344CB8AC3E}">
        <p14:creationId xmlns:p14="http://schemas.microsoft.com/office/powerpoint/2010/main" val="37634733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rgbClr val="FF0000"/>
                </a:solidFill>
              </a:rPr>
              <a:t>The Media</a:t>
            </a:r>
            <a:br>
              <a:rPr lang="en-GB" dirty="0">
                <a:solidFill>
                  <a:srgbClr val="FF0000"/>
                </a:solidFill>
              </a:rPr>
            </a:br>
            <a:endParaRPr lang="en-US" dirty="0">
              <a:solidFill>
                <a:srgbClr val="FF0000"/>
              </a:solidFill>
            </a:endParaRPr>
          </a:p>
        </p:txBody>
      </p:sp>
      <p:sp>
        <p:nvSpPr>
          <p:cNvPr id="3" name="Content Placeholder 2"/>
          <p:cNvSpPr>
            <a:spLocks noGrp="1"/>
          </p:cNvSpPr>
          <p:nvPr>
            <p:ph idx="1"/>
          </p:nvPr>
        </p:nvSpPr>
        <p:spPr/>
        <p:txBody>
          <a:bodyPr>
            <a:normAutofit lnSpcReduction="10000"/>
          </a:bodyPr>
          <a:lstStyle/>
          <a:p>
            <a:r>
              <a:rPr lang="en-GB" dirty="0"/>
              <a:t>“Television is a cultural reference point for most of us…” (</a:t>
            </a:r>
            <a:r>
              <a:rPr lang="en-GB" dirty="0" err="1"/>
              <a:t>Wizenburg</a:t>
            </a:r>
            <a:r>
              <a:rPr lang="en-GB" dirty="0"/>
              <a:t>, 2004)</a:t>
            </a:r>
            <a:endParaRPr lang="en-GB" b="1" dirty="0"/>
          </a:p>
          <a:p>
            <a:r>
              <a:rPr lang="en-GB" dirty="0"/>
              <a:t>“All history begins with television”.  </a:t>
            </a:r>
          </a:p>
          <a:p>
            <a:r>
              <a:rPr lang="en-GB" dirty="0"/>
              <a:t>Eileen Barker (1992, viii</a:t>
            </a:r>
            <a:r>
              <a:rPr lang="en-GB" baseline="30000" dirty="0"/>
              <a:t> </a:t>
            </a:r>
            <a:r>
              <a:rPr lang="en-GB" dirty="0"/>
              <a:t>): “There are several organisations that are concerned primarily to warn the public about the ‘cults’”, and that one of these is the media.  </a:t>
            </a:r>
          </a:p>
          <a:p>
            <a:r>
              <a:rPr lang="en-GB" dirty="0"/>
              <a:t>The media can “deform” an NRM – turn them into something that they would not otherwise have become (Richardson, 1995).</a:t>
            </a:r>
          </a:p>
          <a:p>
            <a:endParaRPr lang="en-US" dirty="0"/>
          </a:p>
        </p:txBody>
      </p:sp>
    </p:spTree>
    <p:extLst>
      <p:ext uri="{BB962C8B-B14F-4D97-AF65-F5344CB8AC3E}">
        <p14:creationId xmlns:p14="http://schemas.microsoft.com/office/powerpoint/2010/main" val="58494456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a:t>Causes of and influences on the “satanic panic” (Richardson, 2003)</a:t>
            </a:r>
            <a:br>
              <a:rPr lang="en-GB" sz="3200" dirty="0"/>
            </a:br>
            <a:endParaRPr lang="en-GB" sz="3200" dirty="0"/>
          </a:p>
        </p:txBody>
      </p:sp>
      <p:sp>
        <p:nvSpPr>
          <p:cNvPr id="3" name="Content Placeholder 2"/>
          <p:cNvSpPr>
            <a:spLocks noGrp="1"/>
          </p:cNvSpPr>
          <p:nvPr>
            <p:ph idx="1"/>
          </p:nvPr>
        </p:nvSpPr>
        <p:spPr/>
        <p:txBody>
          <a:bodyPr>
            <a:normAutofit fontScale="77500" lnSpcReduction="20000"/>
          </a:bodyPr>
          <a:lstStyle/>
          <a:p>
            <a:pPr>
              <a:buBlip>
                <a:blip r:embed="rId2"/>
              </a:buBlip>
            </a:pPr>
            <a:r>
              <a:rPr lang="en-GB" dirty="0" smtClean="0"/>
              <a:t>Some </a:t>
            </a:r>
            <a:r>
              <a:rPr lang="en-GB" dirty="0"/>
              <a:t>Satanic </a:t>
            </a:r>
            <a:r>
              <a:rPr lang="en-GB" dirty="0" smtClean="0"/>
              <a:t>groups/individuals </a:t>
            </a:r>
            <a:r>
              <a:rPr lang="en-GB" dirty="0"/>
              <a:t>do </a:t>
            </a:r>
            <a:r>
              <a:rPr lang="en-GB" dirty="0" smtClean="0"/>
              <a:t>exist.</a:t>
            </a:r>
            <a:endParaRPr lang="en-GB" dirty="0"/>
          </a:p>
          <a:p>
            <a:pPr>
              <a:buBlip>
                <a:blip r:embed="rId2"/>
              </a:buBlip>
            </a:pPr>
            <a:r>
              <a:rPr lang="en-GB" dirty="0" smtClean="0"/>
              <a:t>Rise </a:t>
            </a:r>
            <a:r>
              <a:rPr lang="en-GB" dirty="0"/>
              <a:t>of Christian fundamentalism. </a:t>
            </a:r>
            <a:r>
              <a:rPr lang="en-GB" dirty="0" smtClean="0"/>
              <a:t> </a:t>
            </a:r>
          </a:p>
          <a:p>
            <a:pPr>
              <a:buBlip>
                <a:blip r:embed="rId2"/>
              </a:buBlip>
            </a:pPr>
            <a:r>
              <a:rPr lang="en-GB" dirty="0" smtClean="0"/>
              <a:t>Increased concern of the welfare of children. </a:t>
            </a:r>
          </a:p>
          <a:p>
            <a:pPr>
              <a:buBlip>
                <a:blip r:embed="rId2"/>
              </a:buBlip>
            </a:pPr>
            <a:r>
              <a:rPr lang="en-GB" dirty="0" smtClean="0"/>
              <a:t>Repressed </a:t>
            </a:r>
            <a:r>
              <a:rPr lang="en-GB" dirty="0"/>
              <a:t>memory </a:t>
            </a:r>
            <a:r>
              <a:rPr lang="en-GB" dirty="0" smtClean="0"/>
              <a:t>movement/repressed memory syndrome</a:t>
            </a:r>
            <a:endParaRPr lang="en-GB" dirty="0"/>
          </a:p>
          <a:p>
            <a:pPr>
              <a:buBlip>
                <a:blip r:embed="rId2"/>
              </a:buBlip>
            </a:pPr>
            <a:r>
              <a:rPr lang="en-GB" dirty="0" smtClean="0"/>
              <a:t>Anti </a:t>
            </a:r>
            <a:r>
              <a:rPr lang="en-GB" dirty="0"/>
              <a:t>Cult Movement. </a:t>
            </a:r>
            <a:endParaRPr lang="en-GB" dirty="0" smtClean="0"/>
          </a:p>
          <a:p>
            <a:pPr>
              <a:buBlip>
                <a:blip r:embed="rId2"/>
              </a:buBlip>
            </a:pPr>
            <a:r>
              <a:rPr lang="en-GB" dirty="0" smtClean="0"/>
              <a:t>The </a:t>
            </a:r>
            <a:r>
              <a:rPr lang="en-GB" dirty="0"/>
              <a:t>rise of feminism has contributed to concern over </a:t>
            </a:r>
            <a:r>
              <a:rPr lang="en-GB" dirty="0" err="1"/>
              <a:t>satanism</a:t>
            </a:r>
            <a:r>
              <a:rPr lang="en-GB" dirty="0"/>
              <a:t>. </a:t>
            </a:r>
            <a:endParaRPr lang="en-GB" dirty="0" smtClean="0"/>
          </a:p>
          <a:p>
            <a:pPr>
              <a:buBlip>
                <a:blip r:embed="rId2"/>
              </a:buBlip>
            </a:pPr>
            <a:r>
              <a:rPr lang="en-GB" dirty="0" smtClean="0"/>
              <a:t>Requirements </a:t>
            </a:r>
            <a:r>
              <a:rPr lang="en-GB" dirty="0"/>
              <a:t>for staff development in certain occupations (police, social workers, </a:t>
            </a:r>
            <a:r>
              <a:rPr lang="en-GB" dirty="0" err="1"/>
              <a:t>etc</a:t>
            </a:r>
            <a:r>
              <a:rPr lang="en-GB" dirty="0" smtClean="0"/>
              <a:t>). </a:t>
            </a:r>
          </a:p>
          <a:p>
            <a:pPr>
              <a:buBlip>
                <a:blip r:embed="rId2"/>
              </a:buBlip>
            </a:pPr>
            <a:r>
              <a:rPr lang="en-GB" dirty="0"/>
              <a:t>M</a:t>
            </a:r>
            <a:r>
              <a:rPr lang="en-GB" dirty="0" smtClean="0"/>
              <a:t>ass media, popular </a:t>
            </a:r>
            <a:r>
              <a:rPr lang="en-GB" dirty="0"/>
              <a:t>culture, film, documentaries, dramas, religious TV, talk shows wanting drama and controversy.  </a:t>
            </a:r>
            <a:endParaRPr lang="en-GB" dirty="0" smtClean="0"/>
          </a:p>
          <a:p>
            <a:pPr marL="109728" indent="0">
              <a:buNone/>
            </a:pPr>
            <a:r>
              <a:rPr lang="en-GB" dirty="0" smtClean="0"/>
              <a:t/>
            </a:r>
            <a:br>
              <a:rPr lang="en-GB" dirty="0" smtClean="0"/>
            </a:br>
            <a:r>
              <a:rPr lang="en-GB" sz="5200" b="1" dirty="0" smtClean="0">
                <a:solidFill>
                  <a:schemeClr val="tx2"/>
                </a:solidFill>
              </a:rPr>
              <a:t>= “</a:t>
            </a:r>
            <a:r>
              <a:rPr lang="en-GB" sz="5200" b="1" dirty="0">
                <a:solidFill>
                  <a:schemeClr val="tx2"/>
                </a:solidFill>
              </a:rPr>
              <a:t>satanic panic</a:t>
            </a:r>
            <a:r>
              <a:rPr lang="en-GB" sz="5200" b="1" dirty="0" smtClean="0">
                <a:solidFill>
                  <a:schemeClr val="tx2"/>
                </a:solidFill>
              </a:rPr>
              <a:t>”</a:t>
            </a:r>
            <a:endParaRPr lang="en-GB" sz="5200" b="1" dirty="0">
              <a:solidFill>
                <a:schemeClr val="tx2"/>
              </a:solidFill>
            </a:endParaRPr>
          </a:p>
        </p:txBody>
      </p:sp>
    </p:spTree>
    <p:extLst>
      <p:ext uri="{BB962C8B-B14F-4D97-AF65-F5344CB8AC3E}">
        <p14:creationId xmlns:p14="http://schemas.microsoft.com/office/powerpoint/2010/main" val="7534100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109728" indent="0">
              <a:buNone/>
            </a:pPr>
            <a:r>
              <a:rPr lang="en-GB" dirty="0"/>
              <a:t>Urban (2015, </a:t>
            </a:r>
            <a:r>
              <a:rPr lang="en-GB" dirty="0" smtClean="0"/>
              <a:t>195</a:t>
            </a:r>
          </a:p>
          <a:p>
            <a:r>
              <a:rPr lang="en-GB" dirty="0" smtClean="0"/>
              <a:t>The </a:t>
            </a:r>
            <a:r>
              <a:rPr lang="en-GB" dirty="0"/>
              <a:t>already </a:t>
            </a:r>
            <a:r>
              <a:rPr lang="en-GB" dirty="0" smtClean="0"/>
              <a:t>existent </a:t>
            </a:r>
            <a:r>
              <a:rPr lang="en-GB" dirty="0"/>
              <a:t>fear of so-called ‘cults’ and the work of the ACM. </a:t>
            </a:r>
            <a:endParaRPr lang="en-GB" dirty="0" smtClean="0"/>
          </a:p>
          <a:p>
            <a:r>
              <a:rPr lang="en-GB" dirty="0" smtClean="0"/>
              <a:t>‘</a:t>
            </a:r>
            <a:r>
              <a:rPr lang="en-GB" dirty="0"/>
              <a:t>Rise of conservative Christianity in the 1970s and 1980s.  ‘Reacting against the liberalism and </a:t>
            </a:r>
            <a:r>
              <a:rPr lang="en-GB" dirty="0" smtClean="0"/>
              <a:t>permissiveness </a:t>
            </a:r>
            <a:r>
              <a:rPr lang="en-GB" dirty="0"/>
              <a:t>of the </a:t>
            </a:r>
            <a:r>
              <a:rPr lang="en-GB" dirty="0" smtClean="0"/>
              <a:t>1960s.</a:t>
            </a:r>
            <a:endParaRPr lang="en-GB" dirty="0"/>
          </a:p>
          <a:p>
            <a:r>
              <a:rPr lang="en-GB" dirty="0"/>
              <a:t>Rumours of children being used in Satanic rituals.  </a:t>
            </a:r>
            <a:r>
              <a:rPr lang="en-GB" i="1" dirty="0"/>
              <a:t>Michelle Remembers</a:t>
            </a:r>
            <a:r>
              <a:rPr lang="en-GB" dirty="0"/>
              <a:t> (1980</a:t>
            </a:r>
            <a:r>
              <a:rPr lang="en-GB" dirty="0" smtClean="0"/>
              <a:t>). </a:t>
            </a:r>
            <a:endParaRPr lang="en-US" dirty="0"/>
          </a:p>
        </p:txBody>
      </p:sp>
    </p:spTree>
    <p:extLst>
      <p:ext uri="{BB962C8B-B14F-4D97-AF65-F5344CB8AC3E}">
        <p14:creationId xmlns:p14="http://schemas.microsoft.com/office/powerpoint/2010/main" val="7276997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02" y="548680"/>
            <a:ext cx="8229600" cy="1066800"/>
          </a:xfrm>
        </p:spPr>
        <p:txBody>
          <a:bodyPr/>
          <a:lstStyle/>
          <a:p>
            <a:r>
              <a:rPr lang="en-US" dirty="0" smtClean="0"/>
              <a:t>But</a:t>
            </a:r>
            <a:r>
              <a:rPr lang="mr-IN" dirty="0" smtClean="0"/>
              <a:t>…</a:t>
            </a:r>
            <a:endParaRPr lang="en-US" dirty="0"/>
          </a:p>
        </p:txBody>
      </p:sp>
      <p:sp>
        <p:nvSpPr>
          <p:cNvPr id="3" name="Content Placeholder 2"/>
          <p:cNvSpPr>
            <a:spLocks noGrp="1"/>
          </p:cNvSpPr>
          <p:nvPr>
            <p:ph idx="1"/>
          </p:nvPr>
        </p:nvSpPr>
        <p:spPr>
          <a:xfrm>
            <a:off x="107504" y="1412776"/>
            <a:ext cx="6408712" cy="5161760"/>
          </a:xfrm>
        </p:spPr>
        <p:txBody>
          <a:bodyPr/>
          <a:lstStyle/>
          <a:p>
            <a:r>
              <a:rPr lang="en-GB" dirty="0"/>
              <a:t>Key document, Lewis points out, leading to the demise of SRA being under criminal investigation was the 1992 FBI report.  Kenneth V Lanning ‘Investigation’s Guide to Allegations of “Ritual Child Abuse”’. </a:t>
            </a:r>
            <a:endParaRPr lang="en-US" dirty="0"/>
          </a:p>
          <a:p>
            <a:r>
              <a:rPr lang="en-GB" dirty="0" smtClean="0"/>
              <a:t>Druid </a:t>
            </a:r>
            <a:r>
              <a:rPr lang="en-GB" dirty="0"/>
              <a:t>Network </a:t>
            </a:r>
            <a:r>
              <a:rPr lang="en-GB" dirty="0" smtClean="0"/>
              <a:t>is a religion– </a:t>
            </a:r>
            <a:r>
              <a:rPr lang="en-GB" dirty="0"/>
              <a:t>Charity </a:t>
            </a:r>
            <a:r>
              <a:rPr lang="en-GB" dirty="0" smtClean="0"/>
              <a:t>Commission.</a:t>
            </a:r>
          </a:p>
          <a:p>
            <a:r>
              <a:rPr lang="en-GB" dirty="0"/>
              <a:t>Navy Sailor allowed to be Satanist.</a:t>
            </a:r>
          </a:p>
          <a:p>
            <a:endParaRPr lang="en-GB" dirty="0"/>
          </a:p>
          <a:p>
            <a:endParaRPr lang="en-US" dirty="0"/>
          </a:p>
        </p:txBody>
      </p:sp>
      <p:pic>
        <p:nvPicPr>
          <p:cNvPr id="4" name="Picture 3" descr="FBI report.pd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63869" y="-21999"/>
            <a:ext cx="2915816" cy="3746893"/>
          </a:xfrm>
          <a:prstGeom prst="rect">
            <a:avLst/>
          </a:prstGeom>
        </p:spPr>
      </p:pic>
    </p:spTree>
    <p:extLst>
      <p:ext uri="{BB962C8B-B14F-4D97-AF65-F5344CB8AC3E}">
        <p14:creationId xmlns:p14="http://schemas.microsoft.com/office/powerpoint/2010/main" val="14098365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2646040"/>
          </a:xfrm>
        </p:spPr>
        <p:txBody>
          <a:bodyPr>
            <a:noAutofit/>
          </a:bodyPr>
          <a:lstStyle/>
          <a:p>
            <a:r>
              <a:rPr lang="en-GB" sz="8000" dirty="0"/>
              <a:t>Satan within a New Religious </a:t>
            </a:r>
            <a:r>
              <a:rPr lang="en-GB" sz="8000" dirty="0" smtClean="0"/>
              <a:t>Movement</a:t>
            </a:r>
            <a:endParaRPr lang="en-GB" sz="8000" dirty="0"/>
          </a:p>
        </p:txBody>
      </p:sp>
    </p:spTree>
    <p:extLst>
      <p:ext uri="{BB962C8B-B14F-4D97-AF65-F5344CB8AC3E}">
        <p14:creationId xmlns:p14="http://schemas.microsoft.com/office/powerpoint/2010/main" val="341575592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853952"/>
          </a:xfrm>
        </p:spPr>
        <p:txBody>
          <a:bodyPr>
            <a:normAutofit/>
          </a:bodyPr>
          <a:lstStyle/>
          <a:p>
            <a:r>
              <a:rPr lang="en-GB" sz="4400" dirty="0" smtClean="0"/>
              <a:t>The Unification Church</a:t>
            </a:r>
            <a:endParaRPr lang="en-GB" sz="4400"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39752" y="2636912"/>
            <a:ext cx="4956207" cy="3101626"/>
          </a:xfrm>
          <a:ln>
            <a:solidFill>
              <a:srgbClr val="FF0000"/>
            </a:solidFill>
          </a:ln>
          <a:effectLst>
            <a:glow rad="228600">
              <a:schemeClr val="accent5">
                <a:satMod val="175000"/>
                <a:alpha val="40000"/>
              </a:schemeClr>
            </a:glow>
          </a:effectLst>
        </p:spPr>
      </p:pic>
    </p:spTree>
    <p:extLst>
      <p:ext uri="{BB962C8B-B14F-4D97-AF65-F5344CB8AC3E}">
        <p14:creationId xmlns:p14="http://schemas.microsoft.com/office/powerpoint/2010/main" val="1736054676"/>
      </p:ext>
    </p:extLst>
  </p:cSld>
  <p:clrMapOvr>
    <a:masterClrMapping/>
  </p:clrMapOvr>
  <p:timing>
    <p:tnLst>
      <p:par>
        <p:cTn xmlns:p14="http://schemas.microsoft.com/office/powerpoint/2010/mai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22014" y="620688"/>
            <a:ext cx="3466728" cy="504056"/>
          </a:xfrm>
        </p:spPr>
        <p:txBody>
          <a:bodyPr>
            <a:normAutofit/>
          </a:bodyPr>
          <a:lstStyle/>
          <a:p>
            <a:r>
              <a:rPr lang="en-GB" sz="2400" dirty="0"/>
              <a:t>The Unification Church</a:t>
            </a: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374309" y="1204392"/>
            <a:ext cx="3597867" cy="2512640"/>
          </a:xfrm>
          <a:prstGeom prst="rect">
            <a:avLst/>
          </a:prstGeom>
        </p:spPr>
      </p:pic>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652120" y="4302744"/>
            <a:ext cx="3491880" cy="2438623"/>
          </a:xfrm>
          <a:prstGeom prst="rect">
            <a:avLst/>
          </a:prstGeom>
        </p:spPr>
      </p:pic>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39552" y="4221088"/>
            <a:ext cx="3299479" cy="2304256"/>
          </a:xfrm>
          <a:prstGeom prst="rect">
            <a:avLst/>
          </a:prstGeom>
        </p:spPr>
      </p:pic>
      <p:pic>
        <p:nvPicPr>
          <p:cNvPr id="10" name="Picture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5576" y="1124744"/>
            <a:ext cx="3531783" cy="2664296"/>
          </a:xfrm>
          <a:prstGeom prst="rect">
            <a:avLst/>
          </a:prstGeom>
        </p:spPr>
      </p:pic>
    </p:spTree>
    <p:extLst>
      <p:ext uri="{BB962C8B-B14F-4D97-AF65-F5344CB8AC3E}">
        <p14:creationId xmlns:p14="http://schemas.microsoft.com/office/powerpoint/2010/main" val="2742622308"/>
      </p:ext>
    </p:extLst>
  </p:cSld>
  <p:clrMapOvr>
    <a:masterClrMapping/>
  </p:clrMapOvr>
  <p:timing>
    <p:tnLst>
      <p:par>
        <p:cTn xmlns:p14="http://schemas.microsoft.com/office/powerpoint/2010/mai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07504" y="4077072"/>
            <a:ext cx="3850131" cy="2680831"/>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508104" y="3757412"/>
            <a:ext cx="3204590" cy="2237988"/>
          </a:xfrm>
          <a:prstGeom prst="rect">
            <a:avLst/>
          </a:prstGeom>
        </p:spPr>
      </p:pic>
      <p:pic>
        <p:nvPicPr>
          <p:cNvPr id="6" name="Content Placeholder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44006" y="1268760"/>
            <a:ext cx="3124448" cy="2182019"/>
          </a:xfrm>
          <a:prstGeom prst="rect">
            <a:avLst/>
          </a:prstGeom>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228184" y="842477"/>
            <a:ext cx="2668295" cy="1863456"/>
          </a:xfrm>
          <a:prstGeom prst="rect">
            <a:avLst/>
          </a:prstGeom>
        </p:spPr>
      </p:pic>
    </p:spTree>
    <p:extLst>
      <p:ext uri="{BB962C8B-B14F-4D97-AF65-F5344CB8AC3E}">
        <p14:creationId xmlns:p14="http://schemas.microsoft.com/office/powerpoint/2010/main" val="3811240305"/>
      </p:ext>
    </p:extLst>
  </p:cSld>
  <p:clrMapOvr>
    <a:masterClrMapping/>
  </p:clrMapOvr>
  <p:timing>
    <p:tnLst>
      <p:par>
        <p:cTn xmlns:p14="http://schemas.microsoft.com/office/powerpoint/2010/mai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7504" y="1030529"/>
            <a:ext cx="8784976" cy="5795898"/>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92080" y="764704"/>
            <a:ext cx="3795147" cy="2523927"/>
          </a:xfrm>
          <a:prstGeom prst="rect">
            <a:avLst/>
          </a:prstGeom>
        </p:spPr>
      </p:pic>
    </p:spTree>
    <p:extLst>
      <p:ext uri="{BB962C8B-B14F-4D97-AF65-F5344CB8AC3E}">
        <p14:creationId xmlns:p14="http://schemas.microsoft.com/office/powerpoint/2010/main" val="3547544866"/>
      </p:ext>
    </p:extLst>
  </p:cSld>
  <p:clrMapOvr>
    <a:masterClrMapping/>
  </p:clrMapOvr>
  <p:timing>
    <p:tnLst>
      <p:par>
        <p:cTn xmlns:p14="http://schemas.microsoft.com/office/powerpoint/2010/mai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08720"/>
            <a:ext cx="8229600" cy="5665816"/>
          </a:xfrm>
        </p:spPr>
        <p:txBody>
          <a:bodyPr/>
          <a:lstStyle/>
          <a:p>
            <a:r>
              <a:rPr lang="en-GB" dirty="0"/>
              <a:t>The Telegraph, 19 March 2015 ‘Satanic cult claims dismissed by High Court judge’, </a:t>
            </a:r>
            <a:r>
              <a:rPr lang="en-GB" u="sng" dirty="0">
                <a:hlinkClick r:id="rId2"/>
              </a:rPr>
              <a:t>http://www.telegraph.co.uk/news/uknews/law-and-order/11482303/Satanic-cult-claims-dismissed-by-High-Court-judge.html</a:t>
            </a:r>
            <a:r>
              <a:rPr lang="en-GB" dirty="0"/>
              <a:t>: </a:t>
            </a:r>
          </a:p>
          <a:p>
            <a:pPr marL="109728" indent="0">
              <a:buNone/>
            </a:pPr>
            <a:r>
              <a:rPr lang="en-GB" dirty="0" smtClean="0"/>
              <a:t>“</a:t>
            </a:r>
            <a:r>
              <a:rPr lang="en-GB" dirty="0"/>
              <a:t>Claims that a "satanic cult" where children were abused by paedophiles has been operating in north London have been dismissed by a High Court judge”.</a:t>
            </a:r>
          </a:p>
          <a:p>
            <a:endParaRPr lang="en-US" dirty="0"/>
          </a:p>
        </p:txBody>
      </p:sp>
    </p:spTree>
    <p:extLst>
      <p:ext uri="{BB962C8B-B14F-4D97-AF65-F5344CB8AC3E}">
        <p14:creationId xmlns:p14="http://schemas.microsoft.com/office/powerpoint/2010/main" val="325696939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b="1" dirty="0"/>
              <a:t>YouTube: The Satanic Ritual Abuse Myth, </a:t>
            </a:r>
            <a:r>
              <a:rPr lang="en-GB" b="1" u="sng" dirty="0">
                <a:hlinkClick r:id="rId2"/>
              </a:rPr>
              <a:t>https://www.youtube.com/watch?v=LEYeESc9VE0</a:t>
            </a:r>
            <a:r>
              <a:rPr lang="en-GB" dirty="0"/>
              <a:t> </a:t>
            </a:r>
            <a:endParaRPr lang="en-US" dirty="0"/>
          </a:p>
        </p:txBody>
      </p:sp>
    </p:spTree>
    <p:extLst>
      <p:ext uri="{BB962C8B-B14F-4D97-AF65-F5344CB8AC3E}">
        <p14:creationId xmlns:p14="http://schemas.microsoft.com/office/powerpoint/2010/main" val="122758352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20688"/>
            <a:ext cx="8229600" cy="504056"/>
          </a:xfrm>
        </p:spPr>
        <p:txBody>
          <a:bodyPr>
            <a:normAutofit fontScale="90000"/>
          </a:bodyPr>
          <a:lstStyle/>
          <a:p>
            <a:r>
              <a:rPr lang="en-GB" dirty="0"/>
              <a:t>Bibliography</a:t>
            </a:r>
          </a:p>
        </p:txBody>
      </p:sp>
      <p:sp>
        <p:nvSpPr>
          <p:cNvPr id="3" name="Content Placeholder 2"/>
          <p:cNvSpPr>
            <a:spLocks noGrp="1"/>
          </p:cNvSpPr>
          <p:nvPr>
            <p:ph idx="1"/>
          </p:nvPr>
        </p:nvSpPr>
        <p:spPr>
          <a:xfrm>
            <a:off x="457200" y="1268760"/>
            <a:ext cx="8229600" cy="5305776"/>
          </a:xfrm>
        </p:spPr>
        <p:txBody>
          <a:bodyPr>
            <a:normAutofit fontScale="40000" lnSpcReduction="20000"/>
          </a:bodyPr>
          <a:lstStyle/>
          <a:p>
            <a:r>
              <a:rPr lang="en-GB" dirty="0" smtClean="0"/>
              <a:t>Barrett</a:t>
            </a:r>
            <a:r>
              <a:rPr lang="en-GB" dirty="0"/>
              <a:t>, David., </a:t>
            </a:r>
            <a:r>
              <a:rPr lang="en-GB" i="1" dirty="0"/>
              <a:t>Sects, ‘Cults’ and Alternative Religions </a:t>
            </a:r>
            <a:r>
              <a:rPr lang="en-GB" dirty="0"/>
              <a:t>(London: </a:t>
            </a:r>
            <a:r>
              <a:rPr lang="en-GB" dirty="0" err="1"/>
              <a:t>Blandford</a:t>
            </a:r>
            <a:r>
              <a:rPr lang="en-GB" dirty="0"/>
              <a:t>, 1998). </a:t>
            </a:r>
            <a:endParaRPr lang="en-GB" dirty="0" smtClean="0"/>
          </a:p>
          <a:p>
            <a:r>
              <a:rPr lang="en-GB" dirty="0" smtClean="0"/>
              <a:t>Bloom, William </a:t>
            </a:r>
            <a:r>
              <a:rPr lang="en-GB" i="1" dirty="0" err="1"/>
              <a:t>SOULution</a:t>
            </a:r>
            <a:r>
              <a:rPr lang="en-GB" i="1" dirty="0"/>
              <a:t>, The Holistic Manifesto</a:t>
            </a:r>
            <a:r>
              <a:rPr lang="en-GB" dirty="0"/>
              <a:t>, (2005) London, Hay </a:t>
            </a:r>
            <a:r>
              <a:rPr lang="en-GB" dirty="0" smtClean="0"/>
              <a:t>House</a:t>
            </a:r>
            <a:r>
              <a:rPr lang="en-GB" dirty="0"/>
              <a:t>.</a:t>
            </a:r>
            <a:endParaRPr lang="en-GB" dirty="0" smtClean="0"/>
          </a:p>
          <a:p>
            <a:r>
              <a:rPr lang="en-GB" dirty="0" smtClean="0"/>
              <a:t>Bowman, </a:t>
            </a:r>
            <a:r>
              <a:rPr lang="en-GB" dirty="0" err="1" smtClean="0"/>
              <a:t>marion</a:t>
            </a:r>
            <a:r>
              <a:rPr lang="en-GB" dirty="0" smtClean="0"/>
              <a:t> </a:t>
            </a:r>
            <a:r>
              <a:rPr lang="en-US" dirty="0"/>
              <a:t>“Nature, the Natural and Pagan Identity”, DISKUS </a:t>
            </a:r>
            <a:r>
              <a:rPr lang="en-US" dirty="0" err="1"/>
              <a:t>Vol</a:t>
            </a:r>
            <a:r>
              <a:rPr lang="en-US" dirty="0"/>
              <a:t> 6 (2000) </a:t>
            </a:r>
            <a:r>
              <a:rPr lang="en-US" u="sng" dirty="0">
                <a:hlinkClick r:id="rId2"/>
              </a:rPr>
              <a:t>http://</a:t>
            </a:r>
            <a:r>
              <a:rPr lang="en-US" u="sng" dirty="0" smtClean="0">
                <a:hlinkClick r:id="rId2"/>
              </a:rPr>
              <a:t>www.uni-marburg.de/religionswissenschaft/journal/diskus</a:t>
            </a:r>
            <a:endParaRPr lang="en-US" u="sng" dirty="0" smtClean="0"/>
          </a:p>
          <a:p>
            <a:pPr lvl="0"/>
            <a:r>
              <a:rPr lang="en-GB" dirty="0"/>
              <a:t>Crowley, V (1994) </a:t>
            </a:r>
            <a:r>
              <a:rPr lang="en-GB" i="1" dirty="0"/>
              <a:t>Phoenix from the Flame: Pagan Spirituality in the Western World</a:t>
            </a:r>
            <a:r>
              <a:rPr lang="en-GB" dirty="0"/>
              <a:t>, London: </a:t>
            </a:r>
            <a:r>
              <a:rPr lang="en-GB" dirty="0" err="1"/>
              <a:t>Thorsons</a:t>
            </a:r>
            <a:r>
              <a:rPr lang="en-GB" dirty="0" smtClean="0"/>
              <a:t>.</a:t>
            </a:r>
            <a:endParaRPr lang="en-GB" dirty="0"/>
          </a:p>
          <a:p>
            <a:pPr lvl="0"/>
            <a:r>
              <a:rPr lang="en-GB" dirty="0" err="1"/>
              <a:t>LaVey</a:t>
            </a:r>
            <a:r>
              <a:rPr lang="en-GB" dirty="0"/>
              <a:t>, Anton </a:t>
            </a:r>
            <a:r>
              <a:rPr lang="en-GB" dirty="0" err="1"/>
              <a:t>Szandor</a:t>
            </a:r>
            <a:r>
              <a:rPr lang="en-GB" dirty="0"/>
              <a:t> </a:t>
            </a:r>
            <a:r>
              <a:rPr lang="en-GB" i="1" dirty="0"/>
              <a:t>The Satanic Bible</a:t>
            </a:r>
            <a:r>
              <a:rPr lang="en-GB" dirty="0"/>
              <a:t>, (New York: Avon, 1969).</a:t>
            </a:r>
          </a:p>
          <a:p>
            <a:pPr lvl="0"/>
            <a:r>
              <a:rPr lang="en-GB" dirty="0"/>
              <a:t>Lewis, James R </a:t>
            </a:r>
            <a:r>
              <a:rPr lang="en-GB" dirty="0" err="1"/>
              <a:t>ed</a:t>
            </a:r>
            <a:r>
              <a:rPr lang="en-GB" dirty="0"/>
              <a:t>, </a:t>
            </a:r>
            <a:r>
              <a:rPr lang="en-GB" i="1" dirty="0" err="1"/>
              <a:t>Encyclopedia</a:t>
            </a:r>
            <a:r>
              <a:rPr lang="en-GB" i="1" dirty="0"/>
              <a:t> of Cults, Sects, and New Religions</a:t>
            </a:r>
            <a:r>
              <a:rPr lang="en-GB" dirty="0"/>
              <a:t>, (New York: Prometheus Books, 2002)</a:t>
            </a:r>
          </a:p>
          <a:p>
            <a:pPr lvl="0"/>
            <a:r>
              <a:rPr lang="en-GB" dirty="0"/>
              <a:t>Lewis, James R., </a:t>
            </a:r>
            <a:r>
              <a:rPr lang="en-GB" i="1" dirty="0"/>
              <a:t>Legitimating New Religions </a:t>
            </a:r>
            <a:r>
              <a:rPr lang="en-GB" dirty="0"/>
              <a:t>(New Jersey: Rutgers University Press, 2003). </a:t>
            </a:r>
            <a:endParaRPr lang="en-GB" dirty="0" smtClean="0"/>
          </a:p>
          <a:p>
            <a:r>
              <a:rPr lang="en-GB" dirty="0"/>
              <a:t>Partridge, C  “Paganism” in Partridge, C </a:t>
            </a:r>
            <a:r>
              <a:rPr lang="en-GB" dirty="0" err="1"/>
              <a:t>ed</a:t>
            </a:r>
            <a:r>
              <a:rPr lang="en-GB" dirty="0"/>
              <a:t>, (2002) </a:t>
            </a:r>
            <a:r>
              <a:rPr lang="en-GB" i="1" dirty="0"/>
              <a:t>Dictionary of Contemporary Religion in the Western World</a:t>
            </a:r>
            <a:r>
              <a:rPr lang="en-GB" dirty="0"/>
              <a:t>, Leicester, Intervarsity </a:t>
            </a:r>
            <a:r>
              <a:rPr lang="en-GB" dirty="0" smtClean="0"/>
              <a:t>Press</a:t>
            </a:r>
            <a:r>
              <a:rPr lang="en-GB" dirty="0"/>
              <a:t>.</a:t>
            </a:r>
            <a:endParaRPr lang="en-GB" dirty="0" smtClean="0"/>
          </a:p>
          <a:p>
            <a:r>
              <a:rPr lang="en-GB" dirty="0"/>
              <a:t>Pearson, J (1998) “Assumed Affinity: Wicca and the New Age”, in </a:t>
            </a:r>
            <a:r>
              <a:rPr lang="en-GB" i="1" dirty="0"/>
              <a:t>Nature Religion Today</a:t>
            </a:r>
            <a:r>
              <a:rPr lang="en-GB" dirty="0"/>
              <a:t>, J Pearson et al, </a:t>
            </a:r>
            <a:r>
              <a:rPr lang="en-GB" dirty="0" err="1"/>
              <a:t>eds</a:t>
            </a:r>
            <a:r>
              <a:rPr lang="en-GB" dirty="0"/>
              <a:t>, Edinburgh, Edinburgh University Press.  </a:t>
            </a:r>
          </a:p>
          <a:p>
            <a:pPr lvl="0"/>
            <a:r>
              <a:rPr lang="en-GB" dirty="0" smtClean="0"/>
              <a:t>Petersen</a:t>
            </a:r>
            <a:r>
              <a:rPr lang="en-GB" dirty="0"/>
              <a:t>, </a:t>
            </a:r>
            <a:r>
              <a:rPr lang="en-GB" dirty="0" err="1"/>
              <a:t>Jesper</a:t>
            </a:r>
            <a:r>
              <a:rPr lang="en-GB" dirty="0"/>
              <a:t> </a:t>
            </a:r>
            <a:r>
              <a:rPr lang="en-GB" dirty="0" err="1"/>
              <a:t>Aagaard</a:t>
            </a:r>
            <a:r>
              <a:rPr lang="en-GB" dirty="0"/>
              <a:t>,  “Modern Satanism: Dark Doctrines and Black Flames”, in Lewis, James R and </a:t>
            </a:r>
            <a:r>
              <a:rPr lang="en-GB" dirty="0" err="1"/>
              <a:t>Jesper</a:t>
            </a:r>
            <a:r>
              <a:rPr lang="en-GB" dirty="0"/>
              <a:t> </a:t>
            </a:r>
            <a:r>
              <a:rPr lang="en-GB" dirty="0" err="1"/>
              <a:t>Aagaard</a:t>
            </a:r>
            <a:r>
              <a:rPr lang="en-GB" dirty="0"/>
              <a:t> Petersen </a:t>
            </a:r>
            <a:r>
              <a:rPr lang="en-GB" dirty="0" err="1"/>
              <a:t>eds</a:t>
            </a:r>
            <a:r>
              <a:rPr lang="en-GB" dirty="0"/>
              <a:t>, </a:t>
            </a:r>
            <a:r>
              <a:rPr lang="en-GB" i="1" dirty="0"/>
              <a:t>Controversial New Religions</a:t>
            </a:r>
            <a:r>
              <a:rPr lang="en-GB" dirty="0"/>
              <a:t>, (New York: Oxford University Press, 2005)</a:t>
            </a:r>
          </a:p>
          <a:p>
            <a:pPr lvl="0"/>
            <a:r>
              <a:rPr lang="en-GB" dirty="0"/>
              <a:t>Petersen, J.A., (</a:t>
            </a:r>
            <a:r>
              <a:rPr lang="en-GB" dirty="0" err="1"/>
              <a:t>ed</a:t>
            </a:r>
            <a:r>
              <a:rPr lang="en-GB" dirty="0"/>
              <a:t>) , </a:t>
            </a:r>
            <a:r>
              <a:rPr lang="en-GB" i="1" dirty="0"/>
              <a:t>Contemporary Religious Satanism: A Critical Anthology</a:t>
            </a:r>
            <a:r>
              <a:rPr lang="en-GB" dirty="0"/>
              <a:t> (Controversial New Religions Series. London: </a:t>
            </a:r>
            <a:r>
              <a:rPr lang="en-GB" dirty="0" err="1"/>
              <a:t>Ashgate</a:t>
            </a:r>
            <a:r>
              <a:rPr lang="en-GB" dirty="0"/>
              <a:t>, 2009</a:t>
            </a:r>
            <a:r>
              <a:rPr lang="en-GB" dirty="0" smtClean="0"/>
              <a:t>)</a:t>
            </a:r>
          </a:p>
          <a:p>
            <a:r>
              <a:rPr lang="en-GB" dirty="0"/>
              <a:t>Richardson, James T, “Satanism and Witchcraft: Social Construction of a Melded but Mistaken Identity” in Davis, DH &amp; B Hankins </a:t>
            </a:r>
            <a:r>
              <a:rPr lang="en-GB" dirty="0" err="1"/>
              <a:t>eds</a:t>
            </a:r>
            <a:r>
              <a:rPr lang="en-GB" dirty="0"/>
              <a:t> (2003) </a:t>
            </a:r>
            <a:r>
              <a:rPr lang="en-GB" i="1" dirty="0"/>
              <a:t>New Religious Movements and Religious Liberty in </a:t>
            </a:r>
            <a:r>
              <a:rPr lang="en-GB" dirty="0"/>
              <a:t>America, Texas: Baylor University Press, 69-77.</a:t>
            </a:r>
          </a:p>
          <a:p>
            <a:pPr lvl="0"/>
            <a:r>
              <a:rPr lang="en-GB" dirty="0" smtClean="0"/>
              <a:t>Rowe, Laurel and </a:t>
            </a:r>
            <a:r>
              <a:rPr lang="en-GB" dirty="0" err="1" smtClean="0"/>
              <a:t>Gray</a:t>
            </a:r>
            <a:r>
              <a:rPr lang="en-GB" dirty="0" smtClean="0"/>
              <a:t> </a:t>
            </a:r>
            <a:r>
              <a:rPr lang="en-GB" dirty="0" err="1" smtClean="0"/>
              <a:t>Cavender</a:t>
            </a:r>
            <a:r>
              <a:rPr lang="en-GB" dirty="0" smtClean="0"/>
              <a:t> “Cauldrons Bubble, Satan’s Trouble, but Witches Are Okay: Media Constructions of Satanism and Witchcraft”, in Richardson, James T, Joel Best and David G Bromley </a:t>
            </a:r>
            <a:r>
              <a:rPr lang="en-GB" dirty="0" err="1" smtClean="0"/>
              <a:t>eds</a:t>
            </a:r>
            <a:r>
              <a:rPr lang="en-GB" dirty="0" smtClean="0"/>
              <a:t> </a:t>
            </a:r>
            <a:r>
              <a:rPr lang="en-GB" i="1" dirty="0" smtClean="0"/>
              <a:t>The Satanism Scare, </a:t>
            </a:r>
            <a:r>
              <a:rPr lang="en-GB" dirty="0" smtClean="0"/>
              <a:t>(New York: Aldine De </a:t>
            </a:r>
            <a:r>
              <a:rPr lang="en-GB" dirty="0" err="1" smtClean="0"/>
              <a:t>Gruyter</a:t>
            </a:r>
            <a:r>
              <a:rPr lang="en-GB" dirty="0" smtClean="0"/>
              <a:t>, 1991).</a:t>
            </a:r>
          </a:p>
          <a:p>
            <a:pPr lvl="0"/>
            <a:r>
              <a:rPr lang="en-GB" dirty="0" err="1" smtClean="0"/>
              <a:t>Schnoebelen</a:t>
            </a:r>
            <a:r>
              <a:rPr lang="en-GB" dirty="0" smtClean="0"/>
              <a:t>, </a:t>
            </a:r>
            <a:r>
              <a:rPr lang="en-GB" dirty="0" err="1" smtClean="0"/>
              <a:t>Willliam</a:t>
            </a:r>
            <a:r>
              <a:rPr lang="en-GB" dirty="0" smtClean="0"/>
              <a:t> </a:t>
            </a:r>
            <a:r>
              <a:rPr lang="en-GB" i="1" dirty="0" smtClean="0"/>
              <a:t>Satan’s </a:t>
            </a:r>
            <a:r>
              <a:rPr lang="en-GB" i="1" dirty="0" err="1" smtClean="0"/>
              <a:t>Hoofprints</a:t>
            </a:r>
            <a:r>
              <a:rPr lang="en-GB" i="1" dirty="0" smtClean="0"/>
              <a:t> are all over </a:t>
            </a:r>
            <a:r>
              <a:rPr lang="en-GB" i="1" dirty="0"/>
              <a:t>Wicca! </a:t>
            </a:r>
            <a:r>
              <a:rPr lang="en-GB" i="1" dirty="0" smtClean="0"/>
              <a:t>www.fillthevoid.org/Wicca/Satanshoofprintsoverwicca.html</a:t>
            </a:r>
            <a:endParaRPr lang="en-GB" i="1" dirty="0"/>
          </a:p>
          <a:p>
            <a:pPr lvl="0"/>
            <a:r>
              <a:rPr lang="en-GB" i="1" dirty="0"/>
              <a:t>The Religious Studies Project,</a:t>
            </a:r>
            <a:r>
              <a:rPr lang="en-GB" dirty="0"/>
              <a:t> “</a:t>
            </a:r>
            <a:r>
              <a:rPr lang="en-GB" dirty="0">
                <a:hlinkClick r:id="rId3" tooltip="Permalink to James R. Lewis on Who joins New Religious Movements?"/>
              </a:rPr>
              <a:t>James R. Lewis on Who joins New Religious Movements?</a:t>
            </a:r>
            <a:r>
              <a:rPr lang="en-GB" dirty="0"/>
              <a:t>”, December 2012, </a:t>
            </a:r>
            <a:r>
              <a:rPr lang="en-GB" dirty="0">
                <a:hlinkClick r:id="rId3"/>
              </a:rPr>
              <a:t>http://www.religiousstudiesproject.com/podcast/who-joins-new-religious-movements-james-r-lewis-on-the-need-of-new-quantitative-data-on-nrms/</a:t>
            </a:r>
            <a:r>
              <a:rPr lang="en-GB" dirty="0"/>
              <a:t>   </a:t>
            </a:r>
          </a:p>
          <a:p>
            <a:r>
              <a:rPr lang="en-GB" dirty="0"/>
              <a:t>Unification Church images: </a:t>
            </a:r>
            <a:r>
              <a:rPr lang="en-GB" u="sng" dirty="0">
                <a:hlinkClick r:id="rId4"/>
              </a:rPr>
              <a:t>http://www.unification.org/slides/DP2hb.htm</a:t>
            </a:r>
            <a:r>
              <a:rPr lang="en-GB" dirty="0"/>
              <a:t> and </a:t>
            </a:r>
            <a:r>
              <a:rPr lang="en-GB" u="sng" dirty="0">
                <a:hlinkClick r:id="rId5"/>
              </a:rPr>
              <a:t>http://</a:t>
            </a:r>
            <a:r>
              <a:rPr lang="en-GB" u="sng" dirty="0" smtClean="0">
                <a:hlinkClick r:id="rId5"/>
              </a:rPr>
              <a:t>www.tparents.org/library/unification/publications/dp-plain/DPCHAP2.htm</a:t>
            </a:r>
            <a:endParaRPr lang="en-GB" u="sng" dirty="0" smtClean="0"/>
          </a:p>
          <a:p>
            <a:r>
              <a:rPr lang="en-GB" dirty="0">
                <a:hlinkClick r:id="rId6"/>
              </a:rPr>
              <a:t>http://</a:t>
            </a:r>
            <a:r>
              <a:rPr lang="en-GB" dirty="0" smtClean="0">
                <a:hlinkClick r:id="rId6"/>
              </a:rPr>
              <a:t>www.fillthevoid.org/Wicca/Satanshoofprintsoverwicca.html</a:t>
            </a:r>
            <a:r>
              <a:rPr lang="en-GB" dirty="0" smtClean="0"/>
              <a:t> </a:t>
            </a:r>
            <a:endParaRPr lang="en-GB" dirty="0"/>
          </a:p>
        </p:txBody>
      </p:sp>
    </p:spTree>
    <p:extLst>
      <p:ext uri="{BB962C8B-B14F-4D97-AF65-F5344CB8AC3E}">
        <p14:creationId xmlns:p14="http://schemas.microsoft.com/office/powerpoint/2010/main" val="2721587523"/>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Custom 2">
      <a:dk1>
        <a:sysClr val="windowText" lastClr="000000"/>
      </a:dk1>
      <a:lt1>
        <a:sysClr val="window" lastClr="FFFFFF"/>
      </a:lt1>
      <a:dk2>
        <a:srgbClr val="FF0000"/>
      </a:dk2>
      <a:lt2>
        <a:srgbClr val="D2D2D2"/>
      </a:lt2>
      <a:accent1>
        <a:srgbClr val="FF0000"/>
      </a:accent1>
      <a:accent2>
        <a:srgbClr val="FF0000"/>
      </a:accent2>
      <a:accent3>
        <a:srgbClr val="FF0000"/>
      </a:accent3>
      <a:accent4>
        <a:srgbClr val="FF0000"/>
      </a:accent4>
      <a:accent5>
        <a:srgbClr val="FF0000"/>
      </a:accent5>
      <a:accent6>
        <a:srgbClr val="FF0000"/>
      </a:accent6>
      <a:hlink>
        <a:srgbClr val="FF0000"/>
      </a:hlink>
      <a:folHlink>
        <a:srgbClr val="FF0000"/>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SOHO</Template>
  <TotalTime>517</TotalTime>
  <Words>3178</Words>
  <Application>Microsoft Macintosh PowerPoint</Application>
  <PresentationFormat>On-screen Show (4:3)</PresentationFormat>
  <Paragraphs>174</Paragraphs>
  <Slides>48</Slides>
  <Notes>0</Notes>
  <HiddenSlides>0</HiddenSlides>
  <MMClips>0</MMClip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Urban</vt:lpstr>
      <vt:lpstr>PowerPoint Presentation</vt:lpstr>
      <vt:lpstr>PowerPoint Presentation</vt:lpstr>
      <vt:lpstr>PowerPoint Presentation</vt:lpstr>
      <vt:lpstr>Paganism</vt:lpstr>
      <vt:lpstr>Chris Partridge (2002):</vt:lpstr>
      <vt:lpstr> Marion Bowman (2000):  </vt:lpstr>
      <vt:lpstr>Vivianne Crowley (1994, 51):</vt:lpstr>
      <vt:lpstr>William Bloom (2005, 82)</vt:lpstr>
      <vt:lpstr>The Pagan Federation</vt:lpstr>
      <vt:lpstr>Joanne Pearson (1998):</vt:lpstr>
      <vt:lpstr>PowerPoint Presentation</vt:lpstr>
      <vt:lpstr>Why the link?</vt:lpstr>
      <vt:lpstr>Themes in Wicca (Richardson, 76): </vt:lpstr>
      <vt:lpstr>PowerPoint Presentation</vt:lpstr>
      <vt:lpstr>PowerPoint Presentation</vt:lpstr>
      <vt:lpstr>PowerPoint Presentation</vt:lpstr>
      <vt:lpstr>Negativity</vt:lpstr>
      <vt:lpstr>PowerPoint Presentation</vt:lpstr>
      <vt:lpstr>PowerPoint Presentation</vt:lpstr>
      <vt:lpstr>PowerPoint Presentation</vt:lpstr>
      <vt:lpstr>PowerPoint Presentation</vt:lpstr>
      <vt:lpstr>Satanic Ritual Abuse (SRA)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Satanism in the news media and Satanism in Film </vt:lpstr>
      <vt:lpstr>PowerPoint Presentation</vt:lpstr>
      <vt:lpstr>PowerPoint Presentation</vt:lpstr>
      <vt:lpstr>PowerPoint Presentation</vt:lpstr>
      <vt:lpstr>The Media </vt:lpstr>
      <vt:lpstr>Causes of and influences on the “satanic panic” (Richardson, 2003) </vt:lpstr>
      <vt:lpstr>PowerPoint Presentation</vt:lpstr>
      <vt:lpstr>But…</vt:lpstr>
      <vt:lpstr>Satan within a New Religious Movement</vt:lpstr>
      <vt:lpstr>The Unification Church</vt:lpstr>
      <vt:lpstr>The Unification Church</vt:lpstr>
      <vt:lpstr>PowerPoint Presentation</vt:lpstr>
      <vt:lpstr>PowerPoint Presentation</vt:lpstr>
      <vt:lpstr>PowerPoint Presentation</vt:lpstr>
      <vt:lpstr>PowerPoint Presentation</vt:lpstr>
      <vt:lpstr>Bibliography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Satanism</dc:title>
  <dc:creator>Sarah</dc:creator>
  <cp:lastModifiedBy>Sarah</cp:lastModifiedBy>
  <cp:revision>43</cp:revision>
  <dcterms:created xsi:type="dcterms:W3CDTF">2014-03-19T01:46:16Z</dcterms:created>
  <dcterms:modified xsi:type="dcterms:W3CDTF">2017-12-03T22:41:28Z</dcterms:modified>
</cp:coreProperties>
</file>