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5.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6.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7.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autoCompressPictures="0">
  <p:sldMasterIdLst>
    <p:sldMasterId id="2147483648" r:id="rId1"/>
  </p:sldMasterIdLst>
  <p:notesMasterIdLst>
    <p:notesMasterId r:id="rId54"/>
  </p:notesMasterIdLst>
  <p:sldIdLst>
    <p:sldId id="257" r:id="rId2"/>
    <p:sldId id="258" r:id="rId3"/>
    <p:sldId id="259" r:id="rId4"/>
    <p:sldId id="260" r:id="rId5"/>
    <p:sldId id="261" r:id="rId6"/>
    <p:sldId id="262" r:id="rId7"/>
    <p:sldId id="263" r:id="rId8"/>
    <p:sldId id="264" r:id="rId9"/>
    <p:sldId id="265" r:id="rId10"/>
    <p:sldId id="266" r:id="rId11"/>
    <p:sldId id="267" r:id="rId12"/>
    <p:sldId id="268" r:id="rId13"/>
    <p:sldId id="269" r:id="rId14"/>
    <p:sldId id="270" r:id="rId15"/>
    <p:sldId id="271" r:id="rId16"/>
    <p:sldId id="272" r:id="rId17"/>
    <p:sldId id="273" r:id="rId18"/>
    <p:sldId id="274" r:id="rId19"/>
    <p:sldId id="275" r:id="rId20"/>
    <p:sldId id="276" r:id="rId21"/>
    <p:sldId id="277" r:id="rId22"/>
    <p:sldId id="278" r:id="rId23"/>
    <p:sldId id="279" r:id="rId24"/>
    <p:sldId id="280" r:id="rId25"/>
    <p:sldId id="302" r:id="rId26"/>
    <p:sldId id="281" r:id="rId27"/>
    <p:sldId id="282" r:id="rId28"/>
    <p:sldId id="283" r:id="rId29"/>
    <p:sldId id="284" r:id="rId30"/>
    <p:sldId id="285" r:id="rId31"/>
    <p:sldId id="286" r:id="rId32"/>
    <p:sldId id="287" r:id="rId33"/>
    <p:sldId id="288" r:id="rId34"/>
    <p:sldId id="289" r:id="rId35"/>
    <p:sldId id="290" r:id="rId36"/>
    <p:sldId id="291" r:id="rId37"/>
    <p:sldId id="292" r:id="rId38"/>
    <p:sldId id="293" r:id="rId39"/>
    <p:sldId id="295" r:id="rId40"/>
    <p:sldId id="296" r:id="rId41"/>
    <p:sldId id="297" r:id="rId42"/>
    <p:sldId id="298" r:id="rId43"/>
    <p:sldId id="308" r:id="rId44"/>
    <p:sldId id="309" r:id="rId45"/>
    <p:sldId id="299" r:id="rId46"/>
    <p:sldId id="301" r:id="rId47"/>
    <p:sldId id="303" r:id="rId48"/>
    <p:sldId id="304" r:id="rId49"/>
    <p:sldId id="305" r:id="rId50"/>
    <p:sldId id="294" r:id="rId51"/>
    <p:sldId id="306" r:id="rId52"/>
    <p:sldId id="307" r:id="rId53"/>
  </p:sldIdLst>
  <p:sldSz cx="12192000" cy="6858000"/>
  <p:notesSz cx="6858000" cy="9144000"/>
  <p:embeddedFontLst>
    <p:embeddedFont>
      <p:font typeface="Calibri" panose="020F0502020204030204" pitchFamily="34" charset="0"/>
      <p:regular r:id="rId55"/>
      <p:bold r:id="rId56"/>
      <p:italic r:id="rId57"/>
      <p:boldItalic r:id="rId58"/>
    </p:embeddedFont>
    <p:embeddedFont>
      <p:font typeface="Candara" panose="020E0502030303020204" pitchFamily="34" charset="0"/>
      <p:regular r:id="rId59"/>
      <p:bold r:id="rId60"/>
      <p:italic r:id="rId61"/>
      <p:boldItalic r:id="rId62"/>
    </p:embeddedFont>
    <p:embeddedFont>
      <p:font typeface="Century Gothic" panose="020B0502020202020204" pitchFamily="34" charset="0"/>
      <p:regular r:id="rId63"/>
      <p:bold r:id="rId64"/>
      <p:italic r:id="rId65"/>
      <p:boldItalic r:id="rId66"/>
    </p:embeddedFont>
    <p:embeddedFont>
      <p:font typeface="Wingdings 3" panose="05040102010807070707" pitchFamily="18" charset="2"/>
      <p:regular r:id="rId67"/>
    </p:embeddedFont>
  </p:embeddedFont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35852A6-FE14-4CA8-96CE-1108D1EE7C26}" v="14" dt="2023-11-22T12:54:00.95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996" autoAdjust="0"/>
    <p:restoredTop sz="94660"/>
  </p:normalViewPr>
  <p:slideViewPr>
    <p:cSldViewPr snapToGrid="0">
      <p:cViewPr varScale="1">
        <p:scale>
          <a:sx n="96" d="100"/>
          <a:sy n="96" d="100"/>
        </p:scale>
        <p:origin x="78" y="2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font" Target="fonts/font9.fntdata"/><Relationship Id="rId68" Type="http://schemas.openxmlformats.org/officeDocument/2006/relationships/presProps" Target="presProps.xml"/><Relationship Id="rId7" Type="http://schemas.openxmlformats.org/officeDocument/2006/relationships/slide" Target="slides/slide6.xml"/><Relationship Id="rId71"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font" Target="fonts/font4.fntdata"/><Relationship Id="rId66" Type="http://schemas.openxmlformats.org/officeDocument/2006/relationships/font" Target="fonts/font12.fntdata"/><Relationship Id="rId5" Type="http://schemas.openxmlformats.org/officeDocument/2006/relationships/slide" Target="slides/slide4.xml"/><Relationship Id="rId61" Type="http://schemas.openxmlformats.org/officeDocument/2006/relationships/font" Target="fonts/font7.fntdata"/><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font" Target="fonts/font2.fntdata"/><Relationship Id="rId64" Type="http://schemas.openxmlformats.org/officeDocument/2006/relationships/font" Target="fonts/font10.fntdata"/><Relationship Id="rId69"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72" Type="http://schemas.microsoft.com/office/2015/10/relationships/revisionInfo" Target="revisionInfo.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font" Target="fonts/font5.fntdata"/><Relationship Id="rId67" Type="http://schemas.openxmlformats.org/officeDocument/2006/relationships/font" Target="fonts/font13.fntdata"/><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notesMaster" Target="notesMasters/notesMaster1.xml"/><Relationship Id="rId62" Type="http://schemas.openxmlformats.org/officeDocument/2006/relationships/font" Target="fonts/font8.fntdata"/><Relationship Id="rId7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font" Target="fonts/font3.fntdata"/><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font" Target="fonts/font6.fntdata"/><Relationship Id="rId65" Type="http://schemas.openxmlformats.org/officeDocument/2006/relationships/font" Target="fonts/font11.fntdata"/><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font" Target="fonts/font1.fntdata"/></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64634F7-B4D7-4D75-BC32-A646828139B1}" type="doc">
      <dgm:prSet loTypeId="urn:microsoft.com/office/officeart/2005/8/layout/hierarchy1" loCatId="hierarchy" qsTypeId="urn:microsoft.com/office/officeart/2005/8/quickstyle/simple2" qsCatId="simple" csTypeId="urn:microsoft.com/office/officeart/2005/8/colors/accent1_2" csCatId="accent1"/>
      <dgm:spPr/>
      <dgm:t>
        <a:bodyPr/>
        <a:lstStyle/>
        <a:p>
          <a:endParaRPr lang="en-US"/>
        </a:p>
      </dgm:t>
    </dgm:pt>
    <dgm:pt modelId="{9DCF079A-2076-411B-B987-F12E474BDAFE}">
      <dgm:prSet/>
      <dgm:spPr/>
      <dgm:t>
        <a:bodyPr/>
        <a:lstStyle/>
        <a:p>
          <a:r>
            <a:rPr lang="en-GB"/>
            <a:t>This is a hugely controversial area: the notion that some individuals are insane… the idea that mentally ill people are dangerous and violent…</a:t>
          </a:r>
          <a:endParaRPr lang="en-US"/>
        </a:p>
      </dgm:t>
    </dgm:pt>
    <dgm:pt modelId="{01C7D011-61E6-47DF-9685-37E30E11703B}" type="parTrans" cxnId="{CA33CF4E-0EBE-476D-BE90-551EFF60E6FA}">
      <dgm:prSet/>
      <dgm:spPr/>
      <dgm:t>
        <a:bodyPr/>
        <a:lstStyle/>
        <a:p>
          <a:endParaRPr lang="en-US"/>
        </a:p>
      </dgm:t>
    </dgm:pt>
    <dgm:pt modelId="{6E87FA4F-13C4-410A-A96C-AFDE7A4F977D}" type="sibTrans" cxnId="{CA33CF4E-0EBE-476D-BE90-551EFF60E6FA}">
      <dgm:prSet/>
      <dgm:spPr/>
      <dgm:t>
        <a:bodyPr/>
        <a:lstStyle/>
        <a:p>
          <a:endParaRPr lang="en-US"/>
        </a:p>
      </dgm:t>
    </dgm:pt>
    <dgm:pt modelId="{2A58C6D7-ACB6-4A64-A760-32AE772B3BDD}">
      <dgm:prSet/>
      <dgm:spPr/>
      <dgm:t>
        <a:bodyPr/>
        <a:lstStyle/>
        <a:p>
          <a:r>
            <a:rPr lang="en-GB"/>
            <a:t>Andrea Yates was found guilty of murder in the first degree and sentenced to life in prison. In her second trial, she was found NGRI (not guilty by reason of insanity). </a:t>
          </a:r>
          <a:endParaRPr lang="en-US"/>
        </a:p>
      </dgm:t>
    </dgm:pt>
    <dgm:pt modelId="{3413B61D-D5EE-472F-B691-A899EFF8E887}" type="parTrans" cxnId="{9FE3F95A-55AF-48A9-9F50-7E016BBA274F}">
      <dgm:prSet/>
      <dgm:spPr/>
      <dgm:t>
        <a:bodyPr/>
        <a:lstStyle/>
        <a:p>
          <a:endParaRPr lang="en-US"/>
        </a:p>
      </dgm:t>
    </dgm:pt>
    <dgm:pt modelId="{6AC9F920-1BB3-409F-9964-645A13AC9619}" type="sibTrans" cxnId="{9FE3F95A-55AF-48A9-9F50-7E016BBA274F}">
      <dgm:prSet/>
      <dgm:spPr/>
      <dgm:t>
        <a:bodyPr/>
        <a:lstStyle/>
        <a:p>
          <a:endParaRPr lang="en-US"/>
        </a:p>
      </dgm:t>
    </dgm:pt>
    <dgm:pt modelId="{B22C5CDA-D457-457B-8919-32E9DE1F4C8B}" type="pres">
      <dgm:prSet presAssocID="{264634F7-B4D7-4D75-BC32-A646828139B1}" presName="hierChild1" presStyleCnt="0">
        <dgm:presLayoutVars>
          <dgm:chPref val="1"/>
          <dgm:dir/>
          <dgm:animOne val="branch"/>
          <dgm:animLvl val="lvl"/>
          <dgm:resizeHandles/>
        </dgm:presLayoutVars>
      </dgm:prSet>
      <dgm:spPr/>
    </dgm:pt>
    <dgm:pt modelId="{B698EA8C-6BD0-4B6E-80E7-756781C362C3}" type="pres">
      <dgm:prSet presAssocID="{9DCF079A-2076-411B-B987-F12E474BDAFE}" presName="hierRoot1" presStyleCnt="0"/>
      <dgm:spPr/>
    </dgm:pt>
    <dgm:pt modelId="{52D255F4-73F5-4284-A452-19CA27611853}" type="pres">
      <dgm:prSet presAssocID="{9DCF079A-2076-411B-B987-F12E474BDAFE}" presName="composite" presStyleCnt="0"/>
      <dgm:spPr/>
    </dgm:pt>
    <dgm:pt modelId="{B2242D02-BE5B-45F7-B3BB-494617AB4A97}" type="pres">
      <dgm:prSet presAssocID="{9DCF079A-2076-411B-B987-F12E474BDAFE}" presName="background" presStyleLbl="node0" presStyleIdx="0" presStyleCnt="2"/>
      <dgm:spPr/>
    </dgm:pt>
    <dgm:pt modelId="{CDB30306-D7D0-41EE-A13A-4A9603BB8F40}" type="pres">
      <dgm:prSet presAssocID="{9DCF079A-2076-411B-B987-F12E474BDAFE}" presName="text" presStyleLbl="fgAcc0" presStyleIdx="0" presStyleCnt="2">
        <dgm:presLayoutVars>
          <dgm:chPref val="3"/>
        </dgm:presLayoutVars>
      </dgm:prSet>
      <dgm:spPr/>
    </dgm:pt>
    <dgm:pt modelId="{12C496D1-CC0D-4F98-B1C5-DED49CA6271B}" type="pres">
      <dgm:prSet presAssocID="{9DCF079A-2076-411B-B987-F12E474BDAFE}" presName="hierChild2" presStyleCnt="0"/>
      <dgm:spPr/>
    </dgm:pt>
    <dgm:pt modelId="{BC01FEC3-F718-48AD-BAB2-50DB6CA6F47F}" type="pres">
      <dgm:prSet presAssocID="{2A58C6D7-ACB6-4A64-A760-32AE772B3BDD}" presName="hierRoot1" presStyleCnt="0"/>
      <dgm:spPr/>
    </dgm:pt>
    <dgm:pt modelId="{A3AB1529-675C-4ACC-99A2-FAB94376FDBE}" type="pres">
      <dgm:prSet presAssocID="{2A58C6D7-ACB6-4A64-A760-32AE772B3BDD}" presName="composite" presStyleCnt="0"/>
      <dgm:spPr/>
    </dgm:pt>
    <dgm:pt modelId="{BDF47DF2-DD49-435C-A0C8-A9D9A9CAF535}" type="pres">
      <dgm:prSet presAssocID="{2A58C6D7-ACB6-4A64-A760-32AE772B3BDD}" presName="background" presStyleLbl="node0" presStyleIdx="1" presStyleCnt="2"/>
      <dgm:spPr/>
    </dgm:pt>
    <dgm:pt modelId="{C7FE4505-ECDF-4F72-A6E1-1B7ECC28E7C2}" type="pres">
      <dgm:prSet presAssocID="{2A58C6D7-ACB6-4A64-A760-32AE772B3BDD}" presName="text" presStyleLbl="fgAcc0" presStyleIdx="1" presStyleCnt="2">
        <dgm:presLayoutVars>
          <dgm:chPref val="3"/>
        </dgm:presLayoutVars>
      </dgm:prSet>
      <dgm:spPr/>
    </dgm:pt>
    <dgm:pt modelId="{2977C40E-DD00-4DD5-9C15-BC5EC6ACD3C2}" type="pres">
      <dgm:prSet presAssocID="{2A58C6D7-ACB6-4A64-A760-32AE772B3BDD}" presName="hierChild2" presStyleCnt="0"/>
      <dgm:spPr/>
    </dgm:pt>
  </dgm:ptLst>
  <dgm:cxnLst>
    <dgm:cxn modelId="{9F540A48-BA01-4114-B138-9989CD56EDEE}" type="presOf" srcId="{264634F7-B4D7-4D75-BC32-A646828139B1}" destId="{B22C5CDA-D457-457B-8919-32E9DE1F4C8B}" srcOrd="0" destOrd="0" presId="urn:microsoft.com/office/officeart/2005/8/layout/hierarchy1"/>
    <dgm:cxn modelId="{CA33CF4E-0EBE-476D-BE90-551EFF60E6FA}" srcId="{264634F7-B4D7-4D75-BC32-A646828139B1}" destId="{9DCF079A-2076-411B-B987-F12E474BDAFE}" srcOrd="0" destOrd="0" parTransId="{01C7D011-61E6-47DF-9685-37E30E11703B}" sibTransId="{6E87FA4F-13C4-410A-A96C-AFDE7A4F977D}"/>
    <dgm:cxn modelId="{9AE7E94F-D165-497D-9D1F-321D98B877CB}" type="presOf" srcId="{2A58C6D7-ACB6-4A64-A760-32AE772B3BDD}" destId="{C7FE4505-ECDF-4F72-A6E1-1B7ECC28E7C2}" srcOrd="0" destOrd="0" presId="urn:microsoft.com/office/officeart/2005/8/layout/hierarchy1"/>
    <dgm:cxn modelId="{9FE3F95A-55AF-48A9-9F50-7E016BBA274F}" srcId="{264634F7-B4D7-4D75-BC32-A646828139B1}" destId="{2A58C6D7-ACB6-4A64-A760-32AE772B3BDD}" srcOrd="1" destOrd="0" parTransId="{3413B61D-D5EE-472F-B691-A899EFF8E887}" sibTransId="{6AC9F920-1BB3-409F-9964-645A13AC9619}"/>
    <dgm:cxn modelId="{549580F2-0814-47E0-ABF8-AA7E344C16D0}" type="presOf" srcId="{9DCF079A-2076-411B-B987-F12E474BDAFE}" destId="{CDB30306-D7D0-41EE-A13A-4A9603BB8F40}" srcOrd="0" destOrd="0" presId="urn:microsoft.com/office/officeart/2005/8/layout/hierarchy1"/>
    <dgm:cxn modelId="{80B66B97-2ED4-4445-B595-3062E5FF5EB3}" type="presParOf" srcId="{B22C5CDA-D457-457B-8919-32E9DE1F4C8B}" destId="{B698EA8C-6BD0-4B6E-80E7-756781C362C3}" srcOrd="0" destOrd="0" presId="urn:microsoft.com/office/officeart/2005/8/layout/hierarchy1"/>
    <dgm:cxn modelId="{293F8714-0B9D-4793-A4F9-B312EE9C4C58}" type="presParOf" srcId="{B698EA8C-6BD0-4B6E-80E7-756781C362C3}" destId="{52D255F4-73F5-4284-A452-19CA27611853}" srcOrd="0" destOrd="0" presId="urn:microsoft.com/office/officeart/2005/8/layout/hierarchy1"/>
    <dgm:cxn modelId="{0E8B4A8F-C03C-4943-B08D-1F40ADA078AD}" type="presParOf" srcId="{52D255F4-73F5-4284-A452-19CA27611853}" destId="{B2242D02-BE5B-45F7-B3BB-494617AB4A97}" srcOrd="0" destOrd="0" presId="urn:microsoft.com/office/officeart/2005/8/layout/hierarchy1"/>
    <dgm:cxn modelId="{467B14FF-65F2-4261-AC8D-C2AF998873B2}" type="presParOf" srcId="{52D255F4-73F5-4284-A452-19CA27611853}" destId="{CDB30306-D7D0-41EE-A13A-4A9603BB8F40}" srcOrd="1" destOrd="0" presId="urn:microsoft.com/office/officeart/2005/8/layout/hierarchy1"/>
    <dgm:cxn modelId="{C538FD1E-DB70-4689-98F3-D3302CEBE214}" type="presParOf" srcId="{B698EA8C-6BD0-4B6E-80E7-756781C362C3}" destId="{12C496D1-CC0D-4F98-B1C5-DED49CA6271B}" srcOrd="1" destOrd="0" presId="urn:microsoft.com/office/officeart/2005/8/layout/hierarchy1"/>
    <dgm:cxn modelId="{7CB22237-6F09-42C1-B17E-E4C468D80103}" type="presParOf" srcId="{B22C5CDA-D457-457B-8919-32E9DE1F4C8B}" destId="{BC01FEC3-F718-48AD-BAB2-50DB6CA6F47F}" srcOrd="1" destOrd="0" presId="urn:microsoft.com/office/officeart/2005/8/layout/hierarchy1"/>
    <dgm:cxn modelId="{1DCE2DA4-A948-4A5B-801A-FF70274AA524}" type="presParOf" srcId="{BC01FEC3-F718-48AD-BAB2-50DB6CA6F47F}" destId="{A3AB1529-675C-4ACC-99A2-FAB94376FDBE}" srcOrd="0" destOrd="0" presId="urn:microsoft.com/office/officeart/2005/8/layout/hierarchy1"/>
    <dgm:cxn modelId="{81113E60-5C87-4EBA-8D95-D2074EEF2EB3}" type="presParOf" srcId="{A3AB1529-675C-4ACC-99A2-FAB94376FDBE}" destId="{BDF47DF2-DD49-435C-A0C8-A9D9A9CAF535}" srcOrd="0" destOrd="0" presId="urn:microsoft.com/office/officeart/2005/8/layout/hierarchy1"/>
    <dgm:cxn modelId="{8FF719F6-527F-4C72-89A1-1EB242ED95B9}" type="presParOf" srcId="{A3AB1529-675C-4ACC-99A2-FAB94376FDBE}" destId="{C7FE4505-ECDF-4F72-A6E1-1B7ECC28E7C2}" srcOrd="1" destOrd="0" presId="urn:microsoft.com/office/officeart/2005/8/layout/hierarchy1"/>
    <dgm:cxn modelId="{782C080C-26E5-45DB-A88F-BA4504BA547E}" type="presParOf" srcId="{BC01FEC3-F718-48AD-BAB2-50DB6CA6F47F}" destId="{2977C40E-DD00-4DD5-9C15-BC5EC6ACD3C2}"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00227AA-0580-4DE5-AE96-D12E9814C27B}" type="doc">
      <dgm:prSet loTypeId="urn:microsoft.com/office/officeart/2005/8/layout/vList2" loCatId="list" qsTypeId="urn:microsoft.com/office/officeart/2005/8/quickstyle/simple2" qsCatId="simple" csTypeId="urn:microsoft.com/office/officeart/2005/8/colors/colorful2" csCatId="colorful"/>
      <dgm:spPr/>
      <dgm:t>
        <a:bodyPr/>
        <a:lstStyle/>
        <a:p>
          <a:endParaRPr lang="en-US"/>
        </a:p>
      </dgm:t>
    </dgm:pt>
    <dgm:pt modelId="{BEB3D0BD-1469-4FC5-BDD2-C1AFF10929C1}">
      <dgm:prSet/>
      <dgm:spPr/>
      <dgm:t>
        <a:bodyPr/>
        <a:lstStyle/>
        <a:p>
          <a:r>
            <a:rPr lang="en-GB"/>
            <a:t>A mother of 5 children under the age of 8, who drowned them one by one and placed them on her bed. She claimed to have committed the act as she was a bad mother and needed punishing. The insanity defence was pleaded but despite a history of severe mental illness and hospitalisation, she was charged with first degree murder.</a:t>
          </a:r>
          <a:endParaRPr lang="en-US"/>
        </a:p>
      </dgm:t>
    </dgm:pt>
    <dgm:pt modelId="{026A9ADF-4BE3-4436-8E55-F6C58BBC7032}" type="parTrans" cxnId="{85C025A9-0EAA-40A2-93E2-9E611E9DAA14}">
      <dgm:prSet/>
      <dgm:spPr/>
      <dgm:t>
        <a:bodyPr/>
        <a:lstStyle/>
        <a:p>
          <a:endParaRPr lang="en-US"/>
        </a:p>
      </dgm:t>
    </dgm:pt>
    <dgm:pt modelId="{6D3D2A54-7B70-4568-B9CA-0D9DBF8F0906}" type="sibTrans" cxnId="{85C025A9-0EAA-40A2-93E2-9E611E9DAA14}">
      <dgm:prSet/>
      <dgm:spPr/>
      <dgm:t>
        <a:bodyPr/>
        <a:lstStyle/>
        <a:p>
          <a:endParaRPr lang="en-US"/>
        </a:p>
      </dgm:t>
    </dgm:pt>
    <dgm:pt modelId="{60120CBD-1E33-4768-A101-051315FCE9F0}">
      <dgm:prSet/>
      <dgm:spPr/>
      <dgm:t>
        <a:bodyPr/>
        <a:lstStyle/>
        <a:p>
          <a:r>
            <a:rPr lang="en-GB"/>
            <a:t>However, on appeal, the Texas Crown Court of Appeals overturned the conviction because of an error made by an expert witness Dr Dietz.</a:t>
          </a:r>
          <a:endParaRPr lang="en-US"/>
        </a:p>
      </dgm:t>
    </dgm:pt>
    <dgm:pt modelId="{307BF45D-31A9-4274-A57F-0E9CAA133DD5}" type="parTrans" cxnId="{D56FD2EA-9805-405B-B314-C57C186F19A0}">
      <dgm:prSet/>
      <dgm:spPr/>
      <dgm:t>
        <a:bodyPr/>
        <a:lstStyle/>
        <a:p>
          <a:endParaRPr lang="en-US"/>
        </a:p>
      </dgm:t>
    </dgm:pt>
    <dgm:pt modelId="{9DDC0655-EB45-46F7-8767-5A5B3DBCC0D5}" type="sibTrans" cxnId="{D56FD2EA-9805-405B-B314-C57C186F19A0}">
      <dgm:prSet/>
      <dgm:spPr/>
      <dgm:t>
        <a:bodyPr/>
        <a:lstStyle/>
        <a:p>
          <a:endParaRPr lang="en-US"/>
        </a:p>
      </dgm:t>
    </dgm:pt>
    <dgm:pt modelId="{729AF826-4C0F-4F41-9F00-EF0F0F0F5A28}" type="pres">
      <dgm:prSet presAssocID="{C00227AA-0580-4DE5-AE96-D12E9814C27B}" presName="linear" presStyleCnt="0">
        <dgm:presLayoutVars>
          <dgm:animLvl val="lvl"/>
          <dgm:resizeHandles val="exact"/>
        </dgm:presLayoutVars>
      </dgm:prSet>
      <dgm:spPr/>
    </dgm:pt>
    <dgm:pt modelId="{4E7BC918-1BDB-441F-9D4C-F2F05666BB20}" type="pres">
      <dgm:prSet presAssocID="{BEB3D0BD-1469-4FC5-BDD2-C1AFF10929C1}" presName="parentText" presStyleLbl="node1" presStyleIdx="0" presStyleCnt="2">
        <dgm:presLayoutVars>
          <dgm:chMax val="0"/>
          <dgm:bulletEnabled val="1"/>
        </dgm:presLayoutVars>
      </dgm:prSet>
      <dgm:spPr/>
    </dgm:pt>
    <dgm:pt modelId="{B5DB4950-73FB-49B0-8368-1B002C380E64}" type="pres">
      <dgm:prSet presAssocID="{6D3D2A54-7B70-4568-B9CA-0D9DBF8F0906}" presName="spacer" presStyleCnt="0"/>
      <dgm:spPr/>
    </dgm:pt>
    <dgm:pt modelId="{B543686D-8612-4418-B233-D2D53F44CF3E}" type="pres">
      <dgm:prSet presAssocID="{60120CBD-1E33-4768-A101-051315FCE9F0}" presName="parentText" presStyleLbl="node1" presStyleIdx="1" presStyleCnt="2">
        <dgm:presLayoutVars>
          <dgm:chMax val="0"/>
          <dgm:bulletEnabled val="1"/>
        </dgm:presLayoutVars>
      </dgm:prSet>
      <dgm:spPr/>
    </dgm:pt>
  </dgm:ptLst>
  <dgm:cxnLst>
    <dgm:cxn modelId="{91A7D52D-CB0D-4A9C-9F02-81CEC02EB1EA}" type="presOf" srcId="{BEB3D0BD-1469-4FC5-BDD2-C1AFF10929C1}" destId="{4E7BC918-1BDB-441F-9D4C-F2F05666BB20}" srcOrd="0" destOrd="0" presId="urn:microsoft.com/office/officeart/2005/8/layout/vList2"/>
    <dgm:cxn modelId="{B1699141-3B99-41F5-A601-81AAFA449914}" type="presOf" srcId="{60120CBD-1E33-4768-A101-051315FCE9F0}" destId="{B543686D-8612-4418-B233-D2D53F44CF3E}" srcOrd="0" destOrd="0" presId="urn:microsoft.com/office/officeart/2005/8/layout/vList2"/>
    <dgm:cxn modelId="{29FC2698-FF79-4A70-908D-61FA55A4F1CA}" type="presOf" srcId="{C00227AA-0580-4DE5-AE96-D12E9814C27B}" destId="{729AF826-4C0F-4F41-9F00-EF0F0F0F5A28}" srcOrd="0" destOrd="0" presId="urn:microsoft.com/office/officeart/2005/8/layout/vList2"/>
    <dgm:cxn modelId="{85C025A9-0EAA-40A2-93E2-9E611E9DAA14}" srcId="{C00227AA-0580-4DE5-AE96-D12E9814C27B}" destId="{BEB3D0BD-1469-4FC5-BDD2-C1AFF10929C1}" srcOrd="0" destOrd="0" parTransId="{026A9ADF-4BE3-4436-8E55-F6C58BBC7032}" sibTransId="{6D3D2A54-7B70-4568-B9CA-0D9DBF8F0906}"/>
    <dgm:cxn modelId="{D56FD2EA-9805-405B-B314-C57C186F19A0}" srcId="{C00227AA-0580-4DE5-AE96-D12E9814C27B}" destId="{60120CBD-1E33-4768-A101-051315FCE9F0}" srcOrd="1" destOrd="0" parTransId="{307BF45D-31A9-4274-A57F-0E9CAA133DD5}" sibTransId="{9DDC0655-EB45-46F7-8767-5A5B3DBCC0D5}"/>
    <dgm:cxn modelId="{F8EC3922-7A91-4985-A8C9-DB07C3BFA1EA}" type="presParOf" srcId="{729AF826-4C0F-4F41-9F00-EF0F0F0F5A28}" destId="{4E7BC918-1BDB-441F-9D4C-F2F05666BB20}" srcOrd="0" destOrd="0" presId="urn:microsoft.com/office/officeart/2005/8/layout/vList2"/>
    <dgm:cxn modelId="{F21A08F4-5115-45F2-A374-09CC38A9F078}" type="presParOf" srcId="{729AF826-4C0F-4F41-9F00-EF0F0F0F5A28}" destId="{B5DB4950-73FB-49B0-8368-1B002C380E64}" srcOrd="1" destOrd="0" presId="urn:microsoft.com/office/officeart/2005/8/layout/vList2"/>
    <dgm:cxn modelId="{01BBCC93-E6C1-489C-9179-4CF46062EDE5}" type="presParOf" srcId="{729AF826-4C0F-4F41-9F00-EF0F0F0F5A28}" destId="{B543686D-8612-4418-B233-D2D53F44CF3E}"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C0398BA-4B4A-4A76-B92C-7CE39FB088D0}" type="doc">
      <dgm:prSet loTypeId="urn:microsoft.com/office/officeart/2005/8/layout/vList2" loCatId="list" qsTypeId="urn:microsoft.com/office/officeart/2005/8/quickstyle/simple2" qsCatId="simple" csTypeId="urn:microsoft.com/office/officeart/2005/8/colors/colorful2" csCatId="colorful"/>
      <dgm:spPr/>
      <dgm:t>
        <a:bodyPr/>
        <a:lstStyle/>
        <a:p>
          <a:endParaRPr lang="en-US"/>
        </a:p>
      </dgm:t>
    </dgm:pt>
    <dgm:pt modelId="{DB48E97C-ECF3-4AE3-849C-4088233B3E37}">
      <dgm:prSet/>
      <dgm:spPr/>
      <dgm:t>
        <a:bodyPr/>
        <a:lstStyle/>
        <a:p>
          <a:r>
            <a:rPr lang="en-GB"/>
            <a:t>Dr Dietz claimed that she had the idea from the TV show Law and order, but the show had never been aired. She was found NGRI and remains in a mental institution.</a:t>
          </a:r>
          <a:endParaRPr lang="en-US"/>
        </a:p>
      </dgm:t>
    </dgm:pt>
    <dgm:pt modelId="{FEC80DE4-7A95-4668-8699-193C568F734B}" type="parTrans" cxnId="{A5879AAD-2AA1-43A9-BAB0-C50524B32116}">
      <dgm:prSet/>
      <dgm:spPr/>
      <dgm:t>
        <a:bodyPr/>
        <a:lstStyle/>
        <a:p>
          <a:endParaRPr lang="en-US"/>
        </a:p>
      </dgm:t>
    </dgm:pt>
    <dgm:pt modelId="{EAE314D0-263D-42A8-A82C-010F8A2EEAB9}" type="sibTrans" cxnId="{A5879AAD-2AA1-43A9-BAB0-C50524B32116}">
      <dgm:prSet/>
      <dgm:spPr/>
      <dgm:t>
        <a:bodyPr/>
        <a:lstStyle/>
        <a:p>
          <a:endParaRPr lang="en-US"/>
        </a:p>
      </dgm:t>
    </dgm:pt>
    <dgm:pt modelId="{DE362F49-7FAF-4005-AB70-44957F013BAA}">
      <dgm:prSet/>
      <dgm:spPr/>
      <dgm:t>
        <a:bodyPr/>
        <a:lstStyle/>
        <a:p>
          <a:r>
            <a:rPr lang="en-GB" u="sng" dirty="0"/>
            <a:t>Where does the rationale come from for the insanity defence?</a:t>
          </a:r>
          <a:endParaRPr lang="en-US" dirty="0"/>
        </a:p>
      </dgm:t>
    </dgm:pt>
    <dgm:pt modelId="{C967F137-D24C-4B73-8832-CDF12484CC59}" type="parTrans" cxnId="{30B1C2B5-7484-455F-9B99-71031AB403D6}">
      <dgm:prSet/>
      <dgm:spPr/>
      <dgm:t>
        <a:bodyPr/>
        <a:lstStyle/>
        <a:p>
          <a:endParaRPr lang="en-US"/>
        </a:p>
      </dgm:t>
    </dgm:pt>
    <dgm:pt modelId="{49960775-75D1-4D3C-B7BB-1DFCF4C1C56A}" type="sibTrans" cxnId="{30B1C2B5-7484-455F-9B99-71031AB403D6}">
      <dgm:prSet/>
      <dgm:spPr/>
      <dgm:t>
        <a:bodyPr/>
        <a:lstStyle/>
        <a:p>
          <a:endParaRPr lang="en-US"/>
        </a:p>
      </dgm:t>
    </dgm:pt>
    <dgm:pt modelId="{071A8786-64D9-4824-926D-EC981539A555}">
      <dgm:prSet/>
      <dgm:spPr/>
      <dgm:t>
        <a:bodyPr/>
        <a:lstStyle/>
        <a:p>
          <a:r>
            <a:rPr lang="en-GB"/>
            <a:t>Insanity is considered a legal comprise to a moral dilemma when people should not be punished if they do not know what they are doing.</a:t>
          </a:r>
          <a:endParaRPr lang="en-US"/>
        </a:p>
      </dgm:t>
    </dgm:pt>
    <dgm:pt modelId="{1C36AB62-7504-41B6-B1E2-B68F9B1C473D}" type="parTrans" cxnId="{D0CAD141-CBDB-4689-AEF4-E17D439B466F}">
      <dgm:prSet/>
      <dgm:spPr/>
      <dgm:t>
        <a:bodyPr/>
        <a:lstStyle/>
        <a:p>
          <a:endParaRPr lang="en-US"/>
        </a:p>
      </dgm:t>
    </dgm:pt>
    <dgm:pt modelId="{E372C50D-BB19-4304-831D-F25499A33D22}" type="sibTrans" cxnId="{D0CAD141-CBDB-4689-AEF4-E17D439B466F}">
      <dgm:prSet/>
      <dgm:spPr/>
      <dgm:t>
        <a:bodyPr/>
        <a:lstStyle/>
        <a:p>
          <a:endParaRPr lang="en-US"/>
        </a:p>
      </dgm:t>
    </dgm:pt>
    <dgm:pt modelId="{59A8227D-E50E-4749-B2D3-287B517F30CF}">
      <dgm:prSet/>
      <dgm:spPr/>
      <dgm:t>
        <a:bodyPr/>
        <a:lstStyle/>
        <a:p>
          <a:r>
            <a:rPr lang="en-GB"/>
            <a:t>BUT this is a </a:t>
          </a:r>
          <a:r>
            <a:rPr lang="en-GB" b="1"/>
            <a:t>legal term </a:t>
          </a:r>
          <a:r>
            <a:rPr lang="en-GB"/>
            <a:t>and not purely a mental illness, you could have a M.I. And not be insane. The level of impairment must be more specific than the presence of a M.I.</a:t>
          </a:r>
          <a:endParaRPr lang="en-US"/>
        </a:p>
      </dgm:t>
    </dgm:pt>
    <dgm:pt modelId="{7CFE82ED-CA73-4738-A401-BEF3E4557DFF}" type="parTrans" cxnId="{4A23622C-32D9-4F48-BD49-78996A19D03E}">
      <dgm:prSet/>
      <dgm:spPr/>
      <dgm:t>
        <a:bodyPr/>
        <a:lstStyle/>
        <a:p>
          <a:endParaRPr lang="en-US"/>
        </a:p>
      </dgm:t>
    </dgm:pt>
    <dgm:pt modelId="{896E5EBA-A707-4EAF-884F-FFE07C5C3833}" type="sibTrans" cxnId="{4A23622C-32D9-4F48-BD49-78996A19D03E}">
      <dgm:prSet/>
      <dgm:spPr/>
      <dgm:t>
        <a:bodyPr/>
        <a:lstStyle/>
        <a:p>
          <a:endParaRPr lang="en-US"/>
        </a:p>
      </dgm:t>
    </dgm:pt>
    <dgm:pt modelId="{B7100FA2-19A9-4247-91D1-A472C46C2F3D}" type="pres">
      <dgm:prSet presAssocID="{DC0398BA-4B4A-4A76-B92C-7CE39FB088D0}" presName="linear" presStyleCnt="0">
        <dgm:presLayoutVars>
          <dgm:animLvl val="lvl"/>
          <dgm:resizeHandles val="exact"/>
        </dgm:presLayoutVars>
      </dgm:prSet>
      <dgm:spPr/>
    </dgm:pt>
    <dgm:pt modelId="{FC4DA2D7-DB72-402E-B82E-7EAE9AD1D46E}" type="pres">
      <dgm:prSet presAssocID="{DB48E97C-ECF3-4AE3-849C-4088233B3E37}" presName="parentText" presStyleLbl="node1" presStyleIdx="0" presStyleCnt="4">
        <dgm:presLayoutVars>
          <dgm:chMax val="0"/>
          <dgm:bulletEnabled val="1"/>
        </dgm:presLayoutVars>
      </dgm:prSet>
      <dgm:spPr/>
    </dgm:pt>
    <dgm:pt modelId="{62723D6A-277C-4A34-A01B-C31FEB99CE7E}" type="pres">
      <dgm:prSet presAssocID="{EAE314D0-263D-42A8-A82C-010F8A2EEAB9}" presName="spacer" presStyleCnt="0"/>
      <dgm:spPr/>
    </dgm:pt>
    <dgm:pt modelId="{67C12003-3880-42CF-8E6E-F574F0F33F87}" type="pres">
      <dgm:prSet presAssocID="{DE362F49-7FAF-4005-AB70-44957F013BAA}" presName="parentText" presStyleLbl="node1" presStyleIdx="1" presStyleCnt="4">
        <dgm:presLayoutVars>
          <dgm:chMax val="0"/>
          <dgm:bulletEnabled val="1"/>
        </dgm:presLayoutVars>
      </dgm:prSet>
      <dgm:spPr/>
    </dgm:pt>
    <dgm:pt modelId="{B42FF065-BFF2-4865-9A83-024DAB775924}" type="pres">
      <dgm:prSet presAssocID="{49960775-75D1-4D3C-B7BB-1DFCF4C1C56A}" presName="spacer" presStyleCnt="0"/>
      <dgm:spPr/>
    </dgm:pt>
    <dgm:pt modelId="{B4B77067-57EA-4B01-92B6-760013AB5A20}" type="pres">
      <dgm:prSet presAssocID="{071A8786-64D9-4824-926D-EC981539A555}" presName="parentText" presStyleLbl="node1" presStyleIdx="2" presStyleCnt="4">
        <dgm:presLayoutVars>
          <dgm:chMax val="0"/>
          <dgm:bulletEnabled val="1"/>
        </dgm:presLayoutVars>
      </dgm:prSet>
      <dgm:spPr/>
    </dgm:pt>
    <dgm:pt modelId="{057948EF-F663-4060-AF3D-EE608BC5D0A1}" type="pres">
      <dgm:prSet presAssocID="{E372C50D-BB19-4304-831D-F25499A33D22}" presName="spacer" presStyleCnt="0"/>
      <dgm:spPr/>
    </dgm:pt>
    <dgm:pt modelId="{57A53D9B-5DC7-4773-B38E-DC4A0D69ECFF}" type="pres">
      <dgm:prSet presAssocID="{59A8227D-E50E-4749-B2D3-287B517F30CF}" presName="parentText" presStyleLbl="node1" presStyleIdx="3" presStyleCnt="4">
        <dgm:presLayoutVars>
          <dgm:chMax val="0"/>
          <dgm:bulletEnabled val="1"/>
        </dgm:presLayoutVars>
      </dgm:prSet>
      <dgm:spPr/>
    </dgm:pt>
  </dgm:ptLst>
  <dgm:cxnLst>
    <dgm:cxn modelId="{667C7D03-2AF1-4F43-9E1C-237C67CCAEC5}" type="presOf" srcId="{DE362F49-7FAF-4005-AB70-44957F013BAA}" destId="{67C12003-3880-42CF-8E6E-F574F0F33F87}" srcOrd="0" destOrd="0" presId="urn:microsoft.com/office/officeart/2005/8/layout/vList2"/>
    <dgm:cxn modelId="{4A23622C-32D9-4F48-BD49-78996A19D03E}" srcId="{DC0398BA-4B4A-4A76-B92C-7CE39FB088D0}" destId="{59A8227D-E50E-4749-B2D3-287B517F30CF}" srcOrd="3" destOrd="0" parTransId="{7CFE82ED-CA73-4738-A401-BEF3E4557DFF}" sibTransId="{896E5EBA-A707-4EAF-884F-FFE07C5C3833}"/>
    <dgm:cxn modelId="{469DAF39-2EDB-4CB7-9AEA-C5AC72056A77}" type="presOf" srcId="{59A8227D-E50E-4749-B2D3-287B517F30CF}" destId="{57A53D9B-5DC7-4773-B38E-DC4A0D69ECFF}" srcOrd="0" destOrd="0" presId="urn:microsoft.com/office/officeart/2005/8/layout/vList2"/>
    <dgm:cxn modelId="{D0CAD141-CBDB-4689-AEF4-E17D439B466F}" srcId="{DC0398BA-4B4A-4A76-B92C-7CE39FB088D0}" destId="{071A8786-64D9-4824-926D-EC981539A555}" srcOrd="2" destOrd="0" parTransId="{1C36AB62-7504-41B6-B1E2-B68F9B1C473D}" sibTransId="{E372C50D-BB19-4304-831D-F25499A33D22}"/>
    <dgm:cxn modelId="{5D9CC46F-7793-431F-B987-9EAF2CA10CE2}" type="presOf" srcId="{DB48E97C-ECF3-4AE3-849C-4088233B3E37}" destId="{FC4DA2D7-DB72-402E-B82E-7EAE9AD1D46E}" srcOrd="0" destOrd="0" presId="urn:microsoft.com/office/officeart/2005/8/layout/vList2"/>
    <dgm:cxn modelId="{9A31807A-B688-4F1C-9DDB-14987B5A2EC8}" type="presOf" srcId="{071A8786-64D9-4824-926D-EC981539A555}" destId="{B4B77067-57EA-4B01-92B6-760013AB5A20}" srcOrd="0" destOrd="0" presId="urn:microsoft.com/office/officeart/2005/8/layout/vList2"/>
    <dgm:cxn modelId="{A5879AAD-2AA1-43A9-BAB0-C50524B32116}" srcId="{DC0398BA-4B4A-4A76-B92C-7CE39FB088D0}" destId="{DB48E97C-ECF3-4AE3-849C-4088233B3E37}" srcOrd="0" destOrd="0" parTransId="{FEC80DE4-7A95-4668-8699-193C568F734B}" sibTransId="{EAE314D0-263D-42A8-A82C-010F8A2EEAB9}"/>
    <dgm:cxn modelId="{30B1C2B5-7484-455F-9B99-71031AB403D6}" srcId="{DC0398BA-4B4A-4A76-B92C-7CE39FB088D0}" destId="{DE362F49-7FAF-4005-AB70-44957F013BAA}" srcOrd="1" destOrd="0" parTransId="{C967F137-D24C-4B73-8832-CDF12484CC59}" sibTransId="{49960775-75D1-4D3C-B7BB-1DFCF4C1C56A}"/>
    <dgm:cxn modelId="{23ABE6E3-1202-4478-86AD-429B2BAA57DD}" type="presOf" srcId="{DC0398BA-4B4A-4A76-B92C-7CE39FB088D0}" destId="{B7100FA2-19A9-4247-91D1-A472C46C2F3D}" srcOrd="0" destOrd="0" presId="urn:microsoft.com/office/officeart/2005/8/layout/vList2"/>
    <dgm:cxn modelId="{5F7AA5E6-45E7-46F1-8C31-E65A7774FDA3}" type="presParOf" srcId="{B7100FA2-19A9-4247-91D1-A472C46C2F3D}" destId="{FC4DA2D7-DB72-402E-B82E-7EAE9AD1D46E}" srcOrd="0" destOrd="0" presId="urn:microsoft.com/office/officeart/2005/8/layout/vList2"/>
    <dgm:cxn modelId="{BD26FE13-ED6B-47CE-804F-EC4921287325}" type="presParOf" srcId="{B7100FA2-19A9-4247-91D1-A472C46C2F3D}" destId="{62723D6A-277C-4A34-A01B-C31FEB99CE7E}" srcOrd="1" destOrd="0" presId="urn:microsoft.com/office/officeart/2005/8/layout/vList2"/>
    <dgm:cxn modelId="{522C8FAD-BE58-4BA5-9821-511E0EA675DE}" type="presParOf" srcId="{B7100FA2-19A9-4247-91D1-A472C46C2F3D}" destId="{67C12003-3880-42CF-8E6E-F574F0F33F87}" srcOrd="2" destOrd="0" presId="urn:microsoft.com/office/officeart/2005/8/layout/vList2"/>
    <dgm:cxn modelId="{4F53ADEB-37B8-4DA2-8643-132C9A41B5F4}" type="presParOf" srcId="{B7100FA2-19A9-4247-91D1-A472C46C2F3D}" destId="{B42FF065-BFF2-4865-9A83-024DAB775924}" srcOrd="3" destOrd="0" presId="urn:microsoft.com/office/officeart/2005/8/layout/vList2"/>
    <dgm:cxn modelId="{F00A8684-0EA1-4D3E-9D15-F92BFAC5331F}" type="presParOf" srcId="{B7100FA2-19A9-4247-91D1-A472C46C2F3D}" destId="{B4B77067-57EA-4B01-92B6-760013AB5A20}" srcOrd="4" destOrd="0" presId="urn:microsoft.com/office/officeart/2005/8/layout/vList2"/>
    <dgm:cxn modelId="{761A6E0B-D33F-41CD-9154-BE34FFE0E0C7}" type="presParOf" srcId="{B7100FA2-19A9-4247-91D1-A472C46C2F3D}" destId="{057948EF-F663-4060-AF3D-EE608BC5D0A1}" srcOrd="5" destOrd="0" presId="urn:microsoft.com/office/officeart/2005/8/layout/vList2"/>
    <dgm:cxn modelId="{2F1FF625-043F-4258-B3D9-A21D5AB09140}" type="presParOf" srcId="{B7100FA2-19A9-4247-91D1-A472C46C2F3D}" destId="{57A53D9B-5DC7-4773-B38E-DC4A0D69ECFF}"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DA217D9-1D1B-455D-8EA3-6F3A454A7E56}"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973A3257-A4FD-49FA-B5BA-A582352942EA}">
      <dgm:prSet/>
      <dgm:spPr/>
      <dgm:t>
        <a:bodyPr/>
        <a:lstStyle/>
        <a:p>
          <a:r>
            <a:rPr lang="en-GB"/>
            <a:t>Mens rea: the cognition and reasoning behind a criminal act.</a:t>
          </a:r>
          <a:endParaRPr lang="en-US"/>
        </a:p>
      </dgm:t>
    </dgm:pt>
    <dgm:pt modelId="{6932F89A-E71D-471D-8463-8DBFDB7BA886}" type="parTrans" cxnId="{290A2A34-6B1B-42E3-8570-C5969256A08F}">
      <dgm:prSet/>
      <dgm:spPr/>
      <dgm:t>
        <a:bodyPr/>
        <a:lstStyle/>
        <a:p>
          <a:endParaRPr lang="en-US"/>
        </a:p>
      </dgm:t>
    </dgm:pt>
    <dgm:pt modelId="{CD581298-612F-4458-B66D-B94D9E324E6F}" type="sibTrans" cxnId="{290A2A34-6B1B-42E3-8570-C5969256A08F}">
      <dgm:prSet/>
      <dgm:spPr/>
      <dgm:t>
        <a:bodyPr/>
        <a:lstStyle/>
        <a:p>
          <a:endParaRPr lang="en-US"/>
        </a:p>
      </dgm:t>
    </dgm:pt>
    <dgm:pt modelId="{976F568E-F3F1-4F61-B32A-A7BCAD6B23E2}">
      <dgm:prSet/>
      <dgm:spPr/>
      <dgm:t>
        <a:bodyPr/>
        <a:lstStyle/>
        <a:p>
          <a:r>
            <a:rPr lang="en-GB"/>
            <a:t>Actus reus: the criminal act itself.</a:t>
          </a:r>
          <a:endParaRPr lang="en-US"/>
        </a:p>
      </dgm:t>
    </dgm:pt>
    <dgm:pt modelId="{B64DDF00-67DB-4ACB-829D-4E6B2B07B470}" type="parTrans" cxnId="{B82ABE25-67B6-4CEC-BAF2-5715020641CE}">
      <dgm:prSet/>
      <dgm:spPr/>
      <dgm:t>
        <a:bodyPr/>
        <a:lstStyle/>
        <a:p>
          <a:endParaRPr lang="en-US"/>
        </a:p>
      </dgm:t>
    </dgm:pt>
    <dgm:pt modelId="{5E8FAB0B-E662-420E-94FA-A61404D27C25}" type="sibTrans" cxnId="{B82ABE25-67B6-4CEC-BAF2-5715020641CE}">
      <dgm:prSet/>
      <dgm:spPr/>
      <dgm:t>
        <a:bodyPr/>
        <a:lstStyle/>
        <a:p>
          <a:endParaRPr lang="en-US"/>
        </a:p>
      </dgm:t>
    </dgm:pt>
    <dgm:pt modelId="{45E12033-D313-451B-90BE-827F7817CEDA}">
      <dgm:prSet/>
      <dgm:spPr/>
      <dgm:t>
        <a:bodyPr/>
        <a:lstStyle/>
        <a:p>
          <a:r>
            <a:rPr lang="en-GB"/>
            <a:t>Both must be present for a conviction to be made, having a mental illness can/may remove criminal responsibility. </a:t>
          </a:r>
          <a:endParaRPr lang="en-US"/>
        </a:p>
      </dgm:t>
    </dgm:pt>
    <dgm:pt modelId="{5A713B66-74EB-4096-9F7E-05F20A074E2B}" type="parTrans" cxnId="{8D5C7653-F65A-4CDE-BD4A-8CBAF3AB779D}">
      <dgm:prSet/>
      <dgm:spPr/>
      <dgm:t>
        <a:bodyPr/>
        <a:lstStyle/>
        <a:p>
          <a:endParaRPr lang="en-US"/>
        </a:p>
      </dgm:t>
    </dgm:pt>
    <dgm:pt modelId="{7C5CE7EC-6083-40CB-AF0E-48CE852AAD45}" type="sibTrans" cxnId="{8D5C7653-F65A-4CDE-BD4A-8CBAF3AB779D}">
      <dgm:prSet/>
      <dgm:spPr/>
      <dgm:t>
        <a:bodyPr/>
        <a:lstStyle/>
        <a:p>
          <a:endParaRPr lang="en-US"/>
        </a:p>
      </dgm:t>
    </dgm:pt>
    <dgm:pt modelId="{6D11FC6A-CBF4-4D48-A4ED-F6D4DF342035}" type="pres">
      <dgm:prSet presAssocID="{9DA217D9-1D1B-455D-8EA3-6F3A454A7E56}" presName="linear" presStyleCnt="0">
        <dgm:presLayoutVars>
          <dgm:animLvl val="lvl"/>
          <dgm:resizeHandles val="exact"/>
        </dgm:presLayoutVars>
      </dgm:prSet>
      <dgm:spPr/>
    </dgm:pt>
    <dgm:pt modelId="{571D6C94-42CD-47A3-95FE-12F2540E612F}" type="pres">
      <dgm:prSet presAssocID="{973A3257-A4FD-49FA-B5BA-A582352942EA}" presName="parentText" presStyleLbl="node1" presStyleIdx="0" presStyleCnt="3">
        <dgm:presLayoutVars>
          <dgm:chMax val="0"/>
          <dgm:bulletEnabled val="1"/>
        </dgm:presLayoutVars>
      </dgm:prSet>
      <dgm:spPr/>
    </dgm:pt>
    <dgm:pt modelId="{89737D87-8C78-4F45-9BBE-8BE1B367D08D}" type="pres">
      <dgm:prSet presAssocID="{CD581298-612F-4458-B66D-B94D9E324E6F}" presName="spacer" presStyleCnt="0"/>
      <dgm:spPr/>
    </dgm:pt>
    <dgm:pt modelId="{590A831A-0DA2-4D2D-9CD0-9B3093B50F74}" type="pres">
      <dgm:prSet presAssocID="{976F568E-F3F1-4F61-B32A-A7BCAD6B23E2}" presName="parentText" presStyleLbl="node1" presStyleIdx="1" presStyleCnt="3">
        <dgm:presLayoutVars>
          <dgm:chMax val="0"/>
          <dgm:bulletEnabled val="1"/>
        </dgm:presLayoutVars>
      </dgm:prSet>
      <dgm:spPr/>
    </dgm:pt>
    <dgm:pt modelId="{72931238-DE26-4A5E-9E45-D0EA23A7C655}" type="pres">
      <dgm:prSet presAssocID="{5E8FAB0B-E662-420E-94FA-A61404D27C25}" presName="spacer" presStyleCnt="0"/>
      <dgm:spPr/>
    </dgm:pt>
    <dgm:pt modelId="{1B331BF7-1293-4AB7-8C65-35B44D191188}" type="pres">
      <dgm:prSet presAssocID="{45E12033-D313-451B-90BE-827F7817CEDA}" presName="parentText" presStyleLbl="node1" presStyleIdx="2" presStyleCnt="3">
        <dgm:presLayoutVars>
          <dgm:chMax val="0"/>
          <dgm:bulletEnabled val="1"/>
        </dgm:presLayoutVars>
      </dgm:prSet>
      <dgm:spPr/>
    </dgm:pt>
  </dgm:ptLst>
  <dgm:cxnLst>
    <dgm:cxn modelId="{B82ABE25-67B6-4CEC-BAF2-5715020641CE}" srcId="{9DA217D9-1D1B-455D-8EA3-6F3A454A7E56}" destId="{976F568E-F3F1-4F61-B32A-A7BCAD6B23E2}" srcOrd="1" destOrd="0" parTransId="{B64DDF00-67DB-4ACB-829D-4E6B2B07B470}" sibTransId="{5E8FAB0B-E662-420E-94FA-A61404D27C25}"/>
    <dgm:cxn modelId="{290A2A34-6B1B-42E3-8570-C5969256A08F}" srcId="{9DA217D9-1D1B-455D-8EA3-6F3A454A7E56}" destId="{973A3257-A4FD-49FA-B5BA-A582352942EA}" srcOrd="0" destOrd="0" parTransId="{6932F89A-E71D-471D-8463-8DBFDB7BA886}" sibTransId="{CD581298-612F-4458-B66D-B94D9E324E6F}"/>
    <dgm:cxn modelId="{7F88ED72-48BC-43B3-8EA4-F34CCEFE910E}" type="presOf" srcId="{9DA217D9-1D1B-455D-8EA3-6F3A454A7E56}" destId="{6D11FC6A-CBF4-4D48-A4ED-F6D4DF342035}" srcOrd="0" destOrd="0" presId="urn:microsoft.com/office/officeart/2005/8/layout/vList2"/>
    <dgm:cxn modelId="{8D5C7653-F65A-4CDE-BD4A-8CBAF3AB779D}" srcId="{9DA217D9-1D1B-455D-8EA3-6F3A454A7E56}" destId="{45E12033-D313-451B-90BE-827F7817CEDA}" srcOrd="2" destOrd="0" parTransId="{5A713B66-74EB-4096-9F7E-05F20A074E2B}" sibTransId="{7C5CE7EC-6083-40CB-AF0E-48CE852AAD45}"/>
    <dgm:cxn modelId="{D70E237B-50C0-4178-8119-A050442A8681}" type="presOf" srcId="{45E12033-D313-451B-90BE-827F7817CEDA}" destId="{1B331BF7-1293-4AB7-8C65-35B44D191188}" srcOrd="0" destOrd="0" presId="urn:microsoft.com/office/officeart/2005/8/layout/vList2"/>
    <dgm:cxn modelId="{BFD491A1-311B-4F19-9F5E-0017C6085F77}" type="presOf" srcId="{976F568E-F3F1-4F61-B32A-A7BCAD6B23E2}" destId="{590A831A-0DA2-4D2D-9CD0-9B3093B50F74}" srcOrd="0" destOrd="0" presId="urn:microsoft.com/office/officeart/2005/8/layout/vList2"/>
    <dgm:cxn modelId="{671B78C8-A412-4A07-9AAA-30C52FDFE4D6}" type="presOf" srcId="{973A3257-A4FD-49FA-B5BA-A582352942EA}" destId="{571D6C94-42CD-47A3-95FE-12F2540E612F}" srcOrd="0" destOrd="0" presId="urn:microsoft.com/office/officeart/2005/8/layout/vList2"/>
    <dgm:cxn modelId="{BBC986D5-4BC7-4882-9F11-70C4CB0AC527}" type="presParOf" srcId="{6D11FC6A-CBF4-4D48-A4ED-F6D4DF342035}" destId="{571D6C94-42CD-47A3-95FE-12F2540E612F}" srcOrd="0" destOrd="0" presId="urn:microsoft.com/office/officeart/2005/8/layout/vList2"/>
    <dgm:cxn modelId="{A90377B3-FB06-4594-B3E5-0474BC55AA69}" type="presParOf" srcId="{6D11FC6A-CBF4-4D48-A4ED-F6D4DF342035}" destId="{89737D87-8C78-4F45-9BBE-8BE1B367D08D}" srcOrd="1" destOrd="0" presId="urn:microsoft.com/office/officeart/2005/8/layout/vList2"/>
    <dgm:cxn modelId="{FD3AEC43-4EF4-47F8-8A1B-33EA55B2922E}" type="presParOf" srcId="{6D11FC6A-CBF4-4D48-A4ED-F6D4DF342035}" destId="{590A831A-0DA2-4D2D-9CD0-9B3093B50F74}" srcOrd="2" destOrd="0" presId="urn:microsoft.com/office/officeart/2005/8/layout/vList2"/>
    <dgm:cxn modelId="{9B576E71-7C4E-4BC0-8E62-4BA97B409869}" type="presParOf" srcId="{6D11FC6A-CBF4-4D48-A4ED-F6D4DF342035}" destId="{72931238-DE26-4A5E-9E45-D0EA23A7C655}" srcOrd="3" destOrd="0" presId="urn:microsoft.com/office/officeart/2005/8/layout/vList2"/>
    <dgm:cxn modelId="{0E16BCAE-015E-4DBF-9470-E5A2531DE7AC}" type="presParOf" srcId="{6D11FC6A-CBF4-4D48-A4ED-F6D4DF342035}" destId="{1B331BF7-1293-4AB7-8C65-35B44D191188}"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E67B1D4-FBE7-45F4-98B0-F8E7741100EC}"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A2747903-77F1-4007-AD33-3D70A97E4A75}">
      <dgm:prSet/>
      <dgm:spPr/>
      <dgm:t>
        <a:bodyPr/>
        <a:lstStyle/>
        <a:p>
          <a:r>
            <a:rPr lang="en-GB"/>
            <a:t>It is now recognised as one of five dimensions for a personality disorder and has been described as</a:t>
          </a:r>
          <a:endParaRPr lang="en-US"/>
        </a:p>
      </dgm:t>
    </dgm:pt>
    <dgm:pt modelId="{01A137B1-856E-4B16-A852-2570887F8C81}" type="parTrans" cxnId="{915995E2-C09D-4CC7-814C-198C3F7965AE}">
      <dgm:prSet/>
      <dgm:spPr/>
      <dgm:t>
        <a:bodyPr/>
        <a:lstStyle/>
        <a:p>
          <a:endParaRPr lang="en-US"/>
        </a:p>
      </dgm:t>
    </dgm:pt>
    <dgm:pt modelId="{66E4C3F9-5035-4F93-9F41-4D4443534722}" type="sibTrans" cxnId="{915995E2-C09D-4CC7-814C-198C3F7965AE}">
      <dgm:prSet/>
      <dgm:spPr/>
      <dgm:t>
        <a:bodyPr/>
        <a:lstStyle/>
        <a:p>
          <a:endParaRPr lang="en-US"/>
        </a:p>
      </dgm:t>
    </dgm:pt>
    <dgm:pt modelId="{21281FC3-D873-4755-B064-AEFC5FCA666C}">
      <dgm:prSet/>
      <dgm:spPr/>
      <dgm:t>
        <a:bodyPr/>
        <a:lstStyle/>
        <a:p>
          <a:r>
            <a:rPr lang="en-GB" dirty="0"/>
            <a:t>`single most important clinical construct in  the criminal justice system` (Hare, 1996)</a:t>
          </a:r>
          <a:endParaRPr lang="en-US" dirty="0"/>
        </a:p>
      </dgm:t>
    </dgm:pt>
    <dgm:pt modelId="{9EF02004-4F85-4CAE-BF84-B21FBA2407AA}" type="parTrans" cxnId="{16F29CDB-9F7B-494F-AEF1-50F40515CA31}">
      <dgm:prSet/>
      <dgm:spPr/>
      <dgm:t>
        <a:bodyPr/>
        <a:lstStyle/>
        <a:p>
          <a:endParaRPr lang="en-US"/>
        </a:p>
      </dgm:t>
    </dgm:pt>
    <dgm:pt modelId="{2131A0B5-FAD1-4EA1-8D6A-CD2E53929749}" type="sibTrans" cxnId="{16F29CDB-9F7B-494F-AEF1-50F40515CA31}">
      <dgm:prSet/>
      <dgm:spPr/>
      <dgm:t>
        <a:bodyPr/>
        <a:lstStyle/>
        <a:p>
          <a:endParaRPr lang="en-US"/>
        </a:p>
      </dgm:t>
    </dgm:pt>
    <dgm:pt modelId="{A1DBB34D-0404-4E9A-8EDE-A277C542A62B}">
      <dgm:prSet/>
      <dgm:spPr/>
      <dgm:t>
        <a:bodyPr/>
        <a:lstStyle/>
        <a:p>
          <a:r>
            <a:rPr lang="en-GB"/>
            <a:t>`the most important forensic concept of the early twenty first century` (Patrick, 2006)</a:t>
          </a:r>
          <a:endParaRPr lang="en-US"/>
        </a:p>
      </dgm:t>
    </dgm:pt>
    <dgm:pt modelId="{2ADC9C11-AF9C-4CC3-8B52-6E5BFA075FEB}" type="parTrans" cxnId="{C372D5F1-0615-42AF-8C83-D5575A789A3A}">
      <dgm:prSet/>
      <dgm:spPr/>
      <dgm:t>
        <a:bodyPr/>
        <a:lstStyle/>
        <a:p>
          <a:endParaRPr lang="en-US"/>
        </a:p>
      </dgm:t>
    </dgm:pt>
    <dgm:pt modelId="{A6AD3E35-807A-4943-8F29-2177DF5BB07D}" type="sibTrans" cxnId="{C372D5F1-0615-42AF-8C83-D5575A789A3A}">
      <dgm:prSet/>
      <dgm:spPr/>
      <dgm:t>
        <a:bodyPr/>
        <a:lstStyle/>
        <a:p>
          <a:endParaRPr lang="en-US"/>
        </a:p>
      </dgm:t>
    </dgm:pt>
    <dgm:pt modelId="{BF4E9DA3-9F85-4C50-A3D8-035E8FAF7F7E}" type="pres">
      <dgm:prSet presAssocID="{9E67B1D4-FBE7-45F4-98B0-F8E7741100EC}" presName="outerComposite" presStyleCnt="0">
        <dgm:presLayoutVars>
          <dgm:chMax val="5"/>
          <dgm:dir/>
          <dgm:resizeHandles val="exact"/>
        </dgm:presLayoutVars>
      </dgm:prSet>
      <dgm:spPr/>
    </dgm:pt>
    <dgm:pt modelId="{C99D7353-1F18-4200-88B3-24420BB1B8B7}" type="pres">
      <dgm:prSet presAssocID="{9E67B1D4-FBE7-45F4-98B0-F8E7741100EC}" presName="dummyMaxCanvas" presStyleCnt="0">
        <dgm:presLayoutVars/>
      </dgm:prSet>
      <dgm:spPr/>
    </dgm:pt>
    <dgm:pt modelId="{5C43D900-2E30-4F2C-ADE0-EC78FDF0E511}" type="pres">
      <dgm:prSet presAssocID="{9E67B1D4-FBE7-45F4-98B0-F8E7741100EC}" presName="ThreeNodes_1" presStyleLbl="node1" presStyleIdx="0" presStyleCnt="3">
        <dgm:presLayoutVars>
          <dgm:bulletEnabled val="1"/>
        </dgm:presLayoutVars>
      </dgm:prSet>
      <dgm:spPr/>
    </dgm:pt>
    <dgm:pt modelId="{EA20C88B-73F7-40FC-B3CB-81D89EC05268}" type="pres">
      <dgm:prSet presAssocID="{9E67B1D4-FBE7-45F4-98B0-F8E7741100EC}" presName="ThreeNodes_2" presStyleLbl="node1" presStyleIdx="1" presStyleCnt="3">
        <dgm:presLayoutVars>
          <dgm:bulletEnabled val="1"/>
        </dgm:presLayoutVars>
      </dgm:prSet>
      <dgm:spPr/>
    </dgm:pt>
    <dgm:pt modelId="{26261235-6F82-4470-ADAF-38A25EA6D894}" type="pres">
      <dgm:prSet presAssocID="{9E67B1D4-FBE7-45F4-98B0-F8E7741100EC}" presName="ThreeNodes_3" presStyleLbl="node1" presStyleIdx="2" presStyleCnt="3">
        <dgm:presLayoutVars>
          <dgm:bulletEnabled val="1"/>
        </dgm:presLayoutVars>
      </dgm:prSet>
      <dgm:spPr/>
    </dgm:pt>
    <dgm:pt modelId="{CE9F9364-FE74-454D-ACDD-A5C58C767D2D}" type="pres">
      <dgm:prSet presAssocID="{9E67B1D4-FBE7-45F4-98B0-F8E7741100EC}" presName="ThreeConn_1-2" presStyleLbl="fgAccFollowNode1" presStyleIdx="0" presStyleCnt="2">
        <dgm:presLayoutVars>
          <dgm:bulletEnabled val="1"/>
        </dgm:presLayoutVars>
      </dgm:prSet>
      <dgm:spPr/>
    </dgm:pt>
    <dgm:pt modelId="{83800EB0-7E35-4EE7-AE38-5D631C9067DB}" type="pres">
      <dgm:prSet presAssocID="{9E67B1D4-FBE7-45F4-98B0-F8E7741100EC}" presName="ThreeConn_2-3" presStyleLbl="fgAccFollowNode1" presStyleIdx="1" presStyleCnt="2">
        <dgm:presLayoutVars>
          <dgm:bulletEnabled val="1"/>
        </dgm:presLayoutVars>
      </dgm:prSet>
      <dgm:spPr/>
    </dgm:pt>
    <dgm:pt modelId="{417ABFDA-146A-4188-9656-6DEA647BA61E}" type="pres">
      <dgm:prSet presAssocID="{9E67B1D4-FBE7-45F4-98B0-F8E7741100EC}" presName="ThreeNodes_1_text" presStyleLbl="node1" presStyleIdx="2" presStyleCnt="3">
        <dgm:presLayoutVars>
          <dgm:bulletEnabled val="1"/>
        </dgm:presLayoutVars>
      </dgm:prSet>
      <dgm:spPr/>
    </dgm:pt>
    <dgm:pt modelId="{1F7A0955-5693-4BC9-BBCA-2651D8604815}" type="pres">
      <dgm:prSet presAssocID="{9E67B1D4-FBE7-45F4-98B0-F8E7741100EC}" presName="ThreeNodes_2_text" presStyleLbl="node1" presStyleIdx="2" presStyleCnt="3">
        <dgm:presLayoutVars>
          <dgm:bulletEnabled val="1"/>
        </dgm:presLayoutVars>
      </dgm:prSet>
      <dgm:spPr/>
    </dgm:pt>
    <dgm:pt modelId="{84B1AFA9-2D17-42AA-B3EB-28221CDE74AC}" type="pres">
      <dgm:prSet presAssocID="{9E67B1D4-FBE7-45F4-98B0-F8E7741100EC}" presName="ThreeNodes_3_text" presStyleLbl="node1" presStyleIdx="2" presStyleCnt="3">
        <dgm:presLayoutVars>
          <dgm:bulletEnabled val="1"/>
        </dgm:presLayoutVars>
      </dgm:prSet>
      <dgm:spPr/>
    </dgm:pt>
  </dgm:ptLst>
  <dgm:cxnLst>
    <dgm:cxn modelId="{56846262-585B-47F5-BF2C-684DC63D6C73}" type="presOf" srcId="{A2747903-77F1-4007-AD33-3D70A97E4A75}" destId="{5C43D900-2E30-4F2C-ADE0-EC78FDF0E511}" srcOrd="0" destOrd="0" presId="urn:microsoft.com/office/officeart/2005/8/layout/vProcess5"/>
    <dgm:cxn modelId="{C88E497C-DB17-43CD-B8E8-739D914B6BD9}" type="presOf" srcId="{21281FC3-D873-4755-B064-AEFC5FCA666C}" destId="{EA20C88B-73F7-40FC-B3CB-81D89EC05268}" srcOrd="0" destOrd="0" presId="urn:microsoft.com/office/officeart/2005/8/layout/vProcess5"/>
    <dgm:cxn modelId="{95C33A92-8DC5-4BEE-9754-56CA7E37F72F}" type="presOf" srcId="{A1DBB34D-0404-4E9A-8EDE-A277C542A62B}" destId="{84B1AFA9-2D17-42AA-B3EB-28221CDE74AC}" srcOrd="1" destOrd="0" presId="urn:microsoft.com/office/officeart/2005/8/layout/vProcess5"/>
    <dgm:cxn modelId="{475E3293-0121-4E4E-A121-5B501F9C0D86}" type="presOf" srcId="{21281FC3-D873-4755-B064-AEFC5FCA666C}" destId="{1F7A0955-5693-4BC9-BBCA-2651D8604815}" srcOrd="1" destOrd="0" presId="urn:microsoft.com/office/officeart/2005/8/layout/vProcess5"/>
    <dgm:cxn modelId="{42E2C3B8-75C3-4E60-AAAD-723A480C7E31}" type="presOf" srcId="{66E4C3F9-5035-4F93-9F41-4D4443534722}" destId="{CE9F9364-FE74-454D-ACDD-A5C58C767D2D}" srcOrd="0" destOrd="0" presId="urn:microsoft.com/office/officeart/2005/8/layout/vProcess5"/>
    <dgm:cxn modelId="{016A39D3-8149-4CD1-B27E-C1522F44C486}" type="presOf" srcId="{9E67B1D4-FBE7-45F4-98B0-F8E7741100EC}" destId="{BF4E9DA3-9F85-4C50-A3D8-035E8FAF7F7E}" srcOrd="0" destOrd="0" presId="urn:microsoft.com/office/officeart/2005/8/layout/vProcess5"/>
    <dgm:cxn modelId="{F599EEDA-377B-428F-AD88-060B5F3CDADB}" type="presOf" srcId="{2131A0B5-FAD1-4EA1-8D6A-CD2E53929749}" destId="{83800EB0-7E35-4EE7-AE38-5D631C9067DB}" srcOrd="0" destOrd="0" presId="urn:microsoft.com/office/officeart/2005/8/layout/vProcess5"/>
    <dgm:cxn modelId="{16F29CDB-9F7B-494F-AEF1-50F40515CA31}" srcId="{9E67B1D4-FBE7-45F4-98B0-F8E7741100EC}" destId="{21281FC3-D873-4755-B064-AEFC5FCA666C}" srcOrd="1" destOrd="0" parTransId="{9EF02004-4F85-4CAE-BF84-B21FBA2407AA}" sibTransId="{2131A0B5-FAD1-4EA1-8D6A-CD2E53929749}"/>
    <dgm:cxn modelId="{915995E2-C09D-4CC7-814C-198C3F7965AE}" srcId="{9E67B1D4-FBE7-45F4-98B0-F8E7741100EC}" destId="{A2747903-77F1-4007-AD33-3D70A97E4A75}" srcOrd="0" destOrd="0" parTransId="{01A137B1-856E-4B16-A852-2570887F8C81}" sibTransId="{66E4C3F9-5035-4F93-9F41-4D4443534722}"/>
    <dgm:cxn modelId="{C372D5F1-0615-42AF-8C83-D5575A789A3A}" srcId="{9E67B1D4-FBE7-45F4-98B0-F8E7741100EC}" destId="{A1DBB34D-0404-4E9A-8EDE-A277C542A62B}" srcOrd="2" destOrd="0" parTransId="{2ADC9C11-AF9C-4CC3-8B52-6E5BFA075FEB}" sibTransId="{A6AD3E35-807A-4943-8F29-2177DF5BB07D}"/>
    <dgm:cxn modelId="{6DDC55F2-1822-434B-8318-58EC7A211E10}" type="presOf" srcId="{A2747903-77F1-4007-AD33-3D70A97E4A75}" destId="{417ABFDA-146A-4188-9656-6DEA647BA61E}" srcOrd="1" destOrd="0" presId="urn:microsoft.com/office/officeart/2005/8/layout/vProcess5"/>
    <dgm:cxn modelId="{D58458FC-9DF9-458B-A6D0-BBEB2E9406CF}" type="presOf" srcId="{A1DBB34D-0404-4E9A-8EDE-A277C542A62B}" destId="{26261235-6F82-4470-ADAF-38A25EA6D894}" srcOrd="0" destOrd="0" presId="urn:microsoft.com/office/officeart/2005/8/layout/vProcess5"/>
    <dgm:cxn modelId="{2F62AA0E-B4D5-4631-8BA4-0C0940D2696C}" type="presParOf" srcId="{BF4E9DA3-9F85-4C50-A3D8-035E8FAF7F7E}" destId="{C99D7353-1F18-4200-88B3-24420BB1B8B7}" srcOrd="0" destOrd="0" presId="urn:microsoft.com/office/officeart/2005/8/layout/vProcess5"/>
    <dgm:cxn modelId="{76C82E69-A79E-4985-9F4B-0AAB68ACF84E}" type="presParOf" srcId="{BF4E9DA3-9F85-4C50-A3D8-035E8FAF7F7E}" destId="{5C43D900-2E30-4F2C-ADE0-EC78FDF0E511}" srcOrd="1" destOrd="0" presId="urn:microsoft.com/office/officeart/2005/8/layout/vProcess5"/>
    <dgm:cxn modelId="{6740B529-A3F5-4AB6-B200-D0EB7B0E3D11}" type="presParOf" srcId="{BF4E9DA3-9F85-4C50-A3D8-035E8FAF7F7E}" destId="{EA20C88B-73F7-40FC-B3CB-81D89EC05268}" srcOrd="2" destOrd="0" presId="urn:microsoft.com/office/officeart/2005/8/layout/vProcess5"/>
    <dgm:cxn modelId="{F9875ECC-4182-43E0-A96E-8EC8EDA63170}" type="presParOf" srcId="{BF4E9DA3-9F85-4C50-A3D8-035E8FAF7F7E}" destId="{26261235-6F82-4470-ADAF-38A25EA6D894}" srcOrd="3" destOrd="0" presId="urn:microsoft.com/office/officeart/2005/8/layout/vProcess5"/>
    <dgm:cxn modelId="{6DE8AAF0-8F8E-4B0E-AA6C-61135B418246}" type="presParOf" srcId="{BF4E9DA3-9F85-4C50-A3D8-035E8FAF7F7E}" destId="{CE9F9364-FE74-454D-ACDD-A5C58C767D2D}" srcOrd="4" destOrd="0" presId="urn:microsoft.com/office/officeart/2005/8/layout/vProcess5"/>
    <dgm:cxn modelId="{412488D7-6115-4FE8-B1E4-CDB00C50A499}" type="presParOf" srcId="{BF4E9DA3-9F85-4C50-A3D8-035E8FAF7F7E}" destId="{83800EB0-7E35-4EE7-AE38-5D631C9067DB}" srcOrd="5" destOrd="0" presId="urn:microsoft.com/office/officeart/2005/8/layout/vProcess5"/>
    <dgm:cxn modelId="{4CF94248-016A-4448-8506-611BE3B00980}" type="presParOf" srcId="{BF4E9DA3-9F85-4C50-A3D8-035E8FAF7F7E}" destId="{417ABFDA-146A-4188-9656-6DEA647BA61E}" srcOrd="6" destOrd="0" presId="urn:microsoft.com/office/officeart/2005/8/layout/vProcess5"/>
    <dgm:cxn modelId="{7CDC60CA-72DF-42B7-B784-59692E8E73FA}" type="presParOf" srcId="{BF4E9DA3-9F85-4C50-A3D8-035E8FAF7F7E}" destId="{1F7A0955-5693-4BC9-BBCA-2651D8604815}" srcOrd="7" destOrd="0" presId="urn:microsoft.com/office/officeart/2005/8/layout/vProcess5"/>
    <dgm:cxn modelId="{6FED8E40-27B4-4A5C-82FB-C1CBA90B5336}" type="presParOf" srcId="{BF4E9DA3-9F85-4C50-A3D8-035E8FAF7F7E}" destId="{84B1AFA9-2D17-42AA-B3EB-28221CDE74AC}"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83F56EF-230E-48BF-80B3-5D490BFDB3C1}"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1E6C83C9-5A32-4B79-A1B3-222A7E9F0AF3}">
      <dgm:prSet/>
      <dgm:spPr/>
      <dgm:t>
        <a:bodyPr/>
        <a:lstStyle/>
        <a:p>
          <a:r>
            <a:rPr lang="en-GB"/>
            <a:t>Hare (1999) describes psychopaths as arrogant, callous, dominant, superficial and manipulative. </a:t>
          </a:r>
          <a:endParaRPr lang="en-US"/>
        </a:p>
      </dgm:t>
    </dgm:pt>
    <dgm:pt modelId="{A61072A0-68BF-4EBC-8374-1398D56B9C94}" type="parTrans" cxnId="{2683BA58-EC5E-438C-988B-991E1F40D4AB}">
      <dgm:prSet/>
      <dgm:spPr/>
      <dgm:t>
        <a:bodyPr/>
        <a:lstStyle/>
        <a:p>
          <a:endParaRPr lang="en-US"/>
        </a:p>
      </dgm:t>
    </dgm:pt>
    <dgm:pt modelId="{00B5D991-6184-4A19-838F-8038DA175ECF}" type="sibTrans" cxnId="{2683BA58-EC5E-438C-988B-991E1F40D4AB}">
      <dgm:prSet/>
      <dgm:spPr/>
      <dgm:t>
        <a:bodyPr/>
        <a:lstStyle/>
        <a:p>
          <a:endParaRPr lang="en-US"/>
        </a:p>
      </dgm:t>
    </dgm:pt>
    <dgm:pt modelId="{76045C27-B736-4F4A-AEC2-455180A4BDE1}">
      <dgm:prSet/>
      <dgm:spPr/>
      <dgm:t>
        <a:bodyPr/>
        <a:lstStyle/>
        <a:p>
          <a:r>
            <a:rPr lang="en-GB"/>
            <a:t>They are short-tempered, unable to form strong emotional relationships and are lacking in empathy, guilt or remorse. </a:t>
          </a:r>
          <a:endParaRPr lang="en-US"/>
        </a:p>
      </dgm:t>
    </dgm:pt>
    <dgm:pt modelId="{9C0279E1-FA0F-414D-A5AA-EE3A16AF6650}" type="parTrans" cxnId="{19CC31D5-4313-4279-A2A9-802D6202FA11}">
      <dgm:prSet/>
      <dgm:spPr/>
      <dgm:t>
        <a:bodyPr/>
        <a:lstStyle/>
        <a:p>
          <a:endParaRPr lang="en-US"/>
        </a:p>
      </dgm:t>
    </dgm:pt>
    <dgm:pt modelId="{AAD33DB9-AFB9-499B-B542-EFCCEC70857C}" type="sibTrans" cxnId="{19CC31D5-4313-4279-A2A9-802D6202FA11}">
      <dgm:prSet/>
      <dgm:spPr/>
      <dgm:t>
        <a:bodyPr/>
        <a:lstStyle/>
        <a:p>
          <a:endParaRPr lang="en-US"/>
        </a:p>
      </dgm:t>
    </dgm:pt>
    <dgm:pt modelId="{8DC4A3FB-71B8-41DF-A100-4FFAD6E63CCD}">
      <dgm:prSet/>
      <dgm:spPr/>
      <dgm:t>
        <a:bodyPr/>
        <a:lstStyle/>
        <a:p>
          <a:r>
            <a:rPr lang="en-GB" dirty="0"/>
            <a:t>The personality traits of psychopaths lead to socially deviant lifestyles typified by irresponsible impulsive behaviours. </a:t>
          </a:r>
          <a:endParaRPr lang="en-US" dirty="0"/>
        </a:p>
      </dgm:t>
    </dgm:pt>
    <dgm:pt modelId="{40C63A08-A59B-426D-9A1D-BB95A219DBB6}" type="parTrans" cxnId="{527B71A1-8290-4D3D-AC1F-7FC249E81E8D}">
      <dgm:prSet/>
      <dgm:spPr/>
      <dgm:t>
        <a:bodyPr/>
        <a:lstStyle/>
        <a:p>
          <a:endParaRPr lang="en-US"/>
        </a:p>
      </dgm:t>
    </dgm:pt>
    <dgm:pt modelId="{991F25E5-7FCE-475B-B26B-847B0D000180}" type="sibTrans" cxnId="{527B71A1-8290-4D3D-AC1F-7FC249E81E8D}">
      <dgm:prSet/>
      <dgm:spPr/>
      <dgm:t>
        <a:bodyPr/>
        <a:lstStyle/>
        <a:p>
          <a:endParaRPr lang="en-US"/>
        </a:p>
      </dgm:t>
    </dgm:pt>
    <dgm:pt modelId="{486558B5-8D10-4FB6-8FB9-76852477A679}" type="pres">
      <dgm:prSet presAssocID="{083F56EF-230E-48BF-80B3-5D490BFDB3C1}" presName="linear" presStyleCnt="0">
        <dgm:presLayoutVars>
          <dgm:animLvl val="lvl"/>
          <dgm:resizeHandles val="exact"/>
        </dgm:presLayoutVars>
      </dgm:prSet>
      <dgm:spPr/>
    </dgm:pt>
    <dgm:pt modelId="{C1544A22-D133-4109-910B-D543E005882D}" type="pres">
      <dgm:prSet presAssocID="{1E6C83C9-5A32-4B79-A1B3-222A7E9F0AF3}" presName="parentText" presStyleLbl="node1" presStyleIdx="0" presStyleCnt="3">
        <dgm:presLayoutVars>
          <dgm:chMax val="0"/>
          <dgm:bulletEnabled val="1"/>
        </dgm:presLayoutVars>
      </dgm:prSet>
      <dgm:spPr/>
    </dgm:pt>
    <dgm:pt modelId="{B0372BAB-CE61-4E10-91D1-00B51A4254ED}" type="pres">
      <dgm:prSet presAssocID="{00B5D991-6184-4A19-838F-8038DA175ECF}" presName="spacer" presStyleCnt="0"/>
      <dgm:spPr/>
    </dgm:pt>
    <dgm:pt modelId="{6B9EAC07-F862-4804-817C-A3364C018807}" type="pres">
      <dgm:prSet presAssocID="{76045C27-B736-4F4A-AEC2-455180A4BDE1}" presName="parentText" presStyleLbl="node1" presStyleIdx="1" presStyleCnt="3">
        <dgm:presLayoutVars>
          <dgm:chMax val="0"/>
          <dgm:bulletEnabled val="1"/>
        </dgm:presLayoutVars>
      </dgm:prSet>
      <dgm:spPr/>
    </dgm:pt>
    <dgm:pt modelId="{571E65A3-ADAF-4AC1-8E29-78C18E40DAB6}" type="pres">
      <dgm:prSet presAssocID="{AAD33DB9-AFB9-499B-B542-EFCCEC70857C}" presName="spacer" presStyleCnt="0"/>
      <dgm:spPr/>
    </dgm:pt>
    <dgm:pt modelId="{789FF769-5DAD-4AC1-BEAB-B2601510FD08}" type="pres">
      <dgm:prSet presAssocID="{8DC4A3FB-71B8-41DF-A100-4FFAD6E63CCD}" presName="parentText" presStyleLbl="node1" presStyleIdx="2" presStyleCnt="3">
        <dgm:presLayoutVars>
          <dgm:chMax val="0"/>
          <dgm:bulletEnabled val="1"/>
        </dgm:presLayoutVars>
      </dgm:prSet>
      <dgm:spPr/>
    </dgm:pt>
  </dgm:ptLst>
  <dgm:cxnLst>
    <dgm:cxn modelId="{81A55432-531B-45E8-8C6E-BCA3EC7F03AC}" type="presOf" srcId="{76045C27-B736-4F4A-AEC2-455180A4BDE1}" destId="{6B9EAC07-F862-4804-817C-A3364C018807}" srcOrd="0" destOrd="0" presId="urn:microsoft.com/office/officeart/2005/8/layout/vList2"/>
    <dgm:cxn modelId="{3E3DF236-112C-4C26-B7FD-E6710A3D27FE}" type="presOf" srcId="{8DC4A3FB-71B8-41DF-A100-4FFAD6E63CCD}" destId="{789FF769-5DAD-4AC1-BEAB-B2601510FD08}" srcOrd="0" destOrd="0" presId="urn:microsoft.com/office/officeart/2005/8/layout/vList2"/>
    <dgm:cxn modelId="{294E144C-BDC2-4F48-B1C9-824AF1CF42A3}" type="presOf" srcId="{1E6C83C9-5A32-4B79-A1B3-222A7E9F0AF3}" destId="{C1544A22-D133-4109-910B-D543E005882D}" srcOrd="0" destOrd="0" presId="urn:microsoft.com/office/officeart/2005/8/layout/vList2"/>
    <dgm:cxn modelId="{2683BA58-EC5E-438C-988B-991E1F40D4AB}" srcId="{083F56EF-230E-48BF-80B3-5D490BFDB3C1}" destId="{1E6C83C9-5A32-4B79-A1B3-222A7E9F0AF3}" srcOrd="0" destOrd="0" parTransId="{A61072A0-68BF-4EBC-8374-1398D56B9C94}" sibTransId="{00B5D991-6184-4A19-838F-8038DA175ECF}"/>
    <dgm:cxn modelId="{527B71A1-8290-4D3D-AC1F-7FC249E81E8D}" srcId="{083F56EF-230E-48BF-80B3-5D490BFDB3C1}" destId="{8DC4A3FB-71B8-41DF-A100-4FFAD6E63CCD}" srcOrd="2" destOrd="0" parTransId="{40C63A08-A59B-426D-9A1D-BB95A219DBB6}" sibTransId="{991F25E5-7FCE-475B-B26B-847B0D000180}"/>
    <dgm:cxn modelId="{2B4FFCBC-9A3A-4D4B-AD09-0EF0B1CB8B02}" type="presOf" srcId="{083F56EF-230E-48BF-80B3-5D490BFDB3C1}" destId="{486558B5-8D10-4FB6-8FB9-76852477A679}" srcOrd="0" destOrd="0" presId="urn:microsoft.com/office/officeart/2005/8/layout/vList2"/>
    <dgm:cxn modelId="{19CC31D5-4313-4279-A2A9-802D6202FA11}" srcId="{083F56EF-230E-48BF-80B3-5D490BFDB3C1}" destId="{76045C27-B736-4F4A-AEC2-455180A4BDE1}" srcOrd="1" destOrd="0" parTransId="{9C0279E1-FA0F-414D-A5AA-EE3A16AF6650}" sibTransId="{AAD33DB9-AFB9-499B-B542-EFCCEC70857C}"/>
    <dgm:cxn modelId="{82B56049-2606-4990-8A3C-D76EF9D7DBBC}" type="presParOf" srcId="{486558B5-8D10-4FB6-8FB9-76852477A679}" destId="{C1544A22-D133-4109-910B-D543E005882D}" srcOrd="0" destOrd="0" presId="urn:microsoft.com/office/officeart/2005/8/layout/vList2"/>
    <dgm:cxn modelId="{F08E3500-4AA8-4744-817E-9950680F5383}" type="presParOf" srcId="{486558B5-8D10-4FB6-8FB9-76852477A679}" destId="{B0372BAB-CE61-4E10-91D1-00B51A4254ED}" srcOrd="1" destOrd="0" presId="urn:microsoft.com/office/officeart/2005/8/layout/vList2"/>
    <dgm:cxn modelId="{E9070EBB-FAA1-4C18-900E-4CC671BF3B46}" type="presParOf" srcId="{486558B5-8D10-4FB6-8FB9-76852477A679}" destId="{6B9EAC07-F862-4804-817C-A3364C018807}" srcOrd="2" destOrd="0" presId="urn:microsoft.com/office/officeart/2005/8/layout/vList2"/>
    <dgm:cxn modelId="{4DB58497-C9EF-4749-BF57-7BEFC57EFA4C}" type="presParOf" srcId="{486558B5-8D10-4FB6-8FB9-76852477A679}" destId="{571E65A3-ADAF-4AC1-8E29-78C18E40DAB6}" srcOrd="3" destOrd="0" presId="urn:microsoft.com/office/officeart/2005/8/layout/vList2"/>
    <dgm:cxn modelId="{8A833BDA-71F4-4F50-85F8-B5D5689B7096}" type="presParOf" srcId="{486558B5-8D10-4FB6-8FB9-76852477A679}" destId="{789FF769-5DAD-4AC1-BEAB-B2601510FD08}"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92A175F4-06DB-4560-B472-60035059DD90}" type="doc">
      <dgm:prSet loTypeId="urn:microsoft.com/office/officeart/2016/7/layout/RepeatingBendingProcessNew" loCatId="process" qsTypeId="urn:microsoft.com/office/officeart/2005/8/quickstyle/simple1" qsCatId="simple" csTypeId="urn:microsoft.com/office/officeart/2005/8/colors/colorful5" csCatId="colorful"/>
      <dgm:spPr/>
      <dgm:t>
        <a:bodyPr/>
        <a:lstStyle/>
        <a:p>
          <a:endParaRPr lang="en-US"/>
        </a:p>
      </dgm:t>
    </dgm:pt>
    <dgm:pt modelId="{8F200831-F943-49EB-9095-3E3CB522F9B3}">
      <dgm:prSet/>
      <dgm:spPr/>
      <dgm:t>
        <a:bodyPr/>
        <a:lstStyle/>
        <a:p>
          <a:r>
            <a:rPr lang="en-GB" dirty="0">
              <a:solidFill>
                <a:schemeClr val="accent1">
                  <a:lumMod val="75000"/>
                </a:schemeClr>
              </a:solidFill>
            </a:rPr>
            <a:t>20% of male and female inmates are psychopaths.</a:t>
          </a:r>
          <a:endParaRPr lang="en-US" dirty="0">
            <a:solidFill>
              <a:schemeClr val="accent1">
                <a:lumMod val="75000"/>
              </a:schemeClr>
            </a:solidFill>
          </a:endParaRPr>
        </a:p>
      </dgm:t>
    </dgm:pt>
    <dgm:pt modelId="{D5FB2797-A12B-48B4-8D07-64C111DD767F}" type="parTrans" cxnId="{B6CFFE7C-7045-4E1E-959B-DCB6E76A9C82}">
      <dgm:prSet/>
      <dgm:spPr/>
      <dgm:t>
        <a:bodyPr/>
        <a:lstStyle/>
        <a:p>
          <a:endParaRPr lang="en-US"/>
        </a:p>
      </dgm:t>
    </dgm:pt>
    <dgm:pt modelId="{F780C408-4B8E-4CF7-AD03-DAFA06B645E0}" type="sibTrans" cxnId="{B6CFFE7C-7045-4E1E-959B-DCB6E76A9C82}">
      <dgm:prSet/>
      <dgm:spPr/>
      <dgm:t>
        <a:bodyPr/>
        <a:lstStyle/>
        <a:p>
          <a:endParaRPr lang="en-US"/>
        </a:p>
      </dgm:t>
    </dgm:pt>
    <dgm:pt modelId="{F0F8FAD4-873C-48A3-82C1-323A97B093DF}">
      <dgm:prSet/>
      <dgm:spPr/>
      <dgm:t>
        <a:bodyPr/>
        <a:lstStyle/>
        <a:p>
          <a:r>
            <a:rPr lang="en-GB" dirty="0">
              <a:solidFill>
                <a:schemeClr val="accent1">
                  <a:lumMod val="75000"/>
                </a:schemeClr>
              </a:solidFill>
            </a:rPr>
            <a:t>Yet, psychopaths are responsible for 50% or more of serious crime.</a:t>
          </a:r>
          <a:endParaRPr lang="en-US" dirty="0">
            <a:solidFill>
              <a:schemeClr val="accent1">
                <a:lumMod val="75000"/>
              </a:schemeClr>
            </a:solidFill>
          </a:endParaRPr>
        </a:p>
      </dgm:t>
    </dgm:pt>
    <dgm:pt modelId="{7461AB6D-96C9-47A4-B81B-D2BC8A40DC95}" type="parTrans" cxnId="{CEC27DDF-9F3E-414D-98E9-9E200B377B78}">
      <dgm:prSet/>
      <dgm:spPr/>
      <dgm:t>
        <a:bodyPr/>
        <a:lstStyle/>
        <a:p>
          <a:endParaRPr lang="en-US"/>
        </a:p>
      </dgm:t>
    </dgm:pt>
    <dgm:pt modelId="{DCB3A17F-DC11-4331-B934-79D36D312D7B}" type="sibTrans" cxnId="{CEC27DDF-9F3E-414D-98E9-9E200B377B78}">
      <dgm:prSet/>
      <dgm:spPr/>
      <dgm:t>
        <a:bodyPr/>
        <a:lstStyle/>
        <a:p>
          <a:endParaRPr lang="en-US"/>
        </a:p>
      </dgm:t>
    </dgm:pt>
    <dgm:pt modelId="{7F307ED1-08BE-4823-8652-24AA2695D1FF}">
      <dgm:prSet/>
      <dgm:spPr/>
      <dgm:t>
        <a:bodyPr/>
        <a:lstStyle/>
        <a:p>
          <a:r>
            <a:rPr lang="en-GB" dirty="0">
              <a:solidFill>
                <a:schemeClr val="accent1">
                  <a:lumMod val="75000"/>
                </a:schemeClr>
              </a:solidFill>
            </a:rPr>
            <a:t>44% of offenders who kill law enforcement officers are psychopaths.</a:t>
          </a:r>
          <a:endParaRPr lang="en-US" dirty="0">
            <a:solidFill>
              <a:schemeClr val="accent1">
                <a:lumMod val="75000"/>
              </a:schemeClr>
            </a:solidFill>
          </a:endParaRPr>
        </a:p>
      </dgm:t>
    </dgm:pt>
    <dgm:pt modelId="{2C2E35E4-405D-42CA-B167-8DFAB7D9BF51}" type="parTrans" cxnId="{32D48B66-ABD8-4F55-9B04-9B257CB1E097}">
      <dgm:prSet/>
      <dgm:spPr/>
      <dgm:t>
        <a:bodyPr/>
        <a:lstStyle/>
        <a:p>
          <a:endParaRPr lang="en-US"/>
        </a:p>
      </dgm:t>
    </dgm:pt>
    <dgm:pt modelId="{BCD46D60-A877-494B-AB28-BA260E9DC55B}" type="sibTrans" cxnId="{32D48B66-ABD8-4F55-9B04-9B257CB1E097}">
      <dgm:prSet/>
      <dgm:spPr/>
      <dgm:t>
        <a:bodyPr/>
        <a:lstStyle/>
        <a:p>
          <a:endParaRPr lang="en-US"/>
        </a:p>
      </dgm:t>
    </dgm:pt>
    <dgm:pt modelId="{7663AAB8-6A9B-4C33-B089-3B27152C19B3}">
      <dgm:prSet/>
      <dgm:spPr/>
      <dgm:t>
        <a:bodyPr/>
        <a:lstStyle/>
        <a:p>
          <a:r>
            <a:rPr lang="en-GB" dirty="0"/>
            <a:t>The violence of non psychopaths occurs as a response to emotion or intense events whereas in psychopathy the violence is goal directed.</a:t>
          </a:r>
          <a:endParaRPr lang="en-US" dirty="0"/>
        </a:p>
      </dgm:t>
    </dgm:pt>
    <dgm:pt modelId="{181DF05B-F2F3-4028-A450-B86D82667C15}" type="parTrans" cxnId="{4633B870-A477-4ADE-B272-16071598C5D4}">
      <dgm:prSet/>
      <dgm:spPr/>
      <dgm:t>
        <a:bodyPr/>
        <a:lstStyle/>
        <a:p>
          <a:endParaRPr lang="en-US"/>
        </a:p>
      </dgm:t>
    </dgm:pt>
    <dgm:pt modelId="{BAEE9DA6-B6F4-4FB4-9AEB-EB7DC9DC9698}" type="sibTrans" cxnId="{4633B870-A477-4ADE-B272-16071598C5D4}">
      <dgm:prSet/>
      <dgm:spPr/>
      <dgm:t>
        <a:bodyPr/>
        <a:lstStyle/>
        <a:p>
          <a:endParaRPr lang="en-US"/>
        </a:p>
      </dgm:t>
    </dgm:pt>
    <dgm:pt modelId="{6D2DB644-4E54-43AB-97B5-6AA28D6865DB}">
      <dgm:prSet/>
      <dgm:spPr/>
      <dgm:t>
        <a:bodyPr/>
        <a:lstStyle/>
        <a:p>
          <a:r>
            <a:rPr lang="en-GB" dirty="0">
              <a:solidFill>
                <a:schemeClr val="bg1"/>
              </a:solidFill>
            </a:rPr>
            <a:t>Two thirds of their victims are women.      (Howitt, 2015).</a:t>
          </a:r>
          <a:endParaRPr lang="en-US" dirty="0">
            <a:solidFill>
              <a:schemeClr val="bg1"/>
            </a:solidFill>
          </a:endParaRPr>
        </a:p>
      </dgm:t>
    </dgm:pt>
    <dgm:pt modelId="{B71FA781-8F60-467B-9B92-25F4FBD0BDC4}" type="parTrans" cxnId="{4E6E7E0C-6CBB-4AB0-A6CC-F5351F3CDCCA}">
      <dgm:prSet/>
      <dgm:spPr/>
      <dgm:t>
        <a:bodyPr/>
        <a:lstStyle/>
        <a:p>
          <a:endParaRPr lang="en-US"/>
        </a:p>
      </dgm:t>
    </dgm:pt>
    <dgm:pt modelId="{D80A2187-445C-4E40-8682-31E4A7410FD8}" type="sibTrans" cxnId="{4E6E7E0C-6CBB-4AB0-A6CC-F5351F3CDCCA}">
      <dgm:prSet/>
      <dgm:spPr/>
      <dgm:t>
        <a:bodyPr/>
        <a:lstStyle/>
        <a:p>
          <a:endParaRPr lang="en-US"/>
        </a:p>
      </dgm:t>
    </dgm:pt>
    <dgm:pt modelId="{AD448549-A2AD-4361-A19D-18BE0FDC8AE2}" type="pres">
      <dgm:prSet presAssocID="{92A175F4-06DB-4560-B472-60035059DD90}" presName="Name0" presStyleCnt="0">
        <dgm:presLayoutVars>
          <dgm:dir/>
          <dgm:resizeHandles val="exact"/>
        </dgm:presLayoutVars>
      </dgm:prSet>
      <dgm:spPr/>
    </dgm:pt>
    <dgm:pt modelId="{6EC3CABE-C669-40CB-B99A-AD8222408A1F}" type="pres">
      <dgm:prSet presAssocID="{8F200831-F943-49EB-9095-3E3CB522F9B3}" presName="node" presStyleLbl="node1" presStyleIdx="0" presStyleCnt="5">
        <dgm:presLayoutVars>
          <dgm:bulletEnabled val="1"/>
        </dgm:presLayoutVars>
      </dgm:prSet>
      <dgm:spPr/>
    </dgm:pt>
    <dgm:pt modelId="{F120F375-5C8B-425E-8E20-78D42F208B35}" type="pres">
      <dgm:prSet presAssocID="{F780C408-4B8E-4CF7-AD03-DAFA06B645E0}" presName="sibTrans" presStyleLbl="sibTrans1D1" presStyleIdx="0" presStyleCnt="4"/>
      <dgm:spPr/>
    </dgm:pt>
    <dgm:pt modelId="{7B857E7D-3D52-4B11-A55E-A202490486F2}" type="pres">
      <dgm:prSet presAssocID="{F780C408-4B8E-4CF7-AD03-DAFA06B645E0}" presName="connectorText" presStyleLbl="sibTrans1D1" presStyleIdx="0" presStyleCnt="4"/>
      <dgm:spPr/>
    </dgm:pt>
    <dgm:pt modelId="{ECD13816-7C3E-41F2-B300-4F1D2ADF954D}" type="pres">
      <dgm:prSet presAssocID="{F0F8FAD4-873C-48A3-82C1-323A97B093DF}" presName="node" presStyleLbl="node1" presStyleIdx="1" presStyleCnt="5">
        <dgm:presLayoutVars>
          <dgm:bulletEnabled val="1"/>
        </dgm:presLayoutVars>
      </dgm:prSet>
      <dgm:spPr/>
    </dgm:pt>
    <dgm:pt modelId="{ADF49846-D1E6-4C6C-BFD9-3518FBBF69F9}" type="pres">
      <dgm:prSet presAssocID="{DCB3A17F-DC11-4331-B934-79D36D312D7B}" presName="sibTrans" presStyleLbl="sibTrans1D1" presStyleIdx="1" presStyleCnt="4"/>
      <dgm:spPr/>
    </dgm:pt>
    <dgm:pt modelId="{74BE49E2-A877-4B16-A2AA-B36217D97F4E}" type="pres">
      <dgm:prSet presAssocID="{DCB3A17F-DC11-4331-B934-79D36D312D7B}" presName="connectorText" presStyleLbl="sibTrans1D1" presStyleIdx="1" presStyleCnt="4"/>
      <dgm:spPr/>
    </dgm:pt>
    <dgm:pt modelId="{7BF19863-63A8-40EE-87AB-B7680D22CB56}" type="pres">
      <dgm:prSet presAssocID="{7F307ED1-08BE-4823-8652-24AA2695D1FF}" presName="node" presStyleLbl="node1" presStyleIdx="2" presStyleCnt="5">
        <dgm:presLayoutVars>
          <dgm:bulletEnabled val="1"/>
        </dgm:presLayoutVars>
      </dgm:prSet>
      <dgm:spPr/>
    </dgm:pt>
    <dgm:pt modelId="{7F3C1794-D514-487A-8016-C3D999F110C2}" type="pres">
      <dgm:prSet presAssocID="{BCD46D60-A877-494B-AB28-BA260E9DC55B}" presName="sibTrans" presStyleLbl="sibTrans1D1" presStyleIdx="2" presStyleCnt="4"/>
      <dgm:spPr/>
    </dgm:pt>
    <dgm:pt modelId="{7356D364-F245-4434-9186-12C68FF20065}" type="pres">
      <dgm:prSet presAssocID="{BCD46D60-A877-494B-AB28-BA260E9DC55B}" presName="connectorText" presStyleLbl="sibTrans1D1" presStyleIdx="2" presStyleCnt="4"/>
      <dgm:spPr/>
    </dgm:pt>
    <dgm:pt modelId="{D2FF6556-A16B-4386-9F21-448632C9E0EE}" type="pres">
      <dgm:prSet presAssocID="{7663AAB8-6A9B-4C33-B089-3B27152C19B3}" presName="node" presStyleLbl="node1" presStyleIdx="3" presStyleCnt="5">
        <dgm:presLayoutVars>
          <dgm:bulletEnabled val="1"/>
        </dgm:presLayoutVars>
      </dgm:prSet>
      <dgm:spPr/>
    </dgm:pt>
    <dgm:pt modelId="{5785AF3B-C974-4EE9-87D2-490849B26FB5}" type="pres">
      <dgm:prSet presAssocID="{BAEE9DA6-B6F4-4FB4-9AEB-EB7DC9DC9698}" presName="sibTrans" presStyleLbl="sibTrans1D1" presStyleIdx="3" presStyleCnt="4"/>
      <dgm:spPr/>
    </dgm:pt>
    <dgm:pt modelId="{B96B9B6A-C752-4BF9-BEFD-FDE989055568}" type="pres">
      <dgm:prSet presAssocID="{BAEE9DA6-B6F4-4FB4-9AEB-EB7DC9DC9698}" presName="connectorText" presStyleLbl="sibTrans1D1" presStyleIdx="3" presStyleCnt="4"/>
      <dgm:spPr/>
    </dgm:pt>
    <dgm:pt modelId="{63B9448C-A901-4570-B556-9C65BC0A9B96}" type="pres">
      <dgm:prSet presAssocID="{6D2DB644-4E54-43AB-97B5-6AA28D6865DB}" presName="node" presStyleLbl="node1" presStyleIdx="4" presStyleCnt="5">
        <dgm:presLayoutVars>
          <dgm:bulletEnabled val="1"/>
        </dgm:presLayoutVars>
      </dgm:prSet>
      <dgm:spPr/>
    </dgm:pt>
  </dgm:ptLst>
  <dgm:cxnLst>
    <dgm:cxn modelId="{4E6E7E0C-6CBB-4AB0-A6CC-F5351F3CDCCA}" srcId="{92A175F4-06DB-4560-B472-60035059DD90}" destId="{6D2DB644-4E54-43AB-97B5-6AA28D6865DB}" srcOrd="4" destOrd="0" parTransId="{B71FA781-8F60-467B-9B92-25F4FBD0BDC4}" sibTransId="{D80A2187-445C-4E40-8682-31E4A7410FD8}"/>
    <dgm:cxn modelId="{3DDEB913-6E01-49BD-B5C4-59168A7F08D6}" type="presOf" srcId="{F780C408-4B8E-4CF7-AD03-DAFA06B645E0}" destId="{7B857E7D-3D52-4B11-A55E-A202490486F2}" srcOrd="1" destOrd="0" presId="urn:microsoft.com/office/officeart/2016/7/layout/RepeatingBendingProcessNew"/>
    <dgm:cxn modelId="{A7F5141B-442F-4E06-A708-951B717A3EDE}" type="presOf" srcId="{BAEE9DA6-B6F4-4FB4-9AEB-EB7DC9DC9698}" destId="{B96B9B6A-C752-4BF9-BEFD-FDE989055568}" srcOrd="1" destOrd="0" presId="urn:microsoft.com/office/officeart/2016/7/layout/RepeatingBendingProcessNew"/>
    <dgm:cxn modelId="{65032037-AD55-4ED3-A4EF-506555A198DE}" type="presOf" srcId="{BCD46D60-A877-494B-AB28-BA260E9DC55B}" destId="{7F3C1794-D514-487A-8016-C3D999F110C2}" srcOrd="0" destOrd="0" presId="urn:microsoft.com/office/officeart/2016/7/layout/RepeatingBendingProcessNew"/>
    <dgm:cxn modelId="{AD33B539-6ED4-4DE7-8734-1C508EAAFA22}" type="presOf" srcId="{8F200831-F943-49EB-9095-3E3CB522F9B3}" destId="{6EC3CABE-C669-40CB-B99A-AD8222408A1F}" srcOrd="0" destOrd="0" presId="urn:microsoft.com/office/officeart/2016/7/layout/RepeatingBendingProcessNew"/>
    <dgm:cxn modelId="{10D6AB3E-6F25-4017-9023-4E4E2A8DE9ED}" type="presOf" srcId="{7663AAB8-6A9B-4C33-B089-3B27152C19B3}" destId="{D2FF6556-A16B-4386-9F21-448632C9E0EE}" srcOrd="0" destOrd="0" presId="urn:microsoft.com/office/officeart/2016/7/layout/RepeatingBendingProcessNew"/>
    <dgm:cxn modelId="{32D48B66-ABD8-4F55-9B04-9B257CB1E097}" srcId="{92A175F4-06DB-4560-B472-60035059DD90}" destId="{7F307ED1-08BE-4823-8652-24AA2695D1FF}" srcOrd="2" destOrd="0" parTransId="{2C2E35E4-405D-42CA-B167-8DFAB7D9BF51}" sibTransId="{BCD46D60-A877-494B-AB28-BA260E9DC55B}"/>
    <dgm:cxn modelId="{4633B870-A477-4ADE-B272-16071598C5D4}" srcId="{92A175F4-06DB-4560-B472-60035059DD90}" destId="{7663AAB8-6A9B-4C33-B089-3B27152C19B3}" srcOrd="3" destOrd="0" parTransId="{181DF05B-F2F3-4028-A450-B86D82667C15}" sibTransId="{BAEE9DA6-B6F4-4FB4-9AEB-EB7DC9DC9698}"/>
    <dgm:cxn modelId="{07B90752-C303-4021-9E79-AD750EBDA45D}" type="presOf" srcId="{92A175F4-06DB-4560-B472-60035059DD90}" destId="{AD448549-A2AD-4361-A19D-18BE0FDC8AE2}" srcOrd="0" destOrd="0" presId="urn:microsoft.com/office/officeart/2016/7/layout/RepeatingBendingProcessNew"/>
    <dgm:cxn modelId="{49D09557-05A7-4FB4-A07A-A7C7496844A2}" type="presOf" srcId="{7F307ED1-08BE-4823-8652-24AA2695D1FF}" destId="{7BF19863-63A8-40EE-87AB-B7680D22CB56}" srcOrd="0" destOrd="0" presId="urn:microsoft.com/office/officeart/2016/7/layout/RepeatingBendingProcessNew"/>
    <dgm:cxn modelId="{B6CFFE7C-7045-4E1E-959B-DCB6E76A9C82}" srcId="{92A175F4-06DB-4560-B472-60035059DD90}" destId="{8F200831-F943-49EB-9095-3E3CB522F9B3}" srcOrd="0" destOrd="0" parTransId="{D5FB2797-A12B-48B4-8D07-64C111DD767F}" sibTransId="{F780C408-4B8E-4CF7-AD03-DAFA06B645E0}"/>
    <dgm:cxn modelId="{74874883-8F63-4A54-AA0D-94EB554EC475}" type="presOf" srcId="{DCB3A17F-DC11-4331-B934-79D36D312D7B}" destId="{ADF49846-D1E6-4C6C-BFD9-3518FBBF69F9}" srcOrd="0" destOrd="0" presId="urn:microsoft.com/office/officeart/2016/7/layout/RepeatingBendingProcessNew"/>
    <dgm:cxn modelId="{6DDEF199-7D0A-4DD7-B108-C7226FA5008E}" type="presOf" srcId="{6D2DB644-4E54-43AB-97B5-6AA28D6865DB}" destId="{63B9448C-A901-4570-B556-9C65BC0A9B96}" srcOrd="0" destOrd="0" presId="urn:microsoft.com/office/officeart/2016/7/layout/RepeatingBendingProcessNew"/>
    <dgm:cxn modelId="{E2652FBC-08A0-4F84-B3FD-427E3BA39150}" type="presOf" srcId="{F780C408-4B8E-4CF7-AD03-DAFA06B645E0}" destId="{F120F375-5C8B-425E-8E20-78D42F208B35}" srcOrd="0" destOrd="0" presId="urn:microsoft.com/office/officeart/2016/7/layout/RepeatingBendingProcessNew"/>
    <dgm:cxn modelId="{7DFDACBD-C7A5-46AD-B9D4-60911CDAC3F5}" type="presOf" srcId="{F0F8FAD4-873C-48A3-82C1-323A97B093DF}" destId="{ECD13816-7C3E-41F2-B300-4F1D2ADF954D}" srcOrd="0" destOrd="0" presId="urn:microsoft.com/office/officeart/2016/7/layout/RepeatingBendingProcessNew"/>
    <dgm:cxn modelId="{1956F6D7-4CF6-4338-BC8F-9ABD87D7D79E}" type="presOf" srcId="{BCD46D60-A877-494B-AB28-BA260E9DC55B}" destId="{7356D364-F245-4434-9186-12C68FF20065}" srcOrd="1" destOrd="0" presId="urn:microsoft.com/office/officeart/2016/7/layout/RepeatingBendingProcessNew"/>
    <dgm:cxn modelId="{CEC27DDF-9F3E-414D-98E9-9E200B377B78}" srcId="{92A175F4-06DB-4560-B472-60035059DD90}" destId="{F0F8FAD4-873C-48A3-82C1-323A97B093DF}" srcOrd="1" destOrd="0" parTransId="{7461AB6D-96C9-47A4-B81B-D2BC8A40DC95}" sibTransId="{DCB3A17F-DC11-4331-B934-79D36D312D7B}"/>
    <dgm:cxn modelId="{14519AEB-B83F-41AD-9BE6-A4B5B29C9BCB}" type="presOf" srcId="{BAEE9DA6-B6F4-4FB4-9AEB-EB7DC9DC9698}" destId="{5785AF3B-C974-4EE9-87D2-490849B26FB5}" srcOrd="0" destOrd="0" presId="urn:microsoft.com/office/officeart/2016/7/layout/RepeatingBendingProcessNew"/>
    <dgm:cxn modelId="{08C807F6-93A2-46D4-B5D0-21DDB739E755}" type="presOf" srcId="{DCB3A17F-DC11-4331-B934-79D36D312D7B}" destId="{74BE49E2-A877-4B16-A2AA-B36217D97F4E}" srcOrd="1" destOrd="0" presId="urn:microsoft.com/office/officeart/2016/7/layout/RepeatingBendingProcessNew"/>
    <dgm:cxn modelId="{AE5DF5D6-548E-4F32-AFA3-D7683D135393}" type="presParOf" srcId="{AD448549-A2AD-4361-A19D-18BE0FDC8AE2}" destId="{6EC3CABE-C669-40CB-B99A-AD8222408A1F}" srcOrd="0" destOrd="0" presId="urn:microsoft.com/office/officeart/2016/7/layout/RepeatingBendingProcessNew"/>
    <dgm:cxn modelId="{A090C3D4-6C89-4499-9CAD-014CD593584C}" type="presParOf" srcId="{AD448549-A2AD-4361-A19D-18BE0FDC8AE2}" destId="{F120F375-5C8B-425E-8E20-78D42F208B35}" srcOrd="1" destOrd="0" presId="urn:microsoft.com/office/officeart/2016/7/layout/RepeatingBendingProcessNew"/>
    <dgm:cxn modelId="{07354085-B8C5-4AB8-80CE-DC8A560A0D45}" type="presParOf" srcId="{F120F375-5C8B-425E-8E20-78D42F208B35}" destId="{7B857E7D-3D52-4B11-A55E-A202490486F2}" srcOrd="0" destOrd="0" presId="urn:microsoft.com/office/officeart/2016/7/layout/RepeatingBendingProcessNew"/>
    <dgm:cxn modelId="{9FB856CB-C182-48AD-A516-F106F5D41B80}" type="presParOf" srcId="{AD448549-A2AD-4361-A19D-18BE0FDC8AE2}" destId="{ECD13816-7C3E-41F2-B300-4F1D2ADF954D}" srcOrd="2" destOrd="0" presId="urn:microsoft.com/office/officeart/2016/7/layout/RepeatingBendingProcessNew"/>
    <dgm:cxn modelId="{3C7F2763-ED88-4B92-8EEF-4188D97A174C}" type="presParOf" srcId="{AD448549-A2AD-4361-A19D-18BE0FDC8AE2}" destId="{ADF49846-D1E6-4C6C-BFD9-3518FBBF69F9}" srcOrd="3" destOrd="0" presId="urn:microsoft.com/office/officeart/2016/7/layout/RepeatingBendingProcessNew"/>
    <dgm:cxn modelId="{62A1E36E-E18F-472A-8A82-14E4203EC750}" type="presParOf" srcId="{ADF49846-D1E6-4C6C-BFD9-3518FBBF69F9}" destId="{74BE49E2-A877-4B16-A2AA-B36217D97F4E}" srcOrd="0" destOrd="0" presId="urn:microsoft.com/office/officeart/2016/7/layout/RepeatingBendingProcessNew"/>
    <dgm:cxn modelId="{2991A2EA-D897-4B25-9CF1-22BD1740D164}" type="presParOf" srcId="{AD448549-A2AD-4361-A19D-18BE0FDC8AE2}" destId="{7BF19863-63A8-40EE-87AB-B7680D22CB56}" srcOrd="4" destOrd="0" presId="urn:microsoft.com/office/officeart/2016/7/layout/RepeatingBendingProcessNew"/>
    <dgm:cxn modelId="{E398B564-BC5D-4B98-90D7-6248D9C261D9}" type="presParOf" srcId="{AD448549-A2AD-4361-A19D-18BE0FDC8AE2}" destId="{7F3C1794-D514-487A-8016-C3D999F110C2}" srcOrd="5" destOrd="0" presId="urn:microsoft.com/office/officeart/2016/7/layout/RepeatingBendingProcessNew"/>
    <dgm:cxn modelId="{AC413C49-2B47-4B5B-88D0-EB3CFAE8E191}" type="presParOf" srcId="{7F3C1794-D514-487A-8016-C3D999F110C2}" destId="{7356D364-F245-4434-9186-12C68FF20065}" srcOrd="0" destOrd="0" presId="urn:microsoft.com/office/officeart/2016/7/layout/RepeatingBendingProcessNew"/>
    <dgm:cxn modelId="{5B51031D-5497-4D86-8FEF-5956A64EA146}" type="presParOf" srcId="{AD448549-A2AD-4361-A19D-18BE0FDC8AE2}" destId="{D2FF6556-A16B-4386-9F21-448632C9E0EE}" srcOrd="6" destOrd="0" presId="urn:microsoft.com/office/officeart/2016/7/layout/RepeatingBendingProcessNew"/>
    <dgm:cxn modelId="{011A0552-DECA-4896-B3A2-928B8D14AEB5}" type="presParOf" srcId="{AD448549-A2AD-4361-A19D-18BE0FDC8AE2}" destId="{5785AF3B-C974-4EE9-87D2-490849B26FB5}" srcOrd="7" destOrd="0" presId="urn:microsoft.com/office/officeart/2016/7/layout/RepeatingBendingProcessNew"/>
    <dgm:cxn modelId="{225A714A-EDB3-498A-9254-9A4BB09306B1}" type="presParOf" srcId="{5785AF3B-C974-4EE9-87D2-490849B26FB5}" destId="{B96B9B6A-C752-4BF9-BEFD-FDE989055568}" srcOrd="0" destOrd="0" presId="urn:microsoft.com/office/officeart/2016/7/layout/RepeatingBendingProcessNew"/>
    <dgm:cxn modelId="{F729CD27-FF05-46A7-8662-00C08393BE6C}" type="presParOf" srcId="{AD448549-A2AD-4361-A19D-18BE0FDC8AE2}" destId="{63B9448C-A901-4570-B556-9C65BC0A9B96}" srcOrd="8"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2A0C4240-0B83-4E93-B3D2-5356AE8DBF0B}"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DDDD3292-068C-419C-937F-AF0C88CF56AB}">
      <dgm:prSet/>
      <dgm:spPr/>
      <dgm:t>
        <a:bodyPr/>
        <a:lstStyle/>
        <a:p>
          <a:r>
            <a:rPr lang="en-GB"/>
            <a:t>Recorded characteristics noted by psychologists working with psychopaths:</a:t>
          </a:r>
          <a:endParaRPr lang="en-US"/>
        </a:p>
      </dgm:t>
    </dgm:pt>
    <dgm:pt modelId="{F60949F9-6616-4C96-860E-9370CC005031}" type="parTrans" cxnId="{6712B42B-6C0A-4AAD-BDC2-F4DF0AA1DD71}">
      <dgm:prSet/>
      <dgm:spPr/>
      <dgm:t>
        <a:bodyPr/>
        <a:lstStyle/>
        <a:p>
          <a:endParaRPr lang="en-US"/>
        </a:p>
      </dgm:t>
    </dgm:pt>
    <dgm:pt modelId="{C5AB31FB-1099-4B22-BF46-4A05E782B3A2}" type="sibTrans" cxnId="{6712B42B-6C0A-4AAD-BDC2-F4DF0AA1DD71}">
      <dgm:prSet/>
      <dgm:spPr/>
      <dgm:t>
        <a:bodyPr/>
        <a:lstStyle/>
        <a:p>
          <a:endParaRPr lang="en-US"/>
        </a:p>
      </dgm:t>
    </dgm:pt>
    <dgm:pt modelId="{9CF5B847-77CA-42F3-A645-9CF0603E0331}">
      <dgm:prSet/>
      <dgm:spPr/>
      <dgm:t>
        <a:bodyPr/>
        <a:lstStyle/>
        <a:p>
          <a:r>
            <a:rPr lang="en-GB"/>
            <a:t>Lack of guilt/remorse.</a:t>
          </a:r>
          <a:endParaRPr lang="en-US"/>
        </a:p>
      </dgm:t>
    </dgm:pt>
    <dgm:pt modelId="{68252C41-882F-497E-9260-1922ECB1B39D}" type="parTrans" cxnId="{39E6516D-72E3-465D-8BB2-9DECCB053CBB}">
      <dgm:prSet/>
      <dgm:spPr/>
      <dgm:t>
        <a:bodyPr/>
        <a:lstStyle/>
        <a:p>
          <a:endParaRPr lang="en-US"/>
        </a:p>
      </dgm:t>
    </dgm:pt>
    <dgm:pt modelId="{74BA7587-9E85-4D30-AA30-C0C1F0E13EA9}" type="sibTrans" cxnId="{39E6516D-72E3-465D-8BB2-9DECCB053CBB}">
      <dgm:prSet/>
      <dgm:spPr/>
      <dgm:t>
        <a:bodyPr/>
        <a:lstStyle/>
        <a:p>
          <a:endParaRPr lang="en-US"/>
        </a:p>
      </dgm:t>
    </dgm:pt>
    <dgm:pt modelId="{C57E0E2C-F99F-42D6-8559-061568F6F35B}">
      <dgm:prSet/>
      <dgm:spPr/>
      <dgm:t>
        <a:bodyPr/>
        <a:lstStyle/>
        <a:p>
          <a:r>
            <a:rPr lang="en-GB"/>
            <a:t>Egocentricity.</a:t>
          </a:r>
          <a:endParaRPr lang="en-US"/>
        </a:p>
      </dgm:t>
    </dgm:pt>
    <dgm:pt modelId="{049CF028-3DDD-434D-A3A2-8AAF34A157B3}" type="parTrans" cxnId="{E262B6DA-EB34-4F7E-99E7-DA53250F4C31}">
      <dgm:prSet/>
      <dgm:spPr/>
      <dgm:t>
        <a:bodyPr/>
        <a:lstStyle/>
        <a:p>
          <a:endParaRPr lang="en-US"/>
        </a:p>
      </dgm:t>
    </dgm:pt>
    <dgm:pt modelId="{F32B01C3-060D-4188-9459-70D3B4C1FFB6}" type="sibTrans" cxnId="{E262B6DA-EB34-4F7E-99E7-DA53250F4C31}">
      <dgm:prSet/>
      <dgm:spPr/>
      <dgm:t>
        <a:bodyPr/>
        <a:lstStyle/>
        <a:p>
          <a:endParaRPr lang="en-US"/>
        </a:p>
      </dgm:t>
    </dgm:pt>
    <dgm:pt modelId="{D549D235-D6B3-4CC4-818B-491DB3486613}">
      <dgm:prSet/>
      <dgm:spPr/>
      <dgm:t>
        <a:bodyPr/>
        <a:lstStyle/>
        <a:p>
          <a:r>
            <a:rPr lang="en-GB"/>
            <a:t>Impulsiveness.</a:t>
          </a:r>
          <a:endParaRPr lang="en-US"/>
        </a:p>
      </dgm:t>
    </dgm:pt>
    <dgm:pt modelId="{3B082E4B-7CFC-4E83-97A8-14D90FC41ED0}" type="parTrans" cxnId="{4E8A8B33-0B90-4191-84C5-A40D180DCF66}">
      <dgm:prSet/>
      <dgm:spPr/>
      <dgm:t>
        <a:bodyPr/>
        <a:lstStyle/>
        <a:p>
          <a:endParaRPr lang="en-US"/>
        </a:p>
      </dgm:t>
    </dgm:pt>
    <dgm:pt modelId="{B34AAB96-D82C-48D2-8DBC-B8C612675792}" type="sibTrans" cxnId="{4E8A8B33-0B90-4191-84C5-A40D180DCF66}">
      <dgm:prSet/>
      <dgm:spPr/>
      <dgm:t>
        <a:bodyPr/>
        <a:lstStyle/>
        <a:p>
          <a:endParaRPr lang="en-US"/>
        </a:p>
      </dgm:t>
    </dgm:pt>
    <dgm:pt modelId="{EAE4713C-2306-4D8C-B1E8-FEAABA8437C1}">
      <dgm:prSet/>
      <dgm:spPr/>
      <dgm:t>
        <a:bodyPr/>
        <a:lstStyle/>
        <a:p>
          <a:r>
            <a:rPr lang="en-GB"/>
            <a:t>Inability to form close relationships.</a:t>
          </a:r>
          <a:endParaRPr lang="en-US"/>
        </a:p>
      </dgm:t>
    </dgm:pt>
    <dgm:pt modelId="{14A62B83-B0FB-4F68-86CB-64CA2EA08DEE}" type="parTrans" cxnId="{B6EE2F9D-E443-4E69-91FD-FD6B95AFD7AC}">
      <dgm:prSet/>
      <dgm:spPr/>
      <dgm:t>
        <a:bodyPr/>
        <a:lstStyle/>
        <a:p>
          <a:endParaRPr lang="en-US"/>
        </a:p>
      </dgm:t>
    </dgm:pt>
    <dgm:pt modelId="{C5CDFCF3-E33C-4FAE-8E86-B2B1489E01C0}" type="sibTrans" cxnId="{B6EE2F9D-E443-4E69-91FD-FD6B95AFD7AC}">
      <dgm:prSet/>
      <dgm:spPr/>
      <dgm:t>
        <a:bodyPr/>
        <a:lstStyle/>
        <a:p>
          <a:endParaRPr lang="en-US"/>
        </a:p>
      </dgm:t>
    </dgm:pt>
    <dgm:pt modelId="{C0B9CADF-9FBA-4EF7-996E-FB5A32B9CD45}">
      <dgm:prSet/>
      <dgm:spPr/>
      <dgm:t>
        <a:bodyPr/>
        <a:lstStyle/>
        <a:p>
          <a:r>
            <a:rPr lang="en-GB"/>
            <a:t>Failure to learn from experience.</a:t>
          </a:r>
          <a:endParaRPr lang="en-US"/>
        </a:p>
      </dgm:t>
    </dgm:pt>
    <dgm:pt modelId="{38F1C546-5637-44D2-A50C-718DD27EC5A5}" type="parTrans" cxnId="{003B1C36-D578-477B-A4AC-74CC52E76207}">
      <dgm:prSet/>
      <dgm:spPr/>
      <dgm:t>
        <a:bodyPr/>
        <a:lstStyle/>
        <a:p>
          <a:endParaRPr lang="en-US"/>
        </a:p>
      </dgm:t>
    </dgm:pt>
    <dgm:pt modelId="{BBEC2E80-8FFA-49FD-ADD6-18F4A8D3FF78}" type="sibTrans" cxnId="{003B1C36-D578-477B-A4AC-74CC52E76207}">
      <dgm:prSet/>
      <dgm:spPr/>
      <dgm:t>
        <a:bodyPr/>
        <a:lstStyle/>
        <a:p>
          <a:endParaRPr lang="en-US"/>
        </a:p>
      </dgm:t>
    </dgm:pt>
    <dgm:pt modelId="{30635F1A-BDD8-495A-BCF9-74547527A918}">
      <dgm:prSet/>
      <dgm:spPr/>
      <dgm:t>
        <a:bodyPr/>
        <a:lstStyle/>
        <a:p>
          <a:r>
            <a:rPr lang="en-GB"/>
            <a:t>Emotionally and socially empty. </a:t>
          </a:r>
          <a:endParaRPr lang="en-US"/>
        </a:p>
      </dgm:t>
    </dgm:pt>
    <dgm:pt modelId="{FA723B10-4826-4B07-AF28-40D2C6B7D0AE}" type="parTrans" cxnId="{A7275D69-A82F-436E-98D8-26C4CFC88D85}">
      <dgm:prSet/>
      <dgm:spPr/>
      <dgm:t>
        <a:bodyPr/>
        <a:lstStyle/>
        <a:p>
          <a:endParaRPr lang="en-US"/>
        </a:p>
      </dgm:t>
    </dgm:pt>
    <dgm:pt modelId="{DB50D7FE-EE8E-4208-8D8D-88272217644E}" type="sibTrans" cxnId="{A7275D69-A82F-436E-98D8-26C4CFC88D85}">
      <dgm:prSet/>
      <dgm:spPr/>
      <dgm:t>
        <a:bodyPr/>
        <a:lstStyle/>
        <a:p>
          <a:endParaRPr lang="en-US"/>
        </a:p>
      </dgm:t>
    </dgm:pt>
    <dgm:pt modelId="{83535997-5C87-4F76-8F4C-859F267CD2D8}" type="pres">
      <dgm:prSet presAssocID="{2A0C4240-0B83-4E93-B3D2-5356AE8DBF0B}" presName="diagram" presStyleCnt="0">
        <dgm:presLayoutVars>
          <dgm:dir/>
          <dgm:resizeHandles val="exact"/>
        </dgm:presLayoutVars>
      </dgm:prSet>
      <dgm:spPr/>
    </dgm:pt>
    <dgm:pt modelId="{9C9EF568-7582-4E8F-B992-6C5462A37C78}" type="pres">
      <dgm:prSet presAssocID="{DDDD3292-068C-419C-937F-AF0C88CF56AB}" presName="node" presStyleLbl="node1" presStyleIdx="0" presStyleCnt="7">
        <dgm:presLayoutVars>
          <dgm:bulletEnabled val="1"/>
        </dgm:presLayoutVars>
      </dgm:prSet>
      <dgm:spPr/>
    </dgm:pt>
    <dgm:pt modelId="{B319176A-3E07-4F83-BD34-C49E60054EC5}" type="pres">
      <dgm:prSet presAssocID="{C5AB31FB-1099-4B22-BF46-4A05E782B3A2}" presName="sibTrans" presStyleCnt="0"/>
      <dgm:spPr/>
    </dgm:pt>
    <dgm:pt modelId="{8D2B151F-15B5-400E-A59F-ACD03E046A83}" type="pres">
      <dgm:prSet presAssocID="{9CF5B847-77CA-42F3-A645-9CF0603E0331}" presName="node" presStyleLbl="node1" presStyleIdx="1" presStyleCnt="7">
        <dgm:presLayoutVars>
          <dgm:bulletEnabled val="1"/>
        </dgm:presLayoutVars>
      </dgm:prSet>
      <dgm:spPr/>
    </dgm:pt>
    <dgm:pt modelId="{244C22DB-DA48-41AA-AD92-70B9A9BB0992}" type="pres">
      <dgm:prSet presAssocID="{74BA7587-9E85-4D30-AA30-C0C1F0E13EA9}" presName="sibTrans" presStyleCnt="0"/>
      <dgm:spPr/>
    </dgm:pt>
    <dgm:pt modelId="{EA8F55B7-B976-45D6-923C-79699E84A483}" type="pres">
      <dgm:prSet presAssocID="{C57E0E2C-F99F-42D6-8559-061568F6F35B}" presName="node" presStyleLbl="node1" presStyleIdx="2" presStyleCnt="7">
        <dgm:presLayoutVars>
          <dgm:bulletEnabled val="1"/>
        </dgm:presLayoutVars>
      </dgm:prSet>
      <dgm:spPr/>
    </dgm:pt>
    <dgm:pt modelId="{00D9B4C5-59B3-4854-BF9E-E73101B2BBEA}" type="pres">
      <dgm:prSet presAssocID="{F32B01C3-060D-4188-9459-70D3B4C1FFB6}" presName="sibTrans" presStyleCnt="0"/>
      <dgm:spPr/>
    </dgm:pt>
    <dgm:pt modelId="{5CAD2D56-569C-4515-A79E-FD4E32754230}" type="pres">
      <dgm:prSet presAssocID="{D549D235-D6B3-4CC4-818B-491DB3486613}" presName="node" presStyleLbl="node1" presStyleIdx="3" presStyleCnt="7">
        <dgm:presLayoutVars>
          <dgm:bulletEnabled val="1"/>
        </dgm:presLayoutVars>
      </dgm:prSet>
      <dgm:spPr/>
    </dgm:pt>
    <dgm:pt modelId="{B490AB97-F283-4350-B36B-BE6A99C313D0}" type="pres">
      <dgm:prSet presAssocID="{B34AAB96-D82C-48D2-8DBC-B8C612675792}" presName="sibTrans" presStyleCnt="0"/>
      <dgm:spPr/>
    </dgm:pt>
    <dgm:pt modelId="{0F39086D-E8A3-4FFC-919E-1544387F3AB2}" type="pres">
      <dgm:prSet presAssocID="{EAE4713C-2306-4D8C-B1E8-FEAABA8437C1}" presName="node" presStyleLbl="node1" presStyleIdx="4" presStyleCnt="7">
        <dgm:presLayoutVars>
          <dgm:bulletEnabled val="1"/>
        </dgm:presLayoutVars>
      </dgm:prSet>
      <dgm:spPr/>
    </dgm:pt>
    <dgm:pt modelId="{6A46AC66-DC8A-4D53-A25D-D4E9EAD4844A}" type="pres">
      <dgm:prSet presAssocID="{C5CDFCF3-E33C-4FAE-8E86-B2B1489E01C0}" presName="sibTrans" presStyleCnt="0"/>
      <dgm:spPr/>
    </dgm:pt>
    <dgm:pt modelId="{9CE915DC-6179-4438-A885-6B6832D1065E}" type="pres">
      <dgm:prSet presAssocID="{C0B9CADF-9FBA-4EF7-996E-FB5A32B9CD45}" presName="node" presStyleLbl="node1" presStyleIdx="5" presStyleCnt="7">
        <dgm:presLayoutVars>
          <dgm:bulletEnabled val="1"/>
        </dgm:presLayoutVars>
      </dgm:prSet>
      <dgm:spPr/>
    </dgm:pt>
    <dgm:pt modelId="{93817A6C-558F-46AF-8D36-A2E30B52945D}" type="pres">
      <dgm:prSet presAssocID="{BBEC2E80-8FFA-49FD-ADD6-18F4A8D3FF78}" presName="sibTrans" presStyleCnt="0"/>
      <dgm:spPr/>
    </dgm:pt>
    <dgm:pt modelId="{077D4571-AED2-4C07-9E54-56F05796A874}" type="pres">
      <dgm:prSet presAssocID="{30635F1A-BDD8-495A-BCF9-74547527A918}" presName="node" presStyleLbl="node1" presStyleIdx="6" presStyleCnt="7">
        <dgm:presLayoutVars>
          <dgm:bulletEnabled val="1"/>
        </dgm:presLayoutVars>
      </dgm:prSet>
      <dgm:spPr/>
    </dgm:pt>
  </dgm:ptLst>
  <dgm:cxnLst>
    <dgm:cxn modelId="{6712B42B-6C0A-4AAD-BDC2-F4DF0AA1DD71}" srcId="{2A0C4240-0B83-4E93-B3D2-5356AE8DBF0B}" destId="{DDDD3292-068C-419C-937F-AF0C88CF56AB}" srcOrd="0" destOrd="0" parTransId="{F60949F9-6616-4C96-860E-9370CC005031}" sibTransId="{C5AB31FB-1099-4B22-BF46-4A05E782B3A2}"/>
    <dgm:cxn modelId="{511C6C2E-EB66-486F-BC00-8FDFC7EA7FD3}" type="presOf" srcId="{C0B9CADF-9FBA-4EF7-996E-FB5A32B9CD45}" destId="{9CE915DC-6179-4438-A885-6B6832D1065E}" srcOrd="0" destOrd="0" presId="urn:microsoft.com/office/officeart/2005/8/layout/default"/>
    <dgm:cxn modelId="{4E8A8B33-0B90-4191-84C5-A40D180DCF66}" srcId="{2A0C4240-0B83-4E93-B3D2-5356AE8DBF0B}" destId="{D549D235-D6B3-4CC4-818B-491DB3486613}" srcOrd="3" destOrd="0" parTransId="{3B082E4B-7CFC-4E83-97A8-14D90FC41ED0}" sibTransId="{B34AAB96-D82C-48D2-8DBC-B8C612675792}"/>
    <dgm:cxn modelId="{003B1C36-D578-477B-A4AC-74CC52E76207}" srcId="{2A0C4240-0B83-4E93-B3D2-5356AE8DBF0B}" destId="{C0B9CADF-9FBA-4EF7-996E-FB5A32B9CD45}" srcOrd="5" destOrd="0" parTransId="{38F1C546-5637-44D2-A50C-718DD27EC5A5}" sibTransId="{BBEC2E80-8FFA-49FD-ADD6-18F4A8D3FF78}"/>
    <dgm:cxn modelId="{A7275D69-A82F-436E-98D8-26C4CFC88D85}" srcId="{2A0C4240-0B83-4E93-B3D2-5356AE8DBF0B}" destId="{30635F1A-BDD8-495A-BCF9-74547527A918}" srcOrd="6" destOrd="0" parTransId="{FA723B10-4826-4B07-AF28-40D2C6B7D0AE}" sibTransId="{DB50D7FE-EE8E-4208-8D8D-88272217644E}"/>
    <dgm:cxn modelId="{3CB8AA4B-EEA0-4A41-91A8-B8F7EBE3A5E5}" type="presOf" srcId="{30635F1A-BDD8-495A-BCF9-74547527A918}" destId="{077D4571-AED2-4C07-9E54-56F05796A874}" srcOrd="0" destOrd="0" presId="urn:microsoft.com/office/officeart/2005/8/layout/default"/>
    <dgm:cxn modelId="{39E6516D-72E3-465D-8BB2-9DECCB053CBB}" srcId="{2A0C4240-0B83-4E93-B3D2-5356AE8DBF0B}" destId="{9CF5B847-77CA-42F3-A645-9CF0603E0331}" srcOrd="1" destOrd="0" parTransId="{68252C41-882F-497E-9260-1922ECB1B39D}" sibTransId="{74BA7587-9E85-4D30-AA30-C0C1F0E13EA9}"/>
    <dgm:cxn modelId="{02E63D56-36F5-425C-832F-B56262734711}" type="presOf" srcId="{DDDD3292-068C-419C-937F-AF0C88CF56AB}" destId="{9C9EF568-7582-4E8F-B992-6C5462A37C78}" srcOrd="0" destOrd="0" presId="urn:microsoft.com/office/officeart/2005/8/layout/default"/>
    <dgm:cxn modelId="{DEA35876-BBC6-402D-A180-AAE5BB5D12C0}" type="presOf" srcId="{C57E0E2C-F99F-42D6-8559-061568F6F35B}" destId="{EA8F55B7-B976-45D6-923C-79699E84A483}" srcOrd="0" destOrd="0" presId="urn:microsoft.com/office/officeart/2005/8/layout/default"/>
    <dgm:cxn modelId="{E92BAC9C-899D-45F5-A640-48A18AEA59E2}" type="presOf" srcId="{EAE4713C-2306-4D8C-B1E8-FEAABA8437C1}" destId="{0F39086D-E8A3-4FFC-919E-1544387F3AB2}" srcOrd="0" destOrd="0" presId="urn:microsoft.com/office/officeart/2005/8/layout/default"/>
    <dgm:cxn modelId="{B6EE2F9D-E443-4E69-91FD-FD6B95AFD7AC}" srcId="{2A0C4240-0B83-4E93-B3D2-5356AE8DBF0B}" destId="{EAE4713C-2306-4D8C-B1E8-FEAABA8437C1}" srcOrd="4" destOrd="0" parTransId="{14A62B83-B0FB-4F68-86CB-64CA2EA08DEE}" sibTransId="{C5CDFCF3-E33C-4FAE-8E86-B2B1489E01C0}"/>
    <dgm:cxn modelId="{510AC5A8-EE63-4600-B513-8ADD614F1F48}" type="presOf" srcId="{D549D235-D6B3-4CC4-818B-491DB3486613}" destId="{5CAD2D56-569C-4515-A79E-FD4E32754230}" srcOrd="0" destOrd="0" presId="urn:microsoft.com/office/officeart/2005/8/layout/default"/>
    <dgm:cxn modelId="{7F6F04C5-F7D3-4717-9FBC-BD25C596ED65}" type="presOf" srcId="{9CF5B847-77CA-42F3-A645-9CF0603E0331}" destId="{8D2B151F-15B5-400E-A59F-ACD03E046A83}" srcOrd="0" destOrd="0" presId="urn:microsoft.com/office/officeart/2005/8/layout/default"/>
    <dgm:cxn modelId="{E262B6DA-EB34-4F7E-99E7-DA53250F4C31}" srcId="{2A0C4240-0B83-4E93-B3D2-5356AE8DBF0B}" destId="{C57E0E2C-F99F-42D6-8559-061568F6F35B}" srcOrd="2" destOrd="0" parTransId="{049CF028-3DDD-434D-A3A2-8AAF34A157B3}" sibTransId="{F32B01C3-060D-4188-9459-70D3B4C1FFB6}"/>
    <dgm:cxn modelId="{4187D2E5-7D16-4805-89E2-652DBCB12370}" type="presOf" srcId="{2A0C4240-0B83-4E93-B3D2-5356AE8DBF0B}" destId="{83535997-5C87-4F76-8F4C-859F267CD2D8}" srcOrd="0" destOrd="0" presId="urn:microsoft.com/office/officeart/2005/8/layout/default"/>
    <dgm:cxn modelId="{96E21BE4-C162-4D17-A2D8-1C750BCC06C7}" type="presParOf" srcId="{83535997-5C87-4F76-8F4C-859F267CD2D8}" destId="{9C9EF568-7582-4E8F-B992-6C5462A37C78}" srcOrd="0" destOrd="0" presId="urn:microsoft.com/office/officeart/2005/8/layout/default"/>
    <dgm:cxn modelId="{18A4F15A-3356-4D65-860E-1274DEA831DD}" type="presParOf" srcId="{83535997-5C87-4F76-8F4C-859F267CD2D8}" destId="{B319176A-3E07-4F83-BD34-C49E60054EC5}" srcOrd="1" destOrd="0" presId="urn:microsoft.com/office/officeart/2005/8/layout/default"/>
    <dgm:cxn modelId="{F7070E79-7F87-45A3-9088-9F0B2A95A8A3}" type="presParOf" srcId="{83535997-5C87-4F76-8F4C-859F267CD2D8}" destId="{8D2B151F-15B5-400E-A59F-ACD03E046A83}" srcOrd="2" destOrd="0" presId="urn:microsoft.com/office/officeart/2005/8/layout/default"/>
    <dgm:cxn modelId="{F1035FCE-FCA3-468E-922F-23FC0E971488}" type="presParOf" srcId="{83535997-5C87-4F76-8F4C-859F267CD2D8}" destId="{244C22DB-DA48-41AA-AD92-70B9A9BB0992}" srcOrd="3" destOrd="0" presId="urn:microsoft.com/office/officeart/2005/8/layout/default"/>
    <dgm:cxn modelId="{E9275A18-40F2-4C0A-A27D-9F97AF7D32E4}" type="presParOf" srcId="{83535997-5C87-4F76-8F4C-859F267CD2D8}" destId="{EA8F55B7-B976-45D6-923C-79699E84A483}" srcOrd="4" destOrd="0" presId="urn:microsoft.com/office/officeart/2005/8/layout/default"/>
    <dgm:cxn modelId="{21DD0E2F-F5FF-4E92-813E-9AA85B302AE6}" type="presParOf" srcId="{83535997-5C87-4F76-8F4C-859F267CD2D8}" destId="{00D9B4C5-59B3-4854-BF9E-E73101B2BBEA}" srcOrd="5" destOrd="0" presId="urn:microsoft.com/office/officeart/2005/8/layout/default"/>
    <dgm:cxn modelId="{BE8A99AC-EB85-4C04-84C2-78AA6881512D}" type="presParOf" srcId="{83535997-5C87-4F76-8F4C-859F267CD2D8}" destId="{5CAD2D56-569C-4515-A79E-FD4E32754230}" srcOrd="6" destOrd="0" presId="urn:microsoft.com/office/officeart/2005/8/layout/default"/>
    <dgm:cxn modelId="{FD5131EB-CB79-46E9-A2E2-E589291001CC}" type="presParOf" srcId="{83535997-5C87-4F76-8F4C-859F267CD2D8}" destId="{B490AB97-F283-4350-B36B-BE6A99C313D0}" srcOrd="7" destOrd="0" presId="urn:microsoft.com/office/officeart/2005/8/layout/default"/>
    <dgm:cxn modelId="{436E4953-EE3D-4687-B959-FA1DDC532FDE}" type="presParOf" srcId="{83535997-5C87-4F76-8F4C-859F267CD2D8}" destId="{0F39086D-E8A3-4FFC-919E-1544387F3AB2}" srcOrd="8" destOrd="0" presId="urn:microsoft.com/office/officeart/2005/8/layout/default"/>
    <dgm:cxn modelId="{1CE80C0D-0DCC-4D00-B80B-8BCA4D68C908}" type="presParOf" srcId="{83535997-5C87-4F76-8F4C-859F267CD2D8}" destId="{6A46AC66-DC8A-4D53-A25D-D4E9EAD4844A}" srcOrd="9" destOrd="0" presId="urn:microsoft.com/office/officeart/2005/8/layout/default"/>
    <dgm:cxn modelId="{9071635C-8CE8-4EB7-9CDA-819736A9573B}" type="presParOf" srcId="{83535997-5C87-4F76-8F4C-859F267CD2D8}" destId="{9CE915DC-6179-4438-A885-6B6832D1065E}" srcOrd="10" destOrd="0" presId="urn:microsoft.com/office/officeart/2005/8/layout/default"/>
    <dgm:cxn modelId="{6C716559-F6FA-49B4-98B0-75EA3A9B3307}" type="presParOf" srcId="{83535997-5C87-4F76-8F4C-859F267CD2D8}" destId="{93817A6C-558F-46AF-8D36-A2E30B52945D}" srcOrd="11" destOrd="0" presId="urn:microsoft.com/office/officeart/2005/8/layout/default"/>
    <dgm:cxn modelId="{999F1FF3-8C9B-4186-BC3A-F9AAE6BB80F2}" type="presParOf" srcId="{83535997-5C87-4F76-8F4C-859F267CD2D8}" destId="{077D4571-AED2-4C07-9E54-56F05796A874}" srcOrd="1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EC414213-D236-407F-B74D-07DC3DB46226}"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8422A027-68EC-4006-9A9D-765828D3AAFF}">
      <dgm:prSet/>
      <dgm:spPr/>
      <dgm:t>
        <a:bodyPr/>
        <a:lstStyle/>
        <a:p>
          <a:r>
            <a:rPr lang="en-GB" b="1"/>
            <a:t>Five factors describing a typical psychopath:</a:t>
          </a:r>
          <a:endParaRPr lang="en-US"/>
        </a:p>
      </dgm:t>
    </dgm:pt>
    <dgm:pt modelId="{D7EEBC61-C365-4A47-B956-3EB8283C485A}" type="parTrans" cxnId="{C631BC60-75F3-4FE4-8122-D8D135CB341D}">
      <dgm:prSet/>
      <dgm:spPr/>
      <dgm:t>
        <a:bodyPr/>
        <a:lstStyle/>
        <a:p>
          <a:endParaRPr lang="en-US"/>
        </a:p>
      </dgm:t>
    </dgm:pt>
    <dgm:pt modelId="{FCA7DE4F-9531-4357-9C68-13FD6600A094}" type="sibTrans" cxnId="{C631BC60-75F3-4FE4-8122-D8D135CB341D}">
      <dgm:prSet/>
      <dgm:spPr/>
      <dgm:t>
        <a:bodyPr/>
        <a:lstStyle/>
        <a:p>
          <a:endParaRPr lang="en-US"/>
        </a:p>
      </dgm:t>
    </dgm:pt>
    <dgm:pt modelId="{BD9EE97F-4A15-47C6-A439-4CDBDBD9B19F}">
      <dgm:prSet/>
      <dgm:spPr/>
      <dgm:t>
        <a:bodyPr/>
        <a:lstStyle/>
        <a:p>
          <a:r>
            <a:rPr lang="en-GB"/>
            <a:t>An inability to develop warm empathic relationships.</a:t>
          </a:r>
          <a:endParaRPr lang="en-US"/>
        </a:p>
      </dgm:t>
    </dgm:pt>
    <dgm:pt modelId="{CBF62DED-8811-46A5-A26D-5B3C9520C7D0}" type="parTrans" cxnId="{5104CFA3-CB38-457A-A6C5-F93F963F9DA0}">
      <dgm:prSet/>
      <dgm:spPr/>
      <dgm:t>
        <a:bodyPr/>
        <a:lstStyle/>
        <a:p>
          <a:endParaRPr lang="en-US"/>
        </a:p>
      </dgm:t>
    </dgm:pt>
    <dgm:pt modelId="{D4560485-1985-4728-95AA-07B4EA0AE3AE}" type="sibTrans" cxnId="{5104CFA3-CB38-457A-A6C5-F93F963F9DA0}">
      <dgm:prSet/>
      <dgm:spPr/>
      <dgm:t>
        <a:bodyPr/>
        <a:lstStyle/>
        <a:p>
          <a:endParaRPr lang="en-US"/>
        </a:p>
      </dgm:t>
    </dgm:pt>
    <dgm:pt modelId="{2EA02F5D-8664-4D57-9A4C-6124A69BF7E8}">
      <dgm:prSet/>
      <dgm:spPr/>
      <dgm:t>
        <a:bodyPr/>
        <a:lstStyle/>
        <a:p>
          <a:r>
            <a:rPr lang="en-GB"/>
            <a:t>An unstable lifestyle.</a:t>
          </a:r>
          <a:endParaRPr lang="en-US"/>
        </a:p>
      </dgm:t>
    </dgm:pt>
    <dgm:pt modelId="{D148AFA3-7F5A-404F-AD8A-78DAB94B70F7}" type="parTrans" cxnId="{FDB0F8BE-F0B9-4249-8D44-E46EEE7D3C8E}">
      <dgm:prSet/>
      <dgm:spPr/>
      <dgm:t>
        <a:bodyPr/>
        <a:lstStyle/>
        <a:p>
          <a:endParaRPr lang="en-US"/>
        </a:p>
      </dgm:t>
    </dgm:pt>
    <dgm:pt modelId="{C62CBD38-1C5F-4822-898F-4205AF724507}" type="sibTrans" cxnId="{FDB0F8BE-F0B9-4249-8D44-E46EEE7D3C8E}">
      <dgm:prSet/>
      <dgm:spPr/>
      <dgm:t>
        <a:bodyPr/>
        <a:lstStyle/>
        <a:p>
          <a:endParaRPr lang="en-US"/>
        </a:p>
      </dgm:t>
    </dgm:pt>
    <dgm:pt modelId="{F8B9AC80-A2BC-497E-A2E0-7E7A875865FC}">
      <dgm:prSet/>
      <dgm:spPr/>
      <dgm:t>
        <a:bodyPr/>
        <a:lstStyle/>
        <a:p>
          <a:r>
            <a:rPr lang="en-GB"/>
            <a:t>An inability to accept responsibility for antisocial behaviour.</a:t>
          </a:r>
          <a:endParaRPr lang="en-US"/>
        </a:p>
      </dgm:t>
    </dgm:pt>
    <dgm:pt modelId="{19D453D8-2183-41B7-811B-7F3780928275}" type="parTrans" cxnId="{A45CE09C-9BA0-4017-8192-886AE758140A}">
      <dgm:prSet/>
      <dgm:spPr/>
      <dgm:t>
        <a:bodyPr/>
        <a:lstStyle/>
        <a:p>
          <a:endParaRPr lang="en-US"/>
        </a:p>
      </dgm:t>
    </dgm:pt>
    <dgm:pt modelId="{C2ED989E-944F-4E63-96C3-B7A02E9B4429}" type="sibTrans" cxnId="{A45CE09C-9BA0-4017-8192-886AE758140A}">
      <dgm:prSet/>
      <dgm:spPr/>
      <dgm:t>
        <a:bodyPr/>
        <a:lstStyle/>
        <a:p>
          <a:endParaRPr lang="en-US"/>
        </a:p>
      </dgm:t>
    </dgm:pt>
    <dgm:pt modelId="{674A3C06-60CA-4125-AB1A-4FB9FDAB25C3}">
      <dgm:prSet/>
      <dgm:spPr/>
      <dgm:t>
        <a:bodyPr/>
        <a:lstStyle/>
        <a:p>
          <a:r>
            <a:rPr lang="en-GB" dirty="0"/>
            <a:t>An absence of intellectual and psychiatric problems.</a:t>
          </a:r>
          <a:endParaRPr lang="en-US" dirty="0"/>
        </a:p>
      </dgm:t>
    </dgm:pt>
    <dgm:pt modelId="{55CFB869-3567-4E54-9341-C916B7BDAAE6}" type="parTrans" cxnId="{8F27F304-8183-4901-8957-71B3AF35F439}">
      <dgm:prSet/>
      <dgm:spPr/>
      <dgm:t>
        <a:bodyPr/>
        <a:lstStyle/>
        <a:p>
          <a:endParaRPr lang="en-US"/>
        </a:p>
      </dgm:t>
    </dgm:pt>
    <dgm:pt modelId="{5EA2EFA6-57C0-4507-80E6-AEBEF5D4DA6F}" type="sibTrans" cxnId="{8F27F304-8183-4901-8957-71B3AF35F439}">
      <dgm:prSet/>
      <dgm:spPr/>
      <dgm:t>
        <a:bodyPr/>
        <a:lstStyle/>
        <a:p>
          <a:endParaRPr lang="en-US"/>
        </a:p>
      </dgm:t>
    </dgm:pt>
    <dgm:pt modelId="{5145927B-F6D7-431E-96B9-7FD255996EBC}">
      <dgm:prSet/>
      <dgm:spPr/>
      <dgm:t>
        <a:bodyPr/>
        <a:lstStyle/>
        <a:p>
          <a:r>
            <a:rPr lang="en-GB"/>
            <a:t>Weak behavioural control.</a:t>
          </a:r>
          <a:endParaRPr lang="en-US"/>
        </a:p>
      </dgm:t>
    </dgm:pt>
    <dgm:pt modelId="{0ECDFC48-E2B2-4F98-BEC7-95F34A5D159B}" type="parTrans" cxnId="{1730502F-82D7-467E-AEAA-B4A7744E6D84}">
      <dgm:prSet/>
      <dgm:spPr/>
      <dgm:t>
        <a:bodyPr/>
        <a:lstStyle/>
        <a:p>
          <a:endParaRPr lang="en-US"/>
        </a:p>
      </dgm:t>
    </dgm:pt>
    <dgm:pt modelId="{C8F8E292-40A3-4C41-874C-2750800997D6}" type="sibTrans" cxnId="{1730502F-82D7-467E-AEAA-B4A7744E6D84}">
      <dgm:prSet/>
      <dgm:spPr/>
      <dgm:t>
        <a:bodyPr/>
        <a:lstStyle/>
        <a:p>
          <a:endParaRPr lang="en-US"/>
        </a:p>
      </dgm:t>
    </dgm:pt>
    <dgm:pt modelId="{C1E6BFDA-96DA-4939-92E7-5E2844B7D71F}" type="pres">
      <dgm:prSet presAssocID="{EC414213-D236-407F-B74D-07DC3DB46226}" presName="linear" presStyleCnt="0">
        <dgm:presLayoutVars>
          <dgm:animLvl val="lvl"/>
          <dgm:resizeHandles val="exact"/>
        </dgm:presLayoutVars>
      </dgm:prSet>
      <dgm:spPr/>
    </dgm:pt>
    <dgm:pt modelId="{6A328439-C169-4837-8321-A9BFD337C7DF}" type="pres">
      <dgm:prSet presAssocID="{8422A027-68EC-4006-9A9D-765828D3AAFF}" presName="parentText" presStyleLbl="node1" presStyleIdx="0" presStyleCnt="6">
        <dgm:presLayoutVars>
          <dgm:chMax val="0"/>
          <dgm:bulletEnabled val="1"/>
        </dgm:presLayoutVars>
      </dgm:prSet>
      <dgm:spPr/>
    </dgm:pt>
    <dgm:pt modelId="{558B4418-F649-418C-AD25-E2AC6E42B42C}" type="pres">
      <dgm:prSet presAssocID="{FCA7DE4F-9531-4357-9C68-13FD6600A094}" presName="spacer" presStyleCnt="0"/>
      <dgm:spPr/>
    </dgm:pt>
    <dgm:pt modelId="{812ADAE1-3CF2-4B81-98E6-DEE3F1E0CC95}" type="pres">
      <dgm:prSet presAssocID="{BD9EE97F-4A15-47C6-A439-4CDBDBD9B19F}" presName="parentText" presStyleLbl="node1" presStyleIdx="1" presStyleCnt="6">
        <dgm:presLayoutVars>
          <dgm:chMax val="0"/>
          <dgm:bulletEnabled val="1"/>
        </dgm:presLayoutVars>
      </dgm:prSet>
      <dgm:spPr/>
    </dgm:pt>
    <dgm:pt modelId="{413C809A-7625-4C00-BB4A-21A733026243}" type="pres">
      <dgm:prSet presAssocID="{D4560485-1985-4728-95AA-07B4EA0AE3AE}" presName="spacer" presStyleCnt="0"/>
      <dgm:spPr/>
    </dgm:pt>
    <dgm:pt modelId="{393AD36A-6413-426D-BE81-2939E1D14578}" type="pres">
      <dgm:prSet presAssocID="{2EA02F5D-8664-4D57-9A4C-6124A69BF7E8}" presName="parentText" presStyleLbl="node1" presStyleIdx="2" presStyleCnt="6">
        <dgm:presLayoutVars>
          <dgm:chMax val="0"/>
          <dgm:bulletEnabled val="1"/>
        </dgm:presLayoutVars>
      </dgm:prSet>
      <dgm:spPr/>
    </dgm:pt>
    <dgm:pt modelId="{EE438CB9-4921-45DF-87B7-C2F7039D3E11}" type="pres">
      <dgm:prSet presAssocID="{C62CBD38-1C5F-4822-898F-4205AF724507}" presName="spacer" presStyleCnt="0"/>
      <dgm:spPr/>
    </dgm:pt>
    <dgm:pt modelId="{9E228713-0719-47BA-B154-89AAB0BE5C1C}" type="pres">
      <dgm:prSet presAssocID="{F8B9AC80-A2BC-497E-A2E0-7E7A875865FC}" presName="parentText" presStyleLbl="node1" presStyleIdx="3" presStyleCnt="6">
        <dgm:presLayoutVars>
          <dgm:chMax val="0"/>
          <dgm:bulletEnabled val="1"/>
        </dgm:presLayoutVars>
      </dgm:prSet>
      <dgm:spPr/>
    </dgm:pt>
    <dgm:pt modelId="{46053BBE-C894-4329-BC64-7A9106B0457A}" type="pres">
      <dgm:prSet presAssocID="{C2ED989E-944F-4E63-96C3-B7A02E9B4429}" presName="spacer" presStyleCnt="0"/>
      <dgm:spPr/>
    </dgm:pt>
    <dgm:pt modelId="{E4A40A20-611B-4D53-93B4-DE56938DCE0C}" type="pres">
      <dgm:prSet presAssocID="{674A3C06-60CA-4125-AB1A-4FB9FDAB25C3}" presName="parentText" presStyleLbl="node1" presStyleIdx="4" presStyleCnt="6">
        <dgm:presLayoutVars>
          <dgm:chMax val="0"/>
          <dgm:bulletEnabled val="1"/>
        </dgm:presLayoutVars>
      </dgm:prSet>
      <dgm:spPr/>
    </dgm:pt>
    <dgm:pt modelId="{454481DB-63E9-46BE-9B26-EFFBE00C3732}" type="pres">
      <dgm:prSet presAssocID="{5EA2EFA6-57C0-4507-80E6-AEBEF5D4DA6F}" presName="spacer" presStyleCnt="0"/>
      <dgm:spPr/>
    </dgm:pt>
    <dgm:pt modelId="{4D5AC7EA-B7DC-432C-AC38-C00B295B594B}" type="pres">
      <dgm:prSet presAssocID="{5145927B-F6D7-431E-96B9-7FD255996EBC}" presName="parentText" presStyleLbl="node1" presStyleIdx="5" presStyleCnt="6">
        <dgm:presLayoutVars>
          <dgm:chMax val="0"/>
          <dgm:bulletEnabled val="1"/>
        </dgm:presLayoutVars>
      </dgm:prSet>
      <dgm:spPr/>
    </dgm:pt>
  </dgm:ptLst>
  <dgm:cxnLst>
    <dgm:cxn modelId="{8F27F304-8183-4901-8957-71B3AF35F439}" srcId="{EC414213-D236-407F-B74D-07DC3DB46226}" destId="{674A3C06-60CA-4125-AB1A-4FB9FDAB25C3}" srcOrd="4" destOrd="0" parTransId="{55CFB869-3567-4E54-9341-C916B7BDAAE6}" sibTransId="{5EA2EFA6-57C0-4507-80E6-AEBEF5D4DA6F}"/>
    <dgm:cxn modelId="{736A582C-5F25-40B1-84B2-E5EC05A4F644}" type="presOf" srcId="{2EA02F5D-8664-4D57-9A4C-6124A69BF7E8}" destId="{393AD36A-6413-426D-BE81-2939E1D14578}" srcOrd="0" destOrd="0" presId="urn:microsoft.com/office/officeart/2005/8/layout/vList2"/>
    <dgm:cxn modelId="{1730502F-82D7-467E-AEAA-B4A7744E6D84}" srcId="{EC414213-D236-407F-B74D-07DC3DB46226}" destId="{5145927B-F6D7-431E-96B9-7FD255996EBC}" srcOrd="5" destOrd="0" parTransId="{0ECDFC48-E2B2-4F98-BEC7-95F34A5D159B}" sibTransId="{C8F8E292-40A3-4C41-874C-2750800997D6}"/>
    <dgm:cxn modelId="{5415D65C-A0EB-43E3-A56B-C0BDE377F834}" type="presOf" srcId="{EC414213-D236-407F-B74D-07DC3DB46226}" destId="{C1E6BFDA-96DA-4939-92E7-5E2844B7D71F}" srcOrd="0" destOrd="0" presId="urn:microsoft.com/office/officeart/2005/8/layout/vList2"/>
    <dgm:cxn modelId="{C631BC60-75F3-4FE4-8122-D8D135CB341D}" srcId="{EC414213-D236-407F-B74D-07DC3DB46226}" destId="{8422A027-68EC-4006-9A9D-765828D3AAFF}" srcOrd="0" destOrd="0" parTransId="{D7EEBC61-C365-4A47-B956-3EB8283C485A}" sibTransId="{FCA7DE4F-9531-4357-9C68-13FD6600A094}"/>
    <dgm:cxn modelId="{45EC1A56-CA46-43D6-9076-D4392A262F5B}" type="presOf" srcId="{F8B9AC80-A2BC-497E-A2E0-7E7A875865FC}" destId="{9E228713-0719-47BA-B154-89AAB0BE5C1C}" srcOrd="0" destOrd="0" presId="urn:microsoft.com/office/officeart/2005/8/layout/vList2"/>
    <dgm:cxn modelId="{F7DECF8A-58D6-4DCA-BED2-0581442F4E32}" type="presOf" srcId="{BD9EE97F-4A15-47C6-A439-4CDBDBD9B19F}" destId="{812ADAE1-3CF2-4B81-98E6-DEE3F1E0CC95}" srcOrd="0" destOrd="0" presId="urn:microsoft.com/office/officeart/2005/8/layout/vList2"/>
    <dgm:cxn modelId="{A45CE09C-9BA0-4017-8192-886AE758140A}" srcId="{EC414213-D236-407F-B74D-07DC3DB46226}" destId="{F8B9AC80-A2BC-497E-A2E0-7E7A875865FC}" srcOrd="3" destOrd="0" parTransId="{19D453D8-2183-41B7-811B-7F3780928275}" sibTransId="{C2ED989E-944F-4E63-96C3-B7A02E9B4429}"/>
    <dgm:cxn modelId="{5104CFA3-CB38-457A-A6C5-F93F963F9DA0}" srcId="{EC414213-D236-407F-B74D-07DC3DB46226}" destId="{BD9EE97F-4A15-47C6-A439-4CDBDBD9B19F}" srcOrd="1" destOrd="0" parTransId="{CBF62DED-8811-46A5-A26D-5B3C9520C7D0}" sibTransId="{D4560485-1985-4728-95AA-07B4EA0AE3AE}"/>
    <dgm:cxn modelId="{CF9D37B6-6656-4CE6-8EE4-C83934A78363}" type="presOf" srcId="{8422A027-68EC-4006-9A9D-765828D3AAFF}" destId="{6A328439-C169-4837-8321-A9BFD337C7DF}" srcOrd="0" destOrd="0" presId="urn:microsoft.com/office/officeart/2005/8/layout/vList2"/>
    <dgm:cxn modelId="{FDB0F8BE-F0B9-4249-8D44-E46EEE7D3C8E}" srcId="{EC414213-D236-407F-B74D-07DC3DB46226}" destId="{2EA02F5D-8664-4D57-9A4C-6124A69BF7E8}" srcOrd="2" destOrd="0" parTransId="{D148AFA3-7F5A-404F-AD8A-78DAB94B70F7}" sibTransId="{C62CBD38-1C5F-4822-898F-4205AF724507}"/>
    <dgm:cxn modelId="{C13E96C2-5D3F-4D2F-9267-8C998AEAC7A6}" type="presOf" srcId="{674A3C06-60CA-4125-AB1A-4FB9FDAB25C3}" destId="{E4A40A20-611B-4D53-93B4-DE56938DCE0C}" srcOrd="0" destOrd="0" presId="urn:microsoft.com/office/officeart/2005/8/layout/vList2"/>
    <dgm:cxn modelId="{05E5C6E1-B626-408E-BD22-23F161E2DF9D}" type="presOf" srcId="{5145927B-F6D7-431E-96B9-7FD255996EBC}" destId="{4D5AC7EA-B7DC-432C-AC38-C00B295B594B}" srcOrd="0" destOrd="0" presId="urn:microsoft.com/office/officeart/2005/8/layout/vList2"/>
    <dgm:cxn modelId="{B4E29558-D38C-49A4-B784-B9523E89FAD3}" type="presParOf" srcId="{C1E6BFDA-96DA-4939-92E7-5E2844B7D71F}" destId="{6A328439-C169-4837-8321-A9BFD337C7DF}" srcOrd="0" destOrd="0" presId="urn:microsoft.com/office/officeart/2005/8/layout/vList2"/>
    <dgm:cxn modelId="{092D2DD6-2E72-47B0-832C-59A991D06821}" type="presParOf" srcId="{C1E6BFDA-96DA-4939-92E7-5E2844B7D71F}" destId="{558B4418-F649-418C-AD25-E2AC6E42B42C}" srcOrd="1" destOrd="0" presId="urn:microsoft.com/office/officeart/2005/8/layout/vList2"/>
    <dgm:cxn modelId="{B1661D21-B31F-41D5-A5E2-5E4EF94028B4}" type="presParOf" srcId="{C1E6BFDA-96DA-4939-92E7-5E2844B7D71F}" destId="{812ADAE1-3CF2-4B81-98E6-DEE3F1E0CC95}" srcOrd="2" destOrd="0" presId="urn:microsoft.com/office/officeart/2005/8/layout/vList2"/>
    <dgm:cxn modelId="{07C37645-23C4-4A26-929F-961902A17818}" type="presParOf" srcId="{C1E6BFDA-96DA-4939-92E7-5E2844B7D71F}" destId="{413C809A-7625-4C00-BB4A-21A733026243}" srcOrd="3" destOrd="0" presId="urn:microsoft.com/office/officeart/2005/8/layout/vList2"/>
    <dgm:cxn modelId="{5EC07F4A-6553-46A1-94C2-47D0F59D78EC}" type="presParOf" srcId="{C1E6BFDA-96DA-4939-92E7-5E2844B7D71F}" destId="{393AD36A-6413-426D-BE81-2939E1D14578}" srcOrd="4" destOrd="0" presId="urn:microsoft.com/office/officeart/2005/8/layout/vList2"/>
    <dgm:cxn modelId="{27CDF307-D82B-4D36-B93F-C4BBF588ADCD}" type="presParOf" srcId="{C1E6BFDA-96DA-4939-92E7-5E2844B7D71F}" destId="{EE438CB9-4921-45DF-87B7-C2F7039D3E11}" srcOrd="5" destOrd="0" presId="urn:microsoft.com/office/officeart/2005/8/layout/vList2"/>
    <dgm:cxn modelId="{0FD7A82D-FDF8-4020-BD93-2E61BFBFFA9C}" type="presParOf" srcId="{C1E6BFDA-96DA-4939-92E7-5E2844B7D71F}" destId="{9E228713-0719-47BA-B154-89AAB0BE5C1C}" srcOrd="6" destOrd="0" presId="urn:microsoft.com/office/officeart/2005/8/layout/vList2"/>
    <dgm:cxn modelId="{14986B98-090C-4F0F-B940-6381A8DBCB72}" type="presParOf" srcId="{C1E6BFDA-96DA-4939-92E7-5E2844B7D71F}" destId="{46053BBE-C894-4329-BC64-7A9106B0457A}" srcOrd="7" destOrd="0" presId="urn:microsoft.com/office/officeart/2005/8/layout/vList2"/>
    <dgm:cxn modelId="{DAEBA7DE-94AD-42BA-8C16-E9CD826BDFD9}" type="presParOf" srcId="{C1E6BFDA-96DA-4939-92E7-5E2844B7D71F}" destId="{E4A40A20-611B-4D53-93B4-DE56938DCE0C}" srcOrd="8" destOrd="0" presId="urn:microsoft.com/office/officeart/2005/8/layout/vList2"/>
    <dgm:cxn modelId="{C0B1F69D-EC05-40D6-B32A-FD71CC3BFEA0}" type="presParOf" srcId="{C1E6BFDA-96DA-4939-92E7-5E2844B7D71F}" destId="{454481DB-63E9-46BE-9B26-EFFBE00C3732}" srcOrd="9" destOrd="0" presId="urn:microsoft.com/office/officeart/2005/8/layout/vList2"/>
    <dgm:cxn modelId="{50D3CE89-8459-44FA-B97B-2FDF22F96186}" type="presParOf" srcId="{C1E6BFDA-96DA-4939-92E7-5E2844B7D71F}" destId="{4D5AC7EA-B7DC-432C-AC38-C00B295B594B}"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79DBD6A9-0A93-4512-A2DF-D8405ACA237E}"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9B11F592-5C1A-4D36-9C63-BA106BAA9E1C}">
      <dgm:prSet/>
      <dgm:spPr/>
      <dgm:t>
        <a:bodyPr/>
        <a:lstStyle/>
        <a:p>
          <a:r>
            <a:rPr lang="en-GB"/>
            <a:t>Psychopaths appear in business, politics, law, government, academia; however, they are often misdiagnosed, minimised or explained by their occupation (wrongly). Babiak (1995) Babiak &amp; Hare (2006).</a:t>
          </a:r>
          <a:endParaRPr lang="en-US"/>
        </a:p>
      </dgm:t>
    </dgm:pt>
    <dgm:pt modelId="{A8C65C2B-907D-42A8-886B-D90FF1014D0D}" type="parTrans" cxnId="{29CECF05-4EB3-43E3-BA89-B325F488BDF5}">
      <dgm:prSet/>
      <dgm:spPr/>
      <dgm:t>
        <a:bodyPr/>
        <a:lstStyle/>
        <a:p>
          <a:endParaRPr lang="en-US"/>
        </a:p>
      </dgm:t>
    </dgm:pt>
    <dgm:pt modelId="{BB90A9C8-9DC1-4869-881C-7B04EC0A3D3D}" type="sibTrans" cxnId="{29CECF05-4EB3-43E3-BA89-B325F488BDF5}">
      <dgm:prSet/>
      <dgm:spPr/>
      <dgm:t>
        <a:bodyPr/>
        <a:lstStyle/>
        <a:p>
          <a:endParaRPr lang="en-US"/>
        </a:p>
      </dgm:t>
    </dgm:pt>
    <dgm:pt modelId="{86DE746A-2192-4A43-9FA4-E096A74B7976}">
      <dgm:prSet/>
      <dgm:spPr/>
      <dgm:t>
        <a:bodyPr/>
        <a:lstStyle/>
        <a:p>
          <a:r>
            <a:rPr lang="en-GB"/>
            <a:t>The PCL-R:</a:t>
          </a:r>
          <a:endParaRPr lang="en-US"/>
        </a:p>
      </dgm:t>
    </dgm:pt>
    <dgm:pt modelId="{A711BDB3-C842-44DB-9FF1-FAFB3D87D481}" type="parTrans" cxnId="{8CECBEA0-D8FE-4304-A8A8-C2A9C783C0DE}">
      <dgm:prSet/>
      <dgm:spPr/>
      <dgm:t>
        <a:bodyPr/>
        <a:lstStyle/>
        <a:p>
          <a:endParaRPr lang="en-US"/>
        </a:p>
      </dgm:t>
    </dgm:pt>
    <dgm:pt modelId="{2CE11A96-8683-4748-AF51-02EED6F961B5}" type="sibTrans" cxnId="{8CECBEA0-D8FE-4304-A8A8-C2A9C783C0DE}">
      <dgm:prSet/>
      <dgm:spPr/>
      <dgm:t>
        <a:bodyPr/>
        <a:lstStyle/>
        <a:p>
          <a:endParaRPr lang="en-US"/>
        </a:p>
      </dgm:t>
    </dgm:pt>
    <dgm:pt modelId="{C0427E06-8EFB-49DA-AF22-618C81D60FD0}">
      <dgm:prSet/>
      <dgm:spPr/>
      <dgm:t>
        <a:bodyPr/>
        <a:lstStyle/>
        <a:p>
          <a:r>
            <a:rPr lang="en-GB"/>
            <a:t>20 items scored 0-2, max score of 40, 30 being point of psychopathy, corporate psychopaths mid 20`s a sexual deviant being higher 30+ and non psychopaths scoring 5-6 on average.</a:t>
          </a:r>
          <a:endParaRPr lang="en-US"/>
        </a:p>
      </dgm:t>
    </dgm:pt>
    <dgm:pt modelId="{CE531BEB-D7FC-4125-94E2-E1C9076763C9}" type="parTrans" cxnId="{8E4234AA-C3C5-4BEB-8B49-591EEDF1E56A}">
      <dgm:prSet/>
      <dgm:spPr/>
      <dgm:t>
        <a:bodyPr/>
        <a:lstStyle/>
        <a:p>
          <a:endParaRPr lang="en-US"/>
        </a:p>
      </dgm:t>
    </dgm:pt>
    <dgm:pt modelId="{75240AE6-3370-49DA-8110-5D0B479D8498}" type="sibTrans" cxnId="{8E4234AA-C3C5-4BEB-8B49-591EEDF1E56A}">
      <dgm:prSet/>
      <dgm:spPr/>
      <dgm:t>
        <a:bodyPr/>
        <a:lstStyle/>
        <a:p>
          <a:endParaRPr lang="en-US"/>
        </a:p>
      </dgm:t>
    </dgm:pt>
    <dgm:pt modelId="{6CFFF6F5-3847-4D2A-B0C0-4FE02B63553A}">
      <dgm:prSet/>
      <dgm:spPr/>
      <dgm:t>
        <a:bodyPr/>
        <a:lstStyle/>
        <a:p>
          <a:r>
            <a:rPr lang="en-GB"/>
            <a:t>Whilst it appears to be a continuum, all traits are present to a matter of degree.</a:t>
          </a:r>
          <a:endParaRPr lang="en-US"/>
        </a:p>
      </dgm:t>
    </dgm:pt>
    <dgm:pt modelId="{8B04A4FB-3755-4ED3-9456-E642E237E627}" type="parTrans" cxnId="{98574A43-EBD9-45A3-8B63-DBB80FC8C54A}">
      <dgm:prSet/>
      <dgm:spPr/>
      <dgm:t>
        <a:bodyPr/>
        <a:lstStyle/>
        <a:p>
          <a:endParaRPr lang="en-US"/>
        </a:p>
      </dgm:t>
    </dgm:pt>
    <dgm:pt modelId="{A1017159-1BD8-4883-B4A7-48E0258E5FC0}" type="sibTrans" cxnId="{98574A43-EBD9-45A3-8B63-DBB80FC8C54A}">
      <dgm:prSet/>
      <dgm:spPr/>
      <dgm:t>
        <a:bodyPr/>
        <a:lstStyle/>
        <a:p>
          <a:endParaRPr lang="en-US"/>
        </a:p>
      </dgm:t>
    </dgm:pt>
    <dgm:pt modelId="{1302AF93-CA9D-4DC5-8725-4025C8BAA245}" type="pres">
      <dgm:prSet presAssocID="{79DBD6A9-0A93-4512-A2DF-D8405ACA237E}" presName="outerComposite" presStyleCnt="0">
        <dgm:presLayoutVars>
          <dgm:chMax val="5"/>
          <dgm:dir/>
          <dgm:resizeHandles val="exact"/>
        </dgm:presLayoutVars>
      </dgm:prSet>
      <dgm:spPr/>
    </dgm:pt>
    <dgm:pt modelId="{B006AEA6-4076-46E6-A30F-909A39E5F046}" type="pres">
      <dgm:prSet presAssocID="{79DBD6A9-0A93-4512-A2DF-D8405ACA237E}" presName="dummyMaxCanvas" presStyleCnt="0">
        <dgm:presLayoutVars/>
      </dgm:prSet>
      <dgm:spPr/>
    </dgm:pt>
    <dgm:pt modelId="{D5DFCC4E-7791-4EC6-B50D-D0ABD18EDBD1}" type="pres">
      <dgm:prSet presAssocID="{79DBD6A9-0A93-4512-A2DF-D8405ACA237E}" presName="FourNodes_1" presStyleLbl="node1" presStyleIdx="0" presStyleCnt="4">
        <dgm:presLayoutVars>
          <dgm:bulletEnabled val="1"/>
        </dgm:presLayoutVars>
      </dgm:prSet>
      <dgm:spPr/>
    </dgm:pt>
    <dgm:pt modelId="{A2B82436-A488-447F-BA15-707DF24BC31E}" type="pres">
      <dgm:prSet presAssocID="{79DBD6A9-0A93-4512-A2DF-D8405ACA237E}" presName="FourNodes_2" presStyleLbl="node1" presStyleIdx="1" presStyleCnt="4">
        <dgm:presLayoutVars>
          <dgm:bulletEnabled val="1"/>
        </dgm:presLayoutVars>
      </dgm:prSet>
      <dgm:spPr/>
    </dgm:pt>
    <dgm:pt modelId="{7D74B064-8FFA-407F-A03F-6BEFE543F912}" type="pres">
      <dgm:prSet presAssocID="{79DBD6A9-0A93-4512-A2DF-D8405ACA237E}" presName="FourNodes_3" presStyleLbl="node1" presStyleIdx="2" presStyleCnt="4">
        <dgm:presLayoutVars>
          <dgm:bulletEnabled val="1"/>
        </dgm:presLayoutVars>
      </dgm:prSet>
      <dgm:spPr/>
    </dgm:pt>
    <dgm:pt modelId="{06F07072-E91D-4C05-85F1-EF61DDC0B86E}" type="pres">
      <dgm:prSet presAssocID="{79DBD6A9-0A93-4512-A2DF-D8405ACA237E}" presName="FourNodes_4" presStyleLbl="node1" presStyleIdx="3" presStyleCnt="4">
        <dgm:presLayoutVars>
          <dgm:bulletEnabled val="1"/>
        </dgm:presLayoutVars>
      </dgm:prSet>
      <dgm:spPr/>
    </dgm:pt>
    <dgm:pt modelId="{66000C09-65FF-4646-AF9C-D8C9316EA0B8}" type="pres">
      <dgm:prSet presAssocID="{79DBD6A9-0A93-4512-A2DF-D8405ACA237E}" presName="FourConn_1-2" presStyleLbl="fgAccFollowNode1" presStyleIdx="0" presStyleCnt="3">
        <dgm:presLayoutVars>
          <dgm:bulletEnabled val="1"/>
        </dgm:presLayoutVars>
      </dgm:prSet>
      <dgm:spPr/>
    </dgm:pt>
    <dgm:pt modelId="{A70A8FC8-2443-44B6-9D8F-C65ED1C49D09}" type="pres">
      <dgm:prSet presAssocID="{79DBD6A9-0A93-4512-A2DF-D8405ACA237E}" presName="FourConn_2-3" presStyleLbl="fgAccFollowNode1" presStyleIdx="1" presStyleCnt="3">
        <dgm:presLayoutVars>
          <dgm:bulletEnabled val="1"/>
        </dgm:presLayoutVars>
      </dgm:prSet>
      <dgm:spPr/>
    </dgm:pt>
    <dgm:pt modelId="{582CC008-2AEE-4AB0-A87C-F8FDDCA6D960}" type="pres">
      <dgm:prSet presAssocID="{79DBD6A9-0A93-4512-A2DF-D8405ACA237E}" presName="FourConn_3-4" presStyleLbl="fgAccFollowNode1" presStyleIdx="2" presStyleCnt="3">
        <dgm:presLayoutVars>
          <dgm:bulletEnabled val="1"/>
        </dgm:presLayoutVars>
      </dgm:prSet>
      <dgm:spPr/>
    </dgm:pt>
    <dgm:pt modelId="{6F77DAE2-6C40-4AAA-A88D-DF5960095D5A}" type="pres">
      <dgm:prSet presAssocID="{79DBD6A9-0A93-4512-A2DF-D8405ACA237E}" presName="FourNodes_1_text" presStyleLbl="node1" presStyleIdx="3" presStyleCnt="4">
        <dgm:presLayoutVars>
          <dgm:bulletEnabled val="1"/>
        </dgm:presLayoutVars>
      </dgm:prSet>
      <dgm:spPr/>
    </dgm:pt>
    <dgm:pt modelId="{27900BE6-3FC7-4B15-BC7B-A755A8224636}" type="pres">
      <dgm:prSet presAssocID="{79DBD6A9-0A93-4512-A2DF-D8405ACA237E}" presName="FourNodes_2_text" presStyleLbl="node1" presStyleIdx="3" presStyleCnt="4">
        <dgm:presLayoutVars>
          <dgm:bulletEnabled val="1"/>
        </dgm:presLayoutVars>
      </dgm:prSet>
      <dgm:spPr/>
    </dgm:pt>
    <dgm:pt modelId="{E2147B58-91EF-44D7-B7AC-EA792CA43848}" type="pres">
      <dgm:prSet presAssocID="{79DBD6A9-0A93-4512-A2DF-D8405ACA237E}" presName="FourNodes_3_text" presStyleLbl="node1" presStyleIdx="3" presStyleCnt="4">
        <dgm:presLayoutVars>
          <dgm:bulletEnabled val="1"/>
        </dgm:presLayoutVars>
      </dgm:prSet>
      <dgm:spPr/>
    </dgm:pt>
    <dgm:pt modelId="{2233B319-5FCF-4D43-8773-FD6AA6F53FA8}" type="pres">
      <dgm:prSet presAssocID="{79DBD6A9-0A93-4512-A2DF-D8405ACA237E}" presName="FourNodes_4_text" presStyleLbl="node1" presStyleIdx="3" presStyleCnt="4">
        <dgm:presLayoutVars>
          <dgm:bulletEnabled val="1"/>
        </dgm:presLayoutVars>
      </dgm:prSet>
      <dgm:spPr/>
    </dgm:pt>
  </dgm:ptLst>
  <dgm:cxnLst>
    <dgm:cxn modelId="{29CECF05-4EB3-43E3-BA89-B325F488BDF5}" srcId="{79DBD6A9-0A93-4512-A2DF-D8405ACA237E}" destId="{9B11F592-5C1A-4D36-9C63-BA106BAA9E1C}" srcOrd="0" destOrd="0" parTransId="{A8C65C2B-907D-42A8-886B-D90FF1014D0D}" sibTransId="{BB90A9C8-9DC1-4869-881C-7B04EC0A3D3D}"/>
    <dgm:cxn modelId="{F101FF37-B2DC-4804-892D-67F448E1B9EA}" type="presOf" srcId="{86DE746A-2192-4A43-9FA4-E096A74B7976}" destId="{A2B82436-A488-447F-BA15-707DF24BC31E}" srcOrd="0" destOrd="0" presId="urn:microsoft.com/office/officeart/2005/8/layout/vProcess5"/>
    <dgm:cxn modelId="{98574A43-EBD9-45A3-8B63-DBB80FC8C54A}" srcId="{79DBD6A9-0A93-4512-A2DF-D8405ACA237E}" destId="{6CFFF6F5-3847-4D2A-B0C0-4FE02B63553A}" srcOrd="3" destOrd="0" parTransId="{8B04A4FB-3755-4ED3-9456-E642E237E627}" sibTransId="{A1017159-1BD8-4883-B4A7-48E0258E5FC0}"/>
    <dgm:cxn modelId="{6D3D2849-8F08-41BB-A3CB-B8455F6C05CB}" type="presOf" srcId="{9B11F592-5C1A-4D36-9C63-BA106BAA9E1C}" destId="{6F77DAE2-6C40-4AAA-A88D-DF5960095D5A}" srcOrd="1" destOrd="0" presId="urn:microsoft.com/office/officeart/2005/8/layout/vProcess5"/>
    <dgm:cxn modelId="{0100DD87-B107-4BCD-869B-C87FB1C1CD2F}" type="presOf" srcId="{86DE746A-2192-4A43-9FA4-E096A74B7976}" destId="{27900BE6-3FC7-4B15-BC7B-A755A8224636}" srcOrd="1" destOrd="0" presId="urn:microsoft.com/office/officeart/2005/8/layout/vProcess5"/>
    <dgm:cxn modelId="{8DFC358F-7761-4241-85B3-50831ED84E26}" type="presOf" srcId="{6CFFF6F5-3847-4D2A-B0C0-4FE02B63553A}" destId="{2233B319-5FCF-4D43-8773-FD6AA6F53FA8}" srcOrd="1" destOrd="0" presId="urn:microsoft.com/office/officeart/2005/8/layout/vProcess5"/>
    <dgm:cxn modelId="{E5EC1A92-765E-4957-B6AB-5A33D56C7491}" type="presOf" srcId="{2CE11A96-8683-4748-AF51-02EED6F961B5}" destId="{A70A8FC8-2443-44B6-9D8F-C65ED1C49D09}" srcOrd="0" destOrd="0" presId="urn:microsoft.com/office/officeart/2005/8/layout/vProcess5"/>
    <dgm:cxn modelId="{A100929B-5153-45DD-A4F2-C9235A71EE8E}" type="presOf" srcId="{C0427E06-8EFB-49DA-AF22-618C81D60FD0}" destId="{E2147B58-91EF-44D7-B7AC-EA792CA43848}" srcOrd="1" destOrd="0" presId="urn:microsoft.com/office/officeart/2005/8/layout/vProcess5"/>
    <dgm:cxn modelId="{8CECBEA0-D8FE-4304-A8A8-C2A9C783C0DE}" srcId="{79DBD6A9-0A93-4512-A2DF-D8405ACA237E}" destId="{86DE746A-2192-4A43-9FA4-E096A74B7976}" srcOrd="1" destOrd="0" parTransId="{A711BDB3-C842-44DB-9FF1-FAFB3D87D481}" sibTransId="{2CE11A96-8683-4748-AF51-02EED6F961B5}"/>
    <dgm:cxn modelId="{168F0CAA-5121-4B2A-B6BF-3C776E2B17ED}" type="presOf" srcId="{C0427E06-8EFB-49DA-AF22-618C81D60FD0}" destId="{7D74B064-8FFA-407F-A03F-6BEFE543F912}" srcOrd="0" destOrd="0" presId="urn:microsoft.com/office/officeart/2005/8/layout/vProcess5"/>
    <dgm:cxn modelId="{8E4234AA-C3C5-4BEB-8B49-591EEDF1E56A}" srcId="{79DBD6A9-0A93-4512-A2DF-D8405ACA237E}" destId="{C0427E06-8EFB-49DA-AF22-618C81D60FD0}" srcOrd="2" destOrd="0" parTransId="{CE531BEB-D7FC-4125-94E2-E1C9076763C9}" sibTransId="{75240AE6-3370-49DA-8110-5D0B479D8498}"/>
    <dgm:cxn modelId="{1ADB31B7-C248-45F6-8917-B3FEF63E34C8}" type="presOf" srcId="{BB90A9C8-9DC1-4869-881C-7B04EC0A3D3D}" destId="{66000C09-65FF-4646-AF9C-D8C9316EA0B8}" srcOrd="0" destOrd="0" presId="urn:microsoft.com/office/officeart/2005/8/layout/vProcess5"/>
    <dgm:cxn modelId="{76A5F9BA-533B-4D82-BD1C-2BB7AFC2E7E1}" type="presOf" srcId="{75240AE6-3370-49DA-8110-5D0B479D8498}" destId="{582CC008-2AEE-4AB0-A87C-F8FDDCA6D960}" srcOrd="0" destOrd="0" presId="urn:microsoft.com/office/officeart/2005/8/layout/vProcess5"/>
    <dgm:cxn modelId="{84BDFDC7-E412-47D3-B085-DA3780821F90}" type="presOf" srcId="{6CFFF6F5-3847-4D2A-B0C0-4FE02B63553A}" destId="{06F07072-E91D-4C05-85F1-EF61DDC0B86E}" srcOrd="0" destOrd="0" presId="urn:microsoft.com/office/officeart/2005/8/layout/vProcess5"/>
    <dgm:cxn modelId="{EE0FF3DE-43BE-4AC0-AE1F-49B33B9CC92A}" type="presOf" srcId="{9B11F592-5C1A-4D36-9C63-BA106BAA9E1C}" destId="{D5DFCC4E-7791-4EC6-B50D-D0ABD18EDBD1}" srcOrd="0" destOrd="0" presId="urn:microsoft.com/office/officeart/2005/8/layout/vProcess5"/>
    <dgm:cxn modelId="{04909CED-5098-4D24-8377-6CAD181C0F50}" type="presOf" srcId="{79DBD6A9-0A93-4512-A2DF-D8405ACA237E}" destId="{1302AF93-CA9D-4DC5-8725-4025C8BAA245}" srcOrd="0" destOrd="0" presId="urn:microsoft.com/office/officeart/2005/8/layout/vProcess5"/>
    <dgm:cxn modelId="{BEE48DA2-1E15-4B96-9EC9-2ED483F45E2F}" type="presParOf" srcId="{1302AF93-CA9D-4DC5-8725-4025C8BAA245}" destId="{B006AEA6-4076-46E6-A30F-909A39E5F046}" srcOrd="0" destOrd="0" presId="urn:microsoft.com/office/officeart/2005/8/layout/vProcess5"/>
    <dgm:cxn modelId="{EB1E63A6-450B-47E4-AC29-70586D8B417B}" type="presParOf" srcId="{1302AF93-CA9D-4DC5-8725-4025C8BAA245}" destId="{D5DFCC4E-7791-4EC6-B50D-D0ABD18EDBD1}" srcOrd="1" destOrd="0" presId="urn:microsoft.com/office/officeart/2005/8/layout/vProcess5"/>
    <dgm:cxn modelId="{05D7A59E-F196-4355-8599-8568C163C073}" type="presParOf" srcId="{1302AF93-CA9D-4DC5-8725-4025C8BAA245}" destId="{A2B82436-A488-447F-BA15-707DF24BC31E}" srcOrd="2" destOrd="0" presId="urn:microsoft.com/office/officeart/2005/8/layout/vProcess5"/>
    <dgm:cxn modelId="{386D09DC-4211-4EEE-A00D-553820E1F723}" type="presParOf" srcId="{1302AF93-CA9D-4DC5-8725-4025C8BAA245}" destId="{7D74B064-8FFA-407F-A03F-6BEFE543F912}" srcOrd="3" destOrd="0" presId="urn:microsoft.com/office/officeart/2005/8/layout/vProcess5"/>
    <dgm:cxn modelId="{1D42E6AF-31B6-4C65-AEB9-B209804EA96A}" type="presParOf" srcId="{1302AF93-CA9D-4DC5-8725-4025C8BAA245}" destId="{06F07072-E91D-4C05-85F1-EF61DDC0B86E}" srcOrd="4" destOrd="0" presId="urn:microsoft.com/office/officeart/2005/8/layout/vProcess5"/>
    <dgm:cxn modelId="{28CF13F1-7E1B-445C-8D2B-BF1E5AF15633}" type="presParOf" srcId="{1302AF93-CA9D-4DC5-8725-4025C8BAA245}" destId="{66000C09-65FF-4646-AF9C-D8C9316EA0B8}" srcOrd="5" destOrd="0" presId="urn:microsoft.com/office/officeart/2005/8/layout/vProcess5"/>
    <dgm:cxn modelId="{EDFC52A8-CF30-4485-8048-BD6B38C1DD8C}" type="presParOf" srcId="{1302AF93-CA9D-4DC5-8725-4025C8BAA245}" destId="{A70A8FC8-2443-44B6-9D8F-C65ED1C49D09}" srcOrd="6" destOrd="0" presId="urn:microsoft.com/office/officeart/2005/8/layout/vProcess5"/>
    <dgm:cxn modelId="{69900802-B45E-455C-8FE4-C9671F1C9475}" type="presParOf" srcId="{1302AF93-CA9D-4DC5-8725-4025C8BAA245}" destId="{582CC008-2AEE-4AB0-A87C-F8FDDCA6D960}" srcOrd="7" destOrd="0" presId="urn:microsoft.com/office/officeart/2005/8/layout/vProcess5"/>
    <dgm:cxn modelId="{BB11D9F1-8453-48D4-812F-94543BFE49E4}" type="presParOf" srcId="{1302AF93-CA9D-4DC5-8725-4025C8BAA245}" destId="{6F77DAE2-6C40-4AAA-A88D-DF5960095D5A}" srcOrd="8" destOrd="0" presId="urn:microsoft.com/office/officeart/2005/8/layout/vProcess5"/>
    <dgm:cxn modelId="{76C8A235-87FC-46D8-AF58-1E408AE13976}" type="presParOf" srcId="{1302AF93-CA9D-4DC5-8725-4025C8BAA245}" destId="{27900BE6-3FC7-4B15-BC7B-A755A8224636}" srcOrd="9" destOrd="0" presId="urn:microsoft.com/office/officeart/2005/8/layout/vProcess5"/>
    <dgm:cxn modelId="{EE15342C-ADD1-46BE-BF4F-B20C89A6D1F8}" type="presParOf" srcId="{1302AF93-CA9D-4DC5-8725-4025C8BAA245}" destId="{E2147B58-91EF-44D7-B7AC-EA792CA43848}" srcOrd="10" destOrd="0" presId="urn:microsoft.com/office/officeart/2005/8/layout/vProcess5"/>
    <dgm:cxn modelId="{1A9D2026-DD36-499D-BBB2-75B840E51009}" type="presParOf" srcId="{1302AF93-CA9D-4DC5-8725-4025C8BAA245}" destId="{2233B319-5FCF-4D43-8773-FD6AA6F53FA8}"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C5F1A191-07CA-4CB4-BB23-0B59AE650AAE}" type="doc">
      <dgm:prSet loTypeId="urn:microsoft.com/office/officeart/2005/8/layout/process4" loCatId="process" qsTypeId="urn:microsoft.com/office/officeart/2005/8/quickstyle/simple1" qsCatId="simple" csTypeId="urn:microsoft.com/office/officeart/2005/8/colors/colorful1" csCatId="colorful"/>
      <dgm:spPr/>
      <dgm:t>
        <a:bodyPr/>
        <a:lstStyle/>
        <a:p>
          <a:endParaRPr lang="en-US"/>
        </a:p>
      </dgm:t>
    </dgm:pt>
    <dgm:pt modelId="{ED0A44BF-1E21-42AE-9611-F56F36F22836}">
      <dgm:prSet/>
      <dgm:spPr/>
      <dgm:t>
        <a:bodyPr/>
        <a:lstStyle/>
        <a:p>
          <a:r>
            <a:rPr lang="en-GB"/>
            <a:t>Most parents of children who go onto develop psychopathy know that there is something wrong before the child even starts school.</a:t>
          </a:r>
          <a:endParaRPr lang="en-US"/>
        </a:p>
      </dgm:t>
    </dgm:pt>
    <dgm:pt modelId="{C07A8EE9-7F1D-4292-8E1B-C0368C89D3F4}" type="parTrans" cxnId="{DE5F067E-4BA5-4518-8727-631D96677F2B}">
      <dgm:prSet/>
      <dgm:spPr/>
      <dgm:t>
        <a:bodyPr/>
        <a:lstStyle/>
        <a:p>
          <a:endParaRPr lang="en-US"/>
        </a:p>
      </dgm:t>
    </dgm:pt>
    <dgm:pt modelId="{C8A431B1-F195-4607-BCFA-BD43667A51D2}" type="sibTrans" cxnId="{DE5F067E-4BA5-4518-8727-631D96677F2B}">
      <dgm:prSet/>
      <dgm:spPr/>
      <dgm:t>
        <a:bodyPr/>
        <a:lstStyle/>
        <a:p>
          <a:endParaRPr lang="en-US"/>
        </a:p>
      </dgm:t>
    </dgm:pt>
    <dgm:pt modelId="{5A3C2F54-381B-45FD-BFBD-FA1B7A3A317D}">
      <dgm:prSet/>
      <dgm:spPr/>
      <dgm:t>
        <a:bodyPr/>
        <a:lstStyle/>
        <a:p>
          <a:r>
            <a:rPr lang="en-GB"/>
            <a:t>In adolescents they is no specific category in DSM5, the closest is `conduct disorder` and certainly one subcategory is almost identical to the items on the PCL-R.</a:t>
          </a:r>
          <a:endParaRPr lang="en-US"/>
        </a:p>
      </dgm:t>
    </dgm:pt>
    <dgm:pt modelId="{D4647133-83C5-4515-9C5E-86ECC83B7825}" type="parTrans" cxnId="{EFE871F9-DA51-4B04-A499-52C8B5A9A629}">
      <dgm:prSet/>
      <dgm:spPr/>
      <dgm:t>
        <a:bodyPr/>
        <a:lstStyle/>
        <a:p>
          <a:endParaRPr lang="en-US"/>
        </a:p>
      </dgm:t>
    </dgm:pt>
    <dgm:pt modelId="{7FA6204B-6FDE-443A-A1F2-998513A199B2}" type="sibTrans" cxnId="{EFE871F9-DA51-4B04-A499-52C8B5A9A629}">
      <dgm:prSet/>
      <dgm:spPr/>
      <dgm:t>
        <a:bodyPr/>
        <a:lstStyle/>
        <a:p>
          <a:endParaRPr lang="en-US"/>
        </a:p>
      </dgm:t>
    </dgm:pt>
    <dgm:pt modelId="{522E8D34-ABA7-4760-B133-18B29CEEF35E}" type="pres">
      <dgm:prSet presAssocID="{C5F1A191-07CA-4CB4-BB23-0B59AE650AAE}" presName="Name0" presStyleCnt="0">
        <dgm:presLayoutVars>
          <dgm:dir/>
          <dgm:animLvl val="lvl"/>
          <dgm:resizeHandles val="exact"/>
        </dgm:presLayoutVars>
      </dgm:prSet>
      <dgm:spPr/>
    </dgm:pt>
    <dgm:pt modelId="{E74179D4-AF03-4326-83A6-86133CEB9420}" type="pres">
      <dgm:prSet presAssocID="{5A3C2F54-381B-45FD-BFBD-FA1B7A3A317D}" presName="boxAndChildren" presStyleCnt="0"/>
      <dgm:spPr/>
    </dgm:pt>
    <dgm:pt modelId="{2D6714C2-C424-4454-87C9-F776B2BD1E47}" type="pres">
      <dgm:prSet presAssocID="{5A3C2F54-381B-45FD-BFBD-FA1B7A3A317D}" presName="parentTextBox" presStyleLbl="node1" presStyleIdx="0" presStyleCnt="2"/>
      <dgm:spPr/>
    </dgm:pt>
    <dgm:pt modelId="{21FD0185-87AC-477C-B3EF-0B331A7B049E}" type="pres">
      <dgm:prSet presAssocID="{C8A431B1-F195-4607-BCFA-BD43667A51D2}" presName="sp" presStyleCnt="0"/>
      <dgm:spPr/>
    </dgm:pt>
    <dgm:pt modelId="{6C80B856-D6F6-4C1F-A481-041FE490ABCB}" type="pres">
      <dgm:prSet presAssocID="{ED0A44BF-1E21-42AE-9611-F56F36F22836}" presName="arrowAndChildren" presStyleCnt="0"/>
      <dgm:spPr/>
    </dgm:pt>
    <dgm:pt modelId="{A6FE3ED1-645D-43DB-9BA1-9E2EEBB8F6B3}" type="pres">
      <dgm:prSet presAssocID="{ED0A44BF-1E21-42AE-9611-F56F36F22836}" presName="parentTextArrow" presStyleLbl="node1" presStyleIdx="1" presStyleCnt="2"/>
      <dgm:spPr/>
    </dgm:pt>
  </dgm:ptLst>
  <dgm:cxnLst>
    <dgm:cxn modelId="{B65F0F05-D8CA-4D19-81D4-2D8D2A9D4AE0}" type="presOf" srcId="{5A3C2F54-381B-45FD-BFBD-FA1B7A3A317D}" destId="{2D6714C2-C424-4454-87C9-F776B2BD1E47}" srcOrd="0" destOrd="0" presId="urn:microsoft.com/office/officeart/2005/8/layout/process4"/>
    <dgm:cxn modelId="{A01EB561-3E39-4153-A53B-9758135E9E1E}" type="presOf" srcId="{ED0A44BF-1E21-42AE-9611-F56F36F22836}" destId="{A6FE3ED1-645D-43DB-9BA1-9E2EEBB8F6B3}" srcOrd="0" destOrd="0" presId="urn:microsoft.com/office/officeart/2005/8/layout/process4"/>
    <dgm:cxn modelId="{DE5F067E-4BA5-4518-8727-631D96677F2B}" srcId="{C5F1A191-07CA-4CB4-BB23-0B59AE650AAE}" destId="{ED0A44BF-1E21-42AE-9611-F56F36F22836}" srcOrd="0" destOrd="0" parTransId="{C07A8EE9-7F1D-4292-8E1B-C0368C89D3F4}" sibTransId="{C8A431B1-F195-4607-BCFA-BD43667A51D2}"/>
    <dgm:cxn modelId="{8A43DFE6-FFD4-4A68-966D-D140101ADBBB}" type="presOf" srcId="{C5F1A191-07CA-4CB4-BB23-0B59AE650AAE}" destId="{522E8D34-ABA7-4760-B133-18B29CEEF35E}" srcOrd="0" destOrd="0" presId="urn:microsoft.com/office/officeart/2005/8/layout/process4"/>
    <dgm:cxn modelId="{EFE871F9-DA51-4B04-A499-52C8B5A9A629}" srcId="{C5F1A191-07CA-4CB4-BB23-0B59AE650AAE}" destId="{5A3C2F54-381B-45FD-BFBD-FA1B7A3A317D}" srcOrd="1" destOrd="0" parTransId="{D4647133-83C5-4515-9C5E-86ECC83B7825}" sibTransId="{7FA6204B-6FDE-443A-A1F2-998513A199B2}"/>
    <dgm:cxn modelId="{2FEA89B6-4DE8-47BB-AB9B-8D036215A6DF}" type="presParOf" srcId="{522E8D34-ABA7-4760-B133-18B29CEEF35E}" destId="{E74179D4-AF03-4326-83A6-86133CEB9420}" srcOrd="0" destOrd="0" presId="urn:microsoft.com/office/officeart/2005/8/layout/process4"/>
    <dgm:cxn modelId="{4FF5EBA9-ED98-4806-BAE1-AB1CFD45448B}" type="presParOf" srcId="{E74179D4-AF03-4326-83A6-86133CEB9420}" destId="{2D6714C2-C424-4454-87C9-F776B2BD1E47}" srcOrd="0" destOrd="0" presId="urn:microsoft.com/office/officeart/2005/8/layout/process4"/>
    <dgm:cxn modelId="{16AE8571-373C-4847-BB15-F61F792B1AB6}" type="presParOf" srcId="{522E8D34-ABA7-4760-B133-18B29CEEF35E}" destId="{21FD0185-87AC-477C-B3EF-0B331A7B049E}" srcOrd="1" destOrd="0" presId="urn:microsoft.com/office/officeart/2005/8/layout/process4"/>
    <dgm:cxn modelId="{07298F66-20F0-4FC7-8EFD-D8FF8B048BF2}" type="presParOf" srcId="{522E8D34-ABA7-4760-B133-18B29CEEF35E}" destId="{6C80B856-D6F6-4C1F-A481-041FE490ABCB}" srcOrd="2" destOrd="0" presId="urn:microsoft.com/office/officeart/2005/8/layout/process4"/>
    <dgm:cxn modelId="{16EB02EF-E839-49C0-851F-6FDF38592A50}" type="presParOf" srcId="{6C80B856-D6F6-4C1F-A481-041FE490ABCB}" destId="{A6FE3ED1-645D-43DB-9BA1-9E2EEBB8F6B3}"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475694E6-9FB4-4C8D-B5E2-4B07454DEBC2}"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33DBB2DA-0598-4DE1-8E43-9738D0350410}">
      <dgm:prSet/>
      <dgm:spPr/>
      <dgm:t>
        <a:bodyPr/>
        <a:lstStyle/>
        <a:p>
          <a:r>
            <a:rPr lang="en-GB"/>
            <a:t>Repetitive casual and thoughtless lying</a:t>
          </a:r>
          <a:endParaRPr lang="en-US"/>
        </a:p>
      </dgm:t>
    </dgm:pt>
    <dgm:pt modelId="{CDF1C6B8-5B90-4B0C-A66D-772EE7FD36BE}" type="parTrans" cxnId="{32CC7397-8C88-4980-82CF-D4CC008DA50A}">
      <dgm:prSet/>
      <dgm:spPr/>
      <dgm:t>
        <a:bodyPr/>
        <a:lstStyle/>
        <a:p>
          <a:endParaRPr lang="en-US"/>
        </a:p>
      </dgm:t>
    </dgm:pt>
    <dgm:pt modelId="{21BA5A5C-75DD-4BBD-85BD-29938A29823E}" type="sibTrans" cxnId="{32CC7397-8C88-4980-82CF-D4CC008DA50A}">
      <dgm:prSet/>
      <dgm:spPr/>
      <dgm:t>
        <a:bodyPr/>
        <a:lstStyle/>
        <a:p>
          <a:endParaRPr lang="en-US"/>
        </a:p>
      </dgm:t>
    </dgm:pt>
    <dgm:pt modelId="{CC670642-975F-4237-9FD7-ECFB419FD103}">
      <dgm:prSet/>
      <dgm:spPr/>
      <dgm:t>
        <a:bodyPr/>
        <a:lstStyle/>
        <a:p>
          <a:r>
            <a:rPr lang="en-GB"/>
            <a:t>Indifference to, or inability to understand the feelings, expectations or pain of others</a:t>
          </a:r>
          <a:endParaRPr lang="en-US"/>
        </a:p>
      </dgm:t>
    </dgm:pt>
    <dgm:pt modelId="{9C592C39-F391-476D-B73C-D67D42D24764}" type="parTrans" cxnId="{2EB5007B-442A-45C8-B00F-4ECC5E1ACD22}">
      <dgm:prSet/>
      <dgm:spPr/>
      <dgm:t>
        <a:bodyPr/>
        <a:lstStyle/>
        <a:p>
          <a:endParaRPr lang="en-US"/>
        </a:p>
      </dgm:t>
    </dgm:pt>
    <dgm:pt modelId="{DEC96E24-81DB-48F6-9507-DD2E477B7BA5}" type="sibTrans" cxnId="{2EB5007B-442A-45C8-B00F-4ECC5E1ACD22}">
      <dgm:prSet/>
      <dgm:spPr/>
      <dgm:t>
        <a:bodyPr/>
        <a:lstStyle/>
        <a:p>
          <a:endParaRPr lang="en-US"/>
        </a:p>
      </dgm:t>
    </dgm:pt>
    <dgm:pt modelId="{B0C30F0C-0063-401C-A864-EB7D382D530D}">
      <dgm:prSet/>
      <dgm:spPr/>
      <dgm:t>
        <a:bodyPr/>
        <a:lstStyle/>
        <a:p>
          <a:r>
            <a:rPr lang="en-GB"/>
            <a:t>Defiance of parents, teachers and rules</a:t>
          </a:r>
          <a:endParaRPr lang="en-US"/>
        </a:p>
      </dgm:t>
    </dgm:pt>
    <dgm:pt modelId="{DDC6C0C5-465F-44DA-977E-3D5313AC00A6}" type="parTrans" cxnId="{19AF309E-D084-49D0-8A45-5F6FAF123548}">
      <dgm:prSet/>
      <dgm:spPr/>
      <dgm:t>
        <a:bodyPr/>
        <a:lstStyle/>
        <a:p>
          <a:endParaRPr lang="en-US"/>
        </a:p>
      </dgm:t>
    </dgm:pt>
    <dgm:pt modelId="{84FBF000-9F29-4A3A-B3A0-4F59B0A467F0}" type="sibTrans" cxnId="{19AF309E-D084-49D0-8A45-5F6FAF123548}">
      <dgm:prSet/>
      <dgm:spPr/>
      <dgm:t>
        <a:bodyPr/>
        <a:lstStyle/>
        <a:p>
          <a:endParaRPr lang="en-US"/>
        </a:p>
      </dgm:t>
    </dgm:pt>
    <dgm:pt modelId="{92088DBB-F222-47C3-B958-D0590BC26821}">
      <dgm:prSet/>
      <dgm:spPr/>
      <dgm:t>
        <a:bodyPr/>
        <a:lstStyle/>
        <a:p>
          <a:r>
            <a:rPr lang="en-GB"/>
            <a:t>Continually in trouble and unresponsive to reprimands, threats of punishment</a:t>
          </a:r>
          <a:endParaRPr lang="en-US"/>
        </a:p>
      </dgm:t>
    </dgm:pt>
    <dgm:pt modelId="{DB7D22C5-5BDB-4977-A736-5ED6E8C144D9}" type="parTrans" cxnId="{62A712B0-43FC-4913-9728-4C9D7D975E2F}">
      <dgm:prSet/>
      <dgm:spPr/>
      <dgm:t>
        <a:bodyPr/>
        <a:lstStyle/>
        <a:p>
          <a:endParaRPr lang="en-US"/>
        </a:p>
      </dgm:t>
    </dgm:pt>
    <dgm:pt modelId="{4069C013-82C5-43B9-BBF0-85B2C40B85D8}" type="sibTrans" cxnId="{62A712B0-43FC-4913-9728-4C9D7D975E2F}">
      <dgm:prSet/>
      <dgm:spPr/>
      <dgm:t>
        <a:bodyPr/>
        <a:lstStyle/>
        <a:p>
          <a:endParaRPr lang="en-US"/>
        </a:p>
      </dgm:t>
    </dgm:pt>
    <dgm:pt modelId="{D04E442F-9C83-4882-B5BF-648745264578}">
      <dgm:prSet/>
      <dgm:spPr/>
      <dgm:t>
        <a:bodyPr/>
        <a:lstStyle/>
        <a:p>
          <a:r>
            <a:rPr lang="en-GB"/>
            <a:t>Petty theft from parents and friends</a:t>
          </a:r>
          <a:endParaRPr lang="en-US"/>
        </a:p>
      </dgm:t>
    </dgm:pt>
    <dgm:pt modelId="{E19BDA43-21E7-404D-AE78-E725EDC17D6D}" type="parTrans" cxnId="{0DFB44CF-8D62-4BE0-A103-292997B5EC85}">
      <dgm:prSet/>
      <dgm:spPr/>
      <dgm:t>
        <a:bodyPr/>
        <a:lstStyle/>
        <a:p>
          <a:endParaRPr lang="en-US"/>
        </a:p>
      </dgm:t>
    </dgm:pt>
    <dgm:pt modelId="{80910414-65B5-47A0-B84B-FF414FACB1AC}" type="sibTrans" cxnId="{0DFB44CF-8D62-4BE0-A103-292997B5EC85}">
      <dgm:prSet/>
      <dgm:spPr/>
      <dgm:t>
        <a:bodyPr/>
        <a:lstStyle/>
        <a:p>
          <a:endParaRPr lang="en-US"/>
        </a:p>
      </dgm:t>
    </dgm:pt>
    <dgm:pt modelId="{5F7C4FA5-AFE4-4FD5-983C-AAF259A55773}">
      <dgm:prSet/>
      <dgm:spPr/>
      <dgm:t>
        <a:bodyPr/>
        <a:lstStyle/>
        <a:p>
          <a:r>
            <a:rPr lang="en-GB"/>
            <a:t>Aggression, bullying and fighting</a:t>
          </a:r>
          <a:endParaRPr lang="en-US"/>
        </a:p>
      </dgm:t>
    </dgm:pt>
    <dgm:pt modelId="{EA9525BF-4CEB-4C35-9FF9-2613F34756E4}" type="parTrans" cxnId="{B20591C2-2C44-49C5-B467-F2A94B9AB2C9}">
      <dgm:prSet/>
      <dgm:spPr/>
      <dgm:t>
        <a:bodyPr/>
        <a:lstStyle/>
        <a:p>
          <a:endParaRPr lang="en-US"/>
        </a:p>
      </dgm:t>
    </dgm:pt>
    <dgm:pt modelId="{AD9007D3-530D-480B-A63E-0451506B99C1}" type="sibTrans" cxnId="{B20591C2-2C44-49C5-B467-F2A94B9AB2C9}">
      <dgm:prSet/>
      <dgm:spPr/>
      <dgm:t>
        <a:bodyPr/>
        <a:lstStyle/>
        <a:p>
          <a:endParaRPr lang="en-US"/>
        </a:p>
      </dgm:t>
    </dgm:pt>
    <dgm:pt modelId="{857AD506-D39B-4503-9A8F-D2E9A644BBAD}">
      <dgm:prSet/>
      <dgm:spPr/>
      <dgm:t>
        <a:bodyPr/>
        <a:lstStyle/>
        <a:p>
          <a:r>
            <a:rPr lang="en-GB"/>
            <a:t>Unremitting truancy, staying out late, absences from home</a:t>
          </a:r>
          <a:endParaRPr lang="en-US"/>
        </a:p>
      </dgm:t>
    </dgm:pt>
    <dgm:pt modelId="{0BAC8EB2-F889-455B-A813-34B6C96A3730}" type="parTrans" cxnId="{0D0293BF-A782-4C8B-A316-F8EBE2F9A624}">
      <dgm:prSet/>
      <dgm:spPr/>
      <dgm:t>
        <a:bodyPr/>
        <a:lstStyle/>
        <a:p>
          <a:endParaRPr lang="en-US"/>
        </a:p>
      </dgm:t>
    </dgm:pt>
    <dgm:pt modelId="{372884C5-B7F3-4466-BD2D-BFE9307D1005}" type="sibTrans" cxnId="{0D0293BF-A782-4C8B-A316-F8EBE2F9A624}">
      <dgm:prSet/>
      <dgm:spPr/>
      <dgm:t>
        <a:bodyPr/>
        <a:lstStyle/>
        <a:p>
          <a:endParaRPr lang="en-US"/>
        </a:p>
      </dgm:t>
    </dgm:pt>
    <dgm:pt modelId="{D2FB5510-99F4-4513-AF89-D4138F99A240}">
      <dgm:prSet/>
      <dgm:spPr/>
      <dgm:t>
        <a:bodyPr/>
        <a:lstStyle/>
        <a:p>
          <a:r>
            <a:rPr lang="en-GB"/>
            <a:t>Hurting or killing animals</a:t>
          </a:r>
          <a:endParaRPr lang="en-US"/>
        </a:p>
      </dgm:t>
    </dgm:pt>
    <dgm:pt modelId="{4DBFB447-EA34-4826-8948-4858ED23BDCA}" type="parTrans" cxnId="{B4D417E4-80D8-4437-B691-0E86E6609A20}">
      <dgm:prSet/>
      <dgm:spPr/>
      <dgm:t>
        <a:bodyPr/>
        <a:lstStyle/>
        <a:p>
          <a:endParaRPr lang="en-US"/>
        </a:p>
      </dgm:t>
    </dgm:pt>
    <dgm:pt modelId="{DC673CCA-5392-4E5D-B25C-95D14F782464}" type="sibTrans" cxnId="{B4D417E4-80D8-4437-B691-0E86E6609A20}">
      <dgm:prSet/>
      <dgm:spPr/>
      <dgm:t>
        <a:bodyPr/>
        <a:lstStyle/>
        <a:p>
          <a:endParaRPr lang="en-US"/>
        </a:p>
      </dgm:t>
    </dgm:pt>
    <dgm:pt modelId="{B442782F-EDB5-42FF-A62F-4BAD6A0CE751}">
      <dgm:prSet/>
      <dgm:spPr/>
      <dgm:t>
        <a:bodyPr/>
        <a:lstStyle/>
        <a:p>
          <a:r>
            <a:rPr lang="en-GB"/>
            <a:t>Early experimentation with sex</a:t>
          </a:r>
          <a:endParaRPr lang="en-US"/>
        </a:p>
      </dgm:t>
    </dgm:pt>
    <dgm:pt modelId="{E8F3B8AB-D739-4760-BB6B-2B10EF04CFE2}" type="parTrans" cxnId="{E52C20B6-FB57-4C94-9299-6BEC95F1B07B}">
      <dgm:prSet/>
      <dgm:spPr/>
      <dgm:t>
        <a:bodyPr/>
        <a:lstStyle/>
        <a:p>
          <a:endParaRPr lang="en-US"/>
        </a:p>
      </dgm:t>
    </dgm:pt>
    <dgm:pt modelId="{9FAB6D78-582B-45CD-A308-C108AD5F840E}" type="sibTrans" cxnId="{E52C20B6-FB57-4C94-9299-6BEC95F1B07B}">
      <dgm:prSet/>
      <dgm:spPr/>
      <dgm:t>
        <a:bodyPr/>
        <a:lstStyle/>
        <a:p>
          <a:endParaRPr lang="en-US"/>
        </a:p>
      </dgm:t>
    </dgm:pt>
    <dgm:pt modelId="{07A75C46-5EA5-49DD-8315-B0F532BF7DA7}">
      <dgm:prSet/>
      <dgm:spPr/>
      <dgm:t>
        <a:bodyPr/>
        <a:lstStyle/>
        <a:p>
          <a:r>
            <a:rPr lang="en-GB"/>
            <a:t>Vandalism and fire setting </a:t>
          </a:r>
          <a:endParaRPr lang="en-US"/>
        </a:p>
      </dgm:t>
    </dgm:pt>
    <dgm:pt modelId="{32FAD479-1D80-46FB-BB6E-50BC4BF7A4AF}" type="parTrans" cxnId="{4471B714-2A8B-48D3-A9DC-E63A2E104ACE}">
      <dgm:prSet/>
      <dgm:spPr/>
      <dgm:t>
        <a:bodyPr/>
        <a:lstStyle/>
        <a:p>
          <a:endParaRPr lang="en-US"/>
        </a:p>
      </dgm:t>
    </dgm:pt>
    <dgm:pt modelId="{7008C6AD-E672-4FB8-8630-694D1C2D4AF3}" type="sibTrans" cxnId="{4471B714-2A8B-48D3-A9DC-E63A2E104ACE}">
      <dgm:prSet/>
      <dgm:spPr/>
      <dgm:t>
        <a:bodyPr/>
        <a:lstStyle/>
        <a:p>
          <a:endParaRPr lang="en-US"/>
        </a:p>
      </dgm:t>
    </dgm:pt>
    <dgm:pt modelId="{D0144F5D-1CDA-4586-A469-4B60EACEDE09}" type="pres">
      <dgm:prSet presAssocID="{475694E6-9FB4-4C8D-B5E2-4B07454DEBC2}" presName="diagram" presStyleCnt="0">
        <dgm:presLayoutVars>
          <dgm:dir/>
          <dgm:resizeHandles val="exact"/>
        </dgm:presLayoutVars>
      </dgm:prSet>
      <dgm:spPr/>
    </dgm:pt>
    <dgm:pt modelId="{AFFF7855-8267-4101-9EDD-E14F5BB189CE}" type="pres">
      <dgm:prSet presAssocID="{33DBB2DA-0598-4DE1-8E43-9738D0350410}" presName="node" presStyleLbl="node1" presStyleIdx="0" presStyleCnt="10">
        <dgm:presLayoutVars>
          <dgm:bulletEnabled val="1"/>
        </dgm:presLayoutVars>
      </dgm:prSet>
      <dgm:spPr/>
    </dgm:pt>
    <dgm:pt modelId="{3EF96276-8354-4140-98FF-F2204B554B62}" type="pres">
      <dgm:prSet presAssocID="{21BA5A5C-75DD-4BBD-85BD-29938A29823E}" presName="sibTrans" presStyleCnt="0"/>
      <dgm:spPr/>
    </dgm:pt>
    <dgm:pt modelId="{BA922234-F123-4D32-9827-771453EF1129}" type="pres">
      <dgm:prSet presAssocID="{CC670642-975F-4237-9FD7-ECFB419FD103}" presName="node" presStyleLbl="node1" presStyleIdx="1" presStyleCnt="10">
        <dgm:presLayoutVars>
          <dgm:bulletEnabled val="1"/>
        </dgm:presLayoutVars>
      </dgm:prSet>
      <dgm:spPr/>
    </dgm:pt>
    <dgm:pt modelId="{74FF849E-2931-4AB2-822E-A3D336B4FE4C}" type="pres">
      <dgm:prSet presAssocID="{DEC96E24-81DB-48F6-9507-DD2E477B7BA5}" presName="sibTrans" presStyleCnt="0"/>
      <dgm:spPr/>
    </dgm:pt>
    <dgm:pt modelId="{D9A0032A-E0E0-48FD-B89B-65B1FDCACDE4}" type="pres">
      <dgm:prSet presAssocID="{B0C30F0C-0063-401C-A864-EB7D382D530D}" presName="node" presStyleLbl="node1" presStyleIdx="2" presStyleCnt="10">
        <dgm:presLayoutVars>
          <dgm:bulletEnabled val="1"/>
        </dgm:presLayoutVars>
      </dgm:prSet>
      <dgm:spPr/>
    </dgm:pt>
    <dgm:pt modelId="{B5ABC3B0-5DAC-4DA2-A7F2-159590202178}" type="pres">
      <dgm:prSet presAssocID="{84FBF000-9F29-4A3A-B3A0-4F59B0A467F0}" presName="sibTrans" presStyleCnt="0"/>
      <dgm:spPr/>
    </dgm:pt>
    <dgm:pt modelId="{865C3B58-E4E9-4C91-9812-3A29AFB823C7}" type="pres">
      <dgm:prSet presAssocID="{92088DBB-F222-47C3-B958-D0590BC26821}" presName="node" presStyleLbl="node1" presStyleIdx="3" presStyleCnt="10">
        <dgm:presLayoutVars>
          <dgm:bulletEnabled val="1"/>
        </dgm:presLayoutVars>
      </dgm:prSet>
      <dgm:spPr/>
    </dgm:pt>
    <dgm:pt modelId="{E803694A-08A6-4D15-B813-DAD2EEF48DB2}" type="pres">
      <dgm:prSet presAssocID="{4069C013-82C5-43B9-BBF0-85B2C40B85D8}" presName="sibTrans" presStyleCnt="0"/>
      <dgm:spPr/>
    </dgm:pt>
    <dgm:pt modelId="{C6EB2DB5-80E8-41B7-AB7D-3002B72A3681}" type="pres">
      <dgm:prSet presAssocID="{D04E442F-9C83-4882-B5BF-648745264578}" presName="node" presStyleLbl="node1" presStyleIdx="4" presStyleCnt="10">
        <dgm:presLayoutVars>
          <dgm:bulletEnabled val="1"/>
        </dgm:presLayoutVars>
      </dgm:prSet>
      <dgm:spPr/>
    </dgm:pt>
    <dgm:pt modelId="{D402DA9B-2567-4841-9C8D-59D49A798DDA}" type="pres">
      <dgm:prSet presAssocID="{80910414-65B5-47A0-B84B-FF414FACB1AC}" presName="sibTrans" presStyleCnt="0"/>
      <dgm:spPr/>
    </dgm:pt>
    <dgm:pt modelId="{DAF727D1-2118-4B08-99D9-DFA76017E2C9}" type="pres">
      <dgm:prSet presAssocID="{5F7C4FA5-AFE4-4FD5-983C-AAF259A55773}" presName="node" presStyleLbl="node1" presStyleIdx="5" presStyleCnt="10">
        <dgm:presLayoutVars>
          <dgm:bulletEnabled val="1"/>
        </dgm:presLayoutVars>
      </dgm:prSet>
      <dgm:spPr/>
    </dgm:pt>
    <dgm:pt modelId="{EB7194C0-B3C3-483D-B99F-982BE50A57D8}" type="pres">
      <dgm:prSet presAssocID="{AD9007D3-530D-480B-A63E-0451506B99C1}" presName="sibTrans" presStyleCnt="0"/>
      <dgm:spPr/>
    </dgm:pt>
    <dgm:pt modelId="{184C0A7B-9EA1-4A53-96A0-5BE4040136E8}" type="pres">
      <dgm:prSet presAssocID="{857AD506-D39B-4503-9A8F-D2E9A644BBAD}" presName="node" presStyleLbl="node1" presStyleIdx="6" presStyleCnt="10">
        <dgm:presLayoutVars>
          <dgm:bulletEnabled val="1"/>
        </dgm:presLayoutVars>
      </dgm:prSet>
      <dgm:spPr/>
    </dgm:pt>
    <dgm:pt modelId="{9F8C6C8F-F91B-4C78-B67A-77482F6C5633}" type="pres">
      <dgm:prSet presAssocID="{372884C5-B7F3-4466-BD2D-BFE9307D1005}" presName="sibTrans" presStyleCnt="0"/>
      <dgm:spPr/>
    </dgm:pt>
    <dgm:pt modelId="{FA1E85EC-B1D6-4642-A727-151D86FA7803}" type="pres">
      <dgm:prSet presAssocID="{D2FB5510-99F4-4513-AF89-D4138F99A240}" presName="node" presStyleLbl="node1" presStyleIdx="7" presStyleCnt="10">
        <dgm:presLayoutVars>
          <dgm:bulletEnabled val="1"/>
        </dgm:presLayoutVars>
      </dgm:prSet>
      <dgm:spPr/>
    </dgm:pt>
    <dgm:pt modelId="{4CC55A40-DD66-42E9-9AA8-E64C63015ACA}" type="pres">
      <dgm:prSet presAssocID="{DC673CCA-5392-4E5D-B25C-95D14F782464}" presName="sibTrans" presStyleCnt="0"/>
      <dgm:spPr/>
    </dgm:pt>
    <dgm:pt modelId="{864C2759-32C0-4B0E-ADEA-1F3B7539B74C}" type="pres">
      <dgm:prSet presAssocID="{B442782F-EDB5-42FF-A62F-4BAD6A0CE751}" presName="node" presStyleLbl="node1" presStyleIdx="8" presStyleCnt="10">
        <dgm:presLayoutVars>
          <dgm:bulletEnabled val="1"/>
        </dgm:presLayoutVars>
      </dgm:prSet>
      <dgm:spPr/>
    </dgm:pt>
    <dgm:pt modelId="{82326151-29E7-4F19-B8DD-FE7CA7B67D15}" type="pres">
      <dgm:prSet presAssocID="{9FAB6D78-582B-45CD-A308-C108AD5F840E}" presName="sibTrans" presStyleCnt="0"/>
      <dgm:spPr/>
    </dgm:pt>
    <dgm:pt modelId="{3791F7EB-DA3B-4D77-9095-769470DE5E99}" type="pres">
      <dgm:prSet presAssocID="{07A75C46-5EA5-49DD-8315-B0F532BF7DA7}" presName="node" presStyleLbl="node1" presStyleIdx="9" presStyleCnt="10">
        <dgm:presLayoutVars>
          <dgm:bulletEnabled val="1"/>
        </dgm:presLayoutVars>
      </dgm:prSet>
      <dgm:spPr/>
    </dgm:pt>
  </dgm:ptLst>
  <dgm:cxnLst>
    <dgm:cxn modelId="{9AAD9B02-D0D0-4478-B51C-A42D6EDA8D39}" type="presOf" srcId="{92088DBB-F222-47C3-B958-D0590BC26821}" destId="{865C3B58-E4E9-4C91-9812-3A29AFB823C7}" srcOrd="0" destOrd="0" presId="urn:microsoft.com/office/officeart/2005/8/layout/default"/>
    <dgm:cxn modelId="{4471B714-2A8B-48D3-A9DC-E63A2E104ACE}" srcId="{475694E6-9FB4-4C8D-B5E2-4B07454DEBC2}" destId="{07A75C46-5EA5-49DD-8315-B0F532BF7DA7}" srcOrd="9" destOrd="0" parTransId="{32FAD479-1D80-46FB-BB6E-50BC4BF7A4AF}" sibTransId="{7008C6AD-E672-4FB8-8630-694D1C2D4AF3}"/>
    <dgm:cxn modelId="{7CB70515-418C-46FB-8707-6D810A8F229D}" type="presOf" srcId="{857AD506-D39B-4503-9A8F-D2E9A644BBAD}" destId="{184C0A7B-9EA1-4A53-96A0-5BE4040136E8}" srcOrd="0" destOrd="0" presId="urn:microsoft.com/office/officeart/2005/8/layout/default"/>
    <dgm:cxn modelId="{8E35C23E-7F0A-4C0A-94D9-3BBDD804DFEF}" type="presOf" srcId="{475694E6-9FB4-4C8D-B5E2-4B07454DEBC2}" destId="{D0144F5D-1CDA-4586-A469-4B60EACEDE09}" srcOrd="0" destOrd="0" presId="urn:microsoft.com/office/officeart/2005/8/layout/default"/>
    <dgm:cxn modelId="{0A8A9973-0DFF-4BB4-87BE-A0C820411BFC}" type="presOf" srcId="{B442782F-EDB5-42FF-A62F-4BAD6A0CE751}" destId="{864C2759-32C0-4B0E-ADEA-1F3B7539B74C}" srcOrd="0" destOrd="0" presId="urn:microsoft.com/office/officeart/2005/8/layout/default"/>
    <dgm:cxn modelId="{B3210C59-D0BF-4C80-8953-A46A5863BEAA}" type="presOf" srcId="{B0C30F0C-0063-401C-A864-EB7D382D530D}" destId="{D9A0032A-E0E0-48FD-B89B-65B1FDCACDE4}" srcOrd="0" destOrd="0" presId="urn:microsoft.com/office/officeart/2005/8/layout/default"/>
    <dgm:cxn modelId="{2EB5007B-442A-45C8-B00F-4ECC5E1ACD22}" srcId="{475694E6-9FB4-4C8D-B5E2-4B07454DEBC2}" destId="{CC670642-975F-4237-9FD7-ECFB419FD103}" srcOrd="1" destOrd="0" parTransId="{9C592C39-F391-476D-B73C-D67D42D24764}" sibTransId="{DEC96E24-81DB-48F6-9507-DD2E477B7BA5}"/>
    <dgm:cxn modelId="{7270568E-44F8-49B8-A733-2E4F9A5C809B}" type="presOf" srcId="{5F7C4FA5-AFE4-4FD5-983C-AAF259A55773}" destId="{DAF727D1-2118-4B08-99D9-DFA76017E2C9}" srcOrd="0" destOrd="0" presId="urn:microsoft.com/office/officeart/2005/8/layout/default"/>
    <dgm:cxn modelId="{CFBA7B93-A0D0-4833-BBBF-4B3ADF1544C9}" type="presOf" srcId="{07A75C46-5EA5-49DD-8315-B0F532BF7DA7}" destId="{3791F7EB-DA3B-4D77-9095-769470DE5E99}" srcOrd="0" destOrd="0" presId="urn:microsoft.com/office/officeart/2005/8/layout/default"/>
    <dgm:cxn modelId="{32CC7397-8C88-4980-82CF-D4CC008DA50A}" srcId="{475694E6-9FB4-4C8D-B5E2-4B07454DEBC2}" destId="{33DBB2DA-0598-4DE1-8E43-9738D0350410}" srcOrd="0" destOrd="0" parTransId="{CDF1C6B8-5B90-4B0C-A66D-772EE7FD36BE}" sibTransId="{21BA5A5C-75DD-4BBD-85BD-29938A29823E}"/>
    <dgm:cxn modelId="{19AF309E-D084-49D0-8A45-5F6FAF123548}" srcId="{475694E6-9FB4-4C8D-B5E2-4B07454DEBC2}" destId="{B0C30F0C-0063-401C-A864-EB7D382D530D}" srcOrd="2" destOrd="0" parTransId="{DDC6C0C5-465F-44DA-977E-3D5313AC00A6}" sibTransId="{84FBF000-9F29-4A3A-B3A0-4F59B0A467F0}"/>
    <dgm:cxn modelId="{1B2E6FA1-6FDC-4C84-8CAD-C02C3F3899E7}" type="presOf" srcId="{CC670642-975F-4237-9FD7-ECFB419FD103}" destId="{BA922234-F123-4D32-9827-771453EF1129}" srcOrd="0" destOrd="0" presId="urn:microsoft.com/office/officeart/2005/8/layout/default"/>
    <dgm:cxn modelId="{62A712B0-43FC-4913-9728-4C9D7D975E2F}" srcId="{475694E6-9FB4-4C8D-B5E2-4B07454DEBC2}" destId="{92088DBB-F222-47C3-B958-D0590BC26821}" srcOrd="3" destOrd="0" parTransId="{DB7D22C5-5BDB-4977-A736-5ED6E8C144D9}" sibTransId="{4069C013-82C5-43B9-BBF0-85B2C40B85D8}"/>
    <dgm:cxn modelId="{E52C20B6-FB57-4C94-9299-6BEC95F1B07B}" srcId="{475694E6-9FB4-4C8D-B5E2-4B07454DEBC2}" destId="{B442782F-EDB5-42FF-A62F-4BAD6A0CE751}" srcOrd="8" destOrd="0" parTransId="{E8F3B8AB-D739-4760-BB6B-2B10EF04CFE2}" sibTransId="{9FAB6D78-582B-45CD-A308-C108AD5F840E}"/>
    <dgm:cxn modelId="{0D0293BF-A782-4C8B-A316-F8EBE2F9A624}" srcId="{475694E6-9FB4-4C8D-B5E2-4B07454DEBC2}" destId="{857AD506-D39B-4503-9A8F-D2E9A644BBAD}" srcOrd="6" destOrd="0" parTransId="{0BAC8EB2-F889-455B-A813-34B6C96A3730}" sibTransId="{372884C5-B7F3-4466-BD2D-BFE9307D1005}"/>
    <dgm:cxn modelId="{B20591C2-2C44-49C5-B467-F2A94B9AB2C9}" srcId="{475694E6-9FB4-4C8D-B5E2-4B07454DEBC2}" destId="{5F7C4FA5-AFE4-4FD5-983C-AAF259A55773}" srcOrd="5" destOrd="0" parTransId="{EA9525BF-4CEB-4C35-9FF9-2613F34756E4}" sibTransId="{AD9007D3-530D-480B-A63E-0451506B99C1}"/>
    <dgm:cxn modelId="{0DFB44CF-8D62-4BE0-A103-292997B5EC85}" srcId="{475694E6-9FB4-4C8D-B5E2-4B07454DEBC2}" destId="{D04E442F-9C83-4882-B5BF-648745264578}" srcOrd="4" destOrd="0" parTransId="{E19BDA43-21E7-404D-AE78-E725EDC17D6D}" sibTransId="{80910414-65B5-47A0-B84B-FF414FACB1AC}"/>
    <dgm:cxn modelId="{D91336D2-7BA9-4921-98B6-4FDEB08B7B07}" type="presOf" srcId="{D04E442F-9C83-4882-B5BF-648745264578}" destId="{C6EB2DB5-80E8-41B7-AB7D-3002B72A3681}" srcOrd="0" destOrd="0" presId="urn:microsoft.com/office/officeart/2005/8/layout/default"/>
    <dgm:cxn modelId="{C82CC1DC-62DB-4B3D-8E4B-ED382E19B0C9}" type="presOf" srcId="{33DBB2DA-0598-4DE1-8E43-9738D0350410}" destId="{AFFF7855-8267-4101-9EDD-E14F5BB189CE}" srcOrd="0" destOrd="0" presId="urn:microsoft.com/office/officeart/2005/8/layout/default"/>
    <dgm:cxn modelId="{B4D417E4-80D8-4437-B691-0E86E6609A20}" srcId="{475694E6-9FB4-4C8D-B5E2-4B07454DEBC2}" destId="{D2FB5510-99F4-4513-AF89-D4138F99A240}" srcOrd="7" destOrd="0" parTransId="{4DBFB447-EA34-4826-8948-4858ED23BDCA}" sibTransId="{DC673CCA-5392-4E5D-B25C-95D14F782464}"/>
    <dgm:cxn modelId="{A28D93F6-44AA-4323-A765-4C9BCCEDA25E}" type="presOf" srcId="{D2FB5510-99F4-4513-AF89-D4138F99A240}" destId="{FA1E85EC-B1D6-4642-A727-151D86FA7803}" srcOrd="0" destOrd="0" presId="urn:microsoft.com/office/officeart/2005/8/layout/default"/>
    <dgm:cxn modelId="{070EB923-85E1-45E3-9BF1-1860718611AD}" type="presParOf" srcId="{D0144F5D-1CDA-4586-A469-4B60EACEDE09}" destId="{AFFF7855-8267-4101-9EDD-E14F5BB189CE}" srcOrd="0" destOrd="0" presId="urn:microsoft.com/office/officeart/2005/8/layout/default"/>
    <dgm:cxn modelId="{A6372E66-6E74-4332-862C-38E420E063CB}" type="presParOf" srcId="{D0144F5D-1CDA-4586-A469-4B60EACEDE09}" destId="{3EF96276-8354-4140-98FF-F2204B554B62}" srcOrd="1" destOrd="0" presId="urn:microsoft.com/office/officeart/2005/8/layout/default"/>
    <dgm:cxn modelId="{80F52F6B-8F52-473E-87D6-8D877DE8CD87}" type="presParOf" srcId="{D0144F5D-1CDA-4586-A469-4B60EACEDE09}" destId="{BA922234-F123-4D32-9827-771453EF1129}" srcOrd="2" destOrd="0" presId="urn:microsoft.com/office/officeart/2005/8/layout/default"/>
    <dgm:cxn modelId="{AB97E1DE-3D6C-431C-AFD0-7958147C84EA}" type="presParOf" srcId="{D0144F5D-1CDA-4586-A469-4B60EACEDE09}" destId="{74FF849E-2931-4AB2-822E-A3D336B4FE4C}" srcOrd="3" destOrd="0" presId="urn:microsoft.com/office/officeart/2005/8/layout/default"/>
    <dgm:cxn modelId="{3B82542F-BFF9-4A33-BB05-743A6873551D}" type="presParOf" srcId="{D0144F5D-1CDA-4586-A469-4B60EACEDE09}" destId="{D9A0032A-E0E0-48FD-B89B-65B1FDCACDE4}" srcOrd="4" destOrd="0" presId="urn:microsoft.com/office/officeart/2005/8/layout/default"/>
    <dgm:cxn modelId="{E77DDA79-A203-497C-AF1C-94012967F045}" type="presParOf" srcId="{D0144F5D-1CDA-4586-A469-4B60EACEDE09}" destId="{B5ABC3B0-5DAC-4DA2-A7F2-159590202178}" srcOrd="5" destOrd="0" presId="urn:microsoft.com/office/officeart/2005/8/layout/default"/>
    <dgm:cxn modelId="{621756DC-9D83-4533-B5DF-0EB09E5866E1}" type="presParOf" srcId="{D0144F5D-1CDA-4586-A469-4B60EACEDE09}" destId="{865C3B58-E4E9-4C91-9812-3A29AFB823C7}" srcOrd="6" destOrd="0" presId="urn:microsoft.com/office/officeart/2005/8/layout/default"/>
    <dgm:cxn modelId="{CDA354FD-A884-4CDE-BF3A-64CEACFC9586}" type="presParOf" srcId="{D0144F5D-1CDA-4586-A469-4B60EACEDE09}" destId="{E803694A-08A6-4D15-B813-DAD2EEF48DB2}" srcOrd="7" destOrd="0" presId="urn:microsoft.com/office/officeart/2005/8/layout/default"/>
    <dgm:cxn modelId="{BDFB52D8-2ADF-4D87-8466-E1FEBD6E4AB4}" type="presParOf" srcId="{D0144F5D-1CDA-4586-A469-4B60EACEDE09}" destId="{C6EB2DB5-80E8-41B7-AB7D-3002B72A3681}" srcOrd="8" destOrd="0" presId="urn:microsoft.com/office/officeart/2005/8/layout/default"/>
    <dgm:cxn modelId="{CA4C7955-90E5-4510-98CC-5310129EB189}" type="presParOf" srcId="{D0144F5D-1CDA-4586-A469-4B60EACEDE09}" destId="{D402DA9B-2567-4841-9C8D-59D49A798DDA}" srcOrd="9" destOrd="0" presId="urn:microsoft.com/office/officeart/2005/8/layout/default"/>
    <dgm:cxn modelId="{8E6FD605-FA9B-49CB-BC36-5BBDA719F76D}" type="presParOf" srcId="{D0144F5D-1CDA-4586-A469-4B60EACEDE09}" destId="{DAF727D1-2118-4B08-99D9-DFA76017E2C9}" srcOrd="10" destOrd="0" presId="urn:microsoft.com/office/officeart/2005/8/layout/default"/>
    <dgm:cxn modelId="{1492CDDA-0192-436F-AC3D-E2649793411F}" type="presParOf" srcId="{D0144F5D-1CDA-4586-A469-4B60EACEDE09}" destId="{EB7194C0-B3C3-483D-B99F-982BE50A57D8}" srcOrd="11" destOrd="0" presId="urn:microsoft.com/office/officeart/2005/8/layout/default"/>
    <dgm:cxn modelId="{0F5CFF63-D58F-4043-BF3A-4660B4552527}" type="presParOf" srcId="{D0144F5D-1CDA-4586-A469-4B60EACEDE09}" destId="{184C0A7B-9EA1-4A53-96A0-5BE4040136E8}" srcOrd="12" destOrd="0" presId="urn:microsoft.com/office/officeart/2005/8/layout/default"/>
    <dgm:cxn modelId="{092F792A-EB20-43D9-B15F-510DC369E518}" type="presParOf" srcId="{D0144F5D-1CDA-4586-A469-4B60EACEDE09}" destId="{9F8C6C8F-F91B-4C78-B67A-77482F6C5633}" srcOrd="13" destOrd="0" presId="urn:microsoft.com/office/officeart/2005/8/layout/default"/>
    <dgm:cxn modelId="{D4387D83-597F-4687-8429-7D6D5061C987}" type="presParOf" srcId="{D0144F5D-1CDA-4586-A469-4B60EACEDE09}" destId="{FA1E85EC-B1D6-4642-A727-151D86FA7803}" srcOrd="14" destOrd="0" presId="urn:microsoft.com/office/officeart/2005/8/layout/default"/>
    <dgm:cxn modelId="{C84DCAA0-8C93-4792-A149-D502FBD678C9}" type="presParOf" srcId="{D0144F5D-1CDA-4586-A469-4B60EACEDE09}" destId="{4CC55A40-DD66-42E9-9AA8-E64C63015ACA}" srcOrd="15" destOrd="0" presId="urn:microsoft.com/office/officeart/2005/8/layout/default"/>
    <dgm:cxn modelId="{34496E69-03DE-4DFB-AFA5-E0C80E7264F0}" type="presParOf" srcId="{D0144F5D-1CDA-4586-A469-4B60EACEDE09}" destId="{864C2759-32C0-4B0E-ADEA-1F3B7539B74C}" srcOrd="16" destOrd="0" presId="urn:microsoft.com/office/officeart/2005/8/layout/default"/>
    <dgm:cxn modelId="{ABC137C2-474E-4A81-869A-53D99512EFEB}" type="presParOf" srcId="{D0144F5D-1CDA-4586-A469-4B60EACEDE09}" destId="{82326151-29E7-4F19-B8DD-FE7CA7B67D15}" srcOrd="17" destOrd="0" presId="urn:microsoft.com/office/officeart/2005/8/layout/default"/>
    <dgm:cxn modelId="{D2BD1A24-4D9A-4A92-B454-34D1AFA2F43E}" type="presParOf" srcId="{D0144F5D-1CDA-4586-A469-4B60EACEDE09}" destId="{3791F7EB-DA3B-4D77-9095-769470DE5E99}" srcOrd="1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BA5249B9-4CB8-4311-984D-BEF2D6572C44}"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05774F0A-7530-4CA2-B480-9C586B906010}">
      <dgm:prSet/>
      <dgm:spPr/>
      <dgm:t>
        <a:bodyPr/>
        <a:lstStyle/>
        <a:p>
          <a:r>
            <a:rPr lang="en-GB"/>
            <a:t>Teenage boy in Colorado waits patiently whilst two friends hack and hammer his mother to death.</a:t>
          </a:r>
          <a:endParaRPr lang="en-US"/>
        </a:p>
      </dgm:t>
    </dgm:pt>
    <dgm:pt modelId="{C535B056-3691-4810-8B5C-E60C9388958F}" type="parTrans" cxnId="{D2B524E9-5359-4409-BEAE-0656A3F85395}">
      <dgm:prSet/>
      <dgm:spPr/>
      <dgm:t>
        <a:bodyPr/>
        <a:lstStyle/>
        <a:p>
          <a:endParaRPr lang="en-US"/>
        </a:p>
      </dgm:t>
    </dgm:pt>
    <dgm:pt modelId="{683FA648-62A6-49B9-93D0-82AF38DC530D}" type="sibTrans" cxnId="{D2B524E9-5359-4409-BEAE-0656A3F85395}">
      <dgm:prSet/>
      <dgm:spPr/>
      <dgm:t>
        <a:bodyPr/>
        <a:lstStyle/>
        <a:p>
          <a:endParaRPr lang="en-US"/>
        </a:p>
      </dgm:t>
    </dgm:pt>
    <dgm:pt modelId="{A41D3961-34AC-4D8A-8A30-86737A248EEF}">
      <dgm:prSet/>
      <dgm:spPr/>
      <dgm:t>
        <a:bodyPr/>
        <a:lstStyle/>
        <a:p>
          <a:r>
            <a:rPr lang="en-GB"/>
            <a:t>Florida police try to determine if a 5 year old knew the consequences when he threw a 3 year old off a 5</a:t>
          </a:r>
          <a:r>
            <a:rPr lang="en-GB" baseline="30000"/>
            <a:t>th</a:t>
          </a:r>
          <a:r>
            <a:rPr lang="en-GB"/>
            <a:t> floor stairwell.</a:t>
          </a:r>
          <a:endParaRPr lang="en-US"/>
        </a:p>
      </dgm:t>
    </dgm:pt>
    <dgm:pt modelId="{F6B1C178-25FC-47B3-A6B8-EA6A58E0575E}" type="parTrans" cxnId="{A7754D8C-A0F9-4459-95A4-098B53309AF7}">
      <dgm:prSet/>
      <dgm:spPr/>
      <dgm:t>
        <a:bodyPr/>
        <a:lstStyle/>
        <a:p>
          <a:endParaRPr lang="en-US"/>
        </a:p>
      </dgm:t>
    </dgm:pt>
    <dgm:pt modelId="{33B92F2D-21FD-4F59-AD75-AAE1772F12F8}" type="sibTrans" cxnId="{A7754D8C-A0F9-4459-95A4-098B53309AF7}">
      <dgm:prSet/>
      <dgm:spPr/>
      <dgm:t>
        <a:bodyPr/>
        <a:lstStyle/>
        <a:p>
          <a:endParaRPr lang="en-US"/>
        </a:p>
      </dgm:t>
    </dgm:pt>
    <dgm:pt modelId="{513320F8-FDCB-4A21-9AEC-10A2CF330A6B}">
      <dgm:prSet/>
      <dgm:spPr/>
      <dgm:t>
        <a:bodyPr/>
        <a:lstStyle/>
        <a:p>
          <a:r>
            <a:rPr lang="en-GB"/>
            <a:t>Kansas city police are baffled by 12 year old who kills younger sister and mother over birthday party plans.</a:t>
          </a:r>
          <a:endParaRPr lang="en-US"/>
        </a:p>
      </dgm:t>
    </dgm:pt>
    <dgm:pt modelId="{889BB9CC-FDBF-4E73-8C6C-BBF199A84796}" type="parTrans" cxnId="{E876287A-B570-46FB-8AEC-F4FDE94224B1}">
      <dgm:prSet/>
      <dgm:spPr/>
      <dgm:t>
        <a:bodyPr/>
        <a:lstStyle/>
        <a:p>
          <a:endParaRPr lang="en-US"/>
        </a:p>
      </dgm:t>
    </dgm:pt>
    <dgm:pt modelId="{7BBF2948-1C2D-4D2F-BBA9-04921B726D12}" type="sibTrans" cxnId="{E876287A-B570-46FB-8AEC-F4FDE94224B1}">
      <dgm:prSet/>
      <dgm:spPr/>
      <dgm:t>
        <a:bodyPr/>
        <a:lstStyle/>
        <a:p>
          <a:endParaRPr lang="en-US"/>
        </a:p>
      </dgm:t>
    </dgm:pt>
    <dgm:pt modelId="{B5D339FF-619E-4F62-A0CD-990A5AA2DAC0}">
      <dgm:prSet/>
      <dgm:spPr/>
      <dgm:t>
        <a:bodyPr/>
        <a:lstStyle/>
        <a:p>
          <a:r>
            <a:rPr lang="en-GB" dirty="0"/>
            <a:t>11year old from affluent area shoots 10 year old when he doesn’t leave her garden.</a:t>
          </a:r>
          <a:endParaRPr lang="en-US" dirty="0"/>
        </a:p>
      </dgm:t>
    </dgm:pt>
    <dgm:pt modelId="{99B7A642-BE01-4015-8260-C79AF674067D}" type="parTrans" cxnId="{C5139500-0AB4-4E35-B037-3B4D907895FE}">
      <dgm:prSet/>
      <dgm:spPr/>
      <dgm:t>
        <a:bodyPr/>
        <a:lstStyle/>
        <a:p>
          <a:endParaRPr lang="en-US"/>
        </a:p>
      </dgm:t>
    </dgm:pt>
    <dgm:pt modelId="{A74D4BA5-CAD3-4432-894F-D3ACAC8B7533}" type="sibTrans" cxnId="{C5139500-0AB4-4E35-B037-3B4D907895FE}">
      <dgm:prSet/>
      <dgm:spPr/>
      <dgm:t>
        <a:bodyPr/>
        <a:lstStyle/>
        <a:p>
          <a:endParaRPr lang="en-US"/>
        </a:p>
      </dgm:t>
    </dgm:pt>
    <dgm:pt modelId="{ED9AD768-6FCD-4110-829A-F597853D86D2}">
      <dgm:prSet/>
      <dgm:spPr/>
      <dgm:t>
        <a:bodyPr/>
        <a:lstStyle/>
        <a:p>
          <a:r>
            <a:rPr lang="en-GB"/>
            <a:t>4 year old kills twin baby brothers by throwing them on the floor when one accidentally scratches her whilst playing.</a:t>
          </a:r>
          <a:endParaRPr lang="en-US"/>
        </a:p>
      </dgm:t>
    </dgm:pt>
    <dgm:pt modelId="{8829DFD9-C1EA-446D-BB55-7CCE4125293F}" type="parTrans" cxnId="{4FB77523-A555-45F4-AE22-E1893E2D50F1}">
      <dgm:prSet/>
      <dgm:spPr/>
      <dgm:t>
        <a:bodyPr/>
        <a:lstStyle/>
        <a:p>
          <a:endParaRPr lang="en-US"/>
        </a:p>
      </dgm:t>
    </dgm:pt>
    <dgm:pt modelId="{611A1394-6F7A-4232-8DD8-0CD84FA49498}" type="sibTrans" cxnId="{4FB77523-A555-45F4-AE22-E1893E2D50F1}">
      <dgm:prSet/>
      <dgm:spPr/>
      <dgm:t>
        <a:bodyPr/>
        <a:lstStyle/>
        <a:p>
          <a:endParaRPr lang="en-US"/>
        </a:p>
      </dgm:t>
    </dgm:pt>
    <dgm:pt modelId="{A5A83E54-7A16-43CE-9BF5-91AC7CEC9C77}" type="pres">
      <dgm:prSet presAssocID="{BA5249B9-4CB8-4311-984D-BEF2D6572C44}" presName="diagram" presStyleCnt="0">
        <dgm:presLayoutVars>
          <dgm:dir/>
          <dgm:resizeHandles val="exact"/>
        </dgm:presLayoutVars>
      </dgm:prSet>
      <dgm:spPr/>
    </dgm:pt>
    <dgm:pt modelId="{76E27092-1295-43A5-923C-BB9B3F9AAEE2}" type="pres">
      <dgm:prSet presAssocID="{05774F0A-7530-4CA2-B480-9C586B906010}" presName="node" presStyleLbl="node1" presStyleIdx="0" presStyleCnt="5">
        <dgm:presLayoutVars>
          <dgm:bulletEnabled val="1"/>
        </dgm:presLayoutVars>
      </dgm:prSet>
      <dgm:spPr/>
    </dgm:pt>
    <dgm:pt modelId="{27665A47-4D20-462D-BFD1-84B6F86570EE}" type="pres">
      <dgm:prSet presAssocID="{683FA648-62A6-49B9-93D0-82AF38DC530D}" presName="sibTrans" presStyleCnt="0"/>
      <dgm:spPr/>
    </dgm:pt>
    <dgm:pt modelId="{FA11AA26-42FC-4061-A7DB-56019C8A52FC}" type="pres">
      <dgm:prSet presAssocID="{A41D3961-34AC-4D8A-8A30-86737A248EEF}" presName="node" presStyleLbl="node1" presStyleIdx="1" presStyleCnt="5">
        <dgm:presLayoutVars>
          <dgm:bulletEnabled val="1"/>
        </dgm:presLayoutVars>
      </dgm:prSet>
      <dgm:spPr/>
    </dgm:pt>
    <dgm:pt modelId="{90098B44-8752-4128-8BDA-B098853C9FFD}" type="pres">
      <dgm:prSet presAssocID="{33B92F2D-21FD-4F59-AD75-AAE1772F12F8}" presName="sibTrans" presStyleCnt="0"/>
      <dgm:spPr/>
    </dgm:pt>
    <dgm:pt modelId="{31ACEFE5-CB68-414C-A41E-B8958FB113CE}" type="pres">
      <dgm:prSet presAssocID="{513320F8-FDCB-4A21-9AEC-10A2CF330A6B}" presName="node" presStyleLbl="node1" presStyleIdx="2" presStyleCnt="5">
        <dgm:presLayoutVars>
          <dgm:bulletEnabled val="1"/>
        </dgm:presLayoutVars>
      </dgm:prSet>
      <dgm:spPr/>
    </dgm:pt>
    <dgm:pt modelId="{2232BB3F-5655-4420-B668-05CBDCDB9120}" type="pres">
      <dgm:prSet presAssocID="{7BBF2948-1C2D-4D2F-BBA9-04921B726D12}" presName="sibTrans" presStyleCnt="0"/>
      <dgm:spPr/>
    </dgm:pt>
    <dgm:pt modelId="{C9B12699-4780-4910-A0BA-BBD77848D249}" type="pres">
      <dgm:prSet presAssocID="{B5D339FF-619E-4F62-A0CD-990A5AA2DAC0}" presName="node" presStyleLbl="node1" presStyleIdx="3" presStyleCnt="5">
        <dgm:presLayoutVars>
          <dgm:bulletEnabled val="1"/>
        </dgm:presLayoutVars>
      </dgm:prSet>
      <dgm:spPr/>
    </dgm:pt>
    <dgm:pt modelId="{33F703EB-BFEE-48BF-BD8C-67C81DD00CA6}" type="pres">
      <dgm:prSet presAssocID="{A74D4BA5-CAD3-4432-894F-D3ACAC8B7533}" presName="sibTrans" presStyleCnt="0"/>
      <dgm:spPr/>
    </dgm:pt>
    <dgm:pt modelId="{26F34E6B-A04E-42EC-A6FA-F87FF94B75DA}" type="pres">
      <dgm:prSet presAssocID="{ED9AD768-6FCD-4110-829A-F597853D86D2}" presName="node" presStyleLbl="node1" presStyleIdx="4" presStyleCnt="5">
        <dgm:presLayoutVars>
          <dgm:bulletEnabled val="1"/>
        </dgm:presLayoutVars>
      </dgm:prSet>
      <dgm:spPr/>
    </dgm:pt>
  </dgm:ptLst>
  <dgm:cxnLst>
    <dgm:cxn modelId="{C5139500-0AB4-4E35-B037-3B4D907895FE}" srcId="{BA5249B9-4CB8-4311-984D-BEF2D6572C44}" destId="{B5D339FF-619E-4F62-A0CD-990A5AA2DAC0}" srcOrd="3" destOrd="0" parTransId="{99B7A642-BE01-4015-8260-C79AF674067D}" sibTransId="{A74D4BA5-CAD3-4432-894F-D3ACAC8B7533}"/>
    <dgm:cxn modelId="{4FB77523-A555-45F4-AE22-E1893E2D50F1}" srcId="{BA5249B9-4CB8-4311-984D-BEF2D6572C44}" destId="{ED9AD768-6FCD-4110-829A-F597853D86D2}" srcOrd="4" destOrd="0" parTransId="{8829DFD9-C1EA-446D-BB55-7CCE4125293F}" sibTransId="{611A1394-6F7A-4232-8DD8-0CD84FA49498}"/>
    <dgm:cxn modelId="{BE450F2A-C076-4840-8250-D0B60489FE53}" type="presOf" srcId="{05774F0A-7530-4CA2-B480-9C586B906010}" destId="{76E27092-1295-43A5-923C-BB9B3F9AAEE2}" srcOrd="0" destOrd="0" presId="urn:microsoft.com/office/officeart/2005/8/layout/default"/>
    <dgm:cxn modelId="{DC4A0C42-D1AD-48B4-BA9C-DD512671515C}" type="presOf" srcId="{BA5249B9-4CB8-4311-984D-BEF2D6572C44}" destId="{A5A83E54-7A16-43CE-9BF5-91AC7CEC9C77}" srcOrd="0" destOrd="0" presId="urn:microsoft.com/office/officeart/2005/8/layout/default"/>
    <dgm:cxn modelId="{7E29146E-4B3F-4C5D-99F1-77FF891FCF62}" type="presOf" srcId="{ED9AD768-6FCD-4110-829A-F597853D86D2}" destId="{26F34E6B-A04E-42EC-A6FA-F87FF94B75DA}" srcOrd="0" destOrd="0" presId="urn:microsoft.com/office/officeart/2005/8/layout/default"/>
    <dgm:cxn modelId="{E85E9879-5067-4667-B804-ADE2C9BD8BFB}" type="presOf" srcId="{513320F8-FDCB-4A21-9AEC-10A2CF330A6B}" destId="{31ACEFE5-CB68-414C-A41E-B8958FB113CE}" srcOrd="0" destOrd="0" presId="urn:microsoft.com/office/officeart/2005/8/layout/default"/>
    <dgm:cxn modelId="{E876287A-B570-46FB-8AEC-F4FDE94224B1}" srcId="{BA5249B9-4CB8-4311-984D-BEF2D6572C44}" destId="{513320F8-FDCB-4A21-9AEC-10A2CF330A6B}" srcOrd="2" destOrd="0" parTransId="{889BB9CC-FDBF-4E73-8C6C-BBF199A84796}" sibTransId="{7BBF2948-1C2D-4D2F-BBA9-04921B726D12}"/>
    <dgm:cxn modelId="{A7754D8C-A0F9-4459-95A4-098B53309AF7}" srcId="{BA5249B9-4CB8-4311-984D-BEF2D6572C44}" destId="{A41D3961-34AC-4D8A-8A30-86737A248EEF}" srcOrd="1" destOrd="0" parTransId="{F6B1C178-25FC-47B3-A6B8-EA6A58E0575E}" sibTransId="{33B92F2D-21FD-4F59-AD75-AAE1772F12F8}"/>
    <dgm:cxn modelId="{9638D0BD-2F93-4FFB-A2D3-B0E69C72C503}" type="presOf" srcId="{A41D3961-34AC-4D8A-8A30-86737A248EEF}" destId="{FA11AA26-42FC-4061-A7DB-56019C8A52FC}" srcOrd="0" destOrd="0" presId="urn:microsoft.com/office/officeart/2005/8/layout/default"/>
    <dgm:cxn modelId="{D2B524E9-5359-4409-BEAE-0656A3F85395}" srcId="{BA5249B9-4CB8-4311-984D-BEF2D6572C44}" destId="{05774F0A-7530-4CA2-B480-9C586B906010}" srcOrd="0" destOrd="0" parTransId="{C535B056-3691-4810-8B5C-E60C9388958F}" sibTransId="{683FA648-62A6-49B9-93D0-82AF38DC530D}"/>
    <dgm:cxn modelId="{5A116EF4-3D39-4030-AC7C-D71DD3C08260}" type="presOf" srcId="{B5D339FF-619E-4F62-A0CD-990A5AA2DAC0}" destId="{C9B12699-4780-4910-A0BA-BBD77848D249}" srcOrd="0" destOrd="0" presId="urn:microsoft.com/office/officeart/2005/8/layout/default"/>
    <dgm:cxn modelId="{1B2D237E-DBFE-4AA5-BE58-84DE6C76C895}" type="presParOf" srcId="{A5A83E54-7A16-43CE-9BF5-91AC7CEC9C77}" destId="{76E27092-1295-43A5-923C-BB9B3F9AAEE2}" srcOrd="0" destOrd="0" presId="urn:microsoft.com/office/officeart/2005/8/layout/default"/>
    <dgm:cxn modelId="{063675E4-B8E3-4C3D-99EE-BBD1511DC71A}" type="presParOf" srcId="{A5A83E54-7A16-43CE-9BF5-91AC7CEC9C77}" destId="{27665A47-4D20-462D-BFD1-84B6F86570EE}" srcOrd="1" destOrd="0" presId="urn:microsoft.com/office/officeart/2005/8/layout/default"/>
    <dgm:cxn modelId="{058EECCD-8CCB-46C7-9D82-1F2770F6E9AD}" type="presParOf" srcId="{A5A83E54-7A16-43CE-9BF5-91AC7CEC9C77}" destId="{FA11AA26-42FC-4061-A7DB-56019C8A52FC}" srcOrd="2" destOrd="0" presId="urn:microsoft.com/office/officeart/2005/8/layout/default"/>
    <dgm:cxn modelId="{2A7E387F-C631-4038-818E-5EEA7C882F69}" type="presParOf" srcId="{A5A83E54-7A16-43CE-9BF5-91AC7CEC9C77}" destId="{90098B44-8752-4128-8BDA-B098853C9FFD}" srcOrd="3" destOrd="0" presId="urn:microsoft.com/office/officeart/2005/8/layout/default"/>
    <dgm:cxn modelId="{FDAA294D-B0EE-4D38-A024-BD2939187E5F}" type="presParOf" srcId="{A5A83E54-7A16-43CE-9BF5-91AC7CEC9C77}" destId="{31ACEFE5-CB68-414C-A41E-B8958FB113CE}" srcOrd="4" destOrd="0" presId="urn:microsoft.com/office/officeart/2005/8/layout/default"/>
    <dgm:cxn modelId="{27E1F529-5AA2-4DC8-846E-97C096EB7E23}" type="presParOf" srcId="{A5A83E54-7A16-43CE-9BF5-91AC7CEC9C77}" destId="{2232BB3F-5655-4420-B668-05CBDCDB9120}" srcOrd="5" destOrd="0" presId="urn:microsoft.com/office/officeart/2005/8/layout/default"/>
    <dgm:cxn modelId="{C61F0A45-C0E2-4B72-9C24-AA3802CEBBD3}" type="presParOf" srcId="{A5A83E54-7A16-43CE-9BF5-91AC7CEC9C77}" destId="{C9B12699-4780-4910-A0BA-BBD77848D249}" srcOrd="6" destOrd="0" presId="urn:microsoft.com/office/officeart/2005/8/layout/default"/>
    <dgm:cxn modelId="{78307EBC-1AFD-4DA0-9B79-3A4BA56A1033}" type="presParOf" srcId="{A5A83E54-7A16-43CE-9BF5-91AC7CEC9C77}" destId="{33F703EB-BFEE-48BF-BD8C-67C81DD00CA6}" srcOrd="7" destOrd="0" presId="urn:microsoft.com/office/officeart/2005/8/layout/default"/>
    <dgm:cxn modelId="{60ED65DA-9316-4810-9512-68923293C85C}" type="presParOf" srcId="{A5A83E54-7A16-43CE-9BF5-91AC7CEC9C77}" destId="{26F34E6B-A04E-42EC-A6FA-F87FF94B75DA}"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242D02-BE5B-45F7-B3BB-494617AB4A97}">
      <dsp:nvSpPr>
        <dsp:cNvPr id="0" name=""/>
        <dsp:cNvSpPr/>
      </dsp:nvSpPr>
      <dsp:spPr>
        <a:xfrm>
          <a:off x="1320" y="90693"/>
          <a:ext cx="4636181" cy="2943975"/>
        </a:xfrm>
        <a:prstGeom prst="roundRect">
          <a:avLst>
            <a:gd name="adj" fmla="val 10000"/>
          </a:avLst>
        </a:prstGeom>
        <a:solidFill>
          <a:schemeClr val="accent1">
            <a:hueOff val="0"/>
            <a:satOff val="0"/>
            <a:lumOff val="0"/>
            <a:alphaOff val="0"/>
          </a:schemeClr>
        </a:solidFill>
        <a:ln w="2857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CDB30306-D7D0-41EE-A13A-4A9603BB8F40}">
      <dsp:nvSpPr>
        <dsp:cNvPr id="0" name=""/>
        <dsp:cNvSpPr/>
      </dsp:nvSpPr>
      <dsp:spPr>
        <a:xfrm>
          <a:off x="516452" y="580068"/>
          <a:ext cx="4636181" cy="2943975"/>
        </a:xfrm>
        <a:prstGeom prst="roundRect">
          <a:avLst>
            <a:gd name="adj" fmla="val 10000"/>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This is a hugely controversial area: the notion that some individuals are insane… the idea that mentally ill people are dangerous and violent…</a:t>
          </a:r>
          <a:endParaRPr lang="en-US" sz="2600" kern="1200"/>
        </a:p>
      </dsp:txBody>
      <dsp:txXfrm>
        <a:off x="602678" y="666294"/>
        <a:ext cx="4463729" cy="2771523"/>
      </dsp:txXfrm>
    </dsp:sp>
    <dsp:sp modelId="{BDF47DF2-DD49-435C-A0C8-A9D9A9CAF535}">
      <dsp:nvSpPr>
        <dsp:cNvPr id="0" name=""/>
        <dsp:cNvSpPr/>
      </dsp:nvSpPr>
      <dsp:spPr>
        <a:xfrm>
          <a:off x="5667765" y="90693"/>
          <a:ext cx="4636181" cy="2943975"/>
        </a:xfrm>
        <a:prstGeom prst="roundRect">
          <a:avLst>
            <a:gd name="adj" fmla="val 10000"/>
          </a:avLst>
        </a:prstGeom>
        <a:solidFill>
          <a:schemeClr val="accent1">
            <a:hueOff val="0"/>
            <a:satOff val="0"/>
            <a:lumOff val="0"/>
            <a:alphaOff val="0"/>
          </a:schemeClr>
        </a:solidFill>
        <a:ln w="2857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C7FE4505-ECDF-4F72-A6E1-1B7ECC28E7C2}">
      <dsp:nvSpPr>
        <dsp:cNvPr id="0" name=""/>
        <dsp:cNvSpPr/>
      </dsp:nvSpPr>
      <dsp:spPr>
        <a:xfrm>
          <a:off x="6182896" y="580068"/>
          <a:ext cx="4636181" cy="2943975"/>
        </a:xfrm>
        <a:prstGeom prst="roundRect">
          <a:avLst>
            <a:gd name="adj" fmla="val 10000"/>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Andrea Yates was found guilty of murder in the first degree and sentenced to life in prison. In her second trial, she was found NGRI (not guilty by reason of insanity). </a:t>
          </a:r>
          <a:endParaRPr lang="en-US" sz="2600" kern="1200"/>
        </a:p>
      </dsp:txBody>
      <dsp:txXfrm>
        <a:off x="6269122" y="666294"/>
        <a:ext cx="4463729" cy="277152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E7BC918-1BDB-441F-9D4C-F2F05666BB20}">
      <dsp:nvSpPr>
        <dsp:cNvPr id="0" name=""/>
        <dsp:cNvSpPr/>
      </dsp:nvSpPr>
      <dsp:spPr>
        <a:xfrm>
          <a:off x="0" y="46968"/>
          <a:ext cx="10820398" cy="1731600"/>
        </a:xfrm>
        <a:prstGeom prst="roundRect">
          <a:avLst/>
        </a:prstGeom>
        <a:solidFill>
          <a:schemeClr val="accent2">
            <a:hueOff val="0"/>
            <a:satOff val="0"/>
            <a:lumOff val="0"/>
            <a:alphaOff val="0"/>
          </a:schemeClr>
        </a:solidFill>
        <a:ln w="2857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A mother of 5 children under the age of 8, who drowned them one by one and placed them on her bed. She claimed to have committed the act as she was a bad mother and needed punishing. The insanity defence was pleaded but despite a history of severe mental illness and hospitalisation, she was charged with first degree murder.</a:t>
          </a:r>
          <a:endParaRPr lang="en-US" sz="2000" kern="1200"/>
        </a:p>
      </dsp:txBody>
      <dsp:txXfrm>
        <a:off x="84530" y="131498"/>
        <a:ext cx="10651338" cy="1562540"/>
      </dsp:txXfrm>
    </dsp:sp>
    <dsp:sp modelId="{B543686D-8612-4418-B233-D2D53F44CF3E}">
      <dsp:nvSpPr>
        <dsp:cNvPr id="0" name=""/>
        <dsp:cNvSpPr/>
      </dsp:nvSpPr>
      <dsp:spPr>
        <a:xfrm>
          <a:off x="0" y="1836169"/>
          <a:ext cx="10820398" cy="1731600"/>
        </a:xfrm>
        <a:prstGeom prst="roundRect">
          <a:avLst/>
        </a:prstGeom>
        <a:solidFill>
          <a:schemeClr val="accent2">
            <a:hueOff val="-8754431"/>
            <a:satOff val="-7900"/>
            <a:lumOff val="-1762"/>
            <a:alphaOff val="0"/>
          </a:schemeClr>
        </a:solidFill>
        <a:ln w="2857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However, on appeal, the Texas Crown Court of Appeals overturned the conviction because of an error made by an expert witness Dr Dietz.</a:t>
          </a:r>
          <a:endParaRPr lang="en-US" sz="2000" kern="1200"/>
        </a:p>
      </dsp:txBody>
      <dsp:txXfrm>
        <a:off x="84530" y="1920699"/>
        <a:ext cx="10651338" cy="156254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4DA2D7-DB72-402E-B82E-7EAE9AD1D46E}">
      <dsp:nvSpPr>
        <dsp:cNvPr id="0" name=""/>
        <dsp:cNvSpPr/>
      </dsp:nvSpPr>
      <dsp:spPr>
        <a:xfrm>
          <a:off x="0" y="628755"/>
          <a:ext cx="10820398" cy="795600"/>
        </a:xfrm>
        <a:prstGeom prst="roundRect">
          <a:avLst/>
        </a:prstGeom>
        <a:solidFill>
          <a:schemeClr val="accent2">
            <a:hueOff val="0"/>
            <a:satOff val="0"/>
            <a:lumOff val="0"/>
            <a:alphaOff val="0"/>
          </a:schemeClr>
        </a:solidFill>
        <a:ln w="2857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Dr Dietz claimed that she had the idea from the TV show Law and order, but the show had never been aired. She was found NGRI and remains in a mental institution.</a:t>
          </a:r>
          <a:endParaRPr lang="en-US" sz="2000" kern="1200"/>
        </a:p>
      </dsp:txBody>
      <dsp:txXfrm>
        <a:off x="38838" y="667593"/>
        <a:ext cx="10742722" cy="717924"/>
      </dsp:txXfrm>
    </dsp:sp>
    <dsp:sp modelId="{67C12003-3880-42CF-8E6E-F574F0F33F87}">
      <dsp:nvSpPr>
        <dsp:cNvPr id="0" name=""/>
        <dsp:cNvSpPr/>
      </dsp:nvSpPr>
      <dsp:spPr>
        <a:xfrm>
          <a:off x="0" y="1481955"/>
          <a:ext cx="10820398" cy="795600"/>
        </a:xfrm>
        <a:prstGeom prst="roundRect">
          <a:avLst/>
        </a:prstGeom>
        <a:solidFill>
          <a:schemeClr val="accent2">
            <a:hueOff val="-2918144"/>
            <a:satOff val="-2633"/>
            <a:lumOff val="-587"/>
            <a:alphaOff val="0"/>
          </a:schemeClr>
        </a:solidFill>
        <a:ln w="2857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u="sng" kern="1200" dirty="0"/>
            <a:t>Where does the rationale come from for the insanity defence?</a:t>
          </a:r>
          <a:endParaRPr lang="en-US" sz="2000" kern="1200" dirty="0"/>
        </a:p>
      </dsp:txBody>
      <dsp:txXfrm>
        <a:off x="38838" y="1520793"/>
        <a:ext cx="10742722" cy="717924"/>
      </dsp:txXfrm>
    </dsp:sp>
    <dsp:sp modelId="{B4B77067-57EA-4B01-92B6-760013AB5A20}">
      <dsp:nvSpPr>
        <dsp:cNvPr id="0" name=""/>
        <dsp:cNvSpPr/>
      </dsp:nvSpPr>
      <dsp:spPr>
        <a:xfrm>
          <a:off x="0" y="2335155"/>
          <a:ext cx="10820398" cy="795600"/>
        </a:xfrm>
        <a:prstGeom prst="roundRect">
          <a:avLst/>
        </a:prstGeom>
        <a:solidFill>
          <a:schemeClr val="accent2">
            <a:hueOff val="-5836287"/>
            <a:satOff val="-5267"/>
            <a:lumOff val="-1175"/>
            <a:alphaOff val="0"/>
          </a:schemeClr>
        </a:solidFill>
        <a:ln w="2857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Insanity is considered a legal comprise to a moral dilemma when people should not be punished if they do not know what they are doing.</a:t>
          </a:r>
          <a:endParaRPr lang="en-US" sz="2000" kern="1200"/>
        </a:p>
      </dsp:txBody>
      <dsp:txXfrm>
        <a:off x="38838" y="2373993"/>
        <a:ext cx="10742722" cy="717924"/>
      </dsp:txXfrm>
    </dsp:sp>
    <dsp:sp modelId="{57A53D9B-5DC7-4773-B38E-DC4A0D69ECFF}">
      <dsp:nvSpPr>
        <dsp:cNvPr id="0" name=""/>
        <dsp:cNvSpPr/>
      </dsp:nvSpPr>
      <dsp:spPr>
        <a:xfrm>
          <a:off x="0" y="3188355"/>
          <a:ext cx="10820398" cy="795600"/>
        </a:xfrm>
        <a:prstGeom prst="roundRect">
          <a:avLst/>
        </a:prstGeom>
        <a:solidFill>
          <a:schemeClr val="accent2">
            <a:hueOff val="-8754431"/>
            <a:satOff val="-7900"/>
            <a:lumOff val="-1762"/>
            <a:alphaOff val="0"/>
          </a:schemeClr>
        </a:solidFill>
        <a:ln w="2857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BUT this is a </a:t>
          </a:r>
          <a:r>
            <a:rPr lang="en-GB" sz="2000" b="1" kern="1200"/>
            <a:t>legal term </a:t>
          </a:r>
          <a:r>
            <a:rPr lang="en-GB" sz="2000" kern="1200"/>
            <a:t>and not purely a mental illness, you could have a M.I. And not be insane. The level of impairment must be more specific than the presence of a M.I.</a:t>
          </a:r>
          <a:endParaRPr lang="en-US" sz="2000" kern="1200"/>
        </a:p>
      </dsp:txBody>
      <dsp:txXfrm>
        <a:off x="38838" y="3227193"/>
        <a:ext cx="10742722" cy="71792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1D6C94-42CD-47A3-95FE-12F2540E612F}">
      <dsp:nvSpPr>
        <dsp:cNvPr id="0" name=""/>
        <dsp:cNvSpPr/>
      </dsp:nvSpPr>
      <dsp:spPr>
        <a:xfrm>
          <a:off x="0" y="301374"/>
          <a:ext cx="6190459" cy="1342574"/>
        </a:xfrm>
        <a:prstGeom prst="roundRect">
          <a:avLst/>
        </a:prstGeom>
        <a:solidFill>
          <a:schemeClr val="accent2">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Mens rea: the cognition and reasoning behind a criminal act.</a:t>
          </a:r>
          <a:endParaRPr lang="en-US" sz="2400" kern="1200"/>
        </a:p>
      </dsp:txBody>
      <dsp:txXfrm>
        <a:off x="65539" y="366913"/>
        <a:ext cx="6059381" cy="1211496"/>
      </dsp:txXfrm>
    </dsp:sp>
    <dsp:sp modelId="{590A831A-0DA2-4D2D-9CD0-9B3093B50F74}">
      <dsp:nvSpPr>
        <dsp:cNvPr id="0" name=""/>
        <dsp:cNvSpPr/>
      </dsp:nvSpPr>
      <dsp:spPr>
        <a:xfrm>
          <a:off x="0" y="1713069"/>
          <a:ext cx="6190459" cy="1342574"/>
        </a:xfrm>
        <a:prstGeom prst="roundRect">
          <a:avLst/>
        </a:prstGeom>
        <a:solidFill>
          <a:schemeClr val="accent2">
            <a:hueOff val="-4377215"/>
            <a:satOff val="-3950"/>
            <a:lumOff val="-881"/>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Actus reus: the criminal act itself.</a:t>
          </a:r>
          <a:endParaRPr lang="en-US" sz="2400" kern="1200"/>
        </a:p>
      </dsp:txBody>
      <dsp:txXfrm>
        <a:off x="65539" y="1778608"/>
        <a:ext cx="6059381" cy="1211496"/>
      </dsp:txXfrm>
    </dsp:sp>
    <dsp:sp modelId="{1B331BF7-1293-4AB7-8C65-35B44D191188}">
      <dsp:nvSpPr>
        <dsp:cNvPr id="0" name=""/>
        <dsp:cNvSpPr/>
      </dsp:nvSpPr>
      <dsp:spPr>
        <a:xfrm>
          <a:off x="0" y="3124763"/>
          <a:ext cx="6190459" cy="1342574"/>
        </a:xfrm>
        <a:prstGeom prst="roundRect">
          <a:avLst/>
        </a:prstGeom>
        <a:solidFill>
          <a:schemeClr val="accent2">
            <a:hueOff val="-8754431"/>
            <a:satOff val="-7900"/>
            <a:lumOff val="-1762"/>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Both must be present for a conviction to be made, having a mental illness can/may remove criminal responsibility. </a:t>
          </a:r>
          <a:endParaRPr lang="en-US" sz="2400" kern="1200"/>
        </a:p>
      </dsp:txBody>
      <dsp:txXfrm>
        <a:off x="65539" y="3190302"/>
        <a:ext cx="6059381" cy="121149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43D900-2E30-4F2C-ADE0-EC78FDF0E511}">
      <dsp:nvSpPr>
        <dsp:cNvPr id="0" name=""/>
        <dsp:cNvSpPr/>
      </dsp:nvSpPr>
      <dsp:spPr>
        <a:xfrm>
          <a:off x="0" y="0"/>
          <a:ext cx="5976630" cy="1867630"/>
        </a:xfrm>
        <a:prstGeom prst="roundRect">
          <a:avLst>
            <a:gd name="adj" fmla="val 10000"/>
          </a:avLst>
        </a:prstGeom>
        <a:solidFill>
          <a:schemeClr val="accent2">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It is now recognised as one of five dimensions for a personality disorder and has been described as</a:t>
          </a:r>
          <a:endParaRPr lang="en-US" sz="2300" kern="1200"/>
        </a:p>
      </dsp:txBody>
      <dsp:txXfrm>
        <a:off x="54701" y="54701"/>
        <a:ext cx="3961311" cy="1758228"/>
      </dsp:txXfrm>
    </dsp:sp>
    <dsp:sp modelId="{EA20C88B-73F7-40FC-B3CB-81D89EC05268}">
      <dsp:nvSpPr>
        <dsp:cNvPr id="0" name=""/>
        <dsp:cNvSpPr/>
      </dsp:nvSpPr>
      <dsp:spPr>
        <a:xfrm>
          <a:off x="527349" y="2178901"/>
          <a:ext cx="5976630" cy="1867630"/>
        </a:xfrm>
        <a:prstGeom prst="roundRect">
          <a:avLst>
            <a:gd name="adj" fmla="val 10000"/>
          </a:avLst>
        </a:prstGeom>
        <a:solidFill>
          <a:schemeClr val="accent2">
            <a:hueOff val="-4377215"/>
            <a:satOff val="-3950"/>
            <a:lumOff val="-881"/>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dirty="0"/>
            <a:t>`single most important clinical construct in  the criminal justice system` (Hare, 1996)</a:t>
          </a:r>
          <a:endParaRPr lang="en-US" sz="2300" kern="1200" dirty="0"/>
        </a:p>
      </dsp:txBody>
      <dsp:txXfrm>
        <a:off x="582050" y="2233602"/>
        <a:ext cx="4125919" cy="1758228"/>
      </dsp:txXfrm>
    </dsp:sp>
    <dsp:sp modelId="{26261235-6F82-4470-ADAF-38A25EA6D894}">
      <dsp:nvSpPr>
        <dsp:cNvPr id="0" name=""/>
        <dsp:cNvSpPr/>
      </dsp:nvSpPr>
      <dsp:spPr>
        <a:xfrm>
          <a:off x="1054699" y="4357803"/>
          <a:ext cx="5976630" cy="1867630"/>
        </a:xfrm>
        <a:prstGeom prst="roundRect">
          <a:avLst>
            <a:gd name="adj" fmla="val 10000"/>
          </a:avLst>
        </a:prstGeom>
        <a:solidFill>
          <a:schemeClr val="accent2">
            <a:hueOff val="-8754431"/>
            <a:satOff val="-7900"/>
            <a:lumOff val="-1762"/>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`the most important forensic concept of the early twenty first century` (Patrick, 2006)</a:t>
          </a:r>
          <a:endParaRPr lang="en-US" sz="2300" kern="1200"/>
        </a:p>
      </dsp:txBody>
      <dsp:txXfrm>
        <a:off x="1109400" y="4412504"/>
        <a:ext cx="4125919" cy="1758228"/>
      </dsp:txXfrm>
    </dsp:sp>
    <dsp:sp modelId="{CE9F9364-FE74-454D-ACDD-A5C58C767D2D}">
      <dsp:nvSpPr>
        <dsp:cNvPr id="0" name=""/>
        <dsp:cNvSpPr/>
      </dsp:nvSpPr>
      <dsp:spPr>
        <a:xfrm>
          <a:off x="4762670" y="1416286"/>
          <a:ext cx="1213959" cy="1213959"/>
        </a:xfrm>
        <a:prstGeom prst="downArrow">
          <a:avLst>
            <a:gd name="adj1" fmla="val 55000"/>
            <a:gd name="adj2" fmla="val 45000"/>
          </a:avLst>
        </a:prstGeom>
        <a:solidFill>
          <a:schemeClr val="accent2">
            <a:tint val="40000"/>
            <a:alpha val="90000"/>
            <a:hueOff val="0"/>
            <a:satOff val="0"/>
            <a:lumOff val="0"/>
            <a:alphaOff val="0"/>
          </a:schemeClr>
        </a:solidFill>
        <a:ln w="15875"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5035811" y="1416286"/>
        <a:ext cx="667677" cy="913504"/>
      </dsp:txXfrm>
    </dsp:sp>
    <dsp:sp modelId="{83800EB0-7E35-4EE7-AE38-5D631C9067DB}">
      <dsp:nvSpPr>
        <dsp:cNvPr id="0" name=""/>
        <dsp:cNvSpPr/>
      </dsp:nvSpPr>
      <dsp:spPr>
        <a:xfrm>
          <a:off x="5290020" y="3582737"/>
          <a:ext cx="1213959" cy="1213959"/>
        </a:xfrm>
        <a:prstGeom prst="downArrow">
          <a:avLst>
            <a:gd name="adj1" fmla="val 55000"/>
            <a:gd name="adj2" fmla="val 45000"/>
          </a:avLst>
        </a:prstGeom>
        <a:solidFill>
          <a:schemeClr val="accent2">
            <a:tint val="40000"/>
            <a:alpha val="90000"/>
            <a:hueOff val="-9833447"/>
            <a:satOff val="-5766"/>
            <a:lumOff val="-718"/>
            <a:alphaOff val="0"/>
          </a:schemeClr>
        </a:solidFill>
        <a:ln w="15875" cap="rnd" cmpd="sng" algn="ctr">
          <a:solidFill>
            <a:schemeClr val="accent2">
              <a:tint val="40000"/>
              <a:alpha val="90000"/>
              <a:hueOff val="-9833447"/>
              <a:satOff val="-5766"/>
              <a:lumOff val="-718"/>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5563161" y="3582737"/>
        <a:ext cx="667677" cy="91350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544A22-D133-4109-910B-D543E005882D}">
      <dsp:nvSpPr>
        <dsp:cNvPr id="0" name=""/>
        <dsp:cNvSpPr/>
      </dsp:nvSpPr>
      <dsp:spPr>
        <a:xfrm>
          <a:off x="0" y="729161"/>
          <a:ext cx="7144064" cy="1516320"/>
        </a:xfrm>
        <a:prstGeom prst="roundRect">
          <a:avLst/>
        </a:prstGeom>
        <a:solidFill>
          <a:schemeClr val="accent2">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Hare (1999) describes psychopaths as arrogant, callous, dominant, superficial and manipulative. </a:t>
          </a:r>
          <a:endParaRPr lang="en-US" sz="2700" kern="1200"/>
        </a:p>
      </dsp:txBody>
      <dsp:txXfrm>
        <a:off x="74021" y="803182"/>
        <a:ext cx="6996022" cy="1368278"/>
      </dsp:txXfrm>
    </dsp:sp>
    <dsp:sp modelId="{6B9EAC07-F862-4804-817C-A3364C018807}">
      <dsp:nvSpPr>
        <dsp:cNvPr id="0" name=""/>
        <dsp:cNvSpPr/>
      </dsp:nvSpPr>
      <dsp:spPr>
        <a:xfrm>
          <a:off x="0" y="2323242"/>
          <a:ext cx="7144064" cy="1516320"/>
        </a:xfrm>
        <a:prstGeom prst="roundRect">
          <a:avLst/>
        </a:prstGeom>
        <a:solidFill>
          <a:schemeClr val="accent2">
            <a:hueOff val="-4377215"/>
            <a:satOff val="-3950"/>
            <a:lumOff val="-881"/>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They are short-tempered, unable to form strong emotional relationships and are lacking in empathy, guilt or remorse. </a:t>
          </a:r>
          <a:endParaRPr lang="en-US" sz="2700" kern="1200"/>
        </a:p>
      </dsp:txBody>
      <dsp:txXfrm>
        <a:off x="74021" y="2397263"/>
        <a:ext cx="6996022" cy="1368278"/>
      </dsp:txXfrm>
    </dsp:sp>
    <dsp:sp modelId="{789FF769-5DAD-4AC1-BEAB-B2601510FD08}">
      <dsp:nvSpPr>
        <dsp:cNvPr id="0" name=""/>
        <dsp:cNvSpPr/>
      </dsp:nvSpPr>
      <dsp:spPr>
        <a:xfrm>
          <a:off x="0" y="3917322"/>
          <a:ext cx="7144064" cy="1516320"/>
        </a:xfrm>
        <a:prstGeom prst="roundRect">
          <a:avLst/>
        </a:prstGeom>
        <a:solidFill>
          <a:schemeClr val="accent2">
            <a:hueOff val="-8754431"/>
            <a:satOff val="-7900"/>
            <a:lumOff val="-1762"/>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dirty="0"/>
            <a:t>The personality traits of psychopaths lead to socially deviant lifestyles typified by irresponsible impulsive behaviours. </a:t>
          </a:r>
          <a:endParaRPr lang="en-US" sz="2700" kern="1200" dirty="0"/>
        </a:p>
      </dsp:txBody>
      <dsp:txXfrm>
        <a:off x="74021" y="3991343"/>
        <a:ext cx="6996022" cy="1368278"/>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20F375-5C8B-425E-8E20-78D42F208B35}">
      <dsp:nvSpPr>
        <dsp:cNvPr id="0" name=""/>
        <dsp:cNvSpPr/>
      </dsp:nvSpPr>
      <dsp:spPr>
        <a:xfrm>
          <a:off x="2965462" y="1542429"/>
          <a:ext cx="650062" cy="91440"/>
        </a:xfrm>
        <a:custGeom>
          <a:avLst/>
          <a:gdLst/>
          <a:ahLst/>
          <a:cxnLst/>
          <a:rect l="0" t="0" r="0" b="0"/>
          <a:pathLst>
            <a:path>
              <a:moveTo>
                <a:pt x="0" y="45720"/>
              </a:moveTo>
              <a:lnTo>
                <a:pt x="650062" y="45720"/>
              </a:lnTo>
            </a:path>
          </a:pathLst>
        </a:custGeom>
        <a:noFill/>
        <a:ln w="9525" cap="rnd" cmpd="sng" algn="ctr">
          <a:solidFill>
            <a:schemeClr val="accent5">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273476" y="1584746"/>
        <a:ext cx="34033" cy="6806"/>
      </dsp:txXfrm>
    </dsp:sp>
    <dsp:sp modelId="{6EC3CABE-C669-40CB-B99A-AD8222408A1F}">
      <dsp:nvSpPr>
        <dsp:cNvPr id="0" name=""/>
        <dsp:cNvSpPr/>
      </dsp:nvSpPr>
      <dsp:spPr>
        <a:xfrm>
          <a:off x="7861" y="700329"/>
          <a:ext cx="2959400" cy="1775640"/>
        </a:xfrm>
        <a:prstGeom prst="rect">
          <a:avLst/>
        </a:prstGeom>
        <a:solidFill>
          <a:schemeClr val="accent5">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5013" tIns="152217" rIns="145013" bIns="152217" numCol="1" spcCol="1270" anchor="ctr" anchorCtr="0">
          <a:noAutofit/>
        </a:bodyPr>
        <a:lstStyle/>
        <a:p>
          <a:pPr marL="0" lvl="0" indent="0" algn="ctr" defTabSz="755650">
            <a:lnSpc>
              <a:spcPct val="90000"/>
            </a:lnSpc>
            <a:spcBef>
              <a:spcPct val="0"/>
            </a:spcBef>
            <a:spcAft>
              <a:spcPct val="35000"/>
            </a:spcAft>
            <a:buNone/>
          </a:pPr>
          <a:r>
            <a:rPr lang="en-GB" sz="1700" kern="1200" dirty="0">
              <a:solidFill>
                <a:schemeClr val="accent1">
                  <a:lumMod val="75000"/>
                </a:schemeClr>
              </a:solidFill>
            </a:rPr>
            <a:t>20% of male and female inmates are psychopaths.</a:t>
          </a:r>
          <a:endParaRPr lang="en-US" sz="1700" kern="1200" dirty="0">
            <a:solidFill>
              <a:schemeClr val="accent1">
                <a:lumMod val="75000"/>
              </a:schemeClr>
            </a:solidFill>
          </a:endParaRPr>
        </a:p>
      </dsp:txBody>
      <dsp:txXfrm>
        <a:off x="7861" y="700329"/>
        <a:ext cx="2959400" cy="1775640"/>
      </dsp:txXfrm>
    </dsp:sp>
    <dsp:sp modelId="{ADF49846-D1E6-4C6C-BFD9-3518FBBF69F9}">
      <dsp:nvSpPr>
        <dsp:cNvPr id="0" name=""/>
        <dsp:cNvSpPr/>
      </dsp:nvSpPr>
      <dsp:spPr>
        <a:xfrm>
          <a:off x="6605525" y="1542429"/>
          <a:ext cx="650062" cy="91440"/>
        </a:xfrm>
        <a:custGeom>
          <a:avLst/>
          <a:gdLst/>
          <a:ahLst/>
          <a:cxnLst/>
          <a:rect l="0" t="0" r="0" b="0"/>
          <a:pathLst>
            <a:path>
              <a:moveTo>
                <a:pt x="0" y="45720"/>
              </a:moveTo>
              <a:lnTo>
                <a:pt x="650062" y="45720"/>
              </a:lnTo>
            </a:path>
          </a:pathLst>
        </a:custGeom>
        <a:noFill/>
        <a:ln w="9525" cap="rnd" cmpd="sng" algn="ctr">
          <a:solidFill>
            <a:schemeClr val="accent5">
              <a:hueOff val="6718086"/>
              <a:satOff val="-3139"/>
              <a:lumOff val="-3529"/>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913539" y="1584746"/>
        <a:ext cx="34033" cy="6806"/>
      </dsp:txXfrm>
    </dsp:sp>
    <dsp:sp modelId="{ECD13816-7C3E-41F2-B300-4F1D2ADF954D}">
      <dsp:nvSpPr>
        <dsp:cNvPr id="0" name=""/>
        <dsp:cNvSpPr/>
      </dsp:nvSpPr>
      <dsp:spPr>
        <a:xfrm>
          <a:off x="3647924" y="700329"/>
          <a:ext cx="2959400" cy="1775640"/>
        </a:xfrm>
        <a:prstGeom prst="rect">
          <a:avLst/>
        </a:prstGeom>
        <a:solidFill>
          <a:schemeClr val="accent5">
            <a:hueOff val="5038564"/>
            <a:satOff val="-2354"/>
            <a:lumOff val="-2647"/>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5013" tIns="152217" rIns="145013" bIns="152217" numCol="1" spcCol="1270" anchor="ctr" anchorCtr="0">
          <a:noAutofit/>
        </a:bodyPr>
        <a:lstStyle/>
        <a:p>
          <a:pPr marL="0" lvl="0" indent="0" algn="ctr" defTabSz="755650">
            <a:lnSpc>
              <a:spcPct val="90000"/>
            </a:lnSpc>
            <a:spcBef>
              <a:spcPct val="0"/>
            </a:spcBef>
            <a:spcAft>
              <a:spcPct val="35000"/>
            </a:spcAft>
            <a:buNone/>
          </a:pPr>
          <a:r>
            <a:rPr lang="en-GB" sz="1700" kern="1200" dirty="0">
              <a:solidFill>
                <a:schemeClr val="accent1">
                  <a:lumMod val="75000"/>
                </a:schemeClr>
              </a:solidFill>
            </a:rPr>
            <a:t>Yet, psychopaths are responsible for 50% or more of serious crime.</a:t>
          </a:r>
          <a:endParaRPr lang="en-US" sz="1700" kern="1200" dirty="0">
            <a:solidFill>
              <a:schemeClr val="accent1">
                <a:lumMod val="75000"/>
              </a:schemeClr>
            </a:solidFill>
          </a:endParaRPr>
        </a:p>
      </dsp:txBody>
      <dsp:txXfrm>
        <a:off x="3647924" y="700329"/>
        <a:ext cx="2959400" cy="1775640"/>
      </dsp:txXfrm>
    </dsp:sp>
    <dsp:sp modelId="{7F3C1794-D514-487A-8016-C3D999F110C2}">
      <dsp:nvSpPr>
        <dsp:cNvPr id="0" name=""/>
        <dsp:cNvSpPr/>
      </dsp:nvSpPr>
      <dsp:spPr>
        <a:xfrm>
          <a:off x="1487562" y="2474169"/>
          <a:ext cx="7280125" cy="650062"/>
        </a:xfrm>
        <a:custGeom>
          <a:avLst/>
          <a:gdLst/>
          <a:ahLst/>
          <a:cxnLst/>
          <a:rect l="0" t="0" r="0" b="0"/>
          <a:pathLst>
            <a:path>
              <a:moveTo>
                <a:pt x="7280125" y="0"/>
              </a:moveTo>
              <a:lnTo>
                <a:pt x="7280125" y="342131"/>
              </a:lnTo>
              <a:lnTo>
                <a:pt x="0" y="342131"/>
              </a:lnTo>
              <a:lnTo>
                <a:pt x="0" y="650062"/>
              </a:lnTo>
            </a:path>
          </a:pathLst>
        </a:custGeom>
        <a:noFill/>
        <a:ln w="9525" cap="rnd" cmpd="sng" algn="ctr">
          <a:solidFill>
            <a:schemeClr val="accent5">
              <a:hueOff val="13436172"/>
              <a:satOff val="-6278"/>
              <a:lumOff val="-7058"/>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944828" y="2795797"/>
        <a:ext cx="365593" cy="6806"/>
      </dsp:txXfrm>
    </dsp:sp>
    <dsp:sp modelId="{7BF19863-63A8-40EE-87AB-B7680D22CB56}">
      <dsp:nvSpPr>
        <dsp:cNvPr id="0" name=""/>
        <dsp:cNvSpPr/>
      </dsp:nvSpPr>
      <dsp:spPr>
        <a:xfrm>
          <a:off x="7287987" y="700329"/>
          <a:ext cx="2959400" cy="1775640"/>
        </a:xfrm>
        <a:prstGeom prst="rect">
          <a:avLst/>
        </a:prstGeom>
        <a:solidFill>
          <a:schemeClr val="accent5">
            <a:hueOff val="10077129"/>
            <a:satOff val="-4709"/>
            <a:lumOff val="-5294"/>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5013" tIns="152217" rIns="145013" bIns="152217" numCol="1" spcCol="1270" anchor="ctr" anchorCtr="0">
          <a:noAutofit/>
        </a:bodyPr>
        <a:lstStyle/>
        <a:p>
          <a:pPr marL="0" lvl="0" indent="0" algn="ctr" defTabSz="755650">
            <a:lnSpc>
              <a:spcPct val="90000"/>
            </a:lnSpc>
            <a:spcBef>
              <a:spcPct val="0"/>
            </a:spcBef>
            <a:spcAft>
              <a:spcPct val="35000"/>
            </a:spcAft>
            <a:buNone/>
          </a:pPr>
          <a:r>
            <a:rPr lang="en-GB" sz="1700" kern="1200" dirty="0">
              <a:solidFill>
                <a:schemeClr val="accent1">
                  <a:lumMod val="75000"/>
                </a:schemeClr>
              </a:solidFill>
            </a:rPr>
            <a:t>44% of offenders who kill law enforcement officers are psychopaths.</a:t>
          </a:r>
          <a:endParaRPr lang="en-US" sz="1700" kern="1200" dirty="0">
            <a:solidFill>
              <a:schemeClr val="accent1">
                <a:lumMod val="75000"/>
              </a:schemeClr>
            </a:solidFill>
          </a:endParaRPr>
        </a:p>
      </dsp:txBody>
      <dsp:txXfrm>
        <a:off x="7287987" y="700329"/>
        <a:ext cx="2959400" cy="1775640"/>
      </dsp:txXfrm>
    </dsp:sp>
    <dsp:sp modelId="{5785AF3B-C974-4EE9-87D2-490849B26FB5}">
      <dsp:nvSpPr>
        <dsp:cNvPr id="0" name=""/>
        <dsp:cNvSpPr/>
      </dsp:nvSpPr>
      <dsp:spPr>
        <a:xfrm>
          <a:off x="2965462" y="3998732"/>
          <a:ext cx="650062" cy="91440"/>
        </a:xfrm>
        <a:custGeom>
          <a:avLst/>
          <a:gdLst/>
          <a:ahLst/>
          <a:cxnLst/>
          <a:rect l="0" t="0" r="0" b="0"/>
          <a:pathLst>
            <a:path>
              <a:moveTo>
                <a:pt x="0" y="45720"/>
              </a:moveTo>
              <a:lnTo>
                <a:pt x="650062" y="45720"/>
              </a:lnTo>
            </a:path>
          </a:pathLst>
        </a:custGeom>
        <a:noFill/>
        <a:ln w="9525" cap="rnd" cmpd="sng" algn="ctr">
          <a:solidFill>
            <a:schemeClr val="accent5">
              <a:hueOff val="20154258"/>
              <a:satOff val="-9417"/>
              <a:lumOff val="-10587"/>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273476" y="4041049"/>
        <a:ext cx="34033" cy="6806"/>
      </dsp:txXfrm>
    </dsp:sp>
    <dsp:sp modelId="{D2FF6556-A16B-4386-9F21-448632C9E0EE}">
      <dsp:nvSpPr>
        <dsp:cNvPr id="0" name=""/>
        <dsp:cNvSpPr/>
      </dsp:nvSpPr>
      <dsp:spPr>
        <a:xfrm>
          <a:off x="7861" y="3156632"/>
          <a:ext cx="2959400" cy="1775640"/>
        </a:xfrm>
        <a:prstGeom prst="rect">
          <a:avLst/>
        </a:prstGeom>
        <a:solidFill>
          <a:schemeClr val="accent5">
            <a:hueOff val="15115693"/>
            <a:satOff val="-7063"/>
            <a:lumOff val="-794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5013" tIns="152217" rIns="145013" bIns="152217" numCol="1" spcCol="1270" anchor="ctr" anchorCtr="0">
          <a:noAutofit/>
        </a:bodyPr>
        <a:lstStyle/>
        <a:p>
          <a:pPr marL="0" lvl="0" indent="0" algn="ctr" defTabSz="755650">
            <a:lnSpc>
              <a:spcPct val="90000"/>
            </a:lnSpc>
            <a:spcBef>
              <a:spcPct val="0"/>
            </a:spcBef>
            <a:spcAft>
              <a:spcPct val="35000"/>
            </a:spcAft>
            <a:buNone/>
          </a:pPr>
          <a:r>
            <a:rPr lang="en-GB" sz="1700" kern="1200" dirty="0"/>
            <a:t>The violence of non psychopaths occurs as a response to emotion or intense events whereas in psychopathy the violence is goal directed.</a:t>
          </a:r>
          <a:endParaRPr lang="en-US" sz="1700" kern="1200" dirty="0"/>
        </a:p>
      </dsp:txBody>
      <dsp:txXfrm>
        <a:off x="7861" y="3156632"/>
        <a:ext cx="2959400" cy="1775640"/>
      </dsp:txXfrm>
    </dsp:sp>
    <dsp:sp modelId="{63B9448C-A901-4570-B556-9C65BC0A9B96}">
      <dsp:nvSpPr>
        <dsp:cNvPr id="0" name=""/>
        <dsp:cNvSpPr/>
      </dsp:nvSpPr>
      <dsp:spPr>
        <a:xfrm>
          <a:off x="3647924" y="3156632"/>
          <a:ext cx="2959400" cy="1775640"/>
        </a:xfrm>
        <a:prstGeom prst="rect">
          <a:avLst/>
        </a:prstGeom>
        <a:solidFill>
          <a:schemeClr val="accent5">
            <a:hueOff val="20154258"/>
            <a:satOff val="-9417"/>
            <a:lumOff val="-10587"/>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5013" tIns="152217" rIns="145013" bIns="152217" numCol="1" spcCol="1270" anchor="ctr" anchorCtr="0">
          <a:noAutofit/>
        </a:bodyPr>
        <a:lstStyle/>
        <a:p>
          <a:pPr marL="0" lvl="0" indent="0" algn="ctr" defTabSz="755650">
            <a:lnSpc>
              <a:spcPct val="90000"/>
            </a:lnSpc>
            <a:spcBef>
              <a:spcPct val="0"/>
            </a:spcBef>
            <a:spcAft>
              <a:spcPct val="35000"/>
            </a:spcAft>
            <a:buNone/>
          </a:pPr>
          <a:r>
            <a:rPr lang="en-GB" sz="1700" kern="1200" dirty="0">
              <a:solidFill>
                <a:schemeClr val="bg1"/>
              </a:solidFill>
            </a:rPr>
            <a:t>Two thirds of their victims are women.      (Howitt, 2015).</a:t>
          </a:r>
          <a:endParaRPr lang="en-US" sz="1700" kern="1200" dirty="0">
            <a:solidFill>
              <a:schemeClr val="bg1"/>
            </a:solidFill>
          </a:endParaRPr>
        </a:p>
      </dsp:txBody>
      <dsp:txXfrm>
        <a:off x="3647924" y="3156632"/>
        <a:ext cx="2959400" cy="177564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9EF568-7582-4E8F-B992-6C5462A37C78}">
      <dsp:nvSpPr>
        <dsp:cNvPr id="0" name=""/>
        <dsp:cNvSpPr/>
      </dsp:nvSpPr>
      <dsp:spPr>
        <a:xfrm>
          <a:off x="3004" y="621906"/>
          <a:ext cx="2383544" cy="1430126"/>
        </a:xfrm>
        <a:prstGeom prst="rect">
          <a:avLst/>
        </a:prstGeom>
        <a:solidFill>
          <a:schemeClr val="accent2">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Recorded characteristics noted by psychologists working with psychopaths:</a:t>
          </a:r>
          <a:endParaRPr lang="en-US" sz="1700" kern="1200"/>
        </a:p>
      </dsp:txBody>
      <dsp:txXfrm>
        <a:off x="3004" y="621906"/>
        <a:ext cx="2383544" cy="1430126"/>
      </dsp:txXfrm>
    </dsp:sp>
    <dsp:sp modelId="{8D2B151F-15B5-400E-A59F-ACD03E046A83}">
      <dsp:nvSpPr>
        <dsp:cNvPr id="0" name=""/>
        <dsp:cNvSpPr/>
      </dsp:nvSpPr>
      <dsp:spPr>
        <a:xfrm>
          <a:off x="2624903" y="621906"/>
          <a:ext cx="2383544" cy="1430126"/>
        </a:xfrm>
        <a:prstGeom prst="rect">
          <a:avLst/>
        </a:prstGeom>
        <a:solidFill>
          <a:schemeClr val="accent2">
            <a:hueOff val="-1459072"/>
            <a:satOff val="-1317"/>
            <a:lumOff val="-294"/>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Lack of guilt/remorse.</a:t>
          </a:r>
          <a:endParaRPr lang="en-US" sz="1700" kern="1200"/>
        </a:p>
      </dsp:txBody>
      <dsp:txXfrm>
        <a:off x="2624903" y="621906"/>
        <a:ext cx="2383544" cy="1430126"/>
      </dsp:txXfrm>
    </dsp:sp>
    <dsp:sp modelId="{EA8F55B7-B976-45D6-923C-79699E84A483}">
      <dsp:nvSpPr>
        <dsp:cNvPr id="0" name=""/>
        <dsp:cNvSpPr/>
      </dsp:nvSpPr>
      <dsp:spPr>
        <a:xfrm>
          <a:off x="5246802" y="621906"/>
          <a:ext cx="2383544" cy="1430126"/>
        </a:xfrm>
        <a:prstGeom prst="rect">
          <a:avLst/>
        </a:prstGeom>
        <a:solidFill>
          <a:schemeClr val="accent2">
            <a:hueOff val="-2918144"/>
            <a:satOff val="-2633"/>
            <a:lumOff val="-587"/>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Egocentricity.</a:t>
          </a:r>
          <a:endParaRPr lang="en-US" sz="1700" kern="1200"/>
        </a:p>
      </dsp:txBody>
      <dsp:txXfrm>
        <a:off x="5246802" y="621906"/>
        <a:ext cx="2383544" cy="1430126"/>
      </dsp:txXfrm>
    </dsp:sp>
    <dsp:sp modelId="{5CAD2D56-569C-4515-A79E-FD4E32754230}">
      <dsp:nvSpPr>
        <dsp:cNvPr id="0" name=""/>
        <dsp:cNvSpPr/>
      </dsp:nvSpPr>
      <dsp:spPr>
        <a:xfrm>
          <a:off x="7868701" y="621906"/>
          <a:ext cx="2383544" cy="1430126"/>
        </a:xfrm>
        <a:prstGeom prst="rect">
          <a:avLst/>
        </a:prstGeom>
        <a:solidFill>
          <a:schemeClr val="accent2">
            <a:hueOff val="-4377215"/>
            <a:satOff val="-3950"/>
            <a:lumOff val="-881"/>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Impulsiveness.</a:t>
          </a:r>
          <a:endParaRPr lang="en-US" sz="1700" kern="1200"/>
        </a:p>
      </dsp:txBody>
      <dsp:txXfrm>
        <a:off x="7868701" y="621906"/>
        <a:ext cx="2383544" cy="1430126"/>
      </dsp:txXfrm>
    </dsp:sp>
    <dsp:sp modelId="{0F39086D-E8A3-4FFC-919E-1544387F3AB2}">
      <dsp:nvSpPr>
        <dsp:cNvPr id="0" name=""/>
        <dsp:cNvSpPr/>
      </dsp:nvSpPr>
      <dsp:spPr>
        <a:xfrm>
          <a:off x="1313953" y="2290387"/>
          <a:ext cx="2383544" cy="1430126"/>
        </a:xfrm>
        <a:prstGeom prst="rect">
          <a:avLst/>
        </a:prstGeom>
        <a:solidFill>
          <a:schemeClr val="accent2">
            <a:hueOff val="-5836287"/>
            <a:satOff val="-5267"/>
            <a:lumOff val="-1175"/>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Inability to form close relationships.</a:t>
          </a:r>
          <a:endParaRPr lang="en-US" sz="1700" kern="1200"/>
        </a:p>
      </dsp:txBody>
      <dsp:txXfrm>
        <a:off x="1313953" y="2290387"/>
        <a:ext cx="2383544" cy="1430126"/>
      </dsp:txXfrm>
    </dsp:sp>
    <dsp:sp modelId="{9CE915DC-6179-4438-A885-6B6832D1065E}">
      <dsp:nvSpPr>
        <dsp:cNvPr id="0" name=""/>
        <dsp:cNvSpPr/>
      </dsp:nvSpPr>
      <dsp:spPr>
        <a:xfrm>
          <a:off x="3935852" y="2290387"/>
          <a:ext cx="2383544" cy="1430126"/>
        </a:xfrm>
        <a:prstGeom prst="rect">
          <a:avLst/>
        </a:prstGeom>
        <a:solidFill>
          <a:schemeClr val="accent2">
            <a:hueOff val="-7295359"/>
            <a:satOff val="-6583"/>
            <a:lumOff val="-1468"/>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Failure to learn from experience.</a:t>
          </a:r>
          <a:endParaRPr lang="en-US" sz="1700" kern="1200"/>
        </a:p>
      </dsp:txBody>
      <dsp:txXfrm>
        <a:off x="3935852" y="2290387"/>
        <a:ext cx="2383544" cy="1430126"/>
      </dsp:txXfrm>
    </dsp:sp>
    <dsp:sp modelId="{077D4571-AED2-4C07-9E54-56F05796A874}">
      <dsp:nvSpPr>
        <dsp:cNvPr id="0" name=""/>
        <dsp:cNvSpPr/>
      </dsp:nvSpPr>
      <dsp:spPr>
        <a:xfrm>
          <a:off x="6557751" y="2290387"/>
          <a:ext cx="2383544" cy="1430126"/>
        </a:xfrm>
        <a:prstGeom prst="rect">
          <a:avLst/>
        </a:prstGeom>
        <a:solidFill>
          <a:schemeClr val="accent2">
            <a:hueOff val="-8754431"/>
            <a:satOff val="-7900"/>
            <a:lumOff val="-1762"/>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Emotionally and socially empty. </a:t>
          </a:r>
          <a:endParaRPr lang="en-US" sz="1700" kern="1200"/>
        </a:p>
      </dsp:txBody>
      <dsp:txXfrm>
        <a:off x="6557751" y="2290387"/>
        <a:ext cx="2383544" cy="1430126"/>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328439-C169-4837-8321-A9BFD337C7DF}">
      <dsp:nvSpPr>
        <dsp:cNvPr id="0" name=""/>
        <dsp:cNvSpPr/>
      </dsp:nvSpPr>
      <dsp:spPr>
        <a:xfrm>
          <a:off x="0" y="64810"/>
          <a:ext cx="10255250" cy="575639"/>
        </a:xfrm>
        <a:prstGeom prst="roundRect">
          <a:avLst/>
        </a:prstGeom>
        <a:solidFill>
          <a:schemeClr val="accent2">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a:t>Five factors describing a typical psychopath:</a:t>
          </a:r>
          <a:endParaRPr lang="en-US" sz="2400" kern="1200"/>
        </a:p>
      </dsp:txBody>
      <dsp:txXfrm>
        <a:off x="28100" y="92910"/>
        <a:ext cx="10199050" cy="519439"/>
      </dsp:txXfrm>
    </dsp:sp>
    <dsp:sp modelId="{812ADAE1-3CF2-4B81-98E6-DEE3F1E0CC95}">
      <dsp:nvSpPr>
        <dsp:cNvPr id="0" name=""/>
        <dsp:cNvSpPr/>
      </dsp:nvSpPr>
      <dsp:spPr>
        <a:xfrm>
          <a:off x="0" y="709570"/>
          <a:ext cx="10255250" cy="575639"/>
        </a:xfrm>
        <a:prstGeom prst="roundRect">
          <a:avLst/>
        </a:prstGeom>
        <a:solidFill>
          <a:schemeClr val="accent2">
            <a:hueOff val="-1750886"/>
            <a:satOff val="-1580"/>
            <a:lumOff val="-352"/>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An inability to develop warm empathic relationships.</a:t>
          </a:r>
          <a:endParaRPr lang="en-US" sz="2400" kern="1200"/>
        </a:p>
      </dsp:txBody>
      <dsp:txXfrm>
        <a:off x="28100" y="737670"/>
        <a:ext cx="10199050" cy="519439"/>
      </dsp:txXfrm>
    </dsp:sp>
    <dsp:sp modelId="{393AD36A-6413-426D-BE81-2939E1D14578}">
      <dsp:nvSpPr>
        <dsp:cNvPr id="0" name=""/>
        <dsp:cNvSpPr/>
      </dsp:nvSpPr>
      <dsp:spPr>
        <a:xfrm>
          <a:off x="0" y="1354330"/>
          <a:ext cx="10255250" cy="575639"/>
        </a:xfrm>
        <a:prstGeom prst="roundRect">
          <a:avLst/>
        </a:prstGeom>
        <a:solidFill>
          <a:schemeClr val="accent2">
            <a:hueOff val="-3501772"/>
            <a:satOff val="-3160"/>
            <a:lumOff val="-705"/>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An unstable lifestyle.</a:t>
          </a:r>
          <a:endParaRPr lang="en-US" sz="2400" kern="1200"/>
        </a:p>
      </dsp:txBody>
      <dsp:txXfrm>
        <a:off x="28100" y="1382430"/>
        <a:ext cx="10199050" cy="519439"/>
      </dsp:txXfrm>
    </dsp:sp>
    <dsp:sp modelId="{9E228713-0719-47BA-B154-89AAB0BE5C1C}">
      <dsp:nvSpPr>
        <dsp:cNvPr id="0" name=""/>
        <dsp:cNvSpPr/>
      </dsp:nvSpPr>
      <dsp:spPr>
        <a:xfrm>
          <a:off x="0" y="1999090"/>
          <a:ext cx="10255250" cy="575639"/>
        </a:xfrm>
        <a:prstGeom prst="roundRect">
          <a:avLst/>
        </a:prstGeom>
        <a:solidFill>
          <a:schemeClr val="accent2">
            <a:hueOff val="-5252659"/>
            <a:satOff val="-4740"/>
            <a:lumOff val="-1057"/>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An inability to accept responsibility for antisocial behaviour.</a:t>
          </a:r>
          <a:endParaRPr lang="en-US" sz="2400" kern="1200"/>
        </a:p>
      </dsp:txBody>
      <dsp:txXfrm>
        <a:off x="28100" y="2027190"/>
        <a:ext cx="10199050" cy="519439"/>
      </dsp:txXfrm>
    </dsp:sp>
    <dsp:sp modelId="{E4A40A20-611B-4D53-93B4-DE56938DCE0C}">
      <dsp:nvSpPr>
        <dsp:cNvPr id="0" name=""/>
        <dsp:cNvSpPr/>
      </dsp:nvSpPr>
      <dsp:spPr>
        <a:xfrm>
          <a:off x="0" y="2643850"/>
          <a:ext cx="10255250" cy="575639"/>
        </a:xfrm>
        <a:prstGeom prst="roundRect">
          <a:avLst/>
        </a:prstGeom>
        <a:solidFill>
          <a:schemeClr val="accent2">
            <a:hueOff val="-7003545"/>
            <a:satOff val="-6320"/>
            <a:lumOff val="-141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t>An absence of intellectual and psychiatric problems.</a:t>
          </a:r>
          <a:endParaRPr lang="en-US" sz="2400" kern="1200" dirty="0"/>
        </a:p>
      </dsp:txBody>
      <dsp:txXfrm>
        <a:off x="28100" y="2671950"/>
        <a:ext cx="10199050" cy="519439"/>
      </dsp:txXfrm>
    </dsp:sp>
    <dsp:sp modelId="{4D5AC7EA-B7DC-432C-AC38-C00B295B594B}">
      <dsp:nvSpPr>
        <dsp:cNvPr id="0" name=""/>
        <dsp:cNvSpPr/>
      </dsp:nvSpPr>
      <dsp:spPr>
        <a:xfrm>
          <a:off x="0" y="3288610"/>
          <a:ext cx="10255250" cy="575639"/>
        </a:xfrm>
        <a:prstGeom prst="roundRect">
          <a:avLst/>
        </a:prstGeom>
        <a:solidFill>
          <a:schemeClr val="accent2">
            <a:hueOff val="-8754431"/>
            <a:satOff val="-7900"/>
            <a:lumOff val="-1762"/>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Weak behavioural control.</a:t>
          </a:r>
          <a:endParaRPr lang="en-US" sz="2400" kern="1200"/>
        </a:p>
      </dsp:txBody>
      <dsp:txXfrm>
        <a:off x="28100" y="3316710"/>
        <a:ext cx="10199050" cy="519439"/>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DFCC4E-7791-4EC6-B50D-D0ABD18EDBD1}">
      <dsp:nvSpPr>
        <dsp:cNvPr id="0" name=""/>
        <dsp:cNvSpPr/>
      </dsp:nvSpPr>
      <dsp:spPr>
        <a:xfrm>
          <a:off x="0" y="0"/>
          <a:ext cx="6962203" cy="1394397"/>
        </a:xfrm>
        <a:prstGeom prst="roundRect">
          <a:avLst>
            <a:gd name="adj" fmla="val 10000"/>
          </a:avLst>
        </a:prstGeom>
        <a:solidFill>
          <a:schemeClr val="accent2">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Psychopaths appear in business, politics, law, government, academia; however, they are often misdiagnosed, minimised or explained by their occupation (wrongly). Babiak (1995) Babiak &amp; Hare (2006).</a:t>
          </a:r>
          <a:endParaRPr lang="en-US" sz="1600" kern="1200"/>
        </a:p>
      </dsp:txBody>
      <dsp:txXfrm>
        <a:off x="40840" y="40840"/>
        <a:ext cx="5339714" cy="1312717"/>
      </dsp:txXfrm>
    </dsp:sp>
    <dsp:sp modelId="{A2B82436-A488-447F-BA15-707DF24BC31E}">
      <dsp:nvSpPr>
        <dsp:cNvPr id="0" name=""/>
        <dsp:cNvSpPr/>
      </dsp:nvSpPr>
      <dsp:spPr>
        <a:xfrm>
          <a:off x="583084" y="1647923"/>
          <a:ext cx="6962203" cy="1394397"/>
        </a:xfrm>
        <a:prstGeom prst="roundRect">
          <a:avLst>
            <a:gd name="adj" fmla="val 10000"/>
          </a:avLst>
        </a:prstGeom>
        <a:solidFill>
          <a:schemeClr val="accent2">
            <a:hueOff val="-2918144"/>
            <a:satOff val="-2633"/>
            <a:lumOff val="-587"/>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The PCL-R:</a:t>
          </a:r>
          <a:endParaRPr lang="en-US" sz="1600" kern="1200"/>
        </a:p>
      </dsp:txBody>
      <dsp:txXfrm>
        <a:off x="623924" y="1688763"/>
        <a:ext cx="5391080" cy="1312717"/>
      </dsp:txXfrm>
    </dsp:sp>
    <dsp:sp modelId="{7D74B064-8FFA-407F-A03F-6BEFE543F912}">
      <dsp:nvSpPr>
        <dsp:cNvPr id="0" name=""/>
        <dsp:cNvSpPr/>
      </dsp:nvSpPr>
      <dsp:spPr>
        <a:xfrm>
          <a:off x="1157466" y="3295847"/>
          <a:ext cx="6962203" cy="1394397"/>
        </a:xfrm>
        <a:prstGeom prst="roundRect">
          <a:avLst>
            <a:gd name="adj" fmla="val 10000"/>
          </a:avLst>
        </a:prstGeom>
        <a:solidFill>
          <a:schemeClr val="accent2">
            <a:hueOff val="-5836287"/>
            <a:satOff val="-5267"/>
            <a:lumOff val="-1175"/>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20 items scored 0-2, max score of 40, 30 being point of psychopathy, corporate psychopaths mid 20`s a sexual deviant being higher 30+ and non psychopaths scoring 5-6 on average.</a:t>
          </a:r>
          <a:endParaRPr lang="en-US" sz="1600" kern="1200"/>
        </a:p>
      </dsp:txBody>
      <dsp:txXfrm>
        <a:off x="1198306" y="3336687"/>
        <a:ext cx="5399783" cy="1312717"/>
      </dsp:txXfrm>
    </dsp:sp>
    <dsp:sp modelId="{06F07072-E91D-4C05-85F1-EF61DDC0B86E}">
      <dsp:nvSpPr>
        <dsp:cNvPr id="0" name=""/>
        <dsp:cNvSpPr/>
      </dsp:nvSpPr>
      <dsp:spPr>
        <a:xfrm>
          <a:off x="1740550" y="4943771"/>
          <a:ext cx="6962203" cy="1394397"/>
        </a:xfrm>
        <a:prstGeom prst="roundRect">
          <a:avLst>
            <a:gd name="adj" fmla="val 10000"/>
          </a:avLst>
        </a:prstGeom>
        <a:solidFill>
          <a:schemeClr val="accent2">
            <a:hueOff val="-8754431"/>
            <a:satOff val="-7900"/>
            <a:lumOff val="-1762"/>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Whilst it appears to be a continuum, all traits are present to a matter of degree.</a:t>
          </a:r>
          <a:endParaRPr lang="en-US" sz="1600" kern="1200"/>
        </a:p>
      </dsp:txBody>
      <dsp:txXfrm>
        <a:off x="1781390" y="4984611"/>
        <a:ext cx="5391080" cy="1312717"/>
      </dsp:txXfrm>
    </dsp:sp>
    <dsp:sp modelId="{66000C09-65FF-4646-AF9C-D8C9316EA0B8}">
      <dsp:nvSpPr>
        <dsp:cNvPr id="0" name=""/>
        <dsp:cNvSpPr/>
      </dsp:nvSpPr>
      <dsp:spPr>
        <a:xfrm>
          <a:off x="6055845" y="1067981"/>
          <a:ext cx="906358" cy="906358"/>
        </a:xfrm>
        <a:prstGeom prst="downArrow">
          <a:avLst>
            <a:gd name="adj1" fmla="val 55000"/>
            <a:gd name="adj2" fmla="val 45000"/>
          </a:avLst>
        </a:prstGeom>
        <a:solidFill>
          <a:schemeClr val="accent2">
            <a:tint val="40000"/>
            <a:alpha val="90000"/>
            <a:hueOff val="0"/>
            <a:satOff val="0"/>
            <a:lumOff val="0"/>
            <a:alphaOff val="0"/>
          </a:schemeClr>
        </a:solidFill>
        <a:ln w="15875"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6259776" y="1067981"/>
        <a:ext cx="498496" cy="682034"/>
      </dsp:txXfrm>
    </dsp:sp>
    <dsp:sp modelId="{A70A8FC8-2443-44B6-9D8F-C65ED1C49D09}">
      <dsp:nvSpPr>
        <dsp:cNvPr id="0" name=""/>
        <dsp:cNvSpPr/>
      </dsp:nvSpPr>
      <dsp:spPr>
        <a:xfrm>
          <a:off x="6638929" y="2715905"/>
          <a:ext cx="906358" cy="906358"/>
        </a:xfrm>
        <a:prstGeom prst="downArrow">
          <a:avLst>
            <a:gd name="adj1" fmla="val 55000"/>
            <a:gd name="adj2" fmla="val 45000"/>
          </a:avLst>
        </a:prstGeom>
        <a:solidFill>
          <a:schemeClr val="accent2">
            <a:tint val="40000"/>
            <a:alpha val="90000"/>
            <a:hueOff val="-4916723"/>
            <a:satOff val="-2883"/>
            <a:lumOff val="-359"/>
            <a:alphaOff val="0"/>
          </a:schemeClr>
        </a:solidFill>
        <a:ln w="15875" cap="rnd" cmpd="sng" algn="ctr">
          <a:solidFill>
            <a:schemeClr val="accent2">
              <a:tint val="40000"/>
              <a:alpha val="90000"/>
              <a:hueOff val="-4916723"/>
              <a:satOff val="-2883"/>
              <a:lumOff val="-359"/>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6842860" y="2715905"/>
        <a:ext cx="498496" cy="682034"/>
      </dsp:txXfrm>
    </dsp:sp>
    <dsp:sp modelId="{582CC008-2AEE-4AB0-A87C-F8FDDCA6D960}">
      <dsp:nvSpPr>
        <dsp:cNvPr id="0" name=""/>
        <dsp:cNvSpPr/>
      </dsp:nvSpPr>
      <dsp:spPr>
        <a:xfrm>
          <a:off x="7213311" y="4363829"/>
          <a:ext cx="906358" cy="906358"/>
        </a:xfrm>
        <a:prstGeom prst="downArrow">
          <a:avLst>
            <a:gd name="adj1" fmla="val 55000"/>
            <a:gd name="adj2" fmla="val 45000"/>
          </a:avLst>
        </a:prstGeom>
        <a:solidFill>
          <a:schemeClr val="accent2">
            <a:tint val="40000"/>
            <a:alpha val="90000"/>
            <a:hueOff val="-9833447"/>
            <a:satOff val="-5766"/>
            <a:lumOff val="-718"/>
            <a:alphaOff val="0"/>
          </a:schemeClr>
        </a:solidFill>
        <a:ln w="15875" cap="rnd" cmpd="sng" algn="ctr">
          <a:solidFill>
            <a:schemeClr val="accent2">
              <a:tint val="40000"/>
              <a:alpha val="90000"/>
              <a:hueOff val="-9833447"/>
              <a:satOff val="-5766"/>
              <a:lumOff val="-718"/>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7417242" y="4363829"/>
        <a:ext cx="498496" cy="682034"/>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6714C2-C424-4454-87C9-F776B2BD1E47}">
      <dsp:nvSpPr>
        <dsp:cNvPr id="0" name=""/>
        <dsp:cNvSpPr/>
      </dsp:nvSpPr>
      <dsp:spPr>
        <a:xfrm>
          <a:off x="0" y="2878170"/>
          <a:ext cx="6190459" cy="1888391"/>
        </a:xfrm>
        <a:prstGeom prst="rect">
          <a:avLst/>
        </a:prstGeom>
        <a:solidFill>
          <a:schemeClr val="accent2">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156464" rIns="156464" bIns="156464" numCol="1" spcCol="1270" anchor="ctr" anchorCtr="0">
          <a:noAutofit/>
        </a:bodyPr>
        <a:lstStyle/>
        <a:p>
          <a:pPr marL="0" lvl="0" indent="0" algn="ctr" defTabSz="977900">
            <a:lnSpc>
              <a:spcPct val="90000"/>
            </a:lnSpc>
            <a:spcBef>
              <a:spcPct val="0"/>
            </a:spcBef>
            <a:spcAft>
              <a:spcPct val="35000"/>
            </a:spcAft>
            <a:buNone/>
          </a:pPr>
          <a:r>
            <a:rPr lang="en-GB" sz="2200" kern="1200"/>
            <a:t>In adolescents they is no specific category in DSM5, the closest is `conduct disorder` and certainly one subcategory is almost identical to the items on the PCL-R.</a:t>
          </a:r>
          <a:endParaRPr lang="en-US" sz="2200" kern="1200"/>
        </a:p>
      </dsp:txBody>
      <dsp:txXfrm>
        <a:off x="0" y="2878170"/>
        <a:ext cx="6190459" cy="1888391"/>
      </dsp:txXfrm>
    </dsp:sp>
    <dsp:sp modelId="{A6FE3ED1-645D-43DB-9BA1-9E2EEBB8F6B3}">
      <dsp:nvSpPr>
        <dsp:cNvPr id="0" name=""/>
        <dsp:cNvSpPr/>
      </dsp:nvSpPr>
      <dsp:spPr>
        <a:xfrm rot="10800000">
          <a:off x="0" y="2150"/>
          <a:ext cx="6190459" cy="2904346"/>
        </a:xfrm>
        <a:prstGeom prst="upArrowCallout">
          <a:avLst/>
        </a:prstGeom>
        <a:solidFill>
          <a:schemeClr val="accent3">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156464" rIns="156464" bIns="156464" numCol="1" spcCol="1270" anchor="ctr" anchorCtr="0">
          <a:noAutofit/>
        </a:bodyPr>
        <a:lstStyle/>
        <a:p>
          <a:pPr marL="0" lvl="0" indent="0" algn="ctr" defTabSz="977900">
            <a:lnSpc>
              <a:spcPct val="90000"/>
            </a:lnSpc>
            <a:spcBef>
              <a:spcPct val="0"/>
            </a:spcBef>
            <a:spcAft>
              <a:spcPct val="35000"/>
            </a:spcAft>
            <a:buNone/>
          </a:pPr>
          <a:r>
            <a:rPr lang="en-GB" sz="2200" kern="1200"/>
            <a:t>Most parents of children who go onto develop psychopathy know that there is something wrong before the child even starts school.</a:t>
          </a:r>
          <a:endParaRPr lang="en-US" sz="2200" kern="1200"/>
        </a:p>
      </dsp:txBody>
      <dsp:txXfrm rot="10800000">
        <a:off x="0" y="2150"/>
        <a:ext cx="6190459" cy="1887157"/>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FFF7855-8267-4101-9EDD-E14F5BB189CE}">
      <dsp:nvSpPr>
        <dsp:cNvPr id="0" name=""/>
        <dsp:cNvSpPr/>
      </dsp:nvSpPr>
      <dsp:spPr>
        <a:xfrm>
          <a:off x="90422" y="2688"/>
          <a:ext cx="2354756" cy="1412854"/>
        </a:xfrm>
        <a:prstGeom prst="rect">
          <a:avLst/>
        </a:prstGeom>
        <a:solidFill>
          <a:schemeClr val="accent2">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Repetitive casual and thoughtless lying</a:t>
          </a:r>
          <a:endParaRPr lang="en-US" sz="1600" kern="1200"/>
        </a:p>
      </dsp:txBody>
      <dsp:txXfrm>
        <a:off x="90422" y="2688"/>
        <a:ext cx="2354756" cy="1412854"/>
      </dsp:txXfrm>
    </dsp:sp>
    <dsp:sp modelId="{BA922234-F123-4D32-9827-771453EF1129}">
      <dsp:nvSpPr>
        <dsp:cNvPr id="0" name=""/>
        <dsp:cNvSpPr/>
      </dsp:nvSpPr>
      <dsp:spPr>
        <a:xfrm>
          <a:off x="2680655" y="2688"/>
          <a:ext cx="2354756" cy="1412854"/>
        </a:xfrm>
        <a:prstGeom prst="rect">
          <a:avLst/>
        </a:prstGeom>
        <a:solidFill>
          <a:schemeClr val="accent2">
            <a:hueOff val="-972715"/>
            <a:satOff val="-878"/>
            <a:lumOff val="-196"/>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Indifference to, or inability to understand the feelings, expectations or pain of others</a:t>
          </a:r>
          <a:endParaRPr lang="en-US" sz="1600" kern="1200"/>
        </a:p>
      </dsp:txBody>
      <dsp:txXfrm>
        <a:off x="2680655" y="2688"/>
        <a:ext cx="2354756" cy="1412854"/>
      </dsp:txXfrm>
    </dsp:sp>
    <dsp:sp modelId="{D9A0032A-E0E0-48FD-B89B-65B1FDCACDE4}">
      <dsp:nvSpPr>
        <dsp:cNvPr id="0" name=""/>
        <dsp:cNvSpPr/>
      </dsp:nvSpPr>
      <dsp:spPr>
        <a:xfrm>
          <a:off x="5270887" y="2688"/>
          <a:ext cx="2354756" cy="1412854"/>
        </a:xfrm>
        <a:prstGeom prst="rect">
          <a:avLst/>
        </a:prstGeom>
        <a:solidFill>
          <a:schemeClr val="accent2">
            <a:hueOff val="-1945429"/>
            <a:satOff val="-1756"/>
            <a:lumOff val="-392"/>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Defiance of parents, teachers and rules</a:t>
          </a:r>
          <a:endParaRPr lang="en-US" sz="1600" kern="1200"/>
        </a:p>
      </dsp:txBody>
      <dsp:txXfrm>
        <a:off x="5270887" y="2688"/>
        <a:ext cx="2354756" cy="1412854"/>
      </dsp:txXfrm>
    </dsp:sp>
    <dsp:sp modelId="{865C3B58-E4E9-4C91-9812-3A29AFB823C7}">
      <dsp:nvSpPr>
        <dsp:cNvPr id="0" name=""/>
        <dsp:cNvSpPr/>
      </dsp:nvSpPr>
      <dsp:spPr>
        <a:xfrm>
          <a:off x="90422" y="1651018"/>
          <a:ext cx="2354756" cy="1412854"/>
        </a:xfrm>
        <a:prstGeom prst="rect">
          <a:avLst/>
        </a:prstGeom>
        <a:solidFill>
          <a:schemeClr val="accent2">
            <a:hueOff val="-2918144"/>
            <a:satOff val="-2633"/>
            <a:lumOff val="-587"/>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Continually in trouble and unresponsive to reprimands, threats of punishment</a:t>
          </a:r>
          <a:endParaRPr lang="en-US" sz="1600" kern="1200"/>
        </a:p>
      </dsp:txBody>
      <dsp:txXfrm>
        <a:off x="90422" y="1651018"/>
        <a:ext cx="2354756" cy="1412854"/>
      </dsp:txXfrm>
    </dsp:sp>
    <dsp:sp modelId="{C6EB2DB5-80E8-41B7-AB7D-3002B72A3681}">
      <dsp:nvSpPr>
        <dsp:cNvPr id="0" name=""/>
        <dsp:cNvSpPr/>
      </dsp:nvSpPr>
      <dsp:spPr>
        <a:xfrm>
          <a:off x="2680655" y="1651018"/>
          <a:ext cx="2354756" cy="1412854"/>
        </a:xfrm>
        <a:prstGeom prst="rect">
          <a:avLst/>
        </a:prstGeom>
        <a:solidFill>
          <a:schemeClr val="accent2">
            <a:hueOff val="-3890858"/>
            <a:satOff val="-3511"/>
            <a:lumOff val="-783"/>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Petty theft from parents and friends</a:t>
          </a:r>
          <a:endParaRPr lang="en-US" sz="1600" kern="1200"/>
        </a:p>
      </dsp:txBody>
      <dsp:txXfrm>
        <a:off x="2680655" y="1651018"/>
        <a:ext cx="2354756" cy="1412854"/>
      </dsp:txXfrm>
    </dsp:sp>
    <dsp:sp modelId="{DAF727D1-2118-4B08-99D9-DFA76017E2C9}">
      <dsp:nvSpPr>
        <dsp:cNvPr id="0" name=""/>
        <dsp:cNvSpPr/>
      </dsp:nvSpPr>
      <dsp:spPr>
        <a:xfrm>
          <a:off x="5270887" y="1651018"/>
          <a:ext cx="2354756" cy="1412854"/>
        </a:xfrm>
        <a:prstGeom prst="rect">
          <a:avLst/>
        </a:prstGeom>
        <a:solidFill>
          <a:schemeClr val="accent2">
            <a:hueOff val="-4863573"/>
            <a:satOff val="-4389"/>
            <a:lumOff val="-979"/>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Aggression, bullying and fighting</a:t>
          </a:r>
          <a:endParaRPr lang="en-US" sz="1600" kern="1200"/>
        </a:p>
      </dsp:txBody>
      <dsp:txXfrm>
        <a:off x="5270887" y="1651018"/>
        <a:ext cx="2354756" cy="1412854"/>
      </dsp:txXfrm>
    </dsp:sp>
    <dsp:sp modelId="{184C0A7B-9EA1-4A53-96A0-5BE4040136E8}">
      <dsp:nvSpPr>
        <dsp:cNvPr id="0" name=""/>
        <dsp:cNvSpPr/>
      </dsp:nvSpPr>
      <dsp:spPr>
        <a:xfrm>
          <a:off x="90422" y="3299348"/>
          <a:ext cx="2354756" cy="1412854"/>
        </a:xfrm>
        <a:prstGeom prst="rect">
          <a:avLst/>
        </a:prstGeom>
        <a:solidFill>
          <a:schemeClr val="accent2">
            <a:hueOff val="-5836287"/>
            <a:satOff val="-5267"/>
            <a:lumOff val="-1175"/>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Unremitting truancy, staying out late, absences from home</a:t>
          </a:r>
          <a:endParaRPr lang="en-US" sz="1600" kern="1200"/>
        </a:p>
      </dsp:txBody>
      <dsp:txXfrm>
        <a:off x="90422" y="3299348"/>
        <a:ext cx="2354756" cy="1412854"/>
      </dsp:txXfrm>
    </dsp:sp>
    <dsp:sp modelId="{FA1E85EC-B1D6-4642-A727-151D86FA7803}">
      <dsp:nvSpPr>
        <dsp:cNvPr id="0" name=""/>
        <dsp:cNvSpPr/>
      </dsp:nvSpPr>
      <dsp:spPr>
        <a:xfrm>
          <a:off x="2680655" y="3299348"/>
          <a:ext cx="2354756" cy="1412854"/>
        </a:xfrm>
        <a:prstGeom prst="rect">
          <a:avLst/>
        </a:prstGeom>
        <a:solidFill>
          <a:schemeClr val="accent2">
            <a:hueOff val="-6809002"/>
            <a:satOff val="-6144"/>
            <a:lumOff val="-137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Hurting or killing animals</a:t>
          </a:r>
          <a:endParaRPr lang="en-US" sz="1600" kern="1200"/>
        </a:p>
      </dsp:txBody>
      <dsp:txXfrm>
        <a:off x="2680655" y="3299348"/>
        <a:ext cx="2354756" cy="1412854"/>
      </dsp:txXfrm>
    </dsp:sp>
    <dsp:sp modelId="{864C2759-32C0-4B0E-ADEA-1F3B7539B74C}">
      <dsp:nvSpPr>
        <dsp:cNvPr id="0" name=""/>
        <dsp:cNvSpPr/>
      </dsp:nvSpPr>
      <dsp:spPr>
        <a:xfrm>
          <a:off x="5270887" y="3299348"/>
          <a:ext cx="2354756" cy="1412854"/>
        </a:xfrm>
        <a:prstGeom prst="rect">
          <a:avLst/>
        </a:prstGeom>
        <a:solidFill>
          <a:schemeClr val="accent2">
            <a:hueOff val="-7781716"/>
            <a:satOff val="-7022"/>
            <a:lumOff val="-1566"/>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Early experimentation with sex</a:t>
          </a:r>
          <a:endParaRPr lang="en-US" sz="1600" kern="1200"/>
        </a:p>
      </dsp:txBody>
      <dsp:txXfrm>
        <a:off x="5270887" y="3299348"/>
        <a:ext cx="2354756" cy="1412854"/>
      </dsp:txXfrm>
    </dsp:sp>
    <dsp:sp modelId="{3791F7EB-DA3B-4D77-9095-769470DE5E99}">
      <dsp:nvSpPr>
        <dsp:cNvPr id="0" name=""/>
        <dsp:cNvSpPr/>
      </dsp:nvSpPr>
      <dsp:spPr>
        <a:xfrm>
          <a:off x="2680655" y="4947678"/>
          <a:ext cx="2354756" cy="1412854"/>
        </a:xfrm>
        <a:prstGeom prst="rect">
          <a:avLst/>
        </a:prstGeom>
        <a:solidFill>
          <a:schemeClr val="accent2">
            <a:hueOff val="-8754431"/>
            <a:satOff val="-7900"/>
            <a:lumOff val="-1762"/>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Vandalism and fire setting </a:t>
          </a:r>
          <a:endParaRPr lang="en-US" sz="1600" kern="1200"/>
        </a:p>
      </dsp:txBody>
      <dsp:txXfrm>
        <a:off x="2680655" y="4947678"/>
        <a:ext cx="2354756" cy="1412854"/>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6E27092-1295-43A5-923C-BB9B3F9AAEE2}">
      <dsp:nvSpPr>
        <dsp:cNvPr id="0" name=""/>
        <dsp:cNvSpPr/>
      </dsp:nvSpPr>
      <dsp:spPr>
        <a:xfrm>
          <a:off x="639728" y="3227"/>
          <a:ext cx="3053122" cy="1831873"/>
        </a:xfrm>
        <a:prstGeom prst="rect">
          <a:avLst/>
        </a:prstGeom>
        <a:solidFill>
          <a:schemeClr val="accent2">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Teenage boy in Colorado waits patiently whilst two friends hack and hammer his mother to death.</a:t>
          </a:r>
          <a:endParaRPr lang="en-US" sz="1900" kern="1200"/>
        </a:p>
      </dsp:txBody>
      <dsp:txXfrm>
        <a:off x="639728" y="3227"/>
        <a:ext cx="3053122" cy="1831873"/>
      </dsp:txXfrm>
    </dsp:sp>
    <dsp:sp modelId="{FA11AA26-42FC-4061-A7DB-56019C8A52FC}">
      <dsp:nvSpPr>
        <dsp:cNvPr id="0" name=""/>
        <dsp:cNvSpPr/>
      </dsp:nvSpPr>
      <dsp:spPr>
        <a:xfrm>
          <a:off x="3998163" y="3227"/>
          <a:ext cx="3053122" cy="1831873"/>
        </a:xfrm>
        <a:prstGeom prst="rect">
          <a:avLst/>
        </a:prstGeom>
        <a:solidFill>
          <a:schemeClr val="accent2">
            <a:hueOff val="-2188608"/>
            <a:satOff val="-1975"/>
            <a:lumOff val="-44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Florida police try to determine if a 5 year old knew the consequences when he threw a 3 year old off a 5</a:t>
          </a:r>
          <a:r>
            <a:rPr lang="en-GB" sz="1900" kern="1200" baseline="30000"/>
            <a:t>th</a:t>
          </a:r>
          <a:r>
            <a:rPr lang="en-GB" sz="1900" kern="1200"/>
            <a:t> floor stairwell.</a:t>
          </a:r>
          <a:endParaRPr lang="en-US" sz="1900" kern="1200"/>
        </a:p>
      </dsp:txBody>
      <dsp:txXfrm>
        <a:off x="3998163" y="3227"/>
        <a:ext cx="3053122" cy="1831873"/>
      </dsp:txXfrm>
    </dsp:sp>
    <dsp:sp modelId="{31ACEFE5-CB68-414C-A41E-B8958FB113CE}">
      <dsp:nvSpPr>
        <dsp:cNvPr id="0" name=""/>
        <dsp:cNvSpPr/>
      </dsp:nvSpPr>
      <dsp:spPr>
        <a:xfrm>
          <a:off x="639728" y="2140413"/>
          <a:ext cx="3053122" cy="1831873"/>
        </a:xfrm>
        <a:prstGeom prst="rect">
          <a:avLst/>
        </a:prstGeom>
        <a:solidFill>
          <a:schemeClr val="accent2">
            <a:hueOff val="-4377215"/>
            <a:satOff val="-3950"/>
            <a:lumOff val="-881"/>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Kansas city police are baffled by 12 year old who kills younger sister and mother over birthday party plans.</a:t>
          </a:r>
          <a:endParaRPr lang="en-US" sz="1900" kern="1200"/>
        </a:p>
      </dsp:txBody>
      <dsp:txXfrm>
        <a:off x="639728" y="2140413"/>
        <a:ext cx="3053122" cy="1831873"/>
      </dsp:txXfrm>
    </dsp:sp>
    <dsp:sp modelId="{C9B12699-4780-4910-A0BA-BBD77848D249}">
      <dsp:nvSpPr>
        <dsp:cNvPr id="0" name=""/>
        <dsp:cNvSpPr/>
      </dsp:nvSpPr>
      <dsp:spPr>
        <a:xfrm>
          <a:off x="3998163" y="2140413"/>
          <a:ext cx="3053122" cy="1831873"/>
        </a:xfrm>
        <a:prstGeom prst="rect">
          <a:avLst/>
        </a:prstGeom>
        <a:solidFill>
          <a:schemeClr val="accent2">
            <a:hueOff val="-6565823"/>
            <a:satOff val="-5925"/>
            <a:lumOff val="-1321"/>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11year old from affluent area shoots 10 year old when he doesn’t leave her garden.</a:t>
          </a:r>
          <a:endParaRPr lang="en-US" sz="1900" kern="1200" dirty="0"/>
        </a:p>
      </dsp:txBody>
      <dsp:txXfrm>
        <a:off x="3998163" y="2140413"/>
        <a:ext cx="3053122" cy="1831873"/>
      </dsp:txXfrm>
    </dsp:sp>
    <dsp:sp modelId="{26F34E6B-A04E-42EC-A6FA-F87FF94B75DA}">
      <dsp:nvSpPr>
        <dsp:cNvPr id="0" name=""/>
        <dsp:cNvSpPr/>
      </dsp:nvSpPr>
      <dsp:spPr>
        <a:xfrm>
          <a:off x="2318946" y="4277599"/>
          <a:ext cx="3053122" cy="1831873"/>
        </a:xfrm>
        <a:prstGeom prst="rect">
          <a:avLst/>
        </a:prstGeom>
        <a:solidFill>
          <a:schemeClr val="accent2">
            <a:hueOff val="-8754431"/>
            <a:satOff val="-7900"/>
            <a:lumOff val="-1762"/>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4 year old kills twin baby brothers by throwing them on the floor when one accidentally scratches her whilst playing.</a:t>
          </a:r>
          <a:endParaRPr lang="en-US" sz="1900" kern="1200"/>
        </a:p>
      </dsp:txBody>
      <dsp:txXfrm>
        <a:off x="2318946" y="4277599"/>
        <a:ext cx="3053122" cy="1831873"/>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D4692E5-FB7B-4FFE-A73A-1EF10AA76977}" type="datetimeFigureOut">
              <a:rPr lang="en-GB" smtClean="0"/>
              <a:t>22/11/2023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572A12D-2852-445C-8DAC-D8BA4C9BED4D}" type="slidenum">
              <a:rPr lang="en-GB" smtClean="0"/>
              <a:t>‹#›</a:t>
            </a:fld>
            <a:endParaRPr lang="en-GB"/>
          </a:p>
        </p:txBody>
      </p:sp>
    </p:spTree>
    <p:extLst>
      <p:ext uri="{BB962C8B-B14F-4D97-AF65-F5344CB8AC3E}">
        <p14:creationId xmlns:p14="http://schemas.microsoft.com/office/powerpoint/2010/main" val="14056536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5A9E8A82-E676-4539-AB25-90495E56C907}" type="slidenum">
              <a:rPr lang="en-GB" smtClean="0"/>
              <a:t>3</a:t>
            </a:fld>
            <a:endParaRPr lang="en-GB"/>
          </a:p>
        </p:txBody>
      </p:sp>
    </p:spTree>
    <p:extLst>
      <p:ext uri="{BB962C8B-B14F-4D97-AF65-F5344CB8AC3E}">
        <p14:creationId xmlns:p14="http://schemas.microsoft.com/office/powerpoint/2010/main" val="302460579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5A9E8A82-E676-4539-AB25-90495E56C907}" type="slidenum">
              <a:rPr lang="en-GB" smtClean="0"/>
              <a:t>4</a:t>
            </a:fld>
            <a:endParaRPr lang="en-GB"/>
          </a:p>
        </p:txBody>
      </p:sp>
    </p:spTree>
    <p:extLst>
      <p:ext uri="{BB962C8B-B14F-4D97-AF65-F5344CB8AC3E}">
        <p14:creationId xmlns:p14="http://schemas.microsoft.com/office/powerpoint/2010/main" val="100809066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5A9E8A82-E676-4539-AB25-90495E56C907}" type="slidenum">
              <a:rPr lang="en-GB" smtClean="0"/>
              <a:t>10</a:t>
            </a:fld>
            <a:endParaRPr lang="en-GB"/>
          </a:p>
        </p:txBody>
      </p:sp>
    </p:spTree>
    <p:extLst>
      <p:ext uri="{BB962C8B-B14F-4D97-AF65-F5344CB8AC3E}">
        <p14:creationId xmlns:p14="http://schemas.microsoft.com/office/powerpoint/2010/main" val="384443040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5A9E8A82-E676-4539-AB25-90495E56C907}" type="slidenum">
              <a:rPr lang="en-GB" smtClean="0"/>
              <a:t>11</a:t>
            </a:fld>
            <a:endParaRPr lang="en-GB"/>
          </a:p>
        </p:txBody>
      </p:sp>
    </p:spTree>
    <p:extLst>
      <p:ext uri="{BB962C8B-B14F-4D97-AF65-F5344CB8AC3E}">
        <p14:creationId xmlns:p14="http://schemas.microsoft.com/office/powerpoint/2010/main" val="249200743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536060FA-D62A-4BDD-A95B-F5A9949354DA}" type="slidenum">
              <a:rPr lang="en-GB" smtClean="0"/>
              <a:t>30</a:t>
            </a:fld>
            <a:endParaRPr lang="en-GB"/>
          </a:p>
        </p:txBody>
      </p:sp>
    </p:spTree>
    <p:extLst>
      <p:ext uri="{BB962C8B-B14F-4D97-AF65-F5344CB8AC3E}">
        <p14:creationId xmlns:p14="http://schemas.microsoft.com/office/powerpoint/2010/main" val="287083204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536060FA-D62A-4BDD-A95B-F5A9949354DA}" type="slidenum">
              <a:rPr lang="en-GB" smtClean="0"/>
              <a:t>31</a:t>
            </a:fld>
            <a:endParaRPr lang="en-GB"/>
          </a:p>
        </p:txBody>
      </p:sp>
    </p:spTree>
    <p:extLst>
      <p:ext uri="{BB962C8B-B14F-4D97-AF65-F5344CB8AC3E}">
        <p14:creationId xmlns:p14="http://schemas.microsoft.com/office/powerpoint/2010/main" val="22301476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536060FA-D62A-4BDD-A95B-F5A9949354DA}" type="slidenum">
              <a:rPr lang="en-GB" smtClean="0"/>
              <a:t>32</a:t>
            </a:fld>
            <a:endParaRPr lang="en-GB"/>
          </a:p>
        </p:txBody>
      </p:sp>
    </p:spTree>
    <p:extLst>
      <p:ext uri="{BB962C8B-B14F-4D97-AF65-F5344CB8AC3E}">
        <p14:creationId xmlns:p14="http://schemas.microsoft.com/office/powerpoint/2010/main" val="270508743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5A9E8A82-E676-4539-AB25-90495E56C907}" type="slidenum">
              <a:rPr lang="en-GB" smtClean="0"/>
              <a:t>34</a:t>
            </a:fld>
            <a:endParaRPr lang="en-GB"/>
          </a:p>
        </p:txBody>
      </p:sp>
    </p:spTree>
    <p:extLst>
      <p:ext uri="{BB962C8B-B14F-4D97-AF65-F5344CB8AC3E}">
        <p14:creationId xmlns:p14="http://schemas.microsoft.com/office/powerpoint/2010/main" val="246432044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5A9E8A82-E676-4539-AB25-90495E56C907}" type="slidenum">
              <a:rPr lang="en-GB" smtClean="0"/>
              <a:t>39</a:t>
            </a:fld>
            <a:endParaRPr lang="en-GB"/>
          </a:p>
        </p:txBody>
      </p:sp>
    </p:spTree>
    <p:extLst>
      <p:ext uri="{BB962C8B-B14F-4D97-AF65-F5344CB8AC3E}">
        <p14:creationId xmlns:p14="http://schemas.microsoft.com/office/powerpoint/2010/main" val="394540025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536060FA-D62A-4BDD-A95B-F5A9949354DA}" type="slidenum">
              <a:rPr lang="en-GB" smtClean="0"/>
              <a:t>50</a:t>
            </a:fld>
            <a:endParaRPr lang="en-GB"/>
          </a:p>
        </p:txBody>
      </p:sp>
    </p:spTree>
    <p:extLst>
      <p:ext uri="{BB962C8B-B14F-4D97-AF65-F5344CB8AC3E}">
        <p14:creationId xmlns:p14="http://schemas.microsoft.com/office/powerpoint/2010/main" val="5677544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536060FA-D62A-4BDD-A95B-F5A9949354DA}" type="slidenum">
              <a:rPr lang="en-GB" smtClean="0"/>
              <a:t>51</a:t>
            </a:fld>
            <a:endParaRPr lang="en-GB"/>
          </a:p>
        </p:txBody>
      </p:sp>
    </p:spTree>
    <p:extLst>
      <p:ext uri="{BB962C8B-B14F-4D97-AF65-F5344CB8AC3E}">
        <p14:creationId xmlns:p14="http://schemas.microsoft.com/office/powerpoint/2010/main" val="286929127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11/22/2023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11/22/2023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11/22/2023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11/22/2023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11/22/2023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11/22/2023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11/22/2023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11/22/2023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Date Placeholder 2"/>
          <p:cNvSpPr>
            <a:spLocks noGrp="1"/>
          </p:cNvSpPr>
          <p:nvPr>
            <p:ph type="dt" sz="half" idx="10"/>
          </p:nvPr>
        </p:nvSpPr>
        <p:spPr/>
        <p:txBody>
          <a:bodyPr/>
          <a:lstStyle/>
          <a:p>
            <a:fld id="{B61BEF0D-F0BB-DE4B-95CE-6DB70DBA9567}" type="datetimeFigureOut">
              <a:rPr lang="en-US" dirty="0"/>
              <a:pPr/>
              <a:t>11/22/2023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11/22/2023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11/22/2023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B26C38FF-1135-452F-B316-4A0FEB586337}" type="datetimeFigureOut">
              <a:rPr lang="en-US" smtClean="0"/>
              <a:t>11/22/2023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4F480BC-A276-4DB1-9CEC-085B721FBE54}" type="slidenum">
              <a:rPr lang="en-US" smtClean="0"/>
              <a:t>‹#›</a:t>
            </a:fld>
            <a:endParaRPr lang="en-US"/>
          </a:p>
        </p:txBody>
      </p:sp>
      <p:sp>
        <p:nvSpPr>
          <p:cNvPr id="8" name="Title 7"/>
          <p:cNvSpPr>
            <a:spLocks noGrp="1"/>
          </p:cNvSpPr>
          <p:nvPr>
            <p:ph type="title"/>
          </p:nvPr>
        </p:nvSpPr>
        <p:spPr/>
        <p:txBody>
          <a:bodyPr/>
          <a:lstStyle/>
          <a:p>
            <a:r>
              <a:rPr lang="en-US"/>
              <a:t>Click to edit Master title style</a:t>
            </a:r>
          </a:p>
        </p:txBody>
      </p:sp>
      <p:sp>
        <p:nvSpPr>
          <p:cNvPr id="10" name="Content Placeholder 9"/>
          <p:cNvSpPr>
            <a:spLocks noGrp="1"/>
          </p:cNvSpPr>
          <p:nvPr>
            <p:ph sz="quarter" idx="13"/>
          </p:nvPr>
        </p:nvSpPr>
        <p:spPr>
          <a:xfrm>
            <a:off x="1524000" y="731520"/>
            <a:ext cx="8534400" cy="34747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74892537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Obj">
  <p:cSld name="1_Two Content">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B26C38FF-1135-452F-B316-4A0FEB586337}" type="datetimeFigureOut">
              <a:rPr lang="en-US" smtClean="0"/>
              <a:t>11/22/2023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4F480BC-A276-4DB1-9CEC-085B721FBE54}" type="slidenum">
              <a:rPr lang="en-US" smtClean="0"/>
              <a:t>‹#›</a:t>
            </a:fld>
            <a:endParaRPr lang="en-US"/>
          </a:p>
        </p:txBody>
      </p:sp>
      <p:sp>
        <p:nvSpPr>
          <p:cNvPr id="8" name="Title 7"/>
          <p:cNvSpPr>
            <a:spLocks noGrp="1"/>
          </p:cNvSpPr>
          <p:nvPr>
            <p:ph type="title"/>
          </p:nvPr>
        </p:nvSpPr>
        <p:spPr/>
        <p:txBody>
          <a:bodyPr/>
          <a:lstStyle/>
          <a:p>
            <a:r>
              <a:rPr lang="en-US"/>
              <a:t>Click to edit Master title style</a:t>
            </a:r>
          </a:p>
        </p:txBody>
      </p:sp>
      <p:sp>
        <p:nvSpPr>
          <p:cNvPr id="9" name="Content Placeholder 8"/>
          <p:cNvSpPr>
            <a:spLocks noGrp="1"/>
          </p:cNvSpPr>
          <p:nvPr>
            <p:ph sz="quarter" idx="13"/>
          </p:nvPr>
        </p:nvSpPr>
        <p:spPr>
          <a:xfrm>
            <a:off x="1523999" y="731519"/>
            <a:ext cx="4462272" cy="34747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Content Placeholder 10"/>
          <p:cNvSpPr>
            <a:spLocks noGrp="1"/>
          </p:cNvSpPr>
          <p:nvPr>
            <p:ph sz="quarter" idx="14"/>
          </p:nvPr>
        </p:nvSpPr>
        <p:spPr>
          <a:xfrm>
            <a:off x="6193536" y="731520"/>
            <a:ext cx="4462272" cy="34747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0598492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B61BEF0D-F0BB-DE4B-95CE-6DB70DBA9567}" type="datetimeFigureOut">
              <a:rPr lang="en-US" dirty="0"/>
              <a:pPr/>
              <a:t>11/22/2023</a:t>
            </a:fld>
            <a:endParaRPr lang="en-US" dirty="0"/>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US" dirty="0"/>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0" r:id="rId9"/>
    <p:sldLayoutId id="2147483668" r:id="rId10"/>
    <p:sldLayoutId id="2147483663" r:id="rId11"/>
    <p:sldLayoutId id="2147483664" r:id="rId12"/>
    <p:sldLayoutId id="2147483665" r:id="rId13"/>
    <p:sldLayoutId id="2147483666" r:id="rId14"/>
    <p:sldLayoutId id="2147483667" r:id="rId15"/>
    <p:sldLayoutId id="2147483658" r:id="rId16"/>
    <p:sldLayoutId id="2147483659" r:id="rId17"/>
    <p:sldLayoutId id="2147483669" r:id="rId18"/>
    <p:sldLayoutId id="2147483670" r:id="rId19"/>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8.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xml"/><Relationship Id="rId1" Type="http://schemas.openxmlformats.org/officeDocument/2006/relationships/slideLayout" Target="../slideLayouts/slideLayout18.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2.xml"/><Relationship Id="rId1" Type="http://schemas.openxmlformats.org/officeDocument/2006/relationships/slideLayout" Target="../slideLayouts/slideLayout18.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18.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3" Type="http://schemas.openxmlformats.org/officeDocument/2006/relationships/hyperlink" Target="http://www.youtube.com/watch?v=XyGbtYaVcaA" TargetMode="External"/><Relationship Id="rId2" Type="http://schemas.openxmlformats.org/officeDocument/2006/relationships/hyperlink" Target="http://www.youtube.com/watch?v=PYLokGkYl4E" TargetMode="External"/><Relationship Id="rId1" Type="http://schemas.openxmlformats.org/officeDocument/2006/relationships/slideLayout" Target="../slideLayouts/slideLayout18.xml"/><Relationship Id="rId5" Type="http://schemas.openxmlformats.org/officeDocument/2006/relationships/image" Target="../media/image2.jpeg"/><Relationship Id="rId4" Type="http://schemas.openxmlformats.org/officeDocument/2006/relationships/hyperlink" Target="http://www.youtube.com/watch?v=ZbaW0HZ_Qy8" TargetMode="Externa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3" Type="http://schemas.openxmlformats.org/officeDocument/2006/relationships/hyperlink" Target="http://www.youtube.com/watch?v=E15dPddusJ0" TargetMode="External"/><Relationship Id="rId2" Type="http://schemas.openxmlformats.org/officeDocument/2006/relationships/hyperlink" Target="http://www.youtube.com/watch?v=DIWCfm3k-Ug" TargetMode="External"/><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2.xml.rels><?xml version="1.0" encoding="UTF-8" standalone="yes"?>
<Relationships xmlns="http://schemas.openxmlformats.org/package/2006/relationships"><Relationship Id="rId2" Type="http://schemas.openxmlformats.org/officeDocument/2006/relationships/hyperlink" Target="http://www.youtube.com/watch?v=D1Qc_8DoUCs" TargetMode="External"/><Relationship Id="rId1" Type="http://schemas.openxmlformats.org/officeDocument/2006/relationships/slideLayout" Target="../slideLayouts/slideLayout18.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8.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18.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18.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18.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18.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30.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5.xml"/><Relationship Id="rId1" Type="http://schemas.openxmlformats.org/officeDocument/2006/relationships/slideLayout" Target="../slideLayouts/slideLayout18.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31.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6.xml"/><Relationship Id="rId1" Type="http://schemas.openxmlformats.org/officeDocument/2006/relationships/slideLayout" Target="../slideLayouts/slideLayout18.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9.xml"/></Relationships>
</file>

<file path=ppt/slides/_rels/slide33.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18.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3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8.xml"/><Relationship Id="rId1" Type="http://schemas.openxmlformats.org/officeDocument/2006/relationships/slideLayout" Target="../slideLayouts/slideLayout18.xml"/></Relationships>
</file>

<file path=ppt/slides/_rels/slide35.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8.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8.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3.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18.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5.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18.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7.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18.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48.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18.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49.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18.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8.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8.xml"/></Relationships>
</file>

<file path=ppt/slides/_rels/slide52.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2599114" y="1445029"/>
            <a:ext cx="8683348" cy="1143000"/>
          </a:xfrm>
        </p:spPr>
        <p:txBody>
          <a:bodyPr>
            <a:noAutofit/>
          </a:bodyPr>
          <a:lstStyle/>
          <a:p>
            <a:pPr algn="l"/>
            <a:r>
              <a:rPr lang="en-GB" sz="4000" dirty="0"/>
              <a:t>Lecture: Psychopathy and Sociopathy - Snakes in Suits</a:t>
            </a:r>
          </a:p>
        </p:txBody>
      </p:sp>
      <p:sp>
        <p:nvSpPr>
          <p:cNvPr id="2" name="TextBox 1"/>
          <p:cNvSpPr txBox="1"/>
          <p:nvPr/>
        </p:nvSpPr>
        <p:spPr>
          <a:xfrm>
            <a:off x="2848495" y="4666211"/>
            <a:ext cx="5863243" cy="523220"/>
          </a:xfrm>
          <a:prstGeom prst="rect">
            <a:avLst/>
          </a:prstGeom>
          <a:noFill/>
        </p:spPr>
        <p:txBody>
          <a:bodyPr wrap="square" rtlCol="0">
            <a:spAutoFit/>
          </a:bodyPr>
          <a:lstStyle/>
          <a:p>
            <a:r>
              <a:rPr lang="en-GB" sz="2800" dirty="0"/>
              <a:t>Part 1: mental illness and crime</a:t>
            </a:r>
          </a:p>
        </p:txBody>
      </p:sp>
      <p:pic>
        <p:nvPicPr>
          <p:cNvPr id="3" name="Picture 2"/>
          <p:cNvPicPr>
            <a:picLocks noChangeAspect="1"/>
          </p:cNvPicPr>
          <p:nvPr/>
        </p:nvPicPr>
        <p:blipFill>
          <a:blip r:embed="rId2"/>
          <a:stretch>
            <a:fillRect/>
          </a:stretch>
        </p:blipFill>
        <p:spPr>
          <a:xfrm>
            <a:off x="4645861" y="2938462"/>
            <a:ext cx="2867025" cy="1590675"/>
          </a:xfrm>
          <a:prstGeom prst="rect">
            <a:avLst/>
          </a:prstGeom>
          <a:ln>
            <a:solidFill>
              <a:schemeClr val="tx1"/>
            </a:solidFill>
          </a:ln>
        </p:spPr>
      </p:pic>
    </p:spTree>
    <p:extLst>
      <p:ext uri="{BB962C8B-B14F-4D97-AF65-F5344CB8AC3E}">
        <p14:creationId xmlns:p14="http://schemas.microsoft.com/office/powerpoint/2010/main" val="31704939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84212" y="4487332"/>
            <a:ext cx="8534400" cy="1507067"/>
          </a:xfrm>
        </p:spPr>
        <p:txBody>
          <a:bodyPr>
            <a:normAutofit/>
          </a:bodyPr>
          <a:lstStyle/>
          <a:p>
            <a:r>
              <a:rPr lang="en-GB" dirty="0"/>
              <a:t>Mental illness and crime</a:t>
            </a:r>
            <a:endParaRPr lang="en-US"/>
          </a:p>
        </p:txBody>
      </p:sp>
      <p:graphicFrame>
        <p:nvGraphicFramePr>
          <p:cNvPr id="5" name="Content Placeholder 2">
            <a:extLst>
              <a:ext uri="{FF2B5EF4-FFF2-40B4-BE49-F238E27FC236}">
                <a16:creationId xmlns:a16="http://schemas.microsoft.com/office/drawing/2014/main" id="{F60E0DAE-9A28-4303-E4EE-8FE200346DA4}"/>
              </a:ext>
            </a:extLst>
          </p:cNvPr>
          <p:cNvGraphicFramePr>
            <a:graphicFrameLocks noGrp="1"/>
          </p:cNvGraphicFramePr>
          <p:nvPr>
            <p:ph sz="quarter" idx="13"/>
            <p:extLst>
              <p:ext uri="{D42A27DB-BD31-4B8C-83A1-F6EECF244321}">
                <p14:modId xmlns:p14="http://schemas.microsoft.com/office/powerpoint/2010/main" val="874588945"/>
              </p:ext>
            </p:extLst>
          </p:nvPr>
        </p:nvGraphicFramePr>
        <p:xfrm>
          <a:off x="684212" y="685800"/>
          <a:ext cx="10820399" cy="36147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682627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84212" y="4487332"/>
            <a:ext cx="8534400" cy="1507067"/>
          </a:xfrm>
        </p:spPr>
        <p:txBody>
          <a:bodyPr>
            <a:normAutofit/>
          </a:bodyPr>
          <a:lstStyle/>
          <a:p>
            <a:pPr>
              <a:lnSpc>
                <a:spcPct val="90000"/>
              </a:lnSpc>
            </a:pPr>
            <a:r>
              <a:rPr lang="en-GB" sz="3300"/>
              <a:t>The case of Andrea Yates (2000)</a:t>
            </a:r>
            <a:br>
              <a:rPr lang="en-GB" sz="3300"/>
            </a:br>
            <a:br>
              <a:rPr lang="en-GB" sz="3300"/>
            </a:br>
            <a:endParaRPr lang="en-GB" sz="3300"/>
          </a:p>
        </p:txBody>
      </p:sp>
      <p:graphicFrame>
        <p:nvGraphicFramePr>
          <p:cNvPr id="5" name="Content Placeholder 2">
            <a:extLst>
              <a:ext uri="{FF2B5EF4-FFF2-40B4-BE49-F238E27FC236}">
                <a16:creationId xmlns:a16="http://schemas.microsoft.com/office/drawing/2014/main" id="{CF920E2D-AF84-E9AD-8EA0-9C0E13DC2C4A}"/>
              </a:ext>
            </a:extLst>
          </p:cNvPr>
          <p:cNvGraphicFramePr>
            <a:graphicFrameLocks noGrp="1"/>
          </p:cNvGraphicFramePr>
          <p:nvPr>
            <p:ph sz="quarter" idx="13"/>
            <p:extLst>
              <p:ext uri="{D42A27DB-BD31-4B8C-83A1-F6EECF244321}">
                <p14:modId xmlns:p14="http://schemas.microsoft.com/office/powerpoint/2010/main" val="1108717489"/>
              </p:ext>
            </p:extLst>
          </p:nvPr>
        </p:nvGraphicFramePr>
        <p:xfrm>
          <a:off x="684212" y="685800"/>
          <a:ext cx="10820399" cy="36147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22349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graphicFrame>
        <p:nvGraphicFramePr>
          <p:cNvPr id="12" name="Content Placeholder 2">
            <a:extLst>
              <a:ext uri="{FF2B5EF4-FFF2-40B4-BE49-F238E27FC236}">
                <a16:creationId xmlns:a16="http://schemas.microsoft.com/office/drawing/2014/main" id="{478B8C1B-508C-30AA-ADCD-0B997497C433}"/>
              </a:ext>
            </a:extLst>
          </p:cNvPr>
          <p:cNvGraphicFramePr>
            <a:graphicFrameLocks noGrp="1"/>
          </p:cNvGraphicFramePr>
          <p:nvPr>
            <p:ph sz="quarter" idx="13"/>
            <p:extLst>
              <p:ext uri="{D42A27DB-BD31-4B8C-83A1-F6EECF244321}">
                <p14:modId xmlns:p14="http://schemas.microsoft.com/office/powerpoint/2010/main" val="2556889264"/>
              </p:ext>
            </p:extLst>
          </p:nvPr>
        </p:nvGraphicFramePr>
        <p:xfrm>
          <a:off x="684212" y="685800"/>
          <a:ext cx="10820399" cy="461271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91222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7000"/>
                <a:hueMod val="92000"/>
                <a:satMod val="169000"/>
                <a:lumMod val="164000"/>
              </a:schemeClr>
            </a:gs>
            <a:gs pos="100000">
              <a:schemeClr val="bg2">
                <a:shade val="96000"/>
                <a:satMod val="120000"/>
                <a:lumMod val="90000"/>
              </a:schemeClr>
            </a:gs>
          </a:gsLst>
          <a:path path="circle">
            <a:fillToRect b="100000"/>
          </a:path>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C33F367-76E5-4D2A-96B1-4FD443CDD1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dk2">
                  <a:tint val="97000"/>
                  <a:hueMod val="92000"/>
                  <a:satMod val="169000"/>
                  <a:lumMod val="164000"/>
                </a:schemeClr>
              </a:gs>
              <a:gs pos="100000">
                <a:schemeClr val="dk2">
                  <a:shade val="96000"/>
                  <a:satMod val="120000"/>
                  <a:lumMod val="90000"/>
                </a:schemeClr>
              </a:gs>
            </a:gsLst>
            <a:lin ang="6120000" scaled="1"/>
          </a:gradFill>
          <a:ln>
            <a:noFill/>
          </a:ln>
        </p:spPr>
        <p:style>
          <a:lnRef idx="2">
            <a:schemeClr val="accent1">
              <a:shade val="50000"/>
            </a:schemeClr>
          </a:lnRef>
          <a:fillRef idx="1002">
            <a:schemeClr val="dk2"/>
          </a:fillRef>
          <a:effectRef idx="0">
            <a:schemeClr val="accent1"/>
          </a:effectRef>
          <a:fontRef idx="minor">
            <a:schemeClr val="lt1"/>
          </a:fontRef>
        </p:style>
        <p:txBody>
          <a:bodyPr rtlCol="0" anchor="ctr"/>
          <a:lstStyle/>
          <a:p>
            <a:pPr algn="ctr"/>
            <a:endParaRPr lang="en-US"/>
          </a:p>
        </p:txBody>
      </p:sp>
      <p:sp>
        <p:nvSpPr>
          <p:cNvPr id="11" name="Snip Diagonal Corner Rectangle 21">
            <a:extLst>
              <a:ext uri="{FF2B5EF4-FFF2-40B4-BE49-F238E27FC236}">
                <a16:creationId xmlns:a16="http://schemas.microsoft.com/office/drawing/2014/main" id="{6F769419-3E73-449D-B62A-0CDEC946A6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8129873" cy="6858002"/>
          </a:xfrm>
          <a:prstGeom prst="snip2DiagRect">
            <a:avLst>
              <a:gd name="adj1" fmla="val 0"/>
              <a:gd name="adj2" fmla="val 0"/>
            </a:avLst>
          </a:prstGeom>
          <a:solidFill>
            <a:schemeClr val="bg1">
              <a:alpha val="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A6515200-42F9-488F-9895-6CDBCD1E87C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14" name="Straight Connector 13">
              <a:extLst>
                <a:ext uri="{FF2B5EF4-FFF2-40B4-BE49-F238E27FC236}">
                  <a16:creationId xmlns:a16="http://schemas.microsoft.com/office/drawing/2014/main" id="{43185F0E-78D5-4C2D-9239-D3515B44883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D5BD9142-FF9C-4EED-A027-18D095481BB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42F547D3-9752-4481-B3A8-50E08610B8E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17" name="Straight Connector 16">
              <a:extLst>
                <a:ext uri="{FF2B5EF4-FFF2-40B4-BE49-F238E27FC236}">
                  <a16:creationId xmlns:a16="http://schemas.microsoft.com/office/drawing/2014/main" id="{F1999C2F-3D0D-4813-9696-83630A6FEAB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18" name="Straight Connector 17">
              <a:extLst>
                <a:ext uri="{FF2B5EF4-FFF2-40B4-BE49-F238E27FC236}">
                  <a16:creationId xmlns:a16="http://schemas.microsoft.com/office/drawing/2014/main" id="{EC737390-C9CA-456B-9F40-D7A76EA242E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rgbClr val="FFFFFF"/>
              </a:solidFill>
            </a:ln>
          </p:spPr>
          <p:style>
            <a:lnRef idx="2">
              <a:schemeClr val="accent1"/>
            </a:lnRef>
            <a:fillRef idx="0">
              <a:schemeClr val="accent1"/>
            </a:fillRef>
            <a:effectRef idx="1">
              <a:schemeClr val="accent1"/>
            </a:effectRef>
            <a:fontRef idx="minor">
              <a:schemeClr val="tx1"/>
            </a:fontRef>
          </p:style>
        </p:cxnSp>
      </p:grpSp>
      <p:sp>
        <p:nvSpPr>
          <p:cNvPr id="2" name="Title 1"/>
          <p:cNvSpPr>
            <a:spLocks noGrp="1"/>
          </p:cNvSpPr>
          <p:nvPr>
            <p:ph type="title"/>
          </p:nvPr>
        </p:nvSpPr>
        <p:spPr>
          <a:xfrm>
            <a:off x="8588661" y="941424"/>
            <a:ext cx="3043896" cy="3248611"/>
          </a:xfrm>
        </p:spPr>
        <p:txBody>
          <a:bodyPr>
            <a:normAutofit/>
          </a:bodyPr>
          <a:lstStyle/>
          <a:p>
            <a:r>
              <a:rPr lang="en-GB">
                <a:solidFill>
                  <a:srgbClr val="FFFFFF"/>
                </a:solidFill>
              </a:rPr>
              <a:t>The rationale for the insanity defence</a:t>
            </a:r>
            <a:endParaRPr lang="en-US">
              <a:solidFill>
                <a:srgbClr val="FFFFFF"/>
              </a:solidFill>
            </a:endParaRPr>
          </a:p>
        </p:txBody>
      </p:sp>
      <p:graphicFrame>
        <p:nvGraphicFramePr>
          <p:cNvPr id="5" name="Content Placeholder 2">
            <a:extLst>
              <a:ext uri="{FF2B5EF4-FFF2-40B4-BE49-F238E27FC236}">
                <a16:creationId xmlns:a16="http://schemas.microsoft.com/office/drawing/2014/main" id="{F33053B5-6476-C508-07AF-EBA40A1B850A}"/>
              </a:ext>
            </a:extLst>
          </p:cNvPr>
          <p:cNvGraphicFramePr>
            <a:graphicFrameLocks noGrp="1"/>
          </p:cNvGraphicFramePr>
          <p:nvPr>
            <p:ph sz="quarter" idx="13"/>
            <p:extLst>
              <p:ext uri="{D42A27DB-BD31-4B8C-83A1-F6EECF244321}">
                <p14:modId xmlns:p14="http://schemas.microsoft.com/office/powerpoint/2010/main" val="3237143680"/>
              </p:ext>
            </p:extLst>
          </p:nvPr>
        </p:nvGraphicFramePr>
        <p:xfrm>
          <a:off x="940645" y="941424"/>
          <a:ext cx="6190459" cy="47687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64141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Insanity myths.</a:t>
            </a:r>
            <a:endParaRPr lang="en-US" dirty="0"/>
          </a:p>
        </p:txBody>
      </p:sp>
      <p:sp>
        <p:nvSpPr>
          <p:cNvPr id="3" name="Content Placeholder 2"/>
          <p:cNvSpPr>
            <a:spLocks noGrp="1"/>
          </p:cNvSpPr>
          <p:nvPr>
            <p:ph sz="quarter" idx="13"/>
          </p:nvPr>
        </p:nvSpPr>
        <p:spPr>
          <a:solidFill>
            <a:schemeClr val="accent2">
              <a:lumMod val="20000"/>
              <a:lumOff val="80000"/>
            </a:schemeClr>
          </a:solidFill>
          <a:ln>
            <a:solidFill>
              <a:schemeClr val="bg2">
                <a:lumMod val="50000"/>
              </a:schemeClr>
            </a:solidFill>
          </a:ln>
        </p:spPr>
        <p:txBody>
          <a:bodyPr>
            <a:normAutofit/>
          </a:bodyPr>
          <a:lstStyle/>
          <a:p>
            <a:r>
              <a:rPr lang="en-GB" dirty="0"/>
              <a:t>The insanity rule is overused and abused.</a:t>
            </a:r>
          </a:p>
          <a:p>
            <a:r>
              <a:rPr lang="en-GB" dirty="0"/>
              <a:t>Actually it is rarely raised, and if it is, it rarely leads to acquittal.</a:t>
            </a:r>
          </a:p>
          <a:p>
            <a:r>
              <a:rPr lang="en-GB" dirty="0"/>
              <a:t>Approximately raised in only 1% of serious charges and is only successful 26% of the time (</a:t>
            </a:r>
            <a:r>
              <a:rPr lang="en-GB" dirty="0" err="1"/>
              <a:t>Cirincione</a:t>
            </a:r>
            <a:r>
              <a:rPr lang="en-GB" dirty="0"/>
              <a:t> et al., 1995). </a:t>
            </a:r>
          </a:p>
          <a:p>
            <a:r>
              <a:rPr lang="en-GB" dirty="0"/>
              <a:t>There is a negative correlation between frequency of insanity plea and its` success…</a:t>
            </a:r>
            <a:endParaRPr lang="en-US" dirty="0"/>
          </a:p>
        </p:txBody>
      </p:sp>
    </p:spTree>
    <p:extLst>
      <p:ext uri="{BB962C8B-B14F-4D97-AF65-F5344CB8AC3E}">
        <p14:creationId xmlns:p14="http://schemas.microsoft.com/office/powerpoint/2010/main" val="40073376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929448D9-8F1D-4CFE-93BA-E0272F0DBD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4212" y="4487332"/>
            <a:ext cx="7543800" cy="1507067"/>
          </a:xfrm>
        </p:spPr>
        <p:txBody>
          <a:bodyPr>
            <a:normAutofit/>
          </a:bodyPr>
          <a:lstStyle/>
          <a:p>
            <a:r>
              <a:rPr lang="en-GB" dirty="0"/>
              <a:t>Insanity myths.</a:t>
            </a:r>
            <a:endParaRPr lang="en-US" dirty="0"/>
          </a:p>
        </p:txBody>
      </p:sp>
      <p:sp>
        <p:nvSpPr>
          <p:cNvPr id="3" name="Content Placeholder 2"/>
          <p:cNvSpPr>
            <a:spLocks noGrp="1"/>
          </p:cNvSpPr>
          <p:nvPr>
            <p:ph sz="quarter" idx="13"/>
          </p:nvPr>
        </p:nvSpPr>
        <p:spPr>
          <a:xfrm>
            <a:off x="684211" y="685800"/>
            <a:ext cx="7493137" cy="4191000"/>
          </a:xfrm>
          <a:solidFill>
            <a:schemeClr val="accent2">
              <a:lumMod val="20000"/>
              <a:lumOff val="80000"/>
            </a:schemeClr>
          </a:solidFill>
          <a:ln>
            <a:solidFill>
              <a:schemeClr val="accent1"/>
            </a:solidFill>
          </a:ln>
        </p:spPr>
        <p:txBody>
          <a:bodyPr>
            <a:normAutofit/>
          </a:bodyPr>
          <a:lstStyle/>
          <a:p>
            <a:pPr>
              <a:lnSpc>
                <a:spcPct val="90000"/>
              </a:lnSpc>
            </a:pPr>
            <a:r>
              <a:rPr lang="en-GB" sz="1700" dirty="0"/>
              <a:t>Insanity </a:t>
            </a:r>
            <a:r>
              <a:rPr lang="en-GB" sz="1700" dirty="0" err="1"/>
              <a:t>acquittees</a:t>
            </a:r>
            <a:r>
              <a:rPr lang="en-GB" sz="1700" dirty="0"/>
              <a:t> are not severely mentally ill.</a:t>
            </a:r>
          </a:p>
          <a:p>
            <a:pPr>
              <a:lnSpc>
                <a:spcPct val="90000"/>
              </a:lnSpc>
            </a:pPr>
            <a:r>
              <a:rPr lang="en-GB" sz="1700" dirty="0"/>
              <a:t>Actually when 1,700 defendants studied, 77% found insane were suffering from psychosis, mood disorder, organic disorder or mental illness. Less than 1% were malingering (Cochrane et al., 2001).</a:t>
            </a:r>
          </a:p>
          <a:p>
            <a:pPr>
              <a:lnSpc>
                <a:spcPct val="90000"/>
              </a:lnSpc>
            </a:pPr>
            <a:r>
              <a:rPr lang="en-GB" sz="1700" dirty="0"/>
              <a:t> </a:t>
            </a:r>
            <a:r>
              <a:rPr lang="en-GB" sz="1700" dirty="0">
                <a:hlinkClick r:id="rId2"/>
              </a:rPr>
              <a:t>Prepping Aaron</a:t>
            </a:r>
            <a:endParaRPr lang="en-GB" sz="1700" dirty="0"/>
          </a:p>
          <a:p>
            <a:pPr>
              <a:lnSpc>
                <a:spcPct val="90000"/>
              </a:lnSpc>
            </a:pPr>
            <a:r>
              <a:rPr lang="en-GB" sz="1700" dirty="0">
                <a:hlinkClick r:id="rId3"/>
              </a:rPr>
              <a:t>Meeting Roy</a:t>
            </a:r>
            <a:endParaRPr lang="en-GB" sz="1700" dirty="0"/>
          </a:p>
          <a:p>
            <a:pPr>
              <a:lnSpc>
                <a:spcPct val="90000"/>
              </a:lnSpc>
            </a:pPr>
            <a:r>
              <a:rPr lang="en-GB" sz="1700" dirty="0"/>
              <a:t> </a:t>
            </a:r>
            <a:r>
              <a:rPr lang="en-GB" sz="1700" dirty="0">
                <a:hlinkClick r:id="rId4"/>
              </a:rPr>
              <a:t>The end</a:t>
            </a:r>
            <a:endParaRPr lang="en-GB" sz="1700" dirty="0"/>
          </a:p>
          <a:p>
            <a:pPr>
              <a:lnSpc>
                <a:spcPct val="90000"/>
              </a:lnSpc>
            </a:pPr>
            <a:r>
              <a:rPr lang="en-GB" sz="1700" dirty="0"/>
              <a:t>And, the vast majority of insanity </a:t>
            </a:r>
            <a:r>
              <a:rPr lang="en-GB" sz="1700" dirty="0" err="1"/>
              <a:t>acquittees</a:t>
            </a:r>
            <a:r>
              <a:rPr lang="en-GB" sz="1700" dirty="0"/>
              <a:t> had been previously hospitalised for mental health reasons (Callahan et al., 1991).</a:t>
            </a:r>
            <a:endParaRPr lang="en-US" sz="1700" dirty="0"/>
          </a:p>
        </p:txBody>
      </p:sp>
      <p:pic>
        <p:nvPicPr>
          <p:cNvPr id="19" name="Picture 18" descr="Scan of a human brain in a neurology clinic">
            <a:extLst>
              <a:ext uri="{FF2B5EF4-FFF2-40B4-BE49-F238E27FC236}">
                <a16:creationId xmlns:a16="http://schemas.microsoft.com/office/drawing/2014/main" id="{314A3D0A-A982-3092-D8F4-D36027A5426A}"/>
              </a:ext>
            </a:extLst>
          </p:cNvPr>
          <p:cNvPicPr>
            <a:picLocks noChangeAspect="1"/>
          </p:cNvPicPr>
          <p:nvPr/>
        </p:nvPicPr>
        <p:blipFill rotWithShape="1">
          <a:blip r:embed="rId5"/>
          <a:srcRect l="56309" r="6821"/>
          <a:stretch/>
        </p:blipFill>
        <p:spPr>
          <a:xfrm>
            <a:off x="8820603" y="10"/>
            <a:ext cx="3371397" cy="6857990"/>
          </a:xfrm>
          <a:prstGeom prst="rect">
            <a:avLst/>
          </a:prstGeom>
          <a:effectLst>
            <a:innerShdw blurRad="57150" dist="38100" dir="14460000">
              <a:prstClr val="black">
                <a:alpha val="70000"/>
              </a:prstClr>
            </a:innerShdw>
          </a:effectLst>
        </p:spPr>
      </p:pic>
      <p:grpSp>
        <p:nvGrpSpPr>
          <p:cNvPr id="20" name="Group 19">
            <a:extLst>
              <a:ext uri="{FF2B5EF4-FFF2-40B4-BE49-F238E27FC236}">
                <a16:creationId xmlns:a16="http://schemas.microsoft.com/office/drawing/2014/main" id="{94749DEA-AC6C-4834-A330-03A1796B892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12" name="Straight Connector 11">
              <a:extLst>
                <a:ext uri="{FF2B5EF4-FFF2-40B4-BE49-F238E27FC236}">
                  <a16:creationId xmlns:a16="http://schemas.microsoft.com/office/drawing/2014/main" id="{20CBC5D1-BAF0-454E-9D7C-68370AA9545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8ABB9F45-32F7-4915-A94F-F1E34B32DED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94EA6F09-00FD-4C50-A2DF-D0B1CC4C9AB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4B8B975B-2618-4734-A401-FAB74519010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4EF4B123-0577-4F10-986B-6BD86396ABB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Tree>
    <p:extLst>
      <p:ext uri="{BB962C8B-B14F-4D97-AF65-F5344CB8AC3E}">
        <p14:creationId xmlns:p14="http://schemas.microsoft.com/office/powerpoint/2010/main" val="15162253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Insanity myths.</a:t>
            </a:r>
            <a:endParaRPr lang="en-US" dirty="0"/>
          </a:p>
        </p:txBody>
      </p:sp>
      <p:sp>
        <p:nvSpPr>
          <p:cNvPr id="3" name="Content Placeholder 2"/>
          <p:cNvSpPr>
            <a:spLocks noGrp="1"/>
          </p:cNvSpPr>
          <p:nvPr>
            <p:ph sz="quarter" idx="13"/>
          </p:nvPr>
        </p:nvSpPr>
        <p:spPr>
          <a:solidFill>
            <a:schemeClr val="accent2">
              <a:lumMod val="20000"/>
              <a:lumOff val="80000"/>
            </a:schemeClr>
          </a:solidFill>
          <a:ln>
            <a:solidFill>
              <a:schemeClr val="bg2">
                <a:lumMod val="50000"/>
              </a:schemeClr>
            </a:solidFill>
          </a:ln>
        </p:spPr>
        <p:txBody>
          <a:bodyPr/>
          <a:lstStyle/>
          <a:p>
            <a:r>
              <a:rPr lang="en-GB" dirty="0"/>
              <a:t>Most insanity </a:t>
            </a:r>
            <a:r>
              <a:rPr lang="en-GB" dirty="0" err="1"/>
              <a:t>acquittees</a:t>
            </a:r>
            <a:r>
              <a:rPr lang="en-GB" dirty="0"/>
              <a:t> are charged with murder.</a:t>
            </a:r>
          </a:p>
          <a:p>
            <a:r>
              <a:rPr lang="en-GB" dirty="0"/>
              <a:t>No; in actual fact, only 14.3% are charged with murder, those charged with a violent crime are more likely to receive an insanity acquittal than those charged with murder.</a:t>
            </a:r>
            <a:endParaRPr lang="en-US" dirty="0"/>
          </a:p>
        </p:txBody>
      </p:sp>
    </p:spTree>
    <p:extLst>
      <p:ext uri="{BB962C8B-B14F-4D97-AF65-F5344CB8AC3E}">
        <p14:creationId xmlns:p14="http://schemas.microsoft.com/office/powerpoint/2010/main" val="22626158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9403C7F-76AE-4587-92A2-D4E41EBE68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3978579" y="4487332"/>
            <a:ext cx="5627158" cy="1507067"/>
          </a:xfrm>
        </p:spPr>
        <p:txBody>
          <a:bodyPr>
            <a:normAutofit/>
          </a:bodyPr>
          <a:lstStyle/>
          <a:p>
            <a:r>
              <a:rPr lang="en-GB" dirty="0"/>
              <a:t>Insanity myths.</a:t>
            </a:r>
            <a:endParaRPr lang="en-US" dirty="0"/>
          </a:p>
        </p:txBody>
      </p:sp>
      <p:pic>
        <p:nvPicPr>
          <p:cNvPr id="5" name="Picture 4" descr="A vintage weighing scales">
            <a:extLst>
              <a:ext uri="{FF2B5EF4-FFF2-40B4-BE49-F238E27FC236}">
                <a16:creationId xmlns:a16="http://schemas.microsoft.com/office/drawing/2014/main" id="{82AC0DF1-1E04-5B81-84C9-3082FA610485}"/>
              </a:ext>
            </a:extLst>
          </p:cNvPr>
          <p:cNvPicPr>
            <a:picLocks noChangeAspect="1"/>
          </p:cNvPicPr>
          <p:nvPr/>
        </p:nvPicPr>
        <p:blipFill rotWithShape="1">
          <a:blip r:embed="rId2"/>
          <a:srcRect l="2398" r="21005"/>
          <a:stretch/>
        </p:blipFill>
        <p:spPr>
          <a:xfrm>
            <a:off x="831" y="10"/>
            <a:ext cx="3502025" cy="6857990"/>
          </a:xfrm>
          <a:prstGeom prst="rect">
            <a:avLst/>
          </a:prstGeom>
          <a:effectLst>
            <a:innerShdw blurRad="57150" dist="38100" dir="14460000">
              <a:prstClr val="black">
                <a:alpha val="70000"/>
              </a:prstClr>
            </a:innerShdw>
          </a:effectLst>
        </p:spPr>
      </p:pic>
      <p:sp>
        <p:nvSpPr>
          <p:cNvPr id="3" name="Content Placeholder 2"/>
          <p:cNvSpPr>
            <a:spLocks noGrp="1"/>
          </p:cNvSpPr>
          <p:nvPr>
            <p:ph sz="quarter" idx="13"/>
          </p:nvPr>
        </p:nvSpPr>
        <p:spPr>
          <a:xfrm>
            <a:off x="3884612" y="685800"/>
            <a:ext cx="7031040" cy="4191000"/>
          </a:xfrm>
          <a:solidFill>
            <a:schemeClr val="accent2">
              <a:lumMod val="20000"/>
              <a:lumOff val="80000"/>
            </a:schemeClr>
          </a:solidFill>
        </p:spPr>
        <p:txBody>
          <a:bodyPr>
            <a:normAutofit/>
          </a:bodyPr>
          <a:lstStyle/>
          <a:p>
            <a:r>
              <a:rPr lang="en-GB" dirty="0"/>
              <a:t>Insanity </a:t>
            </a:r>
            <a:r>
              <a:rPr lang="en-GB" dirty="0" err="1"/>
              <a:t>acquittee`s</a:t>
            </a:r>
            <a:r>
              <a:rPr lang="en-GB" dirty="0"/>
              <a:t> are freed.</a:t>
            </a:r>
          </a:p>
          <a:p>
            <a:r>
              <a:rPr lang="en-GB" dirty="0"/>
              <a:t>No, they are usually immediately confined for evaluation at least, and often confined for longer than if they had been convicted of the original crime! (Silver, 1994).</a:t>
            </a:r>
          </a:p>
          <a:p>
            <a:r>
              <a:rPr lang="en-GB" dirty="0"/>
              <a:t>Guilty defendants are more likely to go without institutionalisation than those found NGRI.</a:t>
            </a:r>
          </a:p>
          <a:p>
            <a:r>
              <a:rPr lang="en-GB" dirty="0"/>
              <a:t>Finally, insanity </a:t>
            </a:r>
            <a:r>
              <a:rPr lang="en-GB" dirty="0" err="1"/>
              <a:t>acquittee`s</a:t>
            </a:r>
            <a:r>
              <a:rPr lang="en-GB" dirty="0"/>
              <a:t> are no more likely to reoffend than other offenders, nor are they any more or less dangerous. </a:t>
            </a:r>
            <a:endParaRPr lang="en-US" dirty="0"/>
          </a:p>
        </p:txBody>
      </p:sp>
      <p:grpSp>
        <p:nvGrpSpPr>
          <p:cNvPr id="11" name="Group 10">
            <a:extLst>
              <a:ext uri="{FF2B5EF4-FFF2-40B4-BE49-F238E27FC236}">
                <a16:creationId xmlns:a16="http://schemas.microsoft.com/office/drawing/2014/main" id="{D6C71778-3DDA-4748-AEBB-2A4B7501632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12" name="Straight Connector 11">
              <a:extLst>
                <a:ext uri="{FF2B5EF4-FFF2-40B4-BE49-F238E27FC236}">
                  <a16:creationId xmlns:a16="http://schemas.microsoft.com/office/drawing/2014/main" id="{BA1F5C7D-5183-424E-BD72-BBFC59C5A26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B848F76E-D8DE-4826-901B-4E4090240E5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FAE84420-E672-4A16-8384-42BDDC4A962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044D91EB-FA8D-4FD3-88F8-053F9962BD4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756B711F-46BD-4789-926C-CF2F01F71D6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Tree>
    <p:extLst>
      <p:ext uri="{BB962C8B-B14F-4D97-AF65-F5344CB8AC3E}">
        <p14:creationId xmlns:p14="http://schemas.microsoft.com/office/powerpoint/2010/main" val="1670164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AB8FFBB-0A2D-4D4C-B94B-320ABB349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Exclamation mark on a yellow background">
            <a:extLst>
              <a:ext uri="{FF2B5EF4-FFF2-40B4-BE49-F238E27FC236}">
                <a16:creationId xmlns:a16="http://schemas.microsoft.com/office/drawing/2014/main" id="{90BD6E61-05EC-CEB4-0250-4D73AD96F549}"/>
              </a:ext>
            </a:extLst>
          </p:cNvPr>
          <p:cNvPicPr>
            <a:picLocks noChangeAspect="1"/>
          </p:cNvPicPr>
          <p:nvPr/>
        </p:nvPicPr>
        <p:blipFill rotWithShape="1">
          <a:blip r:embed="rId3">
            <a:duotone>
              <a:schemeClr val="bg2">
                <a:shade val="45000"/>
                <a:satMod val="135000"/>
              </a:schemeClr>
              <a:prstClr val="white"/>
            </a:duotone>
            <a:alphaModFix amt="15000"/>
          </a:blip>
          <a:srcRect t="25000"/>
          <a:stretch/>
        </p:blipFill>
        <p:spPr>
          <a:xfrm>
            <a:off x="20" y="10"/>
            <a:ext cx="12191980" cy="6857990"/>
          </a:xfrm>
          <a:prstGeom prst="rect">
            <a:avLst/>
          </a:prstGeom>
        </p:spPr>
      </p:pic>
      <p:sp>
        <p:nvSpPr>
          <p:cNvPr id="2" name="Title 1"/>
          <p:cNvSpPr>
            <a:spLocks noGrp="1"/>
          </p:cNvSpPr>
          <p:nvPr>
            <p:ph type="title"/>
          </p:nvPr>
        </p:nvSpPr>
        <p:spPr>
          <a:xfrm>
            <a:off x="684212" y="4487332"/>
            <a:ext cx="8534400" cy="1507067"/>
          </a:xfrm>
        </p:spPr>
        <p:txBody>
          <a:bodyPr>
            <a:normAutofit/>
          </a:bodyPr>
          <a:lstStyle/>
          <a:p>
            <a:r>
              <a:rPr lang="en-GB" dirty="0"/>
              <a:t>Evaluations of insanity</a:t>
            </a:r>
          </a:p>
        </p:txBody>
      </p:sp>
      <p:sp>
        <p:nvSpPr>
          <p:cNvPr id="3" name="Content Placeholder 2"/>
          <p:cNvSpPr>
            <a:spLocks noGrp="1"/>
          </p:cNvSpPr>
          <p:nvPr>
            <p:ph sz="quarter" idx="13"/>
          </p:nvPr>
        </p:nvSpPr>
        <p:spPr>
          <a:xfrm>
            <a:off x="684212" y="685800"/>
            <a:ext cx="10823576" cy="4267200"/>
          </a:xfrm>
          <a:solidFill>
            <a:schemeClr val="accent2">
              <a:lumMod val="20000"/>
              <a:lumOff val="80000"/>
            </a:schemeClr>
          </a:solidFill>
          <a:ln>
            <a:solidFill>
              <a:schemeClr val="accent1"/>
            </a:solidFill>
          </a:ln>
        </p:spPr>
        <p:txBody>
          <a:bodyPr>
            <a:normAutofit/>
          </a:bodyPr>
          <a:lstStyle/>
          <a:p>
            <a:r>
              <a:rPr lang="en-GB" dirty="0"/>
              <a:t>Problem 1:</a:t>
            </a:r>
          </a:p>
          <a:p>
            <a:r>
              <a:rPr lang="en-GB" dirty="0"/>
              <a:t>The nature of M.I. Has largely been undefined by courts. Also knowing the difference between right and wrong is a) a legal definition, b) a moral definition or c) a level of impairment? – what do you think?</a:t>
            </a:r>
          </a:p>
          <a:p>
            <a:r>
              <a:rPr lang="en-GB" dirty="0"/>
              <a:t>Problem 2:</a:t>
            </a:r>
          </a:p>
          <a:p>
            <a:r>
              <a:rPr lang="en-GB" dirty="0"/>
              <a:t>Often professionals have to assess the mental state of individuals months after a crime. How does this relate to their mental state at the actual time of the crime? Often third parties have to be relied upon.</a:t>
            </a:r>
          </a:p>
        </p:txBody>
      </p:sp>
      <p:grpSp>
        <p:nvGrpSpPr>
          <p:cNvPr id="11" name="Group 10">
            <a:extLst>
              <a:ext uri="{FF2B5EF4-FFF2-40B4-BE49-F238E27FC236}">
                <a16:creationId xmlns:a16="http://schemas.microsoft.com/office/drawing/2014/main" id="{0EC92BD4-3684-4A4A-84FF-704DCA7A3E0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12" name="Straight Connector 11">
              <a:extLst>
                <a:ext uri="{FF2B5EF4-FFF2-40B4-BE49-F238E27FC236}">
                  <a16:creationId xmlns:a16="http://schemas.microsoft.com/office/drawing/2014/main" id="{CBA388E6-4C14-4B9E-A26C-CCA504DAB31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EE122466-428E-43AB-9AB9-02C82A39021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0749A3CE-D685-4BD6-9E32-FECB9B95F3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91C33F82-A690-4D10-9DF8-7B2B300FC28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6C37F367-774B-4B76-82C0-09AA8E2D962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Tree>
    <p:extLst>
      <p:ext uri="{BB962C8B-B14F-4D97-AF65-F5344CB8AC3E}">
        <p14:creationId xmlns:p14="http://schemas.microsoft.com/office/powerpoint/2010/main" val="14612320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AB8FFBB-0A2D-4D4C-B94B-320ABB349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onstruction work tools">
            <a:extLst>
              <a:ext uri="{FF2B5EF4-FFF2-40B4-BE49-F238E27FC236}">
                <a16:creationId xmlns:a16="http://schemas.microsoft.com/office/drawing/2014/main" id="{156FB9B1-1753-3473-22E2-323B1DE2E01B}"/>
              </a:ext>
            </a:extLst>
          </p:cNvPr>
          <p:cNvPicPr>
            <a:picLocks noChangeAspect="1"/>
          </p:cNvPicPr>
          <p:nvPr/>
        </p:nvPicPr>
        <p:blipFill rotWithShape="1">
          <a:blip r:embed="rId3">
            <a:duotone>
              <a:schemeClr val="bg2">
                <a:shade val="45000"/>
                <a:satMod val="135000"/>
              </a:schemeClr>
              <a:prstClr val="white"/>
            </a:duotone>
            <a:alphaModFix amt="15000"/>
          </a:blip>
          <a:srcRect t="11798" b="3933"/>
          <a:stretch/>
        </p:blipFill>
        <p:spPr>
          <a:xfrm>
            <a:off x="20" y="10"/>
            <a:ext cx="12191980" cy="6857990"/>
          </a:xfrm>
          <a:prstGeom prst="rect">
            <a:avLst/>
          </a:prstGeom>
        </p:spPr>
      </p:pic>
      <p:sp>
        <p:nvSpPr>
          <p:cNvPr id="2" name="Title 1"/>
          <p:cNvSpPr>
            <a:spLocks noGrp="1"/>
          </p:cNvSpPr>
          <p:nvPr>
            <p:ph type="title"/>
          </p:nvPr>
        </p:nvSpPr>
        <p:spPr>
          <a:xfrm>
            <a:off x="684212" y="4487332"/>
            <a:ext cx="8534400" cy="1507067"/>
          </a:xfrm>
        </p:spPr>
        <p:txBody>
          <a:bodyPr>
            <a:normAutofit/>
          </a:bodyPr>
          <a:lstStyle/>
          <a:p>
            <a:r>
              <a:rPr lang="en-GB" dirty="0"/>
              <a:t>Forensic assessment tools</a:t>
            </a:r>
          </a:p>
        </p:txBody>
      </p:sp>
      <p:sp>
        <p:nvSpPr>
          <p:cNvPr id="3" name="Content Placeholder 2"/>
          <p:cNvSpPr>
            <a:spLocks noGrp="1"/>
          </p:cNvSpPr>
          <p:nvPr>
            <p:ph sz="quarter" idx="13"/>
          </p:nvPr>
        </p:nvSpPr>
        <p:spPr>
          <a:xfrm>
            <a:off x="684211" y="685800"/>
            <a:ext cx="9862703" cy="3973882"/>
          </a:xfrm>
          <a:solidFill>
            <a:schemeClr val="accent4">
              <a:lumMod val="20000"/>
              <a:lumOff val="80000"/>
            </a:schemeClr>
          </a:solidFill>
          <a:ln>
            <a:solidFill>
              <a:schemeClr val="accent1"/>
            </a:solidFill>
          </a:ln>
        </p:spPr>
        <p:txBody>
          <a:bodyPr>
            <a:normAutofit/>
          </a:bodyPr>
          <a:lstStyle/>
          <a:p>
            <a:r>
              <a:rPr lang="en-GB" dirty="0"/>
              <a:t>To improve the reliability and validity standard practise is moving towards the use of instruments such as the MSE &amp; R-CRAS.</a:t>
            </a:r>
          </a:p>
          <a:p>
            <a:r>
              <a:rPr lang="en-GB" dirty="0"/>
              <a:t>The `mental state at the time of offence screening evaluation` assesses issues related to responsibility such as cognitive function, historical information and current mental status. As yet there are no studies to indicate its reliability and only one for its validity from the original article.</a:t>
            </a:r>
          </a:p>
          <a:p>
            <a:endParaRPr lang="en-GB" dirty="0"/>
          </a:p>
        </p:txBody>
      </p:sp>
      <p:grpSp>
        <p:nvGrpSpPr>
          <p:cNvPr id="11" name="Group 10">
            <a:extLst>
              <a:ext uri="{FF2B5EF4-FFF2-40B4-BE49-F238E27FC236}">
                <a16:creationId xmlns:a16="http://schemas.microsoft.com/office/drawing/2014/main" id="{0EC92BD4-3684-4A4A-84FF-704DCA7A3E0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12" name="Straight Connector 11">
              <a:extLst>
                <a:ext uri="{FF2B5EF4-FFF2-40B4-BE49-F238E27FC236}">
                  <a16:creationId xmlns:a16="http://schemas.microsoft.com/office/drawing/2014/main" id="{CBA388E6-4C14-4B9E-A26C-CCA504DAB31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EE122466-428E-43AB-9AB9-02C82A39021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0749A3CE-D685-4BD6-9E32-FECB9B95F3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91C33F82-A690-4D10-9DF8-7B2B300FC28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6C37F367-774B-4B76-82C0-09AA8E2D962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Tree>
    <p:extLst>
      <p:ext uri="{BB962C8B-B14F-4D97-AF65-F5344CB8AC3E}">
        <p14:creationId xmlns:p14="http://schemas.microsoft.com/office/powerpoint/2010/main" val="20832371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11201" y="4372168"/>
            <a:ext cx="10363204" cy="1143000"/>
          </a:xfrm>
        </p:spPr>
        <p:txBody>
          <a:bodyPr/>
          <a:lstStyle/>
          <a:p>
            <a:pPr algn="l"/>
            <a:r>
              <a:rPr lang="en-GB" dirty="0"/>
              <a:t>Other issues of criminal responsibility </a:t>
            </a:r>
            <a:endParaRPr lang="en-US" dirty="0"/>
          </a:p>
        </p:txBody>
      </p:sp>
      <p:sp>
        <p:nvSpPr>
          <p:cNvPr id="3" name="Content Placeholder 2"/>
          <p:cNvSpPr>
            <a:spLocks noGrp="1"/>
          </p:cNvSpPr>
          <p:nvPr>
            <p:ph sz="quarter" idx="13"/>
          </p:nvPr>
        </p:nvSpPr>
        <p:spPr>
          <a:xfrm>
            <a:off x="711200" y="482600"/>
            <a:ext cx="10668000" cy="3962400"/>
          </a:xfrm>
          <a:solidFill>
            <a:schemeClr val="tx1"/>
          </a:solidFill>
          <a:ln>
            <a:solidFill>
              <a:schemeClr val="bg2">
                <a:lumMod val="50000"/>
              </a:schemeClr>
            </a:solidFill>
          </a:ln>
        </p:spPr>
        <p:txBody>
          <a:bodyPr>
            <a:normAutofit fontScale="77500" lnSpcReduction="20000"/>
          </a:bodyPr>
          <a:lstStyle/>
          <a:p>
            <a:endParaRPr lang="en-GB" sz="3200" dirty="0">
              <a:solidFill>
                <a:srgbClr val="FF0000"/>
              </a:solidFill>
            </a:endParaRPr>
          </a:p>
          <a:p>
            <a:r>
              <a:rPr lang="en-GB" sz="3200" dirty="0">
                <a:solidFill>
                  <a:srgbClr val="FF0000"/>
                </a:solidFill>
              </a:rPr>
              <a:t>Automatism: </a:t>
            </a:r>
            <a:r>
              <a:rPr lang="en-GB" sz="3200" dirty="0"/>
              <a:t>refers to a lack of full consciousness, could be due to head injury, sleep disorder, epilepsy, dissociation.</a:t>
            </a:r>
          </a:p>
          <a:p>
            <a:r>
              <a:rPr lang="en-GB" sz="3200" dirty="0">
                <a:solidFill>
                  <a:srgbClr val="FF0000"/>
                </a:solidFill>
              </a:rPr>
              <a:t>Diminished responsibility: </a:t>
            </a:r>
            <a:r>
              <a:rPr lang="en-GB" sz="3200" dirty="0"/>
              <a:t>allows a defendant to introduce a testimony regarding their mental status without claiming insanity, based on </a:t>
            </a:r>
            <a:r>
              <a:rPr lang="en-GB" sz="3200" dirty="0" err="1">
                <a:solidFill>
                  <a:srgbClr val="00B0F0"/>
                </a:solidFill>
              </a:rPr>
              <a:t>mens</a:t>
            </a:r>
            <a:r>
              <a:rPr lang="en-GB" sz="3200" dirty="0">
                <a:solidFill>
                  <a:srgbClr val="00B0F0"/>
                </a:solidFill>
              </a:rPr>
              <a:t> rea</a:t>
            </a:r>
            <a:r>
              <a:rPr lang="en-GB" sz="3200" dirty="0"/>
              <a:t>, allowing for a conviction of lesser offence: recklessness not knowingly.  </a:t>
            </a:r>
            <a:r>
              <a:rPr lang="en-GB" sz="3200" dirty="0">
                <a:hlinkClick r:id="rId2"/>
              </a:rPr>
              <a:t>Nicola </a:t>
            </a:r>
            <a:r>
              <a:rPr lang="en-GB" sz="3200" dirty="0" err="1">
                <a:hlinkClick r:id="rId2"/>
              </a:rPr>
              <a:t>Edgington</a:t>
            </a:r>
            <a:endParaRPr lang="en-GB" sz="3200" dirty="0"/>
          </a:p>
          <a:p>
            <a:r>
              <a:rPr lang="en-GB" sz="3200" dirty="0">
                <a:solidFill>
                  <a:srgbClr val="FF0000"/>
                </a:solidFill>
              </a:rPr>
              <a:t>Intoxication: </a:t>
            </a:r>
            <a:r>
              <a:rPr lang="en-GB" sz="3200" dirty="0"/>
              <a:t>failure to exhibit sufficient </a:t>
            </a:r>
            <a:r>
              <a:rPr lang="en-GB" sz="3200" dirty="0" err="1">
                <a:solidFill>
                  <a:srgbClr val="00B0F0"/>
                </a:solidFill>
              </a:rPr>
              <a:t>mens</a:t>
            </a:r>
            <a:r>
              <a:rPr lang="en-GB" sz="3200" dirty="0">
                <a:solidFill>
                  <a:srgbClr val="00B0F0"/>
                </a:solidFill>
              </a:rPr>
              <a:t> rea </a:t>
            </a:r>
            <a:r>
              <a:rPr lang="en-GB" sz="3200" dirty="0"/>
              <a:t>where they need to behave knowingly. E.G. not knowing what alcohol will lead to…</a:t>
            </a:r>
          </a:p>
          <a:p>
            <a:r>
              <a:rPr lang="en-GB" sz="3200" dirty="0">
                <a:hlinkClick r:id="rId3"/>
              </a:rPr>
              <a:t>http://www.youtube.com/watch?v=E15dPddusJ0</a:t>
            </a:r>
            <a:endParaRPr lang="en-GB" sz="3200" dirty="0"/>
          </a:p>
          <a:p>
            <a:endParaRPr lang="en-GB" dirty="0"/>
          </a:p>
          <a:p>
            <a:endParaRPr lang="en-US" dirty="0"/>
          </a:p>
          <a:p>
            <a:pPr marL="0" indent="0">
              <a:buNone/>
            </a:pPr>
            <a:endParaRPr lang="en-GB" dirty="0"/>
          </a:p>
        </p:txBody>
      </p:sp>
    </p:spTree>
    <p:extLst>
      <p:ext uri="{BB962C8B-B14F-4D97-AF65-F5344CB8AC3E}">
        <p14:creationId xmlns:p14="http://schemas.microsoft.com/office/powerpoint/2010/main" val="37966385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27201" y="5257800"/>
            <a:ext cx="8683348" cy="1143000"/>
          </a:xfrm>
        </p:spPr>
        <p:txBody>
          <a:bodyPr/>
          <a:lstStyle/>
          <a:p>
            <a:r>
              <a:rPr lang="en-GB" dirty="0"/>
              <a:t>The hillside strangler</a:t>
            </a:r>
            <a:endParaRPr lang="en-US" dirty="0"/>
          </a:p>
        </p:txBody>
      </p:sp>
      <p:sp>
        <p:nvSpPr>
          <p:cNvPr id="3" name="Content Placeholder 2"/>
          <p:cNvSpPr>
            <a:spLocks noGrp="1"/>
          </p:cNvSpPr>
          <p:nvPr>
            <p:ph sz="quarter" idx="13"/>
          </p:nvPr>
        </p:nvSpPr>
        <p:spPr>
          <a:xfrm>
            <a:off x="711200" y="731520"/>
            <a:ext cx="10464800" cy="4119880"/>
          </a:xfrm>
          <a:solidFill>
            <a:schemeClr val="accent4">
              <a:lumMod val="20000"/>
              <a:lumOff val="80000"/>
            </a:schemeClr>
          </a:solidFill>
          <a:ln>
            <a:solidFill>
              <a:schemeClr val="bg2">
                <a:lumMod val="50000"/>
              </a:schemeClr>
            </a:solidFill>
          </a:ln>
        </p:spPr>
        <p:txBody>
          <a:bodyPr>
            <a:normAutofit/>
          </a:bodyPr>
          <a:lstStyle/>
          <a:p>
            <a:r>
              <a:rPr lang="en-GB" dirty="0">
                <a:solidFill>
                  <a:srgbClr val="FF0000"/>
                </a:solidFill>
              </a:rPr>
              <a:t>Kenneth Bianchi </a:t>
            </a:r>
            <a:r>
              <a:rPr lang="en-GB" dirty="0"/>
              <a:t>and </a:t>
            </a:r>
            <a:r>
              <a:rPr lang="en-GB" dirty="0">
                <a:solidFill>
                  <a:srgbClr val="FF0000"/>
                </a:solidFill>
              </a:rPr>
              <a:t>Angelo </a:t>
            </a:r>
            <a:r>
              <a:rPr lang="en-GB" dirty="0" err="1">
                <a:solidFill>
                  <a:srgbClr val="FF0000"/>
                </a:solidFill>
              </a:rPr>
              <a:t>Buono</a:t>
            </a:r>
            <a:r>
              <a:rPr lang="en-GB" dirty="0">
                <a:solidFill>
                  <a:srgbClr val="FF0000"/>
                </a:solidFill>
              </a:rPr>
              <a:t> </a:t>
            </a:r>
            <a:r>
              <a:rPr lang="en-GB" dirty="0"/>
              <a:t>raped and murdered young women on Los Angeles during 1977-78. Bianchi pleaded insanity based on the film Sybil, he acted as if he was suffering from dissociative identity disorder. Two experts believed him, but two additional ones did not. The giveaway was he slipped up several times when using the name Steve Walker, referring to him as `he` and not `I` . Dr Martin </a:t>
            </a:r>
            <a:r>
              <a:rPr lang="en-GB" dirty="0" err="1"/>
              <a:t>Orne</a:t>
            </a:r>
            <a:r>
              <a:rPr lang="en-GB" dirty="0"/>
              <a:t> also purposely misled him, by asking about other personalities, to which `Bill` appeared.</a:t>
            </a:r>
            <a:endParaRPr lang="en-US" dirty="0"/>
          </a:p>
        </p:txBody>
      </p:sp>
    </p:spTree>
    <p:extLst>
      <p:ext uri="{BB962C8B-B14F-4D97-AF65-F5344CB8AC3E}">
        <p14:creationId xmlns:p14="http://schemas.microsoft.com/office/powerpoint/2010/main" val="297161316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p:cNvSpPr>
            <a:spLocks noGrp="1"/>
          </p:cNvSpPr>
          <p:nvPr>
            <p:ph type="body" idx="1"/>
          </p:nvPr>
        </p:nvSpPr>
        <p:spPr>
          <a:xfrm>
            <a:off x="1524000" y="650081"/>
            <a:ext cx="4462272" cy="711200"/>
          </a:xfrm>
        </p:spPr>
        <p:txBody>
          <a:bodyPr/>
          <a:lstStyle/>
          <a:p>
            <a:r>
              <a:rPr lang="en-GB" dirty="0"/>
              <a:t>Insanity </a:t>
            </a:r>
            <a:endParaRPr lang="en-US" dirty="0"/>
          </a:p>
        </p:txBody>
      </p:sp>
      <p:sp>
        <p:nvSpPr>
          <p:cNvPr id="5" name="Content Placeholder 4"/>
          <p:cNvSpPr>
            <a:spLocks noGrp="1"/>
          </p:cNvSpPr>
          <p:nvPr>
            <p:ph sz="half" idx="2"/>
          </p:nvPr>
        </p:nvSpPr>
        <p:spPr>
          <a:xfrm>
            <a:off x="711201" y="1399032"/>
            <a:ext cx="4937655" cy="3030538"/>
          </a:xfrm>
          <a:solidFill>
            <a:schemeClr val="accent4">
              <a:lumMod val="20000"/>
              <a:lumOff val="80000"/>
            </a:schemeClr>
          </a:solidFill>
          <a:ln>
            <a:solidFill>
              <a:schemeClr val="bg2">
                <a:lumMod val="50000"/>
              </a:schemeClr>
            </a:solidFill>
          </a:ln>
        </p:spPr>
        <p:txBody>
          <a:bodyPr>
            <a:noAutofit/>
          </a:bodyPr>
          <a:lstStyle/>
          <a:p>
            <a:r>
              <a:rPr lang="en-GB" sz="2667" dirty="0"/>
              <a:t>Focus is on mental state at time of offence.</a:t>
            </a:r>
          </a:p>
          <a:p>
            <a:r>
              <a:rPr lang="en-GB" sz="2667" dirty="0"/>
              <a:t>Requires presence of mental illness.</a:t>
            </a:r>
          </a:p>
          <a:p>
            <a:r>
              <a:rPr lang="en-GB" sz="2667" dirty="0"/>
              <a:t>Requires admission of crime.</a:t>
            </a:r>
            <a:endParaRPr lang="en-US" sz="2667" dirty="0"/>
          </a:p>
        </p:txBody>
      </p:sp>
      <p:sp>
        <p:nvSpPr>
          <p:cNvPr id="6" name="Text Placeholder 5"/>
          <p:cNvSpPr>
            <a:spLocks noGrp="1"/>
          </p:cNvSpPr>
          <p:nvPr>
            <p:ph type="body" sz="quarter" idx="3"/>
          </p:nvPr>
        </p:nvSpPr>
        <p:spPr>
          <a:xfrm>
            <a:off x="6197600" y="685800"/>
            <a:ext cx="4462272" cy="639763"/>
          </a:xfrm>
        </p:spPr>
        <p:txBody>
          <a:bodyPr/>
          <a:lstStyle/>
          <a:p>
            <a:r>
              <a:rPr lang="en-GB" dirty="0"/>
              <a:t>Competency </a:t>
            </a:r>
            <a:endParaRPr lang="en-US" dirty="0"/>
          </a:p>
        </p:txBody>
      </p:sp>
      <p:sp>
        <p:nvSpPr>
          <p:cNvPr id="7" name="Content Placeholder 6"/>
          <p:cNvSpPr>
            <a:spLocks noGrp="1"/>
          </p:cNvSpPr>
          <p:nvPr>
            <p:ph sz="quarter" idx="4"/>
          </p:nvPr>
        </p:nvSpPr>
        <p:spPr>
          <a:xfrm>
            <a:off x="6193366" y="1399032"/>
            <a:ext cx="4982633" cy="3858768"/>
          </a:xfrm>
          <a:solidFill>
            <a:schemeClr val="accent2">
              <a:lumMod val="20000"/>
              <a:lumOff val="80000"/>
            </a:schemeClr>
          </a:solidFill>
          <a:ln>
            <a:solidFill>
              <a:schemeClr val="bg2">
                <a:lumMod val="50000"/>
              </a:schemeClr>
            </a:solidFill>
          </a:ln>
        </p:spPr>
        <p:txBody>
          <a:bodyPr>
            <a:normAutofit/>
          </a:bodyPr>
          <a:lstStyle/>
          <a:p>
            <a:r>
              <a:rPr lang="en-GB" sz="2667" dirty="0"/>
              <a:t>Focus is on mental state at any point along the judicial process.</a:t>
            </a:r>
          </a:p>
          <a:p>
            <a:r>
              <a:rPr lang="en-GB" sz="2667" dirty="0"/>
              <a:t>Mental illness not required.</a:t>
            </a:r>
          </a:p>
          <a:p>
            <a:r>
              <a:rPr lang="en-GB" sz="2667" dirty="0"/>
              <a:t>Postpones the adjudication process.</a:t>
            </a:r>
          </a:p>
          <a:p>
            <a:r>
              <a:rPr lang="en-GB" sz="2667" dirty="0"/>
              <a:t>Does not require admission</a:t>
            </a:r>
            <a:r>
              <a:rPr lang="en-GB" dirty="0"/>
              <a:t>.</a:t>
            </a:r>
            <a:endParaRPr lang="en-US" dirty="0"/>
          </a:p>
        </p:txBody>
      </p:sp>
      <p:sp>
        <p:nvSpPr>
          <p:cNvPr id="2" name="Title 1"/>
          <p:cNvSpPr>
            <a:spLocks noGrp="1"/>
          </p:cNvSpPr>
          <p:nvPr>
            <p:ph type="title"/>
          </p:nvPr>
        </p:nvSpPr>
        <p:spPr>
          <a:xfrm>
            <a:off x="711201" y="5257800"/>
            <a:ext cx="10363204" cy="1143000"/>
          </a:xfrm>
        </p:spPr>
        <p:txBody>
          <a:bodyPr/>
          <a:lstStyle/>
          <a:p>
            <a:pPr algn="l"/>
            <a:r>
              <a:rPr lang="en-GB" dirty="0"/>
              <a:t>Competency to stand trial</a:t>
            </a:r>
            <a:endParaRPr lang="en-US" dirty="0"/>
          </a:p>
        </p:txBody>
      </p:sp>
    </p:spTree>
    <p:extLst>
      <p:ext uri="{BB962C8B-B14F-4D97-AF65-F5344CB8AC3E}">
        <p14:creationId xmlns:p14="http://schemas.microsoft.com/office/powerpoint/2010/main" val="164664472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1828801" y="5359400"/>
            <a:ext cx="8683348" cy="1143000"/>
          </a:xfrm>
        </p:spPr>
        <p:txBody>
          <a:bodyPr/>
          <a:lstStyle/>
          <a:p>
            <a:pPr algn="l"/>
            <a:r>
              <a:rPr lang="en-GB" dirty="0"/>
              <a:t>Competency </a:t>
            </a:r>
            <a:endParaRPr lang="en-US" dirty="0"/>
          </a:p>
        </p:txBody>
      </p:sp>
      <p:sp>
        <p:nvSpPr>
          <p:cNvPr id="8" name="Content Placeholder 7"/>
          <p:cNvSpPr>
            <a:spLocks noGrp="1"/>
          </p:cNvSpPr>
          <p:nvPr>
            <p:ph sz="quarter" idx="13"/>
          </p:nvPr>
        </p:nvSpPr>
        <p:spPr>
          <a:xfrm>
            <a:off x="513542" y="730134"/>
            <a:ext cx="10769600" cy="4335088"/>
          </a:xfrm>
          <a:solidFill>
            <a:schemeClr val="tx1"/>
          </a:solidFill>
          <a:ln>
            <a:solidFill>
              <a:schemeClr val="bg2">
                <a:lumMod val="50000"/>
              </a:schemeClr>
            </a:solidFill>
          </a:ln>
        </p:spPr>
        <p:txBody>
          <a:bodyPr>
            <a:noAutofit/>
          </a:bodyPr>
          <a:lstStyle/>
          <a:p>
            <a:r>
              <a:rPr lang="en-GB" sz="2400" dirty="0"/>
              <a:t>This usually requires referral to a mental health facility.</a:t>
            </a:r>
          </a:p>
          <a:p>
            <a:r>
              <a:rPr lang="en-GB" sz="2400" dirty="0"/>
              <a:t>The problem with competency is that there is much variance in the way in which it is assessed, leading to a lack of consistent standard practice. </a:t>
            </a:r>
          </a:p>
          <a:p>
            <a:r>
              <a:rPr lang="en-GB" sz="2400" dirty="0"/>
              <a:t>So, how can we decide the `typical` characteristics of an incompetent defendant? Would this provide us with better insights?</a:t>
            </a:r>
          </a:p>
          <a:p>
            <a:r>
              <a:rPr lang="en-GB" sz="2400" dirty="0"/>
              <a:t>Cochrane et al., (2001) examined defendants of serious crimes and found that 43% who received a psychotic diagnosis, 38% in receipt of an organic diagnosis and 30% receiving a mental retardation diagnosis were judged to be incompetent to stand trial.</a:t>
            </a:r>
            <a:endParaRPr lang="en-US" sz="2400" dirty="0"/>
          </a:p>
        </p:txBody>
      </p:sp>
    </p:spTree>
    <p:extLst>
      <p:ext uri="{BB962C8B-B14F-4D97-AF65-F5344CB8AC3E}">
        <p14:creationId xmlns:p14="http://schemas.microsoft.com/office/powerpoint/2010/main" val="131241500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29448D9-8F1D-4CFE-93BA-E0272F0DBD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4212" y="4487332"/>
            <a:ext cx="7543800" cy="1507067"/>
          </a:xfrm>
        </p:spPr>
        <p:txBody>
          <a:bodyPr>
            <a:normAutofit/>
          </a:bodyPr>
          <a:lstStyle/>
          <a:p>
            <a:r>
              <a:rPr lang="en-GB" dirty="0"/>
              <a:t>Warren et al., (2006)</a:t>
            </a:r>
            <a:endParaRPr lang="en-US" dirty="0"/>
          </a:p>
        </p:txBody>
      </p:sp>
      <p:sp>
        <p:nvSpPr>
          <p:cNvPr id="3" name="Content Placeholder 2"/>
          <p:cNvSpPr>
            <a:spLocks noGrp="1"/>
          </p:cNvSpPr>
          <p:nvPr>
            <p:ph sz="quarter" idx="13"/>
          </p:nvPr>
        </p:nvSpPr>
        <p:spPr>
          <a:xfrm>
            <a:off x="684211" y="685800"/>
            <a:ext cx="7493137" cy="3615267"/>
          </a:xfrm>
          <a:solidFill>
            <a:schemeClr val="tx2">
              <a:lumMod val="20000"/>
              <a:lumOff val="80000"/>
            </a:schemeClr>
          </a:solidFill>
          <a:ln>
            <a:solidFill>
              <a:schemeClr val="accent1"/>
            </a:solidFill>
          </a:ln>
        </p:spPr>
        <p:txBody>
          <a:bodyPr>
            <a:normAutofit/>
          </a:bodyPr>
          <a:lstStyle/>
          <a:p>
            <a:r>
              <a:rPr lang="en-GB" dirty="0"/>
              <a:t>Although diagnoses such as psychosis were linked to incompetence, the majority of psychotic defendants were found competent!</a:t>
            </a:r>
          </a:p>
          <a:p>
            <a:r>
              <a:rPr lang="en-GB" dirty="0"/>
              <a:t>Early studies suggested demographic variables were good predictors of competency, however Cooper &amp; Zapf (2003) argue that employment status is the only reliable predictor of incompetency.</a:t>
            </a:r>
          </a:p>
          <a:p>
            <a:r>
              <a:rPr lang="en-GB" dirty="0"/>
              <a:t>It appears that crime severity is related to mental illness and mental illness is related to a finding of competency.</a:t>
            </a:r>
            <a:endParaRPr lang="en-US" dirty="0"/>
          </a:p>
        </p:txBody>
      </p:sp>
      <p:pic>
        <p:nvPicPr>
          <p:cNvPr id="5" name="Picture 4" descr="Desk with stethoscope and computer keyboard">
            <a:extLst>
              <a:ext uri="{FF2B5EF4-FFF2-40B4-BE49-F238E27FC236}">
                <a16:creationId xmlns:a16="http://schemas.microsoft.com/office/drawing/2014/main" id="{14687034-F2F8-66D2-9D35-5D1E7825F1ED}"/>
              </a:ext>
            </a:extLst>
          </p:cNvPr>
          <p:cNvPicPr>
            <a:picLocks noChangeAspect="1"/>
          </p:cNvPicPr>
          <p:nvPr/>
        </p:nvPicPr>
        <p:blipFill rotWithShape="1">
          <a:blip r:embed="rId2"/>
          <a:srcRect l="61069" r="6116" b="-1"/>
          <a:stretch/>
        </p:blipFill>
        <p:spPr>
          <a:xfrm>
            <a:off x="8820603" y="10"/>
            <a:ext cx="3371397" cy="6857990"/>
          </a:xfrm>
          <a:prstGeom prst="rect">
            <a:avLst/>
          </a:prstGeom>
          <a:effectLst>
            <a:innerShdw blurRad="57150" dist="38100" dir="14460000">
              <a:prstClr val="black">
                <a:alpha val="70000"/>
              </a:prstClr>
            </a:innerShdw>
          </a:effectLst>
        </p:spPr>
      </p:pic>
      <p:grpSp>
        <p:nvGrpSpPr>
          <p:cNvPr id="11" name="Group 10">
            <a:extLst>
              <a:ext uri="{FF2B5EF4-FFF2-40B4-BE49-F238E27FC236}">
                <a16:creationId xmlns:a16="http://schemas.microsoft.com/office/drawing/2014/main" id="{94749DEA-AC6C-4834-A330-03A1796B892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12" name="Straight Connector 11">
              <a:extLst>
                <a:ext uri="{FF2B5EF4-FFF2-40B4-BE49-F238E27FC236}">
                  <a16:creationId xmlns:a16="http://schemas.microsoft.com/office/drawing/2014/main" id="{20CBC5D1-BAF0-454E-9D7C-68370AA9545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8ABB9F45-32F7-4915-A94F-F1E34B32DED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94EA6F09-00FD-4C50-A2DF-D0B1CC4C9AB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4B8B975B-2618-4734-A401-FAB74519010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4EF4B123-0577-4F10-986B-6BD86396ABB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Tree>
    <p:extLst>
      <p:ext uri="{BB962C8B-B14F-4D97-AF65-F5344CB8AC3E}">
        <p14:creationId xmlns:p14="http://schemas.microsoft.com/office/powerpoint/2010/main" val="305208919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3200" y="4648200"/>
            <a:ext cx="11277600" cy="1143000"/>
          </a:xfrm>
        </p:spPr>
        <p:txBody>
          <a:bodyPr/>
          <a:lstStyle/>
          <a:p>
            <a:pPr algn="l"/>
            <a:r>
              <a:rPr lang="en-GB" dirty="0"/>
              <a:t>The reality of mental illness and crime</a:t>
            </a:r>
            <a:endParaRPr lang="en-US" dirty="0"/>
          </a:p>
        </p:txBody>
      </p:sp>
      <p:sp>
        <p:nvSpPr>
          <p:cNvPr id="3" name="Content Placeholder 2"/>
          <p:cNvSpPr>
            <a:spLocks noGrp="1"/>
          </p:cNvSpPr>
          <p:nvPr>
            <p:ph sz="quarter" idx="13"/>
          </p:nvPr>
        </p:nvSpPr>
        <p:spPr>
          <a:xfrm>
            <a:off x="508000" y="731520"/>
            <a:ext cx="10769600" cy="3815080"/>
          </a:xfrm>
          <a:solidFill>
            <a:schemeClr val="tx1"/>
          </a:solidFill>
          <a:ln>
            <a:solidFill>
              <a:schemeClr val="bg2">
                <a:lumMod val="50000"/>
              </a:schemeClr>
            </a:solidFill>
          </a:ln>
        </p:spPr>
        <p:txBody>
          <a:bodyPr>
            <a:normAutofit/>
          </a:bodyPr>
          <a:lstStyle/>
          <a:p>
            <a:r>
              <a:rPr lang="en-GB" dirty="0"/>
              <a:t>We like to think that there is a link because the mentally ill who commit crime usually do so in the public domain, do not flee from the scene, draw attention to their behaviour and often confess!</a:t>
            </a:r>
          </a:p>
          <a:p>
            <a:r>
              <a:rPr lang="en-GB" dirty="0"/>
              <a:t>There are often problems of co morbidity with alcohol and drugs and treatment is problematic because of patients rights. </a:t>
            </a:r>
          </a:p>
          <a:p>
            <a:r>
              <a:rPr lang="en-GB" dirty="0"/>
              <a:t>The uneven distribution of mental illness in society can be seen as related to poverty and social exclusion. Do prisons and secure hospitals provide us with a representative population sample?</a:t>
            </a:r>
            <a:endParaRPr lang="en-US" dirty="0"/>
          </a:p>
        </p:txBody>
      </p:sp>
    </p:spTree>
    <p:extLst>
      <p:ext uri="{BB962C8B-B14F-4D97-AF65-F5344CB8AC3E}">
        <p14:creationId xmlns:p14="http://schemas.microsoft.com/office/powerpoint/2010/main" val="88476737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3"/>
          </p:nvPr>
        </p:nvSpPr>
        <p:spPr>
          <a:xfrm>
            <a:off x="304800" y="1295400"/>
            <a:ext cx="11582400" cy="4876800"/>
          </a:xfrm>
          <a:solidFill>
            <a:schemeClr val="tx2">
              <a:lumMod val="20000"/>
              <a:lumOff val="80000"/>
            </a:schemeClr>
          </a:solidFill>
          <a:ln>
            <a:solidFill>
              <a:schemeClr val="accent1"/>
            </a:solidFill>
          </a:ln>
        </p:spPr>
        <p:txBody>
          <a:bodyPr>
            <a:normAutofit/>
          </a:bodyPr>
          <a:lstStyle/>
          <a:p>
            <a:r>
              <a:rPr lang="en-GB" dirty="0"/>
              <a:t>Why are so many schizophrenia sufferers portrayed as violent?</a:t>
            </a:r>
          </a:p>
          <a:p>
            <a:r>
              <a:rPr lang="en-GB" dirty="0"/>
              <a:t>In one German newspaper, 68% of crimes were reported to be related to mental illness, with 49% involving homicide. Findings such as these have great impact of public perceptions of individuals with mental illnesses.</a:t>
            </a:r>
          </a:p>
          <a:p>
            <a:r>
              <a:rPr lang="en-GB" dirty="0"/>
              <a:t>Worryingly, admissions to British mental institutions correlate negatively to prison incarcerations: </a:t>
            </a:r>
          </a:p>
          <a:p>
            <a:r>
              <a:rPr lang="en-GB" dirty="0"/>
              <a:t>In an analysis of 500 homicide cases 44% had a record of mental illness at some point, 14% had a mental illness at the time of offence and 8% had contact with mental health service in the previous year.</a:t>
            </a:r>
            <a:endParaRPr lang="en-US" dirty="0"/>
          </a:p>
        </p:txBody>
      </p:sp>
    </p:spTree>
    <p:extLst>
      <p:ext uri="{BB962C8B-B14F-4D97-AF65-F5344CB8AC3E}">
        <p14:creationId xmlns:p14="http://schemas.microsoft.com/office/powerpoint/2010/main" val="168365178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11201" y="5461000"/>
            <a:ext cx="10363204" cy="1143000"/>
          </a:xfrm>
        </p:spPr>
        <p:txBody>
          <a:bodyPr/>
          <a:lstStyle/>
          <a:p>
            <a:pPr algn="l"/>
            <a:r>
              <a:rPr lang="en-GB" dirty="0"/>
              <a:t>Major confounding issues:</a:t>
            </a:r>
            <a:endParaRPr lang="en-US" dirty="0"/>
          </a:p>
        </p:txBody>
      </p:sp>
      <p:sp>
        <p:nvSpPr>
          <p:cNvPr id="3" name="Content Placeholder 2"/>
          <p:cNvSpPr>
            <a:spLocks noGrp="1"/>
          </p:cNvSpPr>
          <p:nvPr>
            <p:ph sz="quarter" idx="13"/>
          </p:nvPr>
        </p:nvSpPr>
        <p:spPr>
          <a:xfrm>
            <a:off x="304800" y="1193800"/>
            <a:ext cx="11582400" cy="4064000"/>
          </a:xfrm>
          <a:solidFill>
            <a:schemeClr val="tx2">
              <a:lumMod val="20000"/>
              <a:lumOff val="80000"/>
            </a:schemeClr>
          </a:solidFill>
          <a:ln>
            <a:solidFill>
              <a:schemeClr val="accent1"/>
            </a:solidFill>
          </a:ln>
        </p:spPr>
        <p:txBody>
          <a:bodyPr>
            <a:normAutofit/>
          </a:bodyPr>
          <a:lstStyle/>
          <a:p>
            <a:r>
              <a:rPr lang="en-GB" dirty="0"/>
              <a:t>Reviews of the diagnostic process and DSM has seen the increase of violence as a  characteristic of certain illnesses rise from 2% to 13% and currently 47%...</a:t>
            </a:r>
          </a:p>
          <a:p>
            <a:r>
              <a:rPr lang="en-GB" dirty="0"/>
              <a:t>Medication can increase levels of aggression.</a:t>
            </a:r>
          </a:p>
          <a:p>
            <a:r>
              <a:rPr lang="en-GB" dirty="0"/>
              <a:t>Misclassification occurs, because violence in a person with a mental illness often appears exaggerated or more disturbing.</a:t>
            </a:r>
          </a:p>
          <a:p>
            <a:r>
              <a:rPr lang="en-GB" dirty="0"/>
              <a:t>If you sample mental illnesses via hospital admissions, you are more likely to see violent behaviour as this warrants incarceration.</a:t>
            </a:r>
          </a:p>
          <a:p>
            <a:endParaRPr lang="en-GB" dirty="0"/>
          </a:p>
        </p:txBody>
      </p:sp>
    </p:spTree>
    <p:extLst>
      <p:ext uri="{BB962C8B-B14F-4D97-AF65-F5344CB8AC3E}">
        <p14:creationId xmlns:p14="http://schemas.microsoft.com/office/powerpoint/2010/main" val="83397211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8001" y="5461000"/>
            <a:ext cx="10566404" cy="1143000"/>
          </a:xfrm>
        </p:spPr>
        <p:txBody>
          <a:bodyPr/>
          <a:lstStyle/>
          <a:p>
            <a:pPr algn="l"/>
            <a:r>
              <a:rPr lang="en-GB" dirty="0"/>
              <a:t>Normal population studies</a:t>
            </a:r>
            <a:endParaRPr lang="en-US" dirty="0"/>
          </a:p>
        </p:txBody>
      </p:sp>
      <p:sp>
        <p:nvSpPr>
          <p:cNvPr id="3" name="Content Placeholder 2"/>
          <p:cNvSpPr>
            <a:spLocks noGrp="1"/>
          </p:cNvSpPr>
          <p:nvPr>
            <p:ph sz="quarter" idx="13"/>
          </p:nvPr>
        </p:nvSpPr>
        <p:spPr>
          <a:xfrm>
            <a:off x="711200" y="731520"/>
            <a:ext cx="10566400" cy="4729480"/>
          </a:xfrm>
          <a:solidFill>
            <a:schemeClr val="tx1"/>
          </a:solidFill>
          <a:ln>
            <a:solidFill>
              <a:schemeClr val="bg2">
                <a:lumMod val="50000"/>
              </a:schemeClr>
            </a:solidFill>
          </a:ln>
        </p:spPr>
        <p:txBody>
          <a:bodyPr>
            <a:normAutofit/>
          </a:bodyPr>
          <a:lstStyle/>
          <a:p>
            <a:r>
              <a:rPr lang="en-GB" dirty="0">
                <a:solidFill>
                  <a:srgbClr val="FF0000"/>
                </a:solidFill>
              </a:rPr>
              <a:t>Link et al., (1992): </a:t>
            </a:r>
            <a:r>
              <a:rPr lang="en-GB" dirty="0">
                <a:solidFill>
                  <a:schemeClr val="tx1"/>
                </a:solidFill>
              </a:rPr>
              <a:t>A </a:t>
            </a:r>
            <a:r>
              <a:rPr lang="en-GB" dirty="0"/>
              <a:t>sample of 500 men never treated for a M.I. along with a mental patients sample from N.Y. </a:t>
            </a:r>
          </a:p>
          <a:p>
            <a:r>
              <a:rPr lang="en-GB" dirty="0"/>
              <a:t>They reported a weak relationship between psychosis and violence BUT  this was a weaker predictor of violence than any other variables such as age, education or gender.</a:t>
            </a:r>
          </a:p>
          <a:p>
            <a:r>
              <a:rPr lang="en-GB" dirty="0">
                <a:solidFill>
                  <a:srgbClr val="FF0000"/>
                </a:solidFill>
              </a:rPr>
              <a:t>Swanson et al., (1990): </a:t>
            </a:r>
            <a:r>
              <a:rPr lang="en-GB" dirty="0"/>
              <a:t>after controlling for socio-demographic variables, schizophrenic/mood disorder patients were associated with a 4 fold increase in violence, compared to a 14 fold increase in violence conducted by those with a substance abuse disorder. Having  </a:t>
            </a:r>
            <a:r>
              <a:rPr lang="en-GB" dirty="0">
                <a:solidFill>
                  <a:srgbClr val="00B0F0"/>
                </a:solidFill>
              </a:rPr>
              <a:t>both</a:t>
            </a:r>
            <a:r>
              <a:rPr lang="en-GB" dirty="0"/>
              <a:t> a M.I. and substance abuse led to a 17 fold increase in violence.</a:t>
            </a:r>
            <a:endParaRPr lang="en-US" dirty="0"/>
          </a:p>
        </p:txBody>
      </p:sp>
    </p:spTree>
    <p:extLst>
      <p:ext uri="{BB962C8B-B14F-4D97-AF65-F5344CB8AC3E}">
        <p14:creationId xmlns:p14="http://schemas.microsoft.com/office/powerpoint/2010/main" val="20398772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90FE681-1E05-478A-89DC-5F7AB37CFD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4212" y="685799"/>
            <a:ext cx="3747111" cy="4892040"/>
          </a:xfrm>
        </p:spPr>
        <p:txBody>
          <a:bodyPr>
            <a:normAutofit/>
          </a:bodyPr>
          <a:lstStyle/>
          <a:p>
            <a:pPr algn="r"/>
            <a:r>
              <a:rPr lang="en-GB" dirty="0"/>
              <a:t>What do we know?</a:t>
            </a:r>
            <a:endParaRPr lang="en-US" dirty="0"/>
          </a:p>
        </p:txBody>
      </p:sp>
      <p:cxnSp>
        <p:nvCxnSpPr>
          <p:cNvPr id="10" name="Straight Connector 9">
            <a:extLst>
              <a:ext uri="{FF2B5EF4-FFF2-40B4-BE49-F238E27FC236}">
                <a16:creationId xmlns:a16="http://schemas.microsoft.com/office/drawing/2014/main" id="{2E2F21DC-5F0E-42CF-B89C-C1E25E175CB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0783" y="1532373"/>
            <a:ext cx="0" cy="3198892"/>
          </a:xfrm>
          <a:prstGeom prst="line">
            <a:avLst/>
          </a:prstGeom>
          <a:ln w="19050">
            <a:solidFill>
              <a:schemeClr val="tx1">
                <a:alpha val="6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sz="quarter" idx="13"/>
          </p:nvPr>
        </p:nvSpPr>
        <p:spPr>
          <a:xfrm>
            <a:off x="4979961" y="212942"/>
            <a:ext cx="6894711" cy="6325643"/>
          </a:xfrm>
          <a:solidFill>
            <a:schemeClr val="tx2">
              <a:lumMod val="20000"/>
              <a:lumOff val="80000"/>
            </a:schemeClr>
          </a:solidFill>
          <a:ln>
            <a:solidFill>
              <a:schemeClr val="accent1"/>
            </a:solidFill>
          </a:ln>
        </p:spPr>
        <p:txBody>
          <a:bodyPr>
            <a:normAutofit/>
          </a:bodyPr>
          <a:lstStyle/>
          <a:p>
            <a:pPr>
              <a:lnSpc>
                <a:spcPct val="90000"/>
              </a:lnSpc>
            </a:pPr>
            <a:r>
              <a:rPr lang="en-GB" dirty="0">
                <a:solidFill>
                  <a:schemeClr val="accent1">
                    <a:lumMod val="75000"/>
                  </a:schemeClr>
                </a:solidFill>
              </a:rPr>
              <a:t>Previous history of violence is the single best predictor of violence in both clinical and non clinical environments.</a:t>
            </a:r>
          </a:p>
          <a:p>
            <a:pPr>
              <a:lnSpc>
                <a:spcPct val="90000"/>
              </a:lnSpc>
            </a:pPr>
            <a:r>
              <a:rPr lang="en-GB" dirty="0">
                <a:solidFill>
                  <a:schemeClr val="accent1">
                    <a:lumMod val="75000"/>
                  </a:schemeClr>
                </a:solidFill>
              </a:rPr>
              <a:t>Gender is a poor predictor of violence, although women `inpatients` appear to commit more assaults, despite men causing more fear.</a:t>
            </a:r>
          </a:p>
          <a:p>
            <a:pPr>
              <a:lnSpc>
                <a:spcPct val="90000"/>
              </a:lnSpc>
            </a:pPr>
            <a:r>
              <a:rPr lang="en-GB" dirty="0">
                <a:solidFill>
                  <a:schemeClr val="accent1">
                    <a:lumMod val="75000"/>
                  </a:schemeClr>
                </a:solidFill>
              </a:rPr>
              <a:t>Race, ethnicity and culture are worthless predictors of violence and mental illness.</a:t>
            </a:r>
          </a:p>
          <a:p>
            <a:pPr>
              <a:lnSpc>
                <a:spcPct val="90000"/>
              </a:lnSpc>
            </a:pPr>
            <a:r>
              <a:rPr lang="en-GB" dirty="0">
                <a:solidFill>
                  <a:schemeClr val="accent1">
                    <a:lumMod val="75000"/>
                  </a:schemeClr>
                </a:solidFill>
              </a:rPr>
              <a:t>Poor social networks are associated with violence.</a:t>
            </a:r>
          </a:p>
          <a:p>
            <a:pPr>
              <a:lnSpc>
                <a:spcPct val="90000"/>
              </a:lnSpc>
            </a:pPr>
            <a:r>
              <a:rPr lang="en-GB" dirty="0">
                <a:solidFill>
                  <a:schemeClr val="accent1">
                    <a:lumMod val="75000"/>
                  </a:schemeClr>
                </a:solidFill>
              </a:rPr>
              <a:t>Hodgins (1997) identified 2 clear groups of offenders: early starters and late starters. Early starters demonstrate antisocial behaviour from the beginning, but are not identified as MI. When in acute stages of MI they do not show antisocial behaviour so not deemed criminal. Late starters show antisocial behaviour as a result of MI and are more likely to be helped by treatment of the MI disorder. </a:t>
            </a:r>
          </a:p>
          <a:p>
            <a:pPr marL="0" indent="0">
              <a:lnSpc>
                <a:spcPct val="90000"/>
              </a:lnSpc>
              <a:buNone/>
            </a:pPr>
            <a:endParaRPr lang="en-US" sz="1700" dirty="0">
              <a:solidFill>
                <a:schemeClr val="tx1"/>
              </a:solidFill>
            </a:endParaRPr>
          </a:p>
        </p:txBody>
      </p:sp>
    </p:spTree>
    <p:extLst>
      <p:ext uri="{BB962C8B-B14F-4D97-AF65-F5344CB8AC3E}">
        <p14:creationId xmlns:p14="http://schemas.microsoft.com/office/powerpoint/2010/main" val="112832597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6D131F1-A2D1-4005-A4D4-3E6CED0BFE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2">
            <a:schemeClr val="dk2"/>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4212" y="4799010"/>
            <a:ext cx="9269412" cy="1155267"/>
          </a:xfrm>
        </p:spPr>
        <p:txBody>
          <a:bodyPr anchor="ctr">
            <a:normAutofit/>
          </a:bodyPr>
          <a:lstStyle/>
          <a:p>
            <a:pPr>
              <a:lnSpc>
                <a:spcPct val="90000"/>
              </a:lnSpc>
            </a:pPr>
            <a:r>
              <a:rPr lang="en-GB">
                <a:solidFill>
                  <a:srgbClr val="FFFFFF"/>
                </a:solidFill>
                <a:hlinkClick r:id="rId2"/>
              </a:rPr>
              <a:t>The Krays</a:t>
            </a:r>
            <a:br>
              <a:rPr lang="en-GB">
                <a:solidFill>
                  <a:srgbClr val="FFFFFF"/>
                </a:solidFill>
              </a:rPr>
            </a:br>
            <a:endParaRPr lang="en-US">
              <a:solidFill>
                <a:srgbClr val="FFFFFF"/>
              </a:solidFill>
            </a:endParaRPr>
          </a:p>
        </p:txBody>
      </p:sp>
      <p:sp>
        <p:nvSpPr>
          <p:cNvPr id="10" name="Snip Diagonal Corner Rectangle 21">
            <a:extLst>
              <a:ext uri="{FF2B5EF4-FFF2-40B4-BE49-F238E27FC236}">
                <a16:creationId xmlns:a16="http://schemas.microsoft.com/office/drawing/2014/main" id="{81A7082F-8898-45F9-9051-28EFBA30FD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824" cy="4572000"/>
          </a:xfrm>
          <a:prstGeom prst="snip2DiagRect">
            <a:avLst>
              <a:gd name="adj1" fmla="val 0"/>
              <a:gd name="adj2" fmla="val 0"/>
            </a:avLst>
          </a:prstGeom>
          <a:solidFill>
            <a:schemeClr val="tx1">
              <a:alpha val="37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sz="quarter" idx="13"/>
          </p:nvPr>
        </p:nvSpPr>
        <p:spPr>
          <a:xfrm>
            <a:off x="413359" y="313152"/>
            <a:ext cx="11298477" cy="3995802"/>
          </a:xfrm>
          <a:solidFill>
            <a:schemeClr val="tx2">
              <a:lumMod val="20000"/>
              <a:lumOff val="80000"/>
            </a:schemeClr>
          </a:solidFill>
          <a:ln>
            <a:solidFill>
              <a:schemeClr val="accent1"/>
            </a:solidFill>
          </a:ln>
        </p:spPr>
        <p:txBody>
          <a:bodyPr>
            <a:normAutofit/>
          </a:bodyPr>
          <a:lstStyle/>
          <a:p>
            <a:pPr>
              <a:lnSpc>
                <a:spcPct val="90000"/>
              </a:lnSpc>
            </a:pPr>
            <a:r>
              <a:rPr lang="en-GB" sz="1800" dirty="0">
                <a:solidFill>
                  <a:schemeClr val="accent1">
                    <a:lumMod val="75000"/>
                  </a:schemeClr>
                </a:solidFill>
              </a:rPr>
              <a:t>Ronnie and Reggie Kray were notorious gangster twins who along with their older brother terrorised London in the 50`s and 60`s.</a:t>
            </a:r>
          </a:p>
          <a:p>
            <a:pPr>
              <a:lnSpc>
                <a:spcPct val="90000"/>
              </a:lnSpc>
            </a:pPr>
            <a:r>
              <a:rPr lang="en-GB" sz="1800" dirty="0">
                <a:solidFill>
                  <a:schemeClr val="accent1">
                    <a:lumMod val="75000"/>
                  </a:schemeClr>
                </a:solidFill>
              </a:rPr>
              <a:t>Ronnie Kray was diagnosed with paranoid schizophrenia and over time he gradually lost grip on reality with only his brothers keeping him from going completely insane. </a:t>
            </a:r>
          </a:p>
          <a:p>
            <a:pPr>
              <a:lnSpc>
                <a:spcPct val="90000"/>
              </a:lnSpc>
            </a:pPr>
            <a:r>
              <a:rPr lang="en-GB" sz="1800" dirty="0">
                <a:solidFill>
                  <a:schemeClr val="accent1">
                    <a:lumMod val="75000"/>
                  </a:schemeClr>
                </a:solidFill>
              </a:rPr>
              <a:t>His escalating use of violence was unstoppable, along with Reggie until they were eventually arrested.</a:t>
            </a:r>
          </a:p>
          <a:p>
            <a:pPr>
              <a:lnSpc>
                <a:spcPct val="90000"/>
              </a:lnSpc>
            </a:pPr>
            <a:r>
              <a:rPr lang="en-GB" sz="1800" dirty="0">
                <a:solidFill>
                  <a:schemeClr val="accent1">
                    <a:lumMod val="75000"/>
                  </a:schemeClr>
                </a:solidFill>
              </a:rPr>
              <a:t>Does this mean that mental illness is related to crime?</a:t>
            </a:r>
          </a:p>
          <a:p>
            <a:pPr>
              <a:lnSpc>
                <a:spcPct val="90000"/>
              </a:lnSpc>
            </a:pPr>
            <a:r>
              <a:rPr lang="en-GB" sz="1800" dirty="0">
                <a:solidFill>
                  <a:schemeClr val="accent1">
                    <a:lumMod val="75000"/>
                  </a:schemeClr>
                </a:solidFill>
              </a:rPr>
              <a:t>Not necessarily, but it does suggest that mental illness can be conducive to antisocial behaviour at times.</a:t>
            </a:r>
          </a:p>
          <a:p>
            <a:pPr>
              <a:lnSpc>
                <a:spcPct val="90000"/>
              </a:lnSpc>
            </a:pPr>
            <a:r>
              <a:rPr lang="en-GB" sz="1800" dirty="0">
                <a:solidFill>
                  <a:schemeClr val="accent1">
                    <a:lumMod val="75000"/>
                  </a:schemeClr>
                </a:solidFill>
              </a:rPr>
              <a:t>Mental illness does not cause violence per se, but it does alter our feelings, mood and ability to relate to others. </a:t>
            </a:r>
            <a:endParaRPr lang="en-US" sz="1800" dirty="0">
              <a:solidFill>
                <a:schemeClr val="accent1">
                  <a:lumMod val="75000"/>
                </a:schemeClr>
              </a:solidFill>
            </a:endParaRPr>
          </a:p>
          <a:p>
            <a:pPr>
              <a:lnSpc>
                <a:spcPct val="90000"/>
              </a:lnSpc>
            </a:pPr>
            <a:endParaRPr lang="en-US" sz="1700" dirty="0"/>
          </a:p>
        </p:txBody>
      </p:sp>
    </p:spTree>
    <p:extLst>
      <p:ext uri="{BB962C8B-B14F-4D97-AF65-F5344CB8AC3E}">
        <p14:creationId xmlns:p14="http://schemas.microsoft.com/office/powerpoint/2010/main" val="297132143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4800" y="193845"/>
            <a:ext cx="11582400" cy="1711159"/>
          </a:xfrm>
        </p:spPr>
        <p:txBody>
          <a:bodyPr>
            <a:normAutofit/>
          </a:bodyPr>
          <a:lstStyle/>
          <a:p>
            <a:pPr algn="l"/>
            <a:r>
              <a:rPr lang="en-GB" dirty="0"/>
              <a:t>The criminal mind and Psychopathy: </a:t>
            </a:r>
            <a:br>
              <a:rPr lang="en-GB" dirty="0"/>
            </a:br>
            <a:r>
              <a:rPr lang="en-GB" dirty="0">
                <a:solidFill>
                  <a:srgbClr val="FF0000"/>
                </a:solidFill>
              </a:rPr>
              <a:t>Ted Bundy</a:t>
            </a:r>
            <a:endParaRPr lang="en-US" dirty="0">
              <a:solidFill>
                <a:srgbClr val="FF0000"/>
              </a:solidFill>
            </a:endParaRPr>
          </a:p>
        </p:txBody>
      </p:sp>
      <p:sp>
        <p:nvSpPr>
          <p:cNvPr id="3" name="Content Placeholder 2"/>
          <p:cNvSpPr>
            <a:spLocks noGrp="1"/>
          </p:cNvSpPr>
          <p:nvPr>
            <p:ph sz="quarter" idx="13"/>
          </p:nvPr>
        </p:nvSpPr>
        <p:spPr>
          <a:xfrm>
            <a:off x="304800" y="2209800"/>
            <a:ext cx="11582400" cy="4368800"/>
          </a:xfrm>
          <a:solidFill>
            <a:schemeClr val="tx1"/>
          </a:solidFill>
          <a:ln>
            <a:solidFill>
              <a:schemeClr val="bg2">
                <a:lumMod val="50000"/>
              </a:schemeClr>
            </a:solidFill>
          </a:ln>
        </p:spPr>
        <p:txBody>
          <a:bodyPr>
            <a:normAutofit/>
          </a:bodyPr>
          <a:lstStyle/>
          <a:p>
            <a:r>
              <a:rPr lang="en-GB" dirty="0"/>
              <a:t>A Psychology graduate, working on a suicide hotline crisis centre, Bundy killed 36 females at least, between 1974 and 1978.</a:t>
            </a:r>
          </a:p>
          <a:p>
            <a:r>
              <a:rPr lang="en-GB" dirty="0"/>
              <a:t>Bundy is also interesting because he sacked his legal defence team and represented himself, taking the centre stage. </a:t>
            </a:r>
          </a:p>
          <a:p>
            <a:r>
              <a:rPr lang="en-GB" dirty="0"/>
              <a:t>Whilst Carol Anne Boone was testifying as a character witness, he proposed and she accepted. </a:t>
            </a:r>
          </a:p>
          <a:p>
            <a:r>
              <a:rPr lang="en-GB" dirty="0"/>
              <a:t>Bundy illustrated how he knew right from wrong, but just did not care!</a:t>
            </a:r>
            <a:endParaRPr lang="en-US" dirty="0"/>
          </a:p>
        </p:txBody>
      </p:sp>
    </p:spTree>
    <p:extLst>
      <p:ext uri="{BB962C8B-B14F-4D97-AF65-F5344CB8AC3E}">
        <p14:creationId xmlns:p14="http://schemas.microsoft.com/office/powerpoint/2010/main" val="278437757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What is a Psychopath?</a:t>
            </a:r>
          </a:p>
        </p:txBody>
      </p:sp>
      <p:sp>
        <p:nvSpPr>
          <p:cNvPr id="2" name="Content Placeholder 1"/>
          <p:cNvSpPr>
            <a:spLocks noGrp="1"/>
          </p:cNvSpPr>
          <p:nvPr>
            <p:ph sz="quarter" idx="13"/>
          </p:nvPr>
        </p:nvSpPr>
        <p:spPr>
          <a:solidFill>
            <a:schemeClr val="tx1"/>
          </a:solidFill>
          <a:ln>
            <a:solidFill>
              <a:schemeClr val="bg2">
                <a:lumMod val="50000"/>
              </a:schemeClr>
            </a:solidFill>
          </a:ln>
        </p:spPr>
        <p:txBody>
          <a:bodyPr/>
          <a:lstStyle/>
          <a:p>
            <a:r>
              <a:rPr lang="en-GB" dirty="0"/>
              <a:t>A psychopath is </a:t>
            </a:r>
            <a:r>
              <a:rPr lang="en-GB" dirty="0">
                <a:solidFill>
                  <a:srgbClr val="FF0000"/>
                </a:solidFill>
              </a:rPr>
              <a:t>“A person with an antisocial personality disorder, manifested in aggressive, perverted, criminal, or amoral behaviour without empathy or remorse”.</a:t>
            </a:r>
            <a:br>
              <a:rPr lang="en-GB" dirty="0">
                <a:solidFill>
                  <a:srgbClr val="FF0000"/>
                </a:solidFill>
              </a:rPr>
            </a:br>
            <a:endParaRPr lang="en-GB" dirty="0">
              <a:solidFill>
                <a:srgbClr val="FF0000"/>
              </a:solidFill>
            </a:endParaRPr>
          </a:p>
        </p:txBody>
      </p:sp>
      <p:pic>
        <p:nvPicPr>
          <p:cNvPr id="5123"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862619" y="3866803"/>
            <a:ext cx="5110788" cy="2635251"/>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extBox 3"/>
          <p:cNvSpPr txBox="1"/>
          <p:nvPr/>
        </p:nvSpPr>
        <p:spPr>
          <a:xfrm>
            <a:off x="781396" y="5594289"/>
            <a:ext cx="2754284" cy="400110"/>
          </a:xfrm>
          <a:prstGeom prst="rect">
            <a:avLst/>
          </a:prstGeom>
          <a:noFill/>
        </p:spPr>
        <p:txBody>
          <a:bodyPr wrap="square" rtlCol="0">
            <a:spAutoFit/>
          </a:bodyPr>
          <a:lstStyle/>
          <a:p>
            <a:r>
              <a:rPr lang="en-GB" sz="2000" dirty="0"/>
              <a:t>Part 2:</a:t>
            </a:r>
          </a:p>
        </p:txBody>
      </p:sp>
    </p:spTree>
    <p:extLst>
      <p:ext uri="{BB962C8B-B14F-4D97-AF65-F5344CB8AC3E}">
        <p14:creationId xmlns:p14="http://schemas.microsoft.com/office/powerpoint/2010/main" val="146405747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GB" sz="4267" dirty="0"/>
              <a:t>Examples of psychopathic individuals:</a:t>
            </a:r>
          </a:p>
        </p:txBody>
      </p:sp>
      <p:sp>
        <p:nvSpPr>
          <p:cNvPr id="2" name="Content Placeholder 1"/>
          <p:cNvSpPr>
            <a:spLocks noGrp="1"/>
          </p:cNvSpPr>
          <p:nvPr>
            <p:ph sz="quarter" idx="13"/>
          </p:nvPr>
        </p:nvSpPr>
        <p:spPr>
          <a:solidFill>
            <a:schemeClr val="tx1"/>
          </a:solidFill>
          <a:ln>
            <a:solidFill>
              <a:schemeClr val="bg2">
                <a:lumMod val="50000"/>
              </a:schemeClr>
            </a:solidFill>
          </a:ln>
        </p:spPr>
        <p:txBody>
          <a:bodyPr/>
          <a:lstStyle/>
          <a:p>
            <a:r>
              <a:rPr lang="en-GB" dirty="0"/>
              <a:t>John </a:t>
            </a:r>
            <a:r>
              <a:rPr lang="en-GB" dirty="0" err="1"/>
              <a:t>Gacy</a:t>
            </a:r>
            <a:r>
              <a:rPr lang="en-GB" dirty="0"/>
              <a:t>, Charles </a:t>
            </a:r>
            <a:r>
              <a:rPr lang="en-GB" dirty="0" err="1"/>
              <a:t>Sobhraij</a:t>
            </a:r>
            <a:r>
              <a:rPr lang="en-GB" dirty="0"/>
              <a:t>, Jeff McDonald, Gary </a:t>
            </a:r>
            <a:r>
              <a:rPr lang="en-GB" dirty="0" err="1"/>
              <a:t>Tison</a:t>
            </a:r>
            <a:r>
              <a:rPr lang="en-GB" dirty="0"/>
              <a:t>, Kenneth Bianchi, Richard Ramirez, Diane Downs, Ted Bundy, Clifford Olson, Joe Hunt, William Bradfield, Ken McElroy, Colin Pitchfork, Kenneth Taylor, Constantine </a:t>
            </a:r>
            <a:r>
              <a:rPr lang="en-GB" dirty="0" err="1"/>
              <a:t>Paspalakis</a:t>
            </a:r>
            <a:r>
              <a:rPr lang="en-GB" dirty="0"/>
              <a:t> &amp; Deidre Hunt.</a:t>
            </a:r>
          </a:p>
          <a:p>
            <a:pPr marL="146300" indent="0">
              <a:buNone/>
            </a:pPr>
            <a:endParaRPr lang="en-GB" dirty="0"/>
          </a:p>
        </p:txBody>
      </p:sp>
    </p:spTree>
    <p:extLst>
      <p:ext uri="{BB962C8B-B14F-4D97-AF65-F5344CB8AC3E}">
        <p14:creationId xmlns:p14="http://schemas.microsoft.com/office/powerpoint/2010/main" val="399772139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7000"/>
                <a:hueMod val="92000"/>
                <a:satMod val="169000"/>
                <a:lumMod val="164000"/>
              </a:schemeClr>
            </a:gs>
            <a:gs pos="100000">
              <a:schemeClr val="bg2">
                <a:shade val="96000"/>
                <a:satMod val="120000"/>
                <a:lumMod val="90000"/>
              </a:schemeClr>
            </a:gs>
          </a:gsLst>
          <a:path path="circle">
            <a:fillToRect b="100000"/>
          </a:path>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C33F367-76E5-4D2A-96B1-4FD443CDD1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dk2">
                  <a:tint val="97000"/>
                  <a:hueMod val="92000"/>
                  <a:satMod val="169000"/>
                  <a:lumMod val="164000"/>
                </a:schemeClr>
              </a:gs>
              <a:gs pos="100000">
                <a:schemeClr val="dk2">
                  <a:shade val="96000"/>
                  <a:satMod val="120000"/>
                  <a:lumMod val="90000"/>
                </a:schemeClr>
              </a:gs>
            </a:gsLst>
            <a:lin ang="6120000" scaled="1"/>
          </a:gradFill>
          <a:ln>
            <a:noFill/>
          </a:ln>
        </p:spPr>
        <p:style>
          <a:lnRef idx="2">
            <a:schemeClr val="accent1">
              <a:shade val="50000"/>
            </a:schemeClr>
          </a:lnRef>
          <a:fillRef idx="1002">
            <a:schemeClr val="dk2"/>
          </a:fillRef>
          <a:effectRef idx="0">
            <a:schemeClr val="accent1"/>
          </a:effectRef>
          <a:fontRef idx="minor">
            <a:schemeClr val="lt1"/>
          </a:fontRef>
        </p:style>
        <p:txBody>
          <a:bodyPr rtlCol="0" anchor="ctr"/>
          <a:lstStyle/>
          <a:p>
            <a:pPr algn="ctr"/>
            <a:endParaRPr lang="en-US"/>
          </a:p>
        </p:txBody>
      </p:sp>
      <p:sp>
        <p:nvSpPr>
          <p:cNvPr id="11" name="Snip Diagonal Corner Rectangle 21">
            <a:extLst>
              <a:ext uri="{FF2B5EF4-FFF2-40B4-BE49-F238E27FC236}">
                <a16:creationId xmlns:a16="http://schemas.microsoft.com/office/drawing/2014/main" id="{6F769419-3E73-449D-B62A-0CDEC946A6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8129873" cy="6858002"/>
          </a:xfrm>
          <a:prstGeom prst="snip2DiagRect">
            <a:avLst>
              <a:gd name="adj1" fmla="val 0"/>
              <a:gd name="adj2" fmla="val 0"/>
            </a:avLst>
          </a:prstGeom>
          <a:solidFill>
            <a:schemeClr val="bg1">
              <a:alpha val="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A6515200-42F9-488F-9895-6CDBCD1E87C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14" name="Straight Connector 13">
              <a:extLst>
                <a:ext uri="{FF2B5EF4-FFF2-40B4-BE49-F238E27FC236}">
                  <a16:creationId xmlns:a16="http://schemas.microsoft.com/office/drawing/2014/main" id="{43185F0E-78D5-4C2D-9239-D3515B44883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D5BD9142-FF9C-4EED-A027-18D095481BB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42F547D3-9752-4481-B3A8-50E08610B8E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17" name="Straight Connector 16">
              <a:extLst>
                <a:ext uri="{FF2B5EF4-FFF2-40B4-BE49-F238E27FC236}">
                  <a16:creationId xmlns:a16="http://schemas.microsoft.com/office/drawing/2014/main" id="{F1999C2F-3D0D-4813-9696-83630A6FEAB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18" name="Straight Connector 17">
              <a:extLst>
                <a:ext uri="{FF2B5EF4-FFF2-40B4-BE49-F238E27FC236}">
                  <a16:creationId xmlns:a16="http://schemas.microsoft.com/office/drawing/2014/main" id="{EC737390-C9CA-456B-9F40-D7A76EA242E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rgbClr val="FFFFFF"/>
              </a:solidFill>
            </a:ln>
          </p:spPr>
          <p:style>
            <a:lnRef idx="2">
              <a:schemeClr val="accent1"/>
            </a:lnRef>
            <a:fillRef idx="0">
              <a:schemeClr val="accent1"/>
            </a:fillRef>
            <a:effectRef idx="1">
              <a:schemeClr val="accent1"/>
            </a:effectRef>
            <a:fontRef idx="minor">
              <a:schemeClr val="tx1"/>
            </a:fontRef>
          </p:style>
        </p:cxnSp>
      </p:grpSp>
      <p:sp>
        <p:nvSpPr>
          <p:cNvPr id="3" name="Title 2"/>
          <p:cNvSpPr>
            <a:spLocks noGrp="1"/>
          </p:cNvSpPr>
          <p:nvPr>
            <p:ph type="title"/>
          </p:nvPr>
        </p:nvSpPr>
        <p:spPr>
          <a:xfrm>
            <a:off x="8588661" y="941424"/>
            <a:ext cx="3043896" cy="3248611"/>
          </a:xfrm>
        </p:spPr>
        <p:txBody>
          <a:bodyPr>
            <a:normAutofit/>
          </a:bodyPr>
          <a:lstStyle/>
          <a:p>
            <a:r>
              <a:rPr lang="en-GB">
                <a:solidFill>
                  <a:srgbClr val="FFFFFF"/>
                </a:solidFill>
              </a:rPr>
              <a:t>DSM 5</a:t>
            </a:r>
          </a:p>
        </p:txBody>
      </p:sp>
      <p:graphicFrame>
        <p:nvGraphicFramePr>
          <p:cNvPr id="5" name="Content Placeholder 1">
            <a:extLst>
              <a:ext uri="{FF2B5EF4-FFF2-40B4-BE49-F238E27FC236}">
                <a16:creationId xmlns:a16="http://schemas.microsoft.com/office/drawing/2014/main" id="{66C77E9A-7C6E-51A5-3113-6515D44FFA83}"/>
              </a:ext>
            </a:extLst>
          </p:cNvPr>
          <p:cNvGraphicFramePr>
            <a:graphicFrameLocks noGrp="1"/>
          </p:cNvGraphicFramePr>
          <p:nvPr>
            <p:ph sz="quarter" idx="13"/>
            <p:extLst>
              <p:ext uri="{D42A27DB-BD31-4B8C-83A1-F6EECF244321}">
                <p14:modId xmlns:p14="http://schemas.microsoft.com/office/powerpoint/2010/main" val="2030913945"/>
              </p:ext>
            </p:extLst>
          </p:nvPr>
        </p:nvGraphicFramePr>
        <p:xfrm>
          <a:off x="559443" y="325678"/>
          <a:ext cx="7031330" cy="622543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7108029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7000"/>
                <a:hueMod val="92000"/>
                <a:satMod val="169000"/>
                <a:lumMod val="164000"/>
              </a:schemeClr>
            </a:gs>
            <a:gs pos="100000">
              <a:schemeClr val="bg2">
                <a:shade val="96000"/>
                <a:satMod val="120000"/>
                <a:lumMod val="90000"/>
              </a:schemeClr>
            </a:gs>
          </a:gsLst>
          <a:path path="circle">
            <a:fillToRect b="100000"/>
          </a:path>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C33F367-76E5-4D2A-96B1-4FD443CDD1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dk2">
                  <a:tint val="97000"/>
                  <a:hueMod val="92000"/>
                  <a:satMod val="169000"/>
                  <a:lumMod val="164000"/>
                </a:schemeClr>
              </a:gs>
              <a:gs pos="100000">
                <a:schemeClr val="dk2">
                  <a:shade val="96000"/>
                  <a:satMod val="120000"/>
                  <a:lumMod val="90000"/>
                </a:schemeClr>
              </a:gs>
            </a:gsLst>
            <a:lin ang="6120000" scaled="1"/>
          </a:gradFill>
          <a:ln>
            <a:noFill/>
          </a:ln>
        </p:spPr>
        <p:style>
          <a:lnRef idx="2">
            <a:schemeClr val="accent1">
              <a:shade val="50000"/>
            </a:schemeClr>
          </a:lnRef>
          <a:fillRef idx="1002">
            <a:schemeClr val="dk2"/>
          </a:fillRef>
          <a:effectRef idx="0">
            <a:schemeClr val="accent1"/>
          </a:effectRef>
          <a:fontRef idx="minor">
            <a:schemeClr val="lt1"/>
          </a:fontRef>
        </p:style>
        <p:txBody>
          <a:bodyPr rtlCol="0" anchor="ctr"/>
          <a:lstStyle/>
          <a:p>
            <a:pPr algn="ctr"/>
            <a:endParaRPr lang="en-US"/>
          </a:p>
        </p:txBody>
      </p:sp>
      <p:sp>
        <p:nvSpPr>
          <p:cNvPr id="11" name="Snip Diagonal Corner Rectangle 21">
            <a:extLst>
              <a:ext uri="{FF2B5EF4-FFF2-40B4-BE49-F238E27FC236}">
                <a16:creationId xmlns:a16="http://schemas.microsoft.com/office/drawing/2014/main" id="{6F769419-3E73-449D-B62A-0CDEC946A6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8129873" cy="6858002"/>
          </a:xfrm>
          <a:prstGeom prst="snip2DiagRect">
            <a:avLst>
              <a:gd name="adj1" fmla="val 0"/>
              <a:gd name="adj2" fmla="val 0"/>
            </a:avLst>
          </a:prstGeom>
          <a:solidFill>
            <a:schemeClr val="bg1">
              <a:alpha val="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A6515200-42F9-488F-9895-6CDBCD1E87C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14" name="Straight Connector 13">
              <a:extLst>
                <a:ext uri="{FF2B5EF4-FFF2-40B4-BE49-F238E27FC236}">
                  <a16:creationId xmlns:a16="http://schemas.microsoft.com/office/drawing/2014/main" id="{43185F0E-78D5-4C2D-9239-D3515B44883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D5BD9142-FF9C-4EED-A027-18D095481BB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42F547D3-9752-4481-B3A8-50E08610B8E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17" name="Straight Connector 16">
              <a:extLst>
                <a:ext uri="{FF2B5EF4-FFF2-40B4-BE49-F238E27FC236}">
                  <a16:creationId xmlns:a16="http://schemas.microsoft.com/office/drawing/2014/main" id="{F1999C2F-3D0D-4813-9696-83630A6FEAB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18" name="Straight Connector 17">
              <a:extLst>
                <a:ext uri="{FF2B5EF4-FFF2-40B4-BE49-F238E27FC236}">
                  <a16:creationId xmlns:a16="http://schemas.microsoft.com/office/drawing/2014/main" id="{EC737390-C9CA-456B-9F40-D7A76EA242E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rgbClr val="FFFFFF"/>
              </a:solidFill>
            </a:ln>
          </p:spPr>
          <p:style>
            <a:lnRef idx="2">
              <a:schemeClr val="accent1"/>
            </a:lnRef>
            <a:fillRef idx="0">
              <a:schemeClr val="accent1"/>
            </a:fillRef>
            <a:effectRef idx="1">
              <a:schemeClr val="accent1"/>
            </a:effectRef>
            <a:fontRef idx="minor">
              <a:schemeClr val="tx1"/>
            </a:fontRef>
          </p:style>
        </p:cxnSp>
      </p:grpSp>
      <p:sp>
        <p:nvSpPr>
          <p:cNvPr id="3" name="Title 2"/>
          <p:cNvSpPr>
            <a:spLocks noGrp="1"/>
          </p:cNvSpPr>
          <p:nvPr>
            <p:ph type="title"/>
          </p:nvPr>
        </p:nvSpPr>
        <p:spPr>
          <a:xfrm>
            <a:off x="8588661" y="941424"/>
            <a:ext cx="3043896" cy="3248611"/>
          </a:xfrm>
        </p:spPr>
        <p:txBody>
          <a:bodyPr>
            <a:normAutofit/>
          </a:bodyPr>
          <a:lstStyle/>
          <a:p>
            <a:r>
              <a:rPr lang="en-GB" sz="2500">
                <a:solidFill>
                  <a:srgbClr val="FFFFFF"/>
                </a:solidFill>
              </a:rPr>
              <a:t>Characteristics of a Psychopath </a:t>
            </a:r>
          </a:p>
        </p:txBody>
      </p:sp>
      <p:graphicFrame>
        <p:nvGraphicFramePr>
          <p:cNvPr id="5" name="Content Placeholder 1">
            <a:extLst>
              <a:ext uri="{FF2B5EF4-FFF2-40B4-BE49-F238E27FC236}">
                <a16:creationId xmlns:a16="http://schemas.microsoft.com/office/drawing/2014/main" id="{4EC38ED7-D406-2720-4A2E-EE8B77959F18}"/>
              </a:ext>
            </a:extLst>
          </p:cNvPr>
          <p:cNvGraphicFramePr>
            <a:graphicFrameLocks noGrp="1"/>
          </p:cNvGraphicFramePr>
          <p:nvPr>
            <p:ph sz="quarter" idx="13"/>
            <p:extLst>
              <p:ext uri="{D42A27DB-BD31-4B8C-83A1-F6EECF244321}">
                <p14:modId xmlns:p14="http://schemas.microsoft.com/office/powerpoint/2010/main" val="1107047839"/>
              </p:ext>
            </p:extLst>
          </p:nvPr>
        </p:nvGraphicFramePr>
        <p:xfrm>
          <a:off x="559443" y="288100"/>
          <a:ext cx="7144064" cy="616280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1089859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9403C7F-76AE-4587-92A2-D4E41EBE68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p:cNvSpPr>
            <a:spLocks noGrp="1"/>
          </p:cNvSpPr>
          <p:nvPr>
            <p:ph type="title"/>
          </p:nvPr>
        </p:nvSpPr>
        <p:spPr>
          <a:xfrm>
            <a:off x="3978579" y="4487332"/>
            <a:ext cx="5627158" cy="1507067"/>
          </a:xfrm>
        </p:spPr>
        <p:txBody>
          <a:bodyPr>
            <a:normAutofit/>
          </a:bodyPr>
          <a:lstStyle/>
          <a:p>
            <a:r>
              <a:rPr lang="en-GB" dirty="0"/>
              <a:t>Some facts…</a:t>
            </a:r>
          </a:p>
        </p:txBody>
      </p:sp>
      <p:pic>
        <p:nvPicPr>
          <p:cNvPr id="5" name="Picture 4" descr="Red toy person in front of two lines of white figures">
            <a:extLst>
              <a:ext uri="{FF2B5EF4-FFF2-40B4-BE49-F238E27FC236}">
                <a16:creationId xmlns:a16="http://schemas.microsoft.com/office/drawing/2014/main" id="{935C1F1D-A163-2391-0F86-0EF2E61E6F6B}"/>
              </a:ext>
            </a:extLst>
          </p:cNvPr>
          <p:cNvPicPr>
            <a:picLocks noChangeAspect="1"/>
          </p:cNvPicPr>
          <p:nvPr/>
        </p:nvPicPr>
        <p:blipFill rotWithShape="1">
          <a:blip r:embed="rId2"/>
          <a:srcRect l="35140" r="31285"/>
          <a:stretch/>
        </p:blipFill>
        <p:spPr>
          <a:xfrm>
            <a:off x="831" y="10"/>
            <a:ext cx="3502025" cy="6857990"/>
          </a:xfrm>
          <a:prstGeom prst="rect">
            <a:avLst/>
          </a:prstGeom>
          <a:effectLst>
            <a:innerShdw blurRad="57150" dist="38100" dir="14460000">
              <a:prstClr val="black">
                <a:alpha val="70000"/>
              </a:prstClr>
            </a:innerShdw>
          </a:effectLst>
        </p:spPr>
      </p:pic>
      <p:sp>
        <p:nvSpPr>
          <p:cNvPr id="2" name="Content Placeholder 1"/>
          <p:cNvSpPr>
            <a:spLocks noGrp="1"/>
          </p:cNvSpPr>
          <p:nvPr>
            <p:ph sz="quarter" idx="13"/>
          </p:nvPr>
        </p:nvSpPr>
        <p:spPr>
          <a:xfrm>
            <a:off x="4515872" y="388420"/>
            <a:ext cx="6626072" cy="4188333"/>
          </a:xfrm>
          <a:solidFill>
            <a:schemeClr val="accent5">
              <a:lumMod val="20000"/>
              <a:lumOff val="80000"/>
            </a:schemeClr>
          </a:solidFill>
          <a:ln>
            <a:solidFill>
              <a:schemeClr val="accent1"/>
            </a:solidFill>
          </a:ln>
        </p:spPr>
        <p:txBody>
          <a:bodyPr>
            <a:normAutofit/>
          </a:bodyPr>
          <a:lstStyle/>
          <a:p>
            <a:endParaRPr lang="en-GB" dirty="0"/>
          </a:p>
          <a:p>
            <a:r>
              <a:rPr lang="en-GB" dirty="0"/>
              <a:t>Psychopaths make up about 1% of the total population, but around  15-20% of the prison population.</a:t>
            </a:r>
          </a:p>
          <a:p>
            <a:r>
              <a:rPr lang="en-GB" dirty="0"/>
              <a:t>Psychopathy differs from normal criminal behaviour. These individuals display predatory behaviour whilst being charming, manipulative but without conscience.</a:t>
            </a:r>
          </a:p>
          <a:p>
            <a:r>
              <a:rPr lang="en-GB" dirty="0"/>
              <a:t>Their crime scene and post offence behaviour will differ from non-psychopaths committing the same offences.</a:t>
            </a:r>
          </a:p>
          <a:p>
            <a:endParaRPr lang="en-GB" dirty="0"/>
          </a:p>
          <a:p>
            <a:pPr marL="146300" indent="0">
              <a:buNone/>
            </a:pPr>
            <a:endParaRPr lang="en-GB" dirty="0"/>
          </a:p>
        </p:txBody>
      </p:sp>
      <p:grpSp>
        <p:nvGrpSpPr>
          <p:cNvPr id="11" name="Group 10">
            <a:extLst>
              <a:ext uri="{FF2B5EF4-FFF2-40B4-BE49-F238E27FC236}">
                <a16:creationId xmlns:a16="http://schemas.microsoft.com/office/drawing/2014/main" id="{D6C71778-3DDA-4748-AEBB-2A4B7501632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12" name="Straight Connector 11">
              <a:extLst>
                <a:ext uri="{FF2B5EF4-FFF2-40B4-BE49-F238E27FC236}">
                  <a16:creationId xmlns:a16="http://schemas.microsoft.com/office/drawing/2014/main" id="{BA1F5C7D-5183-424E-BD72-BBFC59C5A26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B848F76E-D8DE-4826-901B-4E4090240E5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FAE84420-E672-4A16-8384-42BDDC4A962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044D91EB-FA8D-4FD3-88F8-053F9962BD4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756B711F-46BD-4789-926C-CF2F01F71D6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Tree>
    <p:extLst>
      <p:ext uri="{BB962C8B-B14F-4D97-AF65-F5344CB8AC3E}">
        <p14:creationId xmlns:p14="http://schemas.microsoft.com/office/powerpoint/2010/main" val="18088799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animEffect transition="in" filter="fade">
                                      <p:cBhvr>
                                        <p:cTn id="7" dur="500"/>
                                        <p:tgtEl>
                                          <p:spTgt spid="2">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
                                            <p:txEl>
                                              <p:pRg st="2" end="2"/>
                                            </p:txEl>
                                          </p:spTgt>
                                        </p:tgtEl>
                                        <p:attrNameLst>
                                          <p:attrName>style.visibility</p:attrName>
                                        </p:attrNameLst>
                                      </p:cBhvr>
                                      <p:to>
                                        <p:strVal val="visible"/>
                                      </p:to>
                                    </p:set>
                                    <p:animEffect transition="in" filter="fade">
                                      <p:cBhvr>
                                        <p:cTn id="12" dur="500"/>
                                        <p:tgtEl>
                                          <p:spTgt spid="2">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
                                            <p:txEl>
                                              <p:pRg st="3" end="3"/>
                                            </p:txEl>
                                          </p:spTgt>
                                        </p:tgtEl>
                                        <p:attrNameLst>
                                          <p:attrName>style.visibility</p:attrName>
                                        </p:attrNameLst>
                                      </p:cBhvr>
                                      <p:to>
                                        <p:strVal val="visible"/>
                                      </p:to>
                                    </p:set>
                                    <p:animEffect transition="in" filter="fade">
                                      <p:cBhvr>
                                        <p:cTn id="17" dur="500"/>
                                        <p:tgtEl>
                                          <p:spTgt spid="2">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D2600CBB-0CF8-4237-8491-B7864363D2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dk2">
                  <a:tint val="97000"/>
                  <a:hueMod val="92000"/>
                  <a:satMod val="169000"/>
                  <a:lumMod val="164000"/>
                </a:schemeClr>
              </a:gs>
              <a:gs pos="100000">
                <a:schemeClr val="dk2">
                  <a:shade val="96000"/>
                  <a:satMod val="120000"/>
                  <a:lumMod val="90000"/>
                </a:schemeClr>
              </a:gs>
            </a:gsLst>
            <a:lin ang="6120000" scaled="1"/>
          </a:gradFill>
          <a:ln>
            <a:noFill/>
          </a:ln>
        </p:spPr>
        <p:style>
          <a:lnRef idx="2">
            <a:schemeClr val="accent1">
              <a:shade val="50000"/>
            </a:schemeClr>
          </a:lnRef>
          <a:fillRef idx="1002">
            <a:schemeClr val="dk2"/>
          </a:fillRef>
          <a:effectRef idx="0">
            <a:schemeClr val="accent1"/>
          </a:effectRef>
          <a:fontRef idx="minor">
            <a:schemeClr val="lt1"/>
          </a:fontRef>
        </p:style>
        <p:txBody>
          <a:bodyPr rtlCol="0" anchor="ctr"/>
          <a:lstStyle/>
          <a:p>
            <a:pPr algn="ctr"/>
            <a:endParaRPr lang="en-US"/>
          </a:p>
        </p:txBody>
      </p:sp>
      <p:sp>
        <p:nvSpPr>
          <p:cNvPr id="24" name="Snip Diagonal Corner Rectangle 21">
            <a:extLst>
              <a:ext uri="{FF2B5EF4-FFF2-40B4-BE49-F238E27FC236}">
                <a16:creationId xmlns:a16="http://schemas.microsoft.com/office/drawing/2014/main" id="{E4CBBC1E-991D-4CF9-BCA5-AB1496871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824" cy="4572000"/>
          </a:xfrm>
          <a:prstGeom prst="snip2DiagRect">
            <a:avLst>
              <a:gd name="adj1" fmla="val 0"/>
              <a:gd name="adj2" fmla="val 0"/>
            </a:avLst>
          </a:prstGeom>
          <a:solidFill>
            <a:schemeClr val="bg1">
              <a:alpha val="1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Content Placeholder 1">
            <a:extLst>
              <a:ext uri="{FF2B5EF4-FFF2-40B4-BE49-F238E27FC236}">
                <a16:creationId xmlns:a16="http://schemas.microsoft.com/office/drawing/2014/main" id="{5D7A67C8-A277-D50F-B0FF-118AEC9704D0}"/>
              </a:ext>
            </a:extLst>
          </p:cNvPr>
          <p:cNvGraphicFramePr>
            <a:graphicFrameLocks noGrp="1"/>
          </p:cNvGraphicFramePr>
          <p:nvPr>
            <p:ph sz="quarter" idx="13"/>
            <p:extLst>
              <p:ext uri="{D42A27DB-BD31-4B8C-83A1-F6EECF244321}">
                <p14:modId xmlns:p14="http://schemas.microsoft.com/office/powerpoint/2010/main" val="2024973425"/>
              </p:ext>
            </p:extLst>
          </p:nvPr>
        </p:nvGraphicFramePr>
        <p:xfrm>
          <a:off x="965200" y="642938"/>
          <a:ext cx="10255250" cy="56326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13886991"/>
      </p:ext>
    </p:extLst>
  </p:cSld>
  <p:clrMapOvr>
    <a:overrideClrMapping bg1="lt1" tx1="dk1" bg2="lt2" tx2="dk2" accent1="accent1" accent2="accent2" accent3="accent3" accent4="accent4" accent5="accent5" accent6="accent6" hlink="hlink" folHlink="folHlink"/>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D2600CBB-0CF8-4237-8491-B7864363D2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dk2">
                  <a:tint val="97000"/>
                  <a:hueMod val="92000"/>
                  <a:satMod val="169000"/>
                  <a:lumMod val="164000"/>
                </a:schemeClr>
              </a:gs>
              <a:gs pos="100000">
                <a:schemeClr val="dk2">
                  <a:shade val="96000"/>
                  <a:satMod val="120000"/>
                  <a:lumMod val="90000"/>
                </a:schemeClr>
              </a:gs>
            </a:gsLst>
            <a:lin ang="6120000" scaled="1"/>
          </a:gradFill>
          <a:ln>
            <a:noFill/>
          </a:ln>
        </p:spPr>
        <p:style>
          <a:lnRef idx="2">
            <a:schemeClr val="accent1">
              <a:shade val="50000"/>
            </a:schemeClr>
          </a:lnRef>
          <a:fillRef idx="1002">
            <a:schemeClr val="dk2"/>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4212" y="4799010"/>
            <a:ext cx="9269412" cy="1155267"/>
          </a:xfrm>
        </p:spPr>
        <p:txBody>
          <a:bodyPr anchor="ctr">
            <a:normAutofit/>
          </a:bodyPr>
          <a:lstStyle/>
          <a:p>
            <a:r>
              <a:rPr lang="en-GB">
                <a:solidFill>
                  <a:srgbClr val="FFFFFF"/>
                </a:solidFill>
              </a:rPr>
              <a:t>Cleckley (1964, 1976)</a:t>
            </a:r>
          </a:p>
        </p:txBody>
      </p:sp>
      <p:sp>
        <p:nvSpPr>
          <p:cNvPr id="11" name="Snip Diagonal Corner Rectangle 21">
            <a:extLst>
              <a:ext uri="{FF2B5EF4-FFF2-40B4-BE49-F238E27FC236}">
                <a16:creationId xmlns:a16="http://schemas.microsoft.com/office/drawing/2014/main" id="{E4CBBC1E-991D-4CF9-BCA5-AB1496871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824" cy="4572000"/>
          </a:xfrm>
          <a:prstGeom prst="snip2DiagRect">
            <a:avLst>
              <a:gd name="adj1" fmla="val 0"/>
              <a:gd name="adj2" fmla="val 0"/>
            </a:avLst>
          </a:prstGeom>
          <a:solidFill>
            <a:schemeClr val="bg1">
              <a:alpha val="1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1066EA2B-00E7-00E8-6975-3D93C9F35CBD}"/>
              </a:ext>
            </a:extLst>
          </p:cNvPr>
          <p:cNvGraphicFramePr>
            <a:graphicFrameLocks noGrp="1"/>
          </p:cNvGraphicFramePr>
          <p:nvPr>
            <p:ph sz="quarter" idx="13"/>
            <p:extLst>
              <p:ext uri="{D42A27DB-BD31-4B8C-83A1-F6EECF244321}">
                <p14:modId xmlns:p14="http://schemas.microsoft.com/office/powerpoint/2010/main" val="4215551044"/>
              </p:ext>
            </p:extLst>
          </p:nvPr>
        </p:nvGraphicFramePr>
        <p:xfrm>
          <a:off x="965200" y="642939"/>
          <a:ext cx="10255250" cy="43424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75835756"/>
      </p:ext>
    </p:extLst>
  </p:cSld>
  <p:clrMapOvr>
    <a:overrideClrMapping bg1="lt1" tx1="dk1" bg2="lt2" tx2="dk2" accent1="accent1" accent2="accent2" accent3="accent3" accent4="accent4" accent5="accent5" accent6="accent6" hlink="hlink" folHlink="folHlink"/>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D2600CBB-0CF8-4237-8491-B7864363D2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dk2">
                  <a:tint val="97000"/>
                  <a:hueMod val="92000"/>
                  <a:satMod val="169000"/>
                  <a:lumMod val="164000"/>
                </a:schemeClr>
              </a:gs>
              <a:gs pos="100000">
                <a:schemeClr val="dk2">
                  <a:shade val="96000"/>
                  <a:satMod val="120000"/>
                  <a:lumMod val="90000"/>
                </a:schemeClr>
              </a:gs>
            </a:gsLst>
            <a:lin ang="6120000" scaled="1"/>
          </a:gradFill>
          <a:ln>
            <a:noFill/>
          </a:ln>
        </p:spPr>
        <p:style>
          <a:lnRef idx="2">
            <a:schemeClr val="accent1">
              <a:shade val="50000"/>
            </a:schemeClr>
          </a:lnRef>
          <a:fillRef idx="1002">
            <a:schemeClr val="dk2"/>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4212" y="4799010"/>
            <a:ext cx="9269412" cy="1155267"/>
          </a:xfrm>
        </p:spPr>
        <p:txBody>
          <a:bodyPr anchor="ctr">
            <a:normAutofit/>
          </a:bodyPr>
          <a:lstStyle/>
          <a:p>
            <a:pPr>
              <a:lnSpc>
                <a:spcPct val="90000"/>
              </a:lnSpc>
            </a:pPr>
            <a:r>
              <a:rPr lang="en-GB">
                <a:solidFill>
                  <a:srgbClr val="FFFFFF"/>
                </a:solidFill>
              </a:rPr>
              <a:t>Later, Hare (1980) using Cleckley`s work identified:</a:t>
            </a:r>
          </a:p>
        </p:txBody>
      </p:sp>
      <p:sp>
        <p:nvSpPr>
          <p:cNvPr id="11" name="Snip Diagonal Corner Rectangle 21">
            <a:extLst>
              <a:ext uri="{FF2B5EF4-FFF2-40B4-BE49-F238E27FC236}">
                <a16:creationId xmlns:a16="http://schemas.microsoft.com/office/drawing/2014/main" id="{E4CBBC1E-991D-4CF9-BCA5-AB1496871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824" cy="4572000"/>
          </a:xfrm>
          <a:prstGeom prst="snip2DiagRect">
            <a:avLst>
              <a:gd name="adj1" fmla="val 0"/>
              <a:gd name="adj2" fmla="val 0"/>
            </a:avLst>
          </a:prstGeom>
          <a:solidFill>
            <a:schemeClr val="bg1">
              <a:alpha val="1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1513368A-57C5-8660-E9B1-677B10F28F5D}"/>
              </a:ext>
            </a:extLst>
          </p:cNvPr>
          <p:cNvGraphicFramePr>
            <a:graphicFrameLocks noGrp="1"/>
          </p:cNvGraphicFramePr>
          <p:nvPr>
            <p:ph sz="quarter" idx="13"/>
            <p:extLst>
              <p:ext uri="{D42A27DB-BD31-4B8C-83A1-F6EECF244321}">
                <p14:modId xmlns:p14="http://schemas.microsoft.com/office/powerpoint/2010/main" val="468686083"/>
              </p:ext>
            </p:extLst>
          </p:nvPr>
        </p:nvGraphicFramePr>
        <p:xfrm>
          <a:off x="965200" y="642938"/>
          <a:ext cx="10255250" cy="392906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71349891"/>
      </p:ext>
    </p:extLst>
  </p:cSld>
  <p:clrMapOvr>
    <a:overrideClrMapping bg1="lt1" tx1="dk1" bg2="lt2" tx2="dk2" accent1="accent1" accent2="accent2" accent3="accent3" accent4="accent4" accent5="accent5" accent6="accent6" hlink="hlink" folHlink="folHlink"/>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3201" y="5263342"/>
            <a:ext cx="10566404" cy="1143000"/>
          </a:xfrm>
        </p:spPr>
        <p:txBody>
          <a:bodyPr>
            <a:noAutofit/>
          </a:bodyPr>
          <a:lstStyle/>
          <a:p>
            <a:pPr algn="l"/>
            <a:r>
              <a:rPr lang="en-GB" sz="4800" dirty="0"/>
              <a:t>This led to the                                 revised psychopathy checklist: </a:t>
            </a:r>
            <a:r>
              <a:rPr lang="en-GB" sz="4800" dirty="0">
                <a:solidFill>
                  <a:srgbClr val="00B0F0"/>
                </a:solidFill>
              </a:rPr>
              <a:t>PCL-R</a:t>
            </a:r>
          </a:p>
        </p:txBody>
      </p:sp>
      <p:sp>
        <p:nvSpPr>
          <p:cNvPr id="4" name="Content Placeholder 3"/>
          <p:cNvSpPr>
            <a:spLocks noGrp="1"/>
          </p:cNvSpPr>
          <p:nvPr>
            <p:ph sz="quarter" idx="13"/>
          </p:nvPr>
        </p:nvSpPr>
        <p:spPr>
          <a:xfrm>
            <a:off x="785092" y="584201"/>
            <a:ext cx="4529512" cy="4165599"/>
          </a:xfrm>
          <a:solidFill>
            <a:schemeClr val="accent5">
              <a:lumMod val="20000"/>
              <a:lumOff val="80000"/>
            </a:schemeClr>
          </a:solidFill>
          <a:ln>
            <a:solidFill>
              <a:schemeClr val="bg2">
                <a:lumMod val="50000"/>
              </a:schemeClr>
            </a:solidFill>
          </a:ln>
        </p:spPr>
        <p:txBody>
          <a:bodyPr>
            <a:normAutofit fontScale="92500" lnSpcReduction="10000"/>
          </a:bodyPr>
          <a:lstStyle/>
          <a:p>
            <a:r>
              <a:rPr lang="en-GB" dirty="0"/>
              <a:t>Superficial charm</a:t>
            </a:r>
          </a:p>
          <a:p>
            <a:r>
              <a:rPr lang="en-GB" dirty="0"/>
              <a:t>Grandiose sense of self worth</a:t>
            </a:r>
          </a:p>
          <a:p>
            <a:r>
              <a:rPr lang="en-GB" dirty="0"/>
              <a:t>Need for stimulation</a:t>
            </a:r>
          </a:p>
          <a:p>
            <a:r>
              <a:rPr lang="en-GB" dirty="0"/>
              <a:t>Pathological lying</a:t>
            </a:r>
          </a:p>
          <a:p>
            <a:r>
              <a:rPr lang="en-GB" dirty="0"/>
              <a:t>Manipulative</a:t>
            </a:r>
          </a:p>
          <a:p>
            <a:r>
              <a:rPr lang="en-GB" dirty="0"/>
              <a:t>Lack of remorse/guilt</a:t>
            </a:r>
          </a:p>
          <a:p>
            <a:r>
              <a:rPr lang="en-GB" dirty="0"/>
              <a:t>No emotional depth</a:t>
            </a:r>
          </a:p>
          <a:p>
            <a:r>
              <a:rPr lang="en-GB" dirty="0"/>
              <a:t>Callous </a:t>
            </a:r>
          </a:p>
          <a:p>
            <a:r>
              <a:rPr lang="en-GB" dirty="0"/>
              <a:t>Parasitic lifestyle</a:t>
            </a:r>
          </a:p>
          <a:p>
            <a:r>
              <a:rPr lang="en-GB" dirty="0"/>
              <a:t>Poor behavioural control</a:t>
            </a:r>
          </a:p>
        </p:txBody>
      </p:sp>
      <p:sp>
        <p:nvSpPr>
          <p:cNvPr id="5" name="Content Placeholder 4"/>
          <p:cNvSpPr>
            <a:spLocks noGrp="1"/>
          </p:cNvSpPr>
          <p:nvPr>
            <p:ph sz="quarter" idx="14"/>
          </p:nvPr>
        </p:nvSpPr>
        <p:spPr>
          <a:xfrm>
            <a:off x="5658199" y="584201"/>
            <a:ext cx="6339837" cy="4925144"/>
          </a:xfrm>
          <a:solidFill>
            <a:schemeClr val="accent6">
              <a:lumMod val="20000"/>
              <a:lumOff val="80000"/>
            </a:schemeClr>
          </a:solidFill>
          <a:ln>
            <a:solidFill>
              <a:schemeClr val="bg2">
                <a:lumMod val="50000"/>
              </a:schemeClr>
            </a:solidFill>
          </a:ln>
        </p:spPr>
        <p:txBody>
          <a:bodyPr>
            <a:normAutofit lnSpcReduction="10000"/>
          </a:bodyPr>
          <a:lstStyle/>
          <a:p>
            <a:endParaRPr lang="en-GB" dirty="0"/>
          </a:p>
          <a:p>
            <a:r>
              <a:rPr lang="en-GB" dirty="0"/>
              <a:t>Promiscuous behaviour</a:t>
            </a:r>
          </a:p>
          <a:p>
            <a:r>
              <a:rPr lang="en-GB" dirty="0"/>
              <a:t>Early behavioural problems</a:t>
            </a:r>
          </a:p>
          <a:p>
            <a:r>
              <a:rPr lang="en-GB" dirty="0"/>
              <a:t>Lack of long term planning</a:t>
            </a:r>
          </a:p>
          <a:p>
            <a:r>
              <a:rPr lang="en-GB" dirty="0"/>
              <a:t>Impulsive</a:t>
            </a:r>
          </a:p>
          <a:p>
            <a:r>
              <a:rPr lang="en-GB" dirty="0"/>
              <a:t>Irresponsible</a:t>
            </a:r>
          </a:p>
          <a:p>
            <a:r>
              <a:rPr lang="en-GB" dirty="0"/>
              <a:t>Failure to accept responsibility for own actions</a:t>
            </a:r>
          </a:p>
          <a:p>
            <a:r>
              <a:rPr lang="en-GB" dirty="0"/>
              <a:t>Frequent marital failures</a:t>
            </a:r>
          </a:p>
          <a:p>
            <a:r>
              <a:rPr lang="en-GB" dirty="0"/>
              <a:t>Delinquent as a juvenile </a:t>
            </a:r>
          </a:p>
          <a:p>
            <a:r>
              <a:rPr lang="en-GB" dirty="0"/>
              <a:t>Poor record on probation or other conditional release</a:t>
            </a:r>
          </a:p>
          <a:p>
            <a:r>
              <a:rPr lang="en-GB" dirty="0"/>
              <a:t>Versatile as a criminal</a:t>
            </a:r>
          </a:p>
          <a:p>
            <a:endParaRPr lang="en-GB" dirty="0"/>
          </a:p>
        </p:txBody>
      </p:sp>
    </p:spTree>
    <p:extLst>
      <p:ext uri="{BB962C8B-B14F-4D97-AF65-F5344CB8AC3E}">
        <p14:creationId xmlns:p14="http://schemas.microsoft.com/office/powerpoint/2010/main" val="70409150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7000"/>
                <a:hueMod val="92000"/>
                <a:satMod val="169000"/>
                <a:lumMod val="164000"/>
              </a:schemeClr>
            </a:gs>
            <a:gs pos="100000">
              <a:schemeClr val="bg2">
                <a:shade val="96000"/>
                <a:satMod val="120000"/>
                <a:lumMod val="90000"/>
              </a:schemeClr>
            </a:gs>
          </a:gsLst>
          <a:path path="circle">
            <a:fillToRect b="100000"/>
          </a:path>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C33F367-76E5-4D2A-96B1-4FD443CDD1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dk2">
                  <a:tint val="97000"/>
                  <a:hueMod val="92000"/>
                  <a:satMod val="169000"/>
                  <a:lumMod val="164000"/>
                </a:schemeClr>
              </a:gs>
              <a:gs pos="100000">
                <a:schemeClr val="dk2">
                  <a:shade val="96000"/>
                  <a:satMod val="120000"/>
                  <a:lumMod val="90000"/>
                </a:schemeClr>
              </a:gs>
            </a:gsLst>
            <a:lin ang="6120000" scaled="1"/>
          </a:gradFill>
          <a:ln>
            <a:noFill/>
          </a:ln>
        </p:spPr>
        <p:style>
          <a:lnRef idx="2">
            <a:schemeClr val="accent1">
              <a:shade val="50000"/>
            </a:schemeClr>
          </a:lnRef>
          <a:fillRef idx="1002">
            <a:schemeClr val="dk2"/>
          </a:fillRef>
          <a:effectRef idx="0">
            <a:schemeClr val="accent1"/>
          </a:effectRef>
          <a:fontRef idx="minor">
            <a:schemeClr val="lt1"/>
          </a:fontRef>
        </p:style>
        <p:txBody>
          <a:bodyPr rtlCol="0" anchor="ctr"/>
          <a:lstStyle/>
          <a:p>
            <a:pPr algn="ctr"/>
            <a:endParaRPr lang="en-US"/>
          </a:p>
        </p:txBody>
      </p:sp>
      <p:sp>
        <p:nvSpPr>
          <p:cNvPr id="10" name="Snip Diagonal Corner Rectangle 21">
            <a:extLst>
              <a:ext uri="{FF2B5EF4-FFF2-40B4-BE49-F238E27FC236}">
                <a16:creationId xmlns:a16="http://schemas.microsoft.com/office/drawing/2014/main" id="{6F769419-3E73-449D-B62A-0CDEC946A6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8129873" cy="6858002"/>
          </a:xfrm>
          <a:prstGeom prst="snip2DiagRect">
            <a:avLst>
              <a:gd name="adj1" fmla="val 0"/>
              <a:gd name="adj2" fmla="val 0"/>
            </a:avLst>
          </a:prstGeom>
          <a:solidFill>
            <a:schemeClr val="bg1">
              <a:alpha val="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A6515200-42F9-488F-9895-6CDBCD1E87C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13" name="Straight Connector 12">
              <a:extLst>
                <a:ext uri="{FF2B5EF4-FFF2-40B4-BE49-F238E27FC236}">
                  <a16:creationId xmlns:a16="http://schemas.microsoft.com/office/drawing/2014/main" id="{43185F0E-78D5-4C2D-9239-D3515B44883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D5BD9142-FF9C-4EED-A027-18D095481BB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42F547D3-9752-4481-B3A8-50E08610B8E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F1999C2F-3D0D-4813-9696-83630A6FEAB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17" name="Straight Connector 16">
              <a:extLst>
                <a:ext uri="{FF2B5EF4-FFF2-40B4-BE49-F238E27FC236}">
                  <a16:creationId xmlns:a16="http://schemas.microsoft.com/office/drawing/2014/main" id="{EC737390-C9CA-456B-9F40-D7A76EA242E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rgbClr val="FFFFFF"/>
              </a:solidFill>
            </a:ln>
          </p:spPr>
          <p:style>
            <a:lnRef idx="2">
              <a:schemeClr val="accent1"/>
            </a:lnRef>
            <a:fillRef idx="0">
              <a:schemeClr val="accent1"/>
            </a:fillRef>
            <a:effectRef idx="1">
              <a:schemeClr val="accent1"/>
            </a:effectRef>
            <a:fontRef idx="minor">
              <a:schemeClr val="tx1"/>
            </a:fontRef>
          </p:style>
        </p:cxnSp>
      </p:grpSp>
      <p:graphicFrame>
        <p:nvGraphicFramePr>
          <p:cNvPr id="4" name="Content Placeholder 1">
            <a:extLst>
              <a:ext uri="{FF2B5EF4-FFF2-40B4-BE49-F238E27FC236}">
                <a16:creationId xmlns:a16="http://schemas.microsoft.com/office/drawing/2014/main" id="{39F302BC-2F92-0505-ED91-296D2AF28D83}"/>
              </a:ext>
            </a:extLst>
          </p:cNvPr>
          <p:cNvGraphicFramePr>
            <a:graphicFrameLocks noGrp="1"/>
          </p:cNvGraphicFramePr>
          <p:nvPr>
            <p:ph sz="quarter" idx="13"/>
            <p:extLst>
              <p:ext uri="{D42A27DB-BD31-4B8C-83A1-F6EECF244321}">
                <p14:modId xmlns:p14="http://schemas.microsoft.com/office/powerpoint/2010/main" val="3491376776"/>
              </p:ext>
            </p:extLst>
          </p:nvPr>
        </p:nvGraphicFramePr>
        <p:xfrm>
          <a:off x="501041" y="363255"/>
          <a:ext cx="8702754" cy="633816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3341115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90FE681-1E05-478A-89DC-5F7AB37CFD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0" name="Straight Connector 9">
            <a:extLst>
              <a:ext uri="{FF2B5EF4-FFF2-40B4-BE49-F238E27FC236}">
                <a16:creationId xmlns:a16="http://schemas.microsoft.com/office/drawing/2014/main" id="{2E2F21DC-5F0E-42CF-B89C-C1E25E175CB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0783" y="1532373"/>
            <a:ext cx="0" cy="3198892"/>
          </a:xfrm>
          <a:prstGeom prst="line">
            <a:avLst/>
          </a:prstGeom>
          <a:ln w="19050">
            <a:solidFill>
              <a:schemeClr val="tx1">
                <a:alpha val="6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sz="quarter" idx="13"/>
          </p:nvPr>
        </p:nvSpPr>
        <p:spPr>
          <a:xfrm>
            <a:off x="4979962" y="685798"/>
            <a:ext cx="6288260" cy="5118653"/>
          </a:xfrm>
          <a:solidFill>
            <a:schemeClr val="accent3">
              <a:lumMod val="20000"/>
              <a:lumOff val="80000"/>
            </a:schemeClr>
          </a:solidFill>
        </p:spPr>
        <p:txBody>
          <a:bodyPr>
            <a:normAutofit/>
          </a:bodyPr>
          <a:lstStyle/>
          <a:p>
            <a:pPr marL="0" indent="0">
              <a:lnSpc>
                <a:spcPct val="90000"/>
              </a:lnSpc>
              <a:buNone/>
            </a:pPr>
            <a:endParaRPr lang="en-GB" dirty="0">
              <a:solidFill>
                <a:schemeClr val="tx1"/>
              </a:solidFill>
            </a:endParaRPr>
          </a:p>
          <a:p>
            <a:pPr>
              <a:lnSpc>
                <a:spcPct val="90000"/>
              </a:lnSpc>
            </a:pPr>
            <a:r>
              <a:rPr lang="en-GB" dirty="0">
                <a:solidFill>
                  <a:schemeClr val="bg1"/>
                </a:solidFill>
              </a:rPr>
              <a:t>When it comes to young people, there is a  major problem. The PCL-R is not applicable, therefore the PCL-YV has been developed for people aged 13-18 years of age. Also for 6 years and over a measure of ASPD &amp; CPS have been devised with preliminary research supporting the existence of the 2 factor model.</a:t>
            </a:r>
          </a:p>
          <a:p>
            <a:pPr>
              <a:lnSpc>
                <a:spcPct val="90000"/>
              </a:lnSpc>
              <a:buNone/>
            </a:pPr>
            <a:endParaRPr lang="en-GB" dirty="0">
              <a:solidFill>
                <a:schemeClr val="bg1"/>
              </a:solidFill>
            </a:endParaRPr>
          </a:p>
          <a:p>
            <a:pPr>
              <a:lnSpc>
                <a:spcPct val="90000"/>
              </a:lnSpc>
            </a:pPr>
            <a:r>
              <a:rPr lang="en-GB" dirty="0">
                <a:solidFill>
                  <a:schemeClr val="bg1"/>
                </a:solidFill>
              </a:rPr>
              <a:t>More recent research, </a:t>
            </a:r>
            <a:r>
              <a:rPr lang="en-GB" dirty="0" err="1">
                <a:solidFill>
                  <a:schemeClr val="bg1"/>
                </a:solidFill>
              </a:rPr>
              <a:t>Stouthamer-Loeber</a:t>
            </a:r>
            <a:r>
              <a:rPr lang="en-GB" dirty="0">
                <a:solidFill>
                  <a:schemeClr val="bg1"/>
                </a:solidFill>
              </a:rPr>
              <a:t> (2007) has provided evidence for the stability of diagnosis from adolescence to adult.</a:t>
            </a:r>
          </a:p>
          <a:p>
            <a:pPr>
              <a:lnSpc>
                <a:spcPct val="90000"/>
              </a:lnSpc>
            </a:pPr>
            <a:r>
              <a:rPr lang="en-GB" dirty="0">
                <a:solidFill>
                  <a:schemeClr val="bg1"/>
                </a:solidFill>
              </a:rPr>
              <a:t>Major potential problem though...</a:t>
            </a:r>
          </a:p>
          <a:p>
            <a:pPr>
              <a:lnSpc>
                <a:spcPct val="90000"/>
              </a:lnSpc>
            </a:pPr>
            <a:r>
              <a:rPr lang="en-GB" dirty="0">
                <a:solidFill>
                  <a:schemeClr val="bg1"/>
                </a:solidFill>
              </a:rPr>
              <a:t>Labelling, treatment, death penalty, jury decisions etc.</a:t>
            </a:r>
          </a:p>
        </p:txBody>
      </p:sp>
      <p:pic>
        <p:nvPicPr>
          <p:cNvPr id="1026" name="Picture 2" descr="The Young Offenders is set to return ...">
            <a:extLst>
              <a:ext uri="{FF2B5EF4-FFF2-40B4-BE49-F238E27FC236}">
                <a16:creationId xmlns:a16="http://schemas.microsoft.com/office/drawing/2014/main" id="{C9A2A57C-0E9A-0182-4CFC-720C6E0E67A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5339" y="1686259"/>
            <a:ext cx="3846266" cy="2880987"/>
          </a:xfrm>
          <a:prstGeom prst="rect">
            <a:avLst/>
          </a:prstGeom>
          <a:noFill/>
          <a:ln>
            <a:solidFill>
              <a:schemeClr val="accent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71987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84212" y="4487332"/>
            <a:ext cx="7350079" cy="1507067"/>
          </a:xfrm>
        </p:spPr>
        <p:txBody>
          <a:bodyPr>
            <a:normAutofit/>
          </a:bodyPr>
          <a:lstStyle/>
          <a:p>
            <a:r>
              <a:rPr lang="en-GB" dirty="0"/>
              <a:t>Evidence for the PCL-R</a:t>
            </a:r>
          </a:p>
        </p:txBody>
      </p:sp>
      <p:sp>
        <p:nvSpPr>
          <p:cNvPr id="3" name="Content Placeholder 2"/>
          <p:cNvSpPr>
            <a:spLocks noGrp="1"/>
          </p:cNvSpPr>
          <p:nvPr>
            <p:ph sz="quarter" idx="13"/>
          </p:nvPr>
        </p:nvSpPr>
        <p:spPr>
          <a:xfrm>
            <a:off x="441140" y="595212"/>
            <a:ext cx="7396117" cy="3892120"/>
          </a:xfrm>
          <a:solidFill>
            <a:schemeClr val="accent3">
              <a:lumMod val="20000"/>
              <a:lumOff val="80000"/>
            </a:schemeClr>
          </a:solidFill>
          <a:ln>
            <a:solidFill>
              <a:schemeClr val="accent1"/>
            </a:solidFill>
          </a:ln>
        </p:spPr>
        <p:txBody>
          <a:bodyPr>
            <a:normAutofit lnSpcReduction="10000"/>
          </a:bodyPr>
          <a:lstStyle/>
          <a:p>
            <a:pPr>
              <a:lnSpc>
                <a:spcPct val="90000"/>
              </a:lnSpc>
            </a:pPr>
            <a:endParaRPr lang="en-GB" dirty="0"/>
          </a:p>
          <a:p>
            <a:pPr>
              <a:lnSpc>
                <a:spcPct val="90000"/>
              </a:lnSpc>
            </a:pPr>
            <a:endParaRPr lang="en-GB" dirty="0"/>
          </a:p>
          <a:p>
            <a:pPr>
              <a:lnSpc>
                <a:spcPct val="90000"/>
              </a:lnSpc>
            </a:pPr>
            <a:r>
              <a:rPr lang="en-GB" dirty="0"/>
              <a:t>Given to 1,200 male prisoners in UK Canada &amp; US: high construct validity, leading to the conclusion that psychopathy consists of 2 factors: personality and antisocial/criminal activity.</a:t>
            </a:r>
          </a:p>
          <a:p>
            <a:pPr>
              <a:lnSpc>
                <a:spcPct val="90000"/>
              </a:lnSpc>
            </a:pPr>
            <a:r>
              <a:rPr lang="en-GB" dirty="0"/>
              <a:t>Must have however, higher than average scores on both factors to receive diagnosis.</a:t>
            </a:r>
          </a:p>
          <a:p>
            <a:pPr>
              <a:lnSpc>
                <a:spcPct val="90000"/>
              </a:lnSpc>
            </a:pPr>
            <a:r>
              <a:rPr lang="en-GB" dirty="0"/>
              <a:t>I in every 200 gets a perfect score of 40.</a:t>
            </a:r>
          </a:p>
          <a:p>
            <a:pPr>
              <a:lnSpc>
                <a:spcPct val="90000"/>
              </a:lnSpc>
            </a:pPr>
            <a:r>
              <a:rPr lang="en-GB" dirty="0"/>
              <a:t> Aside from this, research using the MMPI to study profiles of psychopaths resulted in a distinction between primary and secondary psychopathy:</a:t>
            </a:r>
          </a:p>
          <a:p>
            <a:pPr>
              <a:lnSpc>
                <a:spcPct val="90000"/>
              </a:lnSpc>
            </a:pPr>
            <a:endParaRPr lang="en-GB" dirty="0"/>
          </a:p>
          <a:p>
            <a:pPr>
              <a:lnSpc>
                <a:spcPct val="90000"/>
              </a:lnSpc>
            </a:pPr>
            <a:endParaRPr lang="en-GB" dirty="0"/>
          </a:p>
          <a:p>
            <a:pPr>
              <a:lnSpc>
                <a:spcPct val="90000"/>
              </a:lnSpc>
            </a:pPr>
            <a:endParaRPr lang="en-GB" dirty="0"/>
          </a:p>
        </p:txBody>
      </p:sp>
      <p:pic>
        <p:nvPicPr>
          <p:cNvPr id="5" name="Picture 4" descr="Magnifying glass showing decling performance">
            <a:extLst>
              <a:ext uri="{FF2B5EF4-FFF2-40B4-BE49-F238E27FC236}">
                <a16:creationId xmlns:a16="http://schemas.microsoft.com/office/drawing/2014/main" id="{84DD24B8-FE88-F558-06EE-E1C58DC32F56}"/>
              </a:ext>
            </a:extLst>
          </p:cNvPr>
          <p:cNvPicPr>
            <a:picLocks noChangeAspect="1"/>
          </p:cNvPicPr>
          <p:nvPr/>
        </p:nvPicPr>
        <p:blipFill rotWithShape="1">
          <a:blip r:embed="rId2"/>
          <a:srcRect l="9812" r="40300" b="1"/>
          <a:stretch/>
        </p:blipFill>
        <p:spPr>
          <a:xfrm>
            <a:off x="8314288" y="732999"/>
            <a:ext cx="3239538" cy="4334450"/>
          </a:xfrm>
          <a:custGeom>
            <a:avLst/>
            <a:gdLst/>
            <a:ahLst/>
            <a:cxnLst/>
            <a:rect l="l" t="t" r="r" b="b"/>
            <a:pathLst>
              <a:path w="3239538" h="4334450">
                <a:moveTo>
                  <a:pt x="322464" y="0"/>
                </a:moveTo>
                <a:lnTo>
                  <a:pt x="3239538" y="0"/>
                </a:lnTo>
                <a:lnTo>
                  <a:pt x="3239538" y="4011987"/>
                </a:lnTo>
                <a:lnTo>
                  <a:pt x="2917075" y="4334450"/>
                </a:lnTo>
                <a:lnTo>
                  <a:pt x="0" y="4334450"/>
                </a:lnTo>
                <a:lnTo>
                  <a:pt x="0" y="322464"/>
                </a:lnTo>
                <a:close/>
              </a:path>
            </a:pathLst>
          </a:custGeom>
          <a:ln w="15875">
            <a:solidFill>
              <a:srgbClr val="FFFFFF">
                <a:alpha val="40000"/>
              </a:srgbClr>
            </a:solidFill>
          </a:ln>
          <a:effectLst>
            <a:innerShdw blurRad="57150" dist="38100" dir="14460000">
              <a:prstClr val="black">
                <a:alpha val="70000"/>
              </a:prstClr>
            </a:innerShdw>
          </a:effectLst>
        </p:spPr>
      </p:pic>
      <p:grpSp>
        <p:nvGrpSpPr>
          <p:cNvPr id="21" name="Group 20">
            <a:extLst>
              <a:ext uri="{FF2B5EF4-FFF2-40B4-BE49-F238E27FC236}">
                <a16:creationId xmlns:a16="http://schemas.microsoft.com/office/drawing/2014/main" id="{6B975FEB-EB22-4265-87DB-98C8B1A03E6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59517"/>
            <a:ext cx="2981858" cy="3208867"/>
            <a:chOff x="9206969" y="2963333"/>
            <a:chExt cx="2981858" cy="3208867"/>
          </a:xfrm>
        </p:grpSpPr>
        <p:cxnSp>
          <p:nvCxnSpPr>
            <p:cNvPr id="22" name="Straight Connector 21">
              <a:extLst>
                <a:ext uri="{FF2B5EF4-FFF2-40B4-BE49-F238E27FC236}">
                  <a16:creationId xmlns:a16="http://schemas.microsoft.com/office/drawing/2014/main" id="{165F12FA-1912-4E22-A32D-0831ADB49AC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a:extLst>
                <a:ext uri="{FF2B5EF4-FFF2-40B4-BE49-F238E27FC236}">
                  <a16:creationId xmlns:a16="http://schemas.microsoft.com/office/drawing/2014/main" id="{3D85A33A-E141-4004-96FE-2B25852F784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4" name="Straight Connector 23">
              <a:extLst>
                <a:ext uri="{FF2B5EF4-FFF2-40B4-BE49-F238E27FC236}">
                  <a16:creationId xmlns:a16="http://schemas.microsoft.com/office/drawing/2014/main" id="{CDBBF9A1-F02B-475F-8E25-E42F6005345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5" name="Straight Connector 24">
              <a:extLst>
                <a:ext uri="{FF2B5EF4-FFF2-40B4-BE49-F238E27FC236}">
                  <a16:creationId xmlns:a16="http://schemas.microsoft.com/office/drawing/2014/main" id="{C4E10861-F5C5-4FCE-BB8E-126306C8C7D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6" name="Straight Connector 25">
              <a:extLst>
                <a:ext uri="{FF2B5EF4-FFF2-40B4-BE49-F238E27FC236}">
                  <a16:creationId xmlns:a16="http://schemas.microsoft.com/office/drawing/2014/main" id="{9EE8BD36-DC78-4FAA-AC76-FF2D4FAD335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Tree>
    <p:extLst>
      <p:ext uri="{BB962C8B-B14F-4D97-AF65-F5344CB8AC3E}">
        <p14:creationId xmlns:p14="http://schemas.microsoft.com/office/powerpoint/2010/main" val="156080074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pPr algn="l"/>
            <a:r>
              <a:rPr lang="en-GB" dirty="0"/>
              <a:t>Psychopath vs. Sociopath</a:t>
            </a:r>
          </a:p>
        </p:txBody>
      </p:sp>
      <p:sp>
        <p:nvSpPr>
          <p:cNvPr id="2" name="Content Placeholder 1"/>
          <p:cNvSpPr>
            <a:spLocks noGrp="1"/>
          </p:cNvSpPr>
          <p:nvPr>
            <p:ph sz="quarter" idx="13"/>
          </p:nvPr>
        </p:nvSpPr>
        <p:spPr>
          <a:xfrm>
            <a:off x="812800" y="731520"/>
            <a:ext cx="10566400" cy="3474720"/>
          </a:xfrm>
          <a:solidFill>
            <a:schemeClr val="tx1"/>
          </a:solidFill>
          <a:ln>
            <a:solidFill>
              <a:schemeClr val="bg2">
                <a:lumMod val="50000"/>
              </a:schemeClr>
            </a:solidFill>
          </a:ln>
        </p:spPr>
        <p:txBody>
          <a:bodyPr/>
          <a:lstStyle/>
          <a:p>
            <a:r>
              <a:rPr lang="en-US" dirty="0"/>
              <a:t>Both sociopathy and psychopathy are terms used in psychology and criminology to refer to subsets of people with </a:t>
            </a:r>
            <a:r>
              <a:rPr lang="en-US" dirty="0">
                <a:solidFill>
                  <a:srgbClr val="00B0F0"/>
                </a:solidFill>
              </a:rPr>
              <a:t>anti social personality  disorder. </a:t>
            </a:r>
          </a:p>
          <a:p>
            <a:r>
              <a:rPr lang="en-US" dirty="0">
                <a:solidFill>
                  <a:srgbClr val="FF0000"/>
                </a:solidFill>
              </a:rPr>
              <a:t>But do you know the difference between psychopaths and sociopaths?</a:t>
            </a:r>
            <a:endParaRPr lang="en-GB" dirty="0">
              <a:solidFill>
                <a:srgbClr val="FF0000"/>
              </a:solidFill>
            </a:endParaRPr>
          </a:p>
        </p:txBody>
      </p:sp>
    </p:spTree>
    <p:extLst>
      <p:ext uri="{BB962C8B-B14F-4D97-AF65-F5344CB8AC3E}">
        <p14:creationId xmlns:p14="http://schemas.microsoft.com/office/powerpoint/2010/main" val="211331590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p:cNvGraphicFramePr>
            <a:graphicFrameLocks noGrp="1"/>
          </p:cNvGraphicFramePr>
          <p:nvPr>
            <p:extLst>
              <p:ext uri="{D42A27DB-BD31-4B8C-83A1-F6EECF244321}">
                <p14:modId xmlns:p14="http://schemas.microsoft.com/office/powerpoint/2010/main" val="306162438"/>
              </p:ext>
            </p:extLst>
          </p:nvPr>
        </p:nvGraphicFramePr>
        <p:xfrm>
          <a:off x="143338" y="273477"/>
          <a:ext cx="11865766" cy="6254324"/>
        </p:xfrm>
        <a:graphic>
          <a:graphicData uri="http://schemas.openxmlformats.org/drawingml/2006/table">
            <a:tbl>
              <a:tblPr firstRow="1" firstCol="1" bandRow="1"/>
              <a:tblGrid>
                <a:gridCol w="3954696">
                  <a:extLst>
                    <a:ext uri="{9D8B030D-6E8A-4147-A177-3AD203B41FA5}">
                      <a16:colId xmlns:a16="http://schemas.microsoft.com/office/drawing/2014/main" val="20000"/>
                    </a:ext>
                  </a:extLst>
                </a:gridCol>
                <a:gridCol w="3955535">
                  <a:extLst>
                    <a:ext uri="{9D8B030D-6E8A-4147-A177-3AD203B41FA5}">
                      <a16:colId xmlns:a16="http://schemas.microsoft.com/office/drawing/2014/main" val="20001"/>
                    </a:ext>
                  </a:extLst>
                </a:gridCol>
                <a:gridCol w="3955535">
                  <a:extLst>
                    <a:ext uri="{9D8B030D-6E8A-4147-A177-3AD203B41FA5}">
                      <a16:colId xmlns:a16="http://schemas.microsoft.com/office/drawing/2014/main" val="20002"/>
                    </a:ext>
                  </a:extLst>
                </a:gridCol>
              </a:tblGrid>
              <a:tr h="366529">
                <a:tc>
                  <a:txBody>
                    <a:bodyPr/>
                    <a:lstStyle/>
                    <a:p>
                      <a:pPr algn="l">
                        <a:spcAft>
                          <a:spcPts val="0"/>
                        </a:spcAft>
                      </a:pPr>
                      <a:r>
                        <a:rPr lang="en-GB" sz="1100" dirty="0">
                          <a:solidFill>
                            <a:schemeClr val="bg1"/>
                          </a:solidFill>
                          <a:effectLst/>
                          <a:latin typeface="Arial"/>
                          <a:ea typeface="Calibri"/>
                          <a:cs typeface="Times New Roman"/>
                        </a:rPr>
                        <a:t> </a:t>
                      </a:r>
                      <a:endParaRPr lang="en-GB" sz="1100" dirty="0">
                        <a:solidFill>
                          <a:schemeClr val="bg1"/>
                        </a:solidFill>
                        <a:effectLst/>
                        <a:latin typeface="Times New Roman"/>
                        <a:ea typeface="Calibri"/>
                        <a:cs typeface="Times New Roman"/>
                      </a:endParaRPr>
                    </a:p>
                    <a:p>
                      <a:pPr algn="l">
                        <a:spcAft>
                          <a:spcPts val="0"/>
                        </a:spcAft>
                      </a:pPr>
                      <a:r>
                        <a:rPr lang="en-GB" sz="1100" dirty="0">
                          <a:solidFill>
                            <a:schemeClr val="bg1"/>
                          </a:solidFill>
                          <a:effectLst/>
                          <a:latin typeface="Arial"/>
                          <a:ea typeface="Calibri"/>
                          <a:cs typeface="Times New Roman"/>
                        </a:rPr>
                        <a:t> </a:t>
                      </a:r>
                      <a:endParaRPr lang="en-GB" sz="1100" dirty="0">
                        <a:solidFill>
                          <a:schemeClr val="bg1"/>
                        </a:solidFill>
                        <a:effectLst/>
                        <a:latin typeface="Times New Roman"/>
                        <a:ea typeface="Calibri"/>
                        <a:cs typeface="Times New Roman"/>
                      </a:endParaRPr>
                    </a:p>
                  </a:txBody>
                  <a:tcPr marL="83608" marR="8360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tx1"/>
                    </a:solidFill>
                  </a:tcPr>
                </a:tc>
                <a:tc>
                  <a:txBody>
                    <a:bodyPr/>
                    <a:lstStyle/>
                    <a:p>
                      <a:pPr algn="l">
                        <a:spcAft>
                          <a:spcPts val="0"/>
                        </a:spcAft>
                      </a:pPr>
                      <a:r>
                        <a:rPr lang="en-GB" sz="1900" b="1" dirty="0">
                          <a:solidFill>
                            <a:schemeClr val="accent1">
                              <a:lumMod val="75000"/>
                            </a:schemeClr>
                          </a:solidFill>
                          <a:effectLst/>
                          <a:latin typeface="Candara"/>
                          <a:ea typeface="Calibri"/>
                          <a:cs typeface="Arial"/>
                        </a:rPr>
                        <a:t>Sociopaths</a:t>
                      </a:r>
                      <a:endParaRPr lang="en-GB" sz="1900" b="1" dirty="0">
                        <a:solidFill>
                          <a:schemeClr val="accent1">
                            <a:lumMod val="75000"/>
                          </a:schemeClr>
                        </a:solidFill>
                        <a:effectLst/>
                        <a:latin typeface="Times New Roman"/>
                        <a:ea typeface="Calibri"/>
                        <a:cs typeface="Times New Roman"/>
                      </a:endParaRPr>
                    </a:p>
                  </a:txBody>
                  <a:tcPr marL="83608" marR="8360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tx2">
                        <a:lumMod val="40000"/>
                        <a:lumOff val="60000"/>
                      </a:schemeClr>
                    </a:solidFill>
                  </a:tcPr>
                </a:tc>
                <a:tc>
                  <a:txBody>
                    <a:bodyPr/>
                    <a:lstStyle/>
                    <a:p>
                      <a:pPr algn="l">
                        <a:spcAft>
                          <a:spcPts val="0"/>
                        </a:spcAft>
                      </a:pPr>
                      <a:r>
                        <a:rPr lang="en-GB" sz="1900" b="1" dirty="0">
                          <a:solidFill>
                            <a:schemeClr val="accent4">
                              <a:lumMod val="50000"/>
                            </a:schemeClr>
                          </a:solidFill>
                          <a:effectLst/>
                          <a:latin typeface="Candara"/>
                          <a:ea typeface="Calibri"/>
                          <a:cs typeface="Arial"/>
                        </a:rPr>
                        <a:t>Psychopaths</a:t>
                      </a:r>
                      <a:endParaRPr lang="en-GB" sz="1900" b="1" dirty="0">
                        <a:solidFill>
                          <a:schemeClr val="accent4">
                            <a:lumMod val="50000"/>
                          </a:schemeClr>
                        </a:solidFill>
                        <a:effectLst/>
                        <a:latin typeface="Times New Roman"/>
                        <a:ea typeface="Calibri"/>
                        <a:cs typeface="Times New Roman"/>
                      </a:endParaRPr>
                    </a:p>
                  </a:txBody>
                  <a:tcPr marL="83608" marR="8360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4">
                        <a:lumMod val="20000"/>
                        <a:lumOff val="80000"/>
                      </a:schemeClr>
                    </a:solidFill>
                  </a:tcPr>
                </a:tc>
                <a:extLst>
                  <a:ext uri="{0D108BD9-81ED-4DB2-BD59-A6C34878D82A}">
                    <a16:rowId xmlns:a16="http://schemas.microsoft.com/office/drawing/2014/main" val="10000"/>
                  </a:ext>
                </a:extLst>
              </a:tr>
              <a:tr h="1219200">
                <a:tc>
                  <a:txBody>
                    <a:bodyPr/>
                    <a:lstStyle/>
                    <a:p>
                      <a:pPr algn="l">
                        <a:spcAft>
                          <a:spcPts val="0"/>
                        </a:spcAft>
                      </a:pPr>
                      <a:r>
                        <a:rPr lang="en-GB" sz="2700" b="1" dirty="0">
                          <a:solidFill>
                            <a:schemeClr val="accent6">
                              <a:lumMod val="50000"/>
                            </a:schemeClr>
                          </a:solidFill>
                          <a:effectLst/>
                          <a:latin typeface="Candara"/>
                          <a:ea typeface="Calibri"/>
                          <a:cs typeface="Arial"/>
                        </a:rPr>
                        <a:t> </a:t>
                      </a:r>
                      <a:endParaRPr lang="en-GB" sz="2700" b="1" dirty="0">
                        <a:solidFill>
                          <a:schemeClr val="accent6">
                            <a:lumMod val="50000"/>
                          </a:schemeClr>
                        </a:solidFill>
                        <a:effectLst/>
                        <a:latin typeface="Times New Roman"/>
                        <a:ea typeface="Calibri"/>
                        <a:cs typeface="Times New Roman"/>
                      </a:endParaRPr>
                    </a:p>
                    <a:p>
                      <a:pPr algn="l">
                        <a:spcAft>
                          <a:spcPts val="0"/>
                        </a:spcAft>
                      </a:pPr>
                      <a:r>
                        <a:rPr lang="en-GB" sz="2700" b="1" dirty="0">
                          <a:solidFill>
                            <a:schemeClr val="accent6">
                              <a:lumMod val="50000"/>
                            </a:schemeClr>
                          </a:solidFill>
                          <a:effectLst/>
                          <a:latin typeface="Candara"/>
                          <a:ea typeface="Calibri"/>
                          <a:cs typeface="Arial"/>
                        </a:rPr>
                        <a:t>Personality </a:t>
                      </a:r>
                      <a:endParaRPr lang="en-GB" sz="2700" b="1" dirty="0">
                        <a:solidFill>
                          <a:schemeClr val="accent6">
                            <a:lumMod val="50000"/>
                          </a:schemeClr>
                        </a:solidFill>
                        <a:effectLst/>
                        <a:latin typeface="Times New Roman"/>
                        <a:ea typeface="Calibri"/>
                        <a:cs typeface="Times New Roman"/>
                      </a:endParaRPr>
                    </a:p>
                    <a:p>
                      <a:pPr algn="l">
                        <a:spcAft>
                          <a:spcPts val="0"/>
                        </a:spcAft>
                      </a:pPr>
                      <a:r>
                        <a:rPr lang="en-GB" sz="2700" b="1" dirty="0">
                          <a:solidFill>
                            <a:schemeClr val="accent6">
                              <a:lumMod val="50000"/>
                            </a:schemeClr>
                          </a:solidFill>
                          <a:effectLst/>
                          <a:latin typeface="Candara"/>
                          <a:ea typeface="Calibri"/>
                          <a:cs typeface="Arial"/>
                        </a:rPr>
                        <a:t> </a:t>
                      </a:r>
                      <a:endParaRPr lang="en-GB" sz="2700" b="1" dirty="0">
                        <a:solidFill>
                          <a:schemeClr val="accent6">
                            <a:lumMod val="50000"/>
                          </a:schemeClr>
                        </a:solidFill>
                        <a:effectLst/>
                        <a:latin typeface="Times New Roman"/>
                        <a:ea typeface="Calibri"/>
                        <a:cs typeface="Times New Roman"/>
                      </a:endParaRPr>
                    </a:p>
                  </a:txBody>
                  <a:tcPr marL="83608" marR="8360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tx1"/>
                    </a:solidFill>
                  </a:tcPr>
                </a:tc>
                <a:tc>
                  <a:txBody>
                    <a:bodyPr/>
                    <a:lstStyle/>
                    <a:p>
                      <a:pPr algn="l">
                        <a:spcAft>
                          <a:spcPts val="0"/>
                        </a:spcAft>
                      </a:pPr>
                      <a:r>
                        <a:rPr lang="en-GB" sz="1900" dirty="0">
                          <a:solidFill>
                            <a:schemeClr val="accent1">
                              <a:lumMod val="75000"/>
                            </a:schemeClr>
                          </a:solidFill>
                          <a:effectLst/>
                          <a:latin typeface="Candara"/>
                          <a:ea typeface="Calibri"/>
                          <a:cs typeface="Arial"/>
                        </a:rPr>
                        <a:t>A very noticeable nervous and easily agitated personality – appear abnormal to others. </a:t>
                      </a:r>
                      <a:endParaRPr lang="en-GB" sz="1900" dirty="0">
                        <a:solidFill>
                          <a:schemeClr val="accent1">
                            <a:lumMod val="75000"/>
                          </a:schemeClr>
                        </a:solidFill>
                        <a:effectLst/>
                        <a:latin typeface="Times New Roman"/>
                        <a:ea typeface="Calibri"/>
                        <a:cs typeface="Times New Roman"/>
                      </a:endParaRPr>
                    </a:p>
                  </a:txBody>
                  <a:tcPr marL="83608" marR="8360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tx2">
                        <a:lumMod val="40000"/>
                        <a:lumOff val="60000"/>
                      </a:schemeClr>
                    </a:solidFill>
                  </a:tcPr>
                </a:tc>
                <a:tc>
                  <a:txBody>
                    <a:bodyPr/>
                    <a:lstStyle/>
                    <a:p>
                      <a:pPr algn="l">
                        <a:spcAft>
                          <a:spcPts val="0"/>
                        </a:spcAft>
                      </a:pPr>
                      <a:r>
                        <a:rPr lang="en-GB" sz="1900" dirty="0">
                          <a:solidFill>
                            <a:schemeClr val="accent4">
                              <a:lumMod val="50000"/>
                            </a:schemeClr>
                          </a:solidFill>
                          <a:effectLst/>
                          <a:latin typeface="Candara"/>
                          <a:ea typeface="Calibri"/>
                          <a:cs typeface="Arial"/>
                        </a:rPr>
                        <a:t>Charming personalities, manipulative and they gain people’s trust very easily – appear “normal” to others. </a:t>
                      </a:r>
                      <a:endParaRPr lang="en-GB" sz="1900" dirty="0">
                        <a:solidFill>
                          <a:schemeClr val="accent4">
                            <a:lumMod val="50000"/>
                          </a:schemeClr>
                        </a:solidFill>
                        <a:effectLst/>
                        <a:latin typeface="Times New Roman"/>
                        <a:ea typeface="Calibri"/>
                        <a:cs typeface="Times New Roman"/>
                      </a:endParaRPr>
                    </a:p>
                  </a:txBody>
                  <a:tcPr marL="83608" marR="8360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4">
                        <a:lumMod val="20000"/>
                        <a:lumOff val="80000"/>
                      </a:schemeClr>
                    </a:solidFill>
                  </a:tcPr>
                </a:tc>
                <a:extLst>
                  <a:ext uri="{0D108BD9-81ED-4DB2-BD59-A6C34878D82A}">
                    <a16:rowId xmlns:a16="http://schemas.microsoft.com/office/drawing/2014/main" val="10001"/>
                  </a:ext>
                </a:extLst>
              </a:tr>
              <a:tr h="1219200">
                <a:tc>
                  <a:txBody>
                    <a:bodyPr/>
                    <a:lstStyle/>
                    <a:p>
                      <a:pPr algn="l">
                        <a:spcAft>
                          <a:spcPts val="0"/>
                        </a:spcAft>
                      </a:pPr>
                      <a:r>
                        <a:rPr lang="en-GB" sz="2700" b="1" dirty="0">
                          <a:solidFill>
                            <a:schemeClr val="accent6">
                              <a:lumMod val="50000"/>
                            </a:schemeClr>
                          </a:solidFill>
                          <a:effectLst/>
                          <a:latin typeface="Candara"/>
                          <a:ea typeface="Calibri"/>
                          <a:cs typeface="Arial"/>
                        </a:rPr>
                        <a:t> </a:t>
                      </a:r>
                      <a:endParaRPr lang="en-GB" sz="2700" b="1" dirty="0">
                        <a:solidFill>
                          <a:schemeClr val="accent6">
                            <a:lumMod val="50000"/>
                          </a:schemeClr>
                        </a:solidFill>
                        <a:effectLst/>
                        <a:latin typeface="Times New Roman"/>
                        <a:ea typeface="Calibri"/>
                        <a:cs typeface="Times New Roman"/>
                      </a:endParaRPr>
                    </a:p>
                    <a:p>
                      <a:pPr algn="l">
                        <a:spcAft>
                          <a:spcPts val="0"/>
                        </a:spcAft>
                      </a:pPr>
                      <a:r>
                        <a:rPr lang="en-GB" sz="2700" b="1" dirty="0">
                          <a:solidFill>
                            <a:schemeClr val="accent6">
                              <a:lumMod val="50000"/>
                            </a:schemeClr>
                          </a:solidFill>
                          <a:effectLst/>
                          <a:latin typeface="Candara"/>
                          <a:ea typeface="Calibri"/>
                          <a:cs typeface="Arial"/>
                        </a:rPr>
                        <a:t>Education/Career</a:t>
                      </a:r>
                      <a:endParaRPr lang="en-GB" sz="2700" b="1" dirty="0">
                        <a:solidFill>
                          <a:schemeClr val="accent6">
                            <a:lumMod val="50000"/>
                          </a:schemeClr>
                        </a:solidFill>
                        <a:effectLst/>
                        <a:latin typeface="Times New Roman"/>
                        <a:ea typeface="Calibri"/>
                        <a:cs typeface="Times New Roman"/>
                      </a:endParaRPr>
                    </a:p>
                    <a:p>
                      <a:pPr algn="l">
                        <a:spcAft>
                          <a:spcPts val="0"/>
                        </a:spcAft>
                      </a:pPr>
                      <a:r>
                        <a:rPr lang="en-GB" sz="2700" b="1" dirty="0">
                          <a:solidFill>
                            <a:schemeClr val="accent6">
                              <a:lumMod val="50000"/>
                            </a:schemeClr>
                          </a:solidFill>
                          <a:effectLst/>
                          <a:latin typeface="Candara"/>
                          <a:ea typeface="Calibri"/>
                          <a:cs typeface="Arial"/>
                        </a:rPr>
                        <a:t> </a:t>
                      </a:r>
                      <a:endParaRPr lang="en-GB" sz="2700" b="1" dirty="0">
                        <a:solidFill>
                          <a:schemeClr val="accent6">
                            <a:lumMod val="50000"/>
                          </a:schemeClr>
                        </a:solidFill>
                        <a:effectLst/>
                        <a:latin typeface="Times New Roman"/>
                        <a:ea typeface="Calibri"/>
                        <a:cs typeface="Times New Roman"/>
                      </a:endParaRPr>
                    </a:p>
                  </a:txBody>
                  <a:tcPr marL="83608" marR="8360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tx1"/>
                    </a:solidFill>
                  </a:tcPr>
                </a:tc>
                <a:tc>
                  <a:txBody>
                    <a:bodyPr/>
                    <a:lstStyle/>
                    <a:p>
                      <a:pPr algn="l">
                        <a:spcAft>
                          <a:spcPts val="0"/>
                        </a:spcAft>
                      </a:pPr>
                      <a:r>
                        <a:rPr lang="en-GB" sz="1900" dirty="0">
                          <a:solidFill>
                            <a:schemeClr val="accent1">
                              <a:lumMod val="75000"/>
                            </a:schemeClr>
                          </a:solidFill>
                          <a:effectLst/>
                          <a:latin typeface="Candara"/>
                          <a:ea typeface="Calibri"/>
                          <a:cs typeface="Arial"/>
                        </a:rPr>
                        <a:t>Uneducated and unable to hold down a steady job. </a:t>
                      </a:r>
                      <a:endParaRPr lang="en-GB" sz="1900" dirty="0">
                        <a:solidFill>
                          <a:schemeClr val="accent1">
                            <a:lumMod val="75000"/>
                          </a:schemeClr>
                        </a:solidFill>
                        <a:effectLst/>
                        <a:latin typeface="Times New Roman"/>
                        <a:ea typeface="Calibri"/>
                        <a:cs typeface="Times New Roman"/>
                      </a:endParaRPr>
                    </a:p>
                  </a:txBody>
                  <a:tcPr marL="83608" marR="8360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tx2">
                        <a:lumMod val="40000"/>
                        <a:lumOff val="60000"/>
                      </a:schemeClr>
                    </a:solidFill>
                  </a:tcPr>
                </a:tc>
                <a:tc>
                  <a:txBody>
                    <a:bodyPr/>
                    <a:lstStyle/>
                    <a:p>
                      <a:pPr algn="l">
                        <a:spcAft>
                          <a:spcPts val="0"/>
                        </a:spcAft>
                      </a:pPr>
                      <a:r>
                        <a:rPr lang="en-GB" sz="1900" dirty="0">
                          <a:solidFill>
                            <a:schemeClr val="accent4">
                              <a:lumMod val="50000"/>
                            </a:schemeClr>
                          </a:solidFill>
                          <a:effectLst/>
                          <a:latin typeface="Candara"/>
                          <a:ea typeface="Calibri"/>
                          <a:cs typeface="Arial"/>
                        </a:rPr>
                        <a:t>Educated and hold down steady jobs. </a:t>
                      </a:r>
                      <a:endParaRPr lang="en-GB" sz="1900" dirty="0">
                        <a:solidFill>
                          <a:schemeClr val="accent4">
                            <a:lumMod val="50000"/>
                          </a:schemeClr>
                        </a:solidFill>
                        <a:effectLst/>
                        <a:latin typeface="Times New Roman"/>
                        <a:ea typeface="Calibri"/>
                        <a:cs typeface="Times New Roman"/>
                      </a:endParaRPr>
                    </a:p>
                  </a:txBody>
                  <a:tcPr marL="83608" marR="8360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4">
                        <a:lumMod val="20000"/>
                        <a:lumOff val="80000"/>
                      </a:schemeClr>
                    </a:solidFill>
                  </a:tcPr>
                </a:tc>
                <a:extLst>
                  <a:ext uri="{0D108BD9-81ED-4DB2-BD59-A6C34878D82A}">
                    <a16:rowId xmlns:a16="http://schemas.microsoft.com/office/drawing/2014/main" val="10002"/>
                  </a:ext>
                </a:extLst>
              </a:tr>
              <a:tr h="1772995">
                <a:tc>
                  <a:txBody>
                    <a:bodyPr/>
                    <a:lstStyle/>
                    <a:p>
                      <a:pPr algn="l">
                        <a:spcAft>
                          <a:spcPts val="0"/>
                        </a:spcAft>
                      </a:pPr>
                      <a:r>
                        <a:rPr lang="en-GB" sz="2700" b="1" dirty="0">
                          <a:solidFill>
                            <a:schemeClr val="accent6">
                              <a:lumMod val="50000"/>
                            </a:schemeClr>
                          </a:solidFill>
                          <a:effectLst/>
                          <a:latin typeface="Candara"/>
                          <a:ea typeface="Calibri"/>
                          <a:cs typeface="Arial"/>
                        </a:rPr>
                        <a:t> </a:t>
                      </a:r>
                      <a:endParaRPr lang="en-GB" sz="2700" b="1" dirty="0">
                        <a:solidFill>
                          <a:schemeClr val="accent6">
                            <a:lumMod val="50000"/>
                          </a:schemeClr>
                        </a:solidFill>
                        <a:effectLst/>
                        <a:latin typeface="Times New Roman"/>
                        <a:ea typeface="Calibri"/>
                        <a:cs typeface="Times New Roman"/>
                      </a:endParaRPr>
                    </a:p>
                    <a:p>
                      <a:pPr algn="l">
                        <a:spcAft>
                          <a:spcPts val="0"/>
                        </a:spcAft>
                      </a:pPr>
                      <a:r>
                        <a:rPr lang="en-GB" sz="2700" b="1" dirty="0">
                          <a:solidFill>
                            <a:schemeClr val="accent6">
                              <a:lumMod val="50000"/>
                            </a:schemeClr>
                          </a:solidFill>
                          <a:effectLst/>
                          <a:latin typeface="Candara"/>
                          <a:ea typeface="Calibri"/>
                          <a:cs typeface="Arial"/>
                        </a:rPr>
                        <a:t> </a:t>
                      </a:r>
                      <a:endParaRPr lang="en-GB" sz="2700" b="1" dirty="0">
                        <a:solidFill>
                          <a:schemeClr val="accent6">
                            <a:lumMod val="50000"/>
                          </a:schemeClr>
                        </a:solidFill>
                        <a:effectLst/>
                        <a:latin typeface="Times New Roman"/>
                        <a:ea typeface="Calibri"/>
                        <a:cs typeface="Times New Roman"/>
                      </a:endParaRPr>
                    </a:p>
                    <a:p>
                      <a:pPr algn="l">
                        <a:spcAft>
                          <a:spcPts val="0"/>
                        </a:spcAft>
                      </a:pPr>
                      <a:r>
                        <a:rPr lang="en-GB" sz="2700" b="1" dirty="0">
                          <a:solidFill>
                            <a:schemeClr val="accent6">
                              <a:lumMod val="50000"/>
                            </a:schemeClr>
                          </a:solidFill>
                          <a:effectLst/>
                          <a:latin typeface="Candara"/>
                          <a:ea typeface="Calibri"/>
                          <a:cs typeface="Arial"/>
                        </a:rPr>
                        <a:t>Family/Relationships</a:t>
                      </a:r>
                      <a:endParaRPr lang="en-GB" sz="2700" b="1" dirty="0">
                        <a:solidFill>
                          <a:schemeClr val="accent6">
                            <a:lumMod val="50000"/>
                          </a:schemeClr>
                        </a:solidFill>
                        <a:effectLst/>
                        <a:latin typeface="Times New Roman"/>
                        <a:ea typeface="Calibri"/>
                        <a:cs typeface="Times New Roman"/>
                      </a:endParaRPr>
                    </a:p>
                  </a:txBody>
                  <a:tcPr marL="83608" marR="8360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tx1"/>
                    </a:solidFill>
                  </a:tcPr>
                </a:tc>
                <a:tc>
                  <a:txBody>
                    <a:bodyPr/>
                    <a:lstStyle/>
                    <a:p>
                      <a:pPr algn="l">
                        <a:spcAft>
                          <a:spcPts val="0"/>
                        </a:spcAft>
                      </a:pPr>
                      <a:r>
                        <a:rPr lang="en-GB" sz="1900" dirty="0">
                          <a:solidFill>
                            <a:schemeClr val="accent1">
                              <a:lumMod val="75000"/>
                            </a:schemeClr>
                          </a:solidFill>
                          <a:effectLst/>
                          <a:latin typeface="Candara"/>
                          <a:ea typeface="Calibri"/>
                          <a:cs typeface="Arial"/>
                        </a:rPr>
                        <a:t> </a:t>
                      </a:r>
                      <a:endParaRPr lang="en-GB" sz="1900" dirty="0">
                        <a:solidFill>
                          <a:schemeClr val="accent1">
                            <a:lumMod val="75000"/>
                          </a:schemeClr>
                        </a:solidFill>
                        <a:effectLst/>
                        <a:latin typeface="Times New Roman"/>
                        <a:ea typeface="Calibri"/>
                        <a:cs typeface="Times New Roman"/>
                      </a:endParaRPr>
                    </a:p>
                    <a:p>
                      <a:pPr algn="l">
                        <a:spcAft>
                          <a:spcPts val="0"/>
                        </a:spcAft>
                      </a:pPr>
                      <a:r>
                        <a:rPr lang="en-GB" sz="1900" dirty="0">
                          <a:solidFill>
                            <a:schemeClr val="accent1">
                              <a:lumMod val="75000"/>
                            </a:schemeClr>
                          </a:solidFill>
                          <a:effectLst/>
                          <a:latin typeface="Candara"/>
                          <a:ea typeface="Calibri"/>
                          <a:cs typeface="Arial"/>
                        </a:rPr>
                        <a:t>Usually single with no family or sexual relationships. </a:t>
                      </a:r>
                      <a:endParaRPr lang="en-GB" sz="1900" dirty="0">
                        <a:solidFill>
                          <a:schemeClr val="accent1">
                            <a:lumMod val="75000"/>
                          </a:schemeClr>
                        </a:solidFill>
                        <a:effectLst/>
                        <a:latin typeface="Times New Roman"/>
                        <a:ea typeface="Calibri"/>
                        <a:cs typeface="Times New Roman"/>
                      </a:endParaRPr>
                    </a:p>
                  </a:txBody>
                  <a:tcPr marL="83608" marR="8360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tx2">
                        <a:lumMod val="40000"/>
                        <a:lumOff val="60000"/>
                      </a:schemeClr>
                    </a:solidFill>
                  </a:tcPr>
                </a:tc>
                <a:tc>
                  <a:txBody>
                    <a:bodyPr/>
                    <a:lstStyle/>
                    <a:p>
                      <a:pPr algn="l">
                        <a:spcAft>
                          <a:spcPts val="0"/>
                        </a:spcAft>
                      </a:pPr>
                      <a:r>
                        <a:rPr lang="en-GB" sz="1900" dirty="0">
                          <a:solidFill>
                            <a:schemeClr val="accent4">
                              <a:lumMod val="50000"/>
                            </a:schemeClr>
                          </a:solidFill>
                          <a:effectLst/>
                          <a:latin typeface="Candara"/>
                          <a:ea typeface="Calibri"/>
                          <a:cs typeface="Arial"/>
                        </a:rPr>
                        <a:t> </a:t>
                      </a:r>
                      <a:endParaRPr lang="en-GB" sz="1900" dirty="0">
                        <a:solidFill>
                          <a:schemeClr val="accent4">
                            <a:lumMod val="50000"/>
                          </a:schemeClr>
                        </a:solidFill>
                        <a:effectLst/>
                        <a:latin typeface="Times New Roman"/>
                        <a:ea typeface="Calibri"/>
                        <a:cs typeface="Times New Roman"/>
                      </a:endParaRPr>
                    </a:p>
                    <a:p>
                      <a:pPr algn="l">
                        <a:spcAft>
                          <a:spcPts val="0"/>
                        </a:spcAft>
                      </a:pPr>
                      <a:r>
                        <a:rPr lang="en-GB" sz="1900" dirty="0">
                          <a:solidFill>
                            <a:schemeClr val="accent4">
                              <a:lumMod val="50000"/>
                            </a:schemeClr>
                          </a:solidFill>
                          <a:effectLst/>
                          <a:latin typeface="Candara"/>
                          <a:ea typeface="Calibri"/>
                          <a:cs typeface="Arial"/>
                        </a:rPr>
                        <a:t>Some are so good at manipulating mimicry of emotion they have family and long term relationships without those around them every suspecting  their true nature. </a:t>
                      </a:r>
                      <a:endParaRPr lang="en-GB" sz="1900" dirty="0">
                        <a:solidFill>
                          <a:schemeClr val="accent4">
                            <a:lumMod val="50000"/>
                          </a:schemeClr>
                        </a:solidFill>
                        <a:effectLst/>
                        <a:latin typeface="Times New Roman"/>
                        <a:ea typeface="Calibri"/>
                        <a:cs typeface="Times New Roman"/>
                      </a:endParaRPr>
                    </a:p>
                  </a:txBody>
                  <a:tcPr marL="83608" marR="8360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4">
                        <a:lumMod val="20000"/>
                        <a:lumOff val="80000"/>
                      </a:schemeClr>
                    </a:solidFill>
                  </a:tcPr>
                </a:tc>
                <a:extLst>
                  <a:ext uri="{0D108BD9-81ED-4DB2-BD59-A6C34878D82A}">
                    <a16:rowId xmlns:a16="http://schemas.microsoft.com/office/drawing/2014/main" val="10003"/>
                  </a:ext>
                </a:extLst>
              </a:tr>
              <a:tr h="1625600">
                <a:tc>
                  <a:txBody>
                    <a:bodyPr/>
                    <a:lstStyle/>
                    <a:p>
                      <a:pPr algn="l">
                        <a:spcAft>
                          <a:spcPts val="0"/>
                        </a:spcAft>
                      </a:pPr>
                      <a:r>
                        <a:rPr lang="en-GB" sz="2700" b="1" dirty="0">
                          <a:solidFill>
                            <a:schemeClr val="accent6">
                              <a:lumMod val="50000"/>
                            </a:schemeClr>
                          </a:solidFill>
                          <a:effectLst/>
                          <a:latin typeface="Candara"/>
                          <a:ea typeface="Calibri"/>
                          <a:cs typeface="Arial"/>
                        </a:rPr>
                        <a:t> </a:t>
                      </a:r>
                      <a:endParaRPr lang="en-GB" sz="2700" b="1" dirty="0">
                        <a:solidFill>
                          <a:schemeClr val="accent6">
                            <a:lumMod val="50000"/>
                          </a:schemeClr>
                        </a:solidFill>
                        <a:effectLst/>
                        <a:latin typeface="Times New Roman"/>
                        <a:ea typeface="Calibri"/>
                        <a:cs typeface="Times New Roman"/>
                      </a:endParaRPr>
                    </a:p>
                    <a:p>
                      <a:pPr algn="l">
                        <a:spcAft>
                          <a:spcPts val="0"/>
                        </a:spcAft>
                      </a:pPr>
                      <a:r>
                        <a:rPr lang="en-GB" sz="2700" b="1" dirty="0">
                          <a:solidFill>
                            <a:schemeClr val="accent6">
                              <a:lumMod val="50000"/>
                            </a:schemeClr>
                          </a:solidFill>
                          <a:effectLst/>
                          <a:latin typeface="Candara"/>
                          <a:ea typeface="Calibri"/>
                          <a:cs typeface="Arial"/>
                        </a:rPr>
                        <a:t>Crime</a:t>
                      </a:r>
                      <a:endParaRPr lang="en-GB" sz="2700" b="1" dirty="0">
                        <a:solidFill>
                          <a:schemeClr val="accent6">
                            <a:lumMod val="50000"/>
                          </a:schemeClr>
                        </a:solidFill>
                        <a:effectLst/>
                        <a:latin typeface="Times New Roman"/>
                        <a:ea typeface="Calibri"/>
                        <a:cs typeface="Times New Roman"/>
                      </a:endParaRPr>
                    </a:p>
                    <a:p>
                      <a:pPr algn="l">
                        <a:spcAft>
                          <a:spcPts val="0"/>
                        </a:spcAft>
                      </a:pPr>
                      <a:r>
                        <a:rPr lang="en-GB" sz="2700" b="1" dirty="0">
                          <a:solidFill>
                            <a:schemeClr val="accent6">
                              <a:lumMod val="50000"/>
                            </a:schemeClr>
                          </a:solidFill>
                          <a:effectLst/>
                          <a:latin typeface="Candara"/>
                          <a:ea typeface="Calibri"/>
                          <a:cs typeface="Arial"/>
                        </a:rPr>
                        <a:t> </a:t>
                      </a:r>
                      <a:endParaRPr lang="en-GB" sz="2700" b="1" dirty="0">
                        <a:solidFill>
                          <a:schemeClr val="accent6">
                            <a:lumMod val="50000"/>
                          </a:schemeClr>
                        </a:solidFill>
                        <a:effectLst/>
                        <a:latin typeface="Times New Roman"/>
                        <a:ea typeface="Calibri"/>
                        <a:cs typeface="Times New Roman"/>
                      </a:endParaRPr>
                    </a:p>
                    <a:p>
                      <a:pPr algn="l">
                        <a:spcAft>
                          <a:spcPts val="0"/>
                        </a:spcAft>
                      </a:pPr>
                      <a:r>
                        <a:rPr lang="en-GB" sz="2700" b="1" dirty="0">
                          <a:solidFill>
                            <a:schemeClr val="accent6">
                              <a:lumMod val="50000"/>
                            </a:schemeClr>
                          </a:solidFill>
                          <a:effectLst/>
                          <a:latin typeface="Candara"/>
                          <a:ea typeface="Calibri"/>
                          <a:cs typeface="Arial"/>
                        </a:rPr>
                        <a:t> </a:t>
                      </a:r>
                      <a:endParaRPr lang="en-GB" sz="2700" b="1" dirty="0">
                        <a:solidFill>
                          <a:schemeClr val="accent6">
                            <a:lumMod val="50000"/>
                          </a:schemeClr>
                        </a:solidFill>
                        <a:effectLst/>
                        <a:latin typeface="Times New Roman"/>
                        <a:ea typeface="Calibri"/>
                        <a:cs typeface="Times New Roman"/>
                      </a:endParaRPr>
                    </a:p>
                  </a:txBody>
                  <a:tcPr marL="83608" marR="8360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tx1"/>
                    </a:solidFill>
                  </a:tcPr>
                </a:tc>
                <a:tc>
                  <a:txBody>
                    <a:bodyPr/>
                    <a:lstStyle/>
                    <a:p>
                      <a:pPr algn="l">
                        <a:spcAft>
                          <a:spcPts val="0"/>
                        </a:spcAft>
                      </a:pPr>
                      <a:r>
                        <a:rPr lang="en-GB" sz="1900" dirty="0">
                          <a:solidFill>
                            <a:schemeClr val="accent1">
                              <a:lumMod val="75000"/>
                            </a:schemeClr>
                          </a:solidFill>
                          <a:effectLst/>
                          <a:latin typeface="Candara"/>
                          <a:ea typeface="Calibri"/>
                          <a:cs typeface="Arial"/>
                        </a:rPr>
                        <a:t> </a:t>
                      </a:r>
                      <a:endParaRPr lang="en-GB" sz="1900" dirty="0">
                        <a:solidFill>
                          <a:schemeClr val="accent1">
                            <a:lumMod val="75000"/>
                          </a:schemeClr>
                        </a:solidFill>
                        <a:effectLst/>
                        <a:latin typeface="Times New Roman"/>
                        <a:ea typeface="Calibri"/>
                        <a:cs typeface="Times New Roman"/>
                      </a:endParaRPr>
                    </a:p>
                    <a:p>
                      <a:pPr algn="l">
                        <a:spcAft>
                          <a:spcPts val="0"/>
                        </a:spcAft>
                      </a:pPr>
                      <a:r>
                        <a:rPr lang="en-GB" sz="1900" dirty="0">
                          <a:solidFill>
                            <a:schemeClr val="accent1">
                              <a:lumMod val="75000"/>
                            </a:schemeClr>
                          </a:solidFill>
                          <a:effectLst/>
                          <a:latin typeface="Candara"/>
                          <a:ea typeface="Calibri"/>
                          <a:cs typeface="Arial"/>
                        </a:rPr>
                        <a:t>Any crime committed tends to be disorganised and spontaneous leaving many clues to their identity.</a:t>
                      </a:r>
                      <a:endParaRPr lang="en-GB" sz="1900" dirty="0">
                        <a:solidFill>
                          <a:schemeClr val="accent1">
                            <a:lumMod val="75000"/>
                          </a:schemeClr>
                        </a:solidFill>
                        <a:effectLst/>
                        <a:latin typeface="Times New Roman"/>
                        <a:ea typeface="Calibri"/>
                        <a:cs typeface="Times New Roman"/>
                      </a:endParaRPr>
                    </a:p>
                    <a:p>
                      <a:pPr algn="l">
                        <a:spcAft>
                          <a:spcPts val="0"/>
                        </a:spcAft>
                      </a:pPr>
                      <a:r>
                        <a:rPr lang="en-GB" sz="1900" dirty="0">
                          <a:solidFill>
                            <a:schemeClr val="accent1">
                              <a:lumMod val="75000"/>
                            </a:schemeClr>
                          </a:solidFill>
                          <a:effectLst/>
                          <a:latin typeface="Candara"/>
                          <a:ea typeface="Calibri"/>
                          <a:cs typeface="Arial"/>
                        </a:rPr>
                        <a:t> </a:t>
                      </a:r>
                      <a:endParaRPr lang="en-GB" sz="1900" dirty="0">
                        <a:solidFill>
                          <a:schemeClr val="accent1">
                            <a:lumMod val="75000"/>
                          </a:schemeClr>
                        </a:solidFill>
                        <a:effectLst/>
                        <a:latin typeface="Times New Roman"/>
                        <a:ea typeface="Calibri"/>
                        <a:cs typeface="Times New Roman"/>
                      </a:endParaRPr>
                    </a:p>
                  </a:txBody>
                  <a:tcPr marL="83608" marR="8360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tx2">
                        <a:lumMod val="40000"/>
                        <a:lumOff val="60000"/>
                      </a:schemeClr>
                    </a:solidFill>
                  </a:tcPr>
                </a:tc>
                <a:tc>
                  <a:txBody>
                    <a:bodyPr/>
                    <a:lstStyle/>
                    <a:p>
                      <a:pPr algn="l">
                        <a:spcAft>
                          <a:spcPts val="0"/>
                        </a:spcAft>
                      </a:pPr>
                      <a:r>
                        <a:rPr lang="en-GB" sz="1900" dirty="0">
                          <a:solidFill>
                            <a:schemeClr val="accent4">
                              <a:lumMod val="50000"/>
                            </a:schemeClr>
                          </a:solidFill>
                          <a:effectLst/>
                          <a:latin typeface="Candara"/>
                          <a:ea typeface="Calibri"/>
                          <a:cs typeface="Arial"/>
                        </a:rPr>
                        <a:t> </a:t>
                      </a:r>
                      <a:endParaRPr lang="en-GB" sz="1900" dirty="0">
                        <a:solidFill>
                          <a:schemeClr val="accent4">
                            <a:lumMod val="50000"/>
                          </a:schemeClr>
                        </a:solidFill>
                        <a:effectLst/>
                        <a:latin typeface="Times New Roman"/>
                        <a:ea typeface="Calibri"/>
                        <a:cs typeface="Times New Roman"/>
                      </a:endParaRPr>
                    </a:p>
                    <a:p>
                      <a:pPr algn="l">
                        <a:spcAft>
                          <a:spcPts val="0"/>
                        </a:spcAft>
                      </a:pPr>
                      <a:r>
                        <a:rPr lang="en-GB" sz="1900" dirty="0">
                          <a:solidFill>
                            <a:schemeClr val="accent4">
                              <a:lumMod val="50000"/>
                            </a:schemeClr>
                          </a:solidFill>
                          <a:effectLst/>
                          <a:latin typeface="Candara"/>
                          <a:ea typeface="Calibri"/>
                          <a:cs typeface="Arial"/>
                        </a:rPr>
                        <a:t>Well planned out crimes in every detail with little or no clues. </a:t>
                      </a:r>
                      <a:endParaRPr lang="en-GB" sz="1900" dirty="0">
                        <a:solidFill>
                          <a:schemeClr val="accent4">
                            <a:lumMod val="50000"/>
                          </a:schemeClr>
                        </a:solidFill>
                        <a:effectLst/>
                        <a:latin typeface="Times New Roman"/>
                        <a:ea typeface="Calibri"/>
                        <a:cs typeface="Times New Roman"/>
                      </a:endParaRPr>
                    </a:p>
                  </a:txBody>
                  <a:tcPr marL="83608" marR="8360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4">
                        <a:lumMod val="20000"/>
                        <a:lumOff val="80000"/>
                      </a:schemeClr>
                    </a:solidFill>
                  </a:tcPr>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17880975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p:cNvSpPr>
            <a:spLocks noGrp="1"/>
          </p:cNvSpPr>
          <p:nvPr>
            <p:ph type="body" idx="1"/>
          </p:nvPr>
        </p:nvSpPr>
        <p:spPr/>
        <p:txBody>
          <a:bodyPr/>
          <a:lstStyle/>
          <a:p>
            <a:r>
              <a:rPr lang="en-GB" dirty="0">
                <a:solidFill>
                  <a:schemeClr val="accent4">
                    <a:lumMod val="75000"/>
                  </a:schemeClr>
                </a:solidFill>
              </a:rPr>
              <a:t>Sociopath</a:t>
            </a:r>
            <a:r>
              <a:rPr lang="en-GB" dirty="0">
                <a:solidFill>
                  <a:srgbClr val="00FFFF"/>
                </a:solidFill>
              </a:rPr>
              <a:t> </a:t>
            </a:r>
            <a:endParaRPr lang="en-US" dirty="0">
              <a:solidFill>
                <a:srgbClr val="00FFFF"/>
              </a:solidFill>
            </a:endParaRPr>
          </a:p>
        </p:txBody>
      </p:sp>
      <p:sp>
        <p:nvSpPr>
          <p:cNvPr id="5" name="Content Placeholder 4"/>
          <p:cNvSpPr>
            <a:spLocks noGrp="1"/>
          </p:cNvSpPr>
          <p:nvPr>
            <p:ph sz="half" idx="2"/>
          </p:nvPr>
        </p:nvSpPr>
        <p:spPr>
          <a:xfrm>
            <a:off x="1541929" y="1600200"/>
            <a:ext cx="4462272" cy="2543325"/>
          </a:xfrm>
          <a:solidFill>
            <a:schemeClr val="accent4">
              <a:lumMod val="20000"/>
              <a:lumOff val="80000"/>
            </a:schemeClr>
          </a:solidFill>
          <a:ln>
            <a:solidFill>
              <a:schemeClr val="bg2">
                <a:lumMod val="50000"/>
              </a:schemeClr>
            </a:solidFill>
          </a:ln>
        </p:spPr>
        <p:txBody>
          <a:bodyPr/>
          <a:lstStyle/>
          <a:p>
            <a:r>
              <a:rPr lang="en-GB" dirty="0"/>
              <a:t>Environmental and social factors believed to be main cause.</a:t>
            </a:r>
            <a:endParaRPr lang="en-US" dirty="0"/>
          </a:p>
        </p:txBody>
      </p:sp>
      <p:sp>
        <p:nvSpPr>
          <p:cNvPr id="6" name="Text Placeholder 5"/>
          <p:cNvSpPr>
            <a:spLocks noGrp="1"/>
          </p:cNvSpPr>
          <p:nvPr>
            <p:ph type="body" sz="quarter" idx="3"/>
          </p:nvPr>
        </p:nvSpPr>
        <p:spPr/>
        <p:txBody>
          <a:bodyPr/>
          <a:lstStyle/>
          <a:p>
            <a:r>
              <a:rPr lang="en-GB" dirty="0">
                <a:solidFill>
                  <a:srgbClr val="0070C0"/>
                </a:solidFill>
              </a:rPr>
              <a:t>Psychopath </a:t>
            </a:r>
            <a:endParaRPr lang="en-US" dirty="0">
              <a:solidFill>
                <a:srgbClr val="0070C0"/>
              </a:solidFill>
            </a:endParaRPr>
          </a:p>
        </p:txBody>
      </p:sp>
      <p:sp>
        <p:nvSpPr>
          <p:cNvPr id="7" name="Content Placeholder 6"/>
          <p:cNvSpPr>
            <a:spLocks noGrp="1"/>
          </p:cNvSpPr>
          <p:nvPr>
            <p:ph sz="quarter" idx="4"/>
          </p:nvPr>
        </p:nvSpPr>
        <p:spPr>
          <a:xfrm>
            <a:off x="6197601" y="1600200"/>
            <a:ext cx="4881033" cy="2743200"/>
          </a:xfrm>
          <a:solidFill>
            <a:schemeClr val="tx2">
              <a:lumMod val="20000"/>
              <a:lumOff val="80000"/>
            </a:schemeClr>
          </a:solidFill>
          <a:ln>
            <a:solidFill>
              <a:schemeClr val="bg2">
                <a:lumMod val="50000"/>
              </a:schemeClr>
            </a:solidFill>
          </a:ln>
        </p:spPr>
        <p:txBody>
          <a:bodyPr/>
          <a:lstStyle/>
          <a:p>
            <a:r>
              <a:rPr lang="en-GB" dirty="0"/>
              <a:t>Combination of biological , genetic and behavioural factors believed to be main causes.</a:t>
            </a:r>
          </a:p>
          <a:p>
            <a:pPr marL="0" indent="0">
              <a:buNone/>
            </a:pPr>
            <a:endParaRPr lang="en-US" dirty="0"/>
          </a:p>
        </p:txBody>
      </p:sp>
      <p:sp>
        <p:nvSpPr>
          <p:cNvPr id="2" name="Title 1"/>
          <p:cNvSpPr>
            <a:spLocks noGrp="1"/>
          </p:cNvSpPr>
          <p:nvPr>
            <p:ph type="title"/>
          </p:nvPr>
        </p:nvSpPr>
        <p:spPr>
          <a:xfrm>
            <a:off x="609601" y="5359400"/>
            <a:ext cx="10464804" cy="1143000"/>
          </a:xfrm>
        </p:spPr>
        <p:txBody>
          <a:bodyPr/>
          <a:lstStyle/>
          <a:p>
            <a:r>
              <a:rPr lang="en-GB" dirty="0"/>
              <a:t>Further considerations:</a:t>
            </a:r>
            <a:endParaRPr lang="en-US" dirty="0"/>
          </a:p>
        </p:txBody>
      </p:sp>
      <p:sp>
        <p:nvSpPr>
          <p:cNvPr id="8" name="Rectangle 7"/>
          <p:cNvSpPr/>
          <p:nvPr/>
        </p:nvSpPr>
        <p:spPr>
          <a:xfrm>
            <a:off x="2094807" y="3250830"/>
            <a:ext cx="8520776" cy="190869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t>However, Hare (1999) proposes that they can and often are used interchangeably to refer to very similar behaviours; it is simply a matter of personal preference. Some avoid using psychopath because of its similarity to psychosis.</a:t>
            </a:r>
            <a:endParaRPr lang="en-US" sz="2400" dirty="0"/>
          </a:p>
        </p:txBody>
      </p:sp>
    </p:spTree>
    <p:extLst>
      <p:ext uri="{BB962C8B-B14F-4D97-AF65-F5344CB8AC3E}">
        <p14:creationId xmlns:p14="http://schemas.microsoft.com/office/powerpoint/2010/main" val="61530070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509B08A-C1EC-478C-86AF-60ADE06D9B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0290" y="685800"/>
            <a:ext cx="4818656" cy="4603749"/>
          </a:xfrm>
        </p:spPr>
        <p:txBody>
          <a:bodyPr>
            <a:normAutofit/>
          </a:bodyPr>
          <a:lstStyle/>
          <a:p>
            <a:pPr algn="r"/>
            <a:r>
              <a:rPr lang="en-GB" sz="5200"/>
              <a:t>A biological basis?</a:t>
            </a:r>
          </a:p>
        </p:txBody>
      </p:sp>
      <p:sp>
        <p:nvSpPr>
          <p:cNvPr id="10" name="Rectangle 9">
            <a:extLst>
              <a:ext uri="{FF2B5EF4-FFF2-40B4-BE49-F238E27FC236}">
                <a16:creationId xmlns:a16="http://schemas.microsoft.com/office/drawing/2014/main" id="{221CC330-4259-4C32-BF8B-5FE13FFABB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5999" y="0"/>
            <a:ext cx="6096001" cy="6858000"/>
          </a:xfrm>
          <a:prstGeom prst="rect">
            <a:avLst/>
          </a:prstGeom>
          <a:solidFill>
            <a:schemeClr val="bg2">
              <a:alpha val="97000"/>
            </a:schemeClr>
          </a:solidFill>
          <a:ln>
            <a:noFill/>
          </a:ln>
          <a:effectLst/>
        </p:spPr>
        <p:style>
          <a:lnRef idx="2">
            <a:schemeClr val="accent1">
              <a:shade val="50000"/>
            </a:schemeClr>
          </a:lnRef>
          <a:fillRef idx="1001">
            <a:schemeClr val="dk2"/>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sz="quarter" idx="13"/>
          </p:nvPr>
        </p:nvSpPr>
        <p:spPr>
          <a:xfrm>
            <a:off x="6625651" y="685799"/>
            <a:ext cx="4878959" cy="5451953"/>
          </a:xfrm>
        </p:spPr>
        <p:txBody>
          <a:bodyPr>
            <a:normAutofit/>
          </a:bodyPr>
          <a:lstStyle/>
          <a:p>
            <a:r>
              <a:rPr lang="en-GB" dirty="0">
                <a:solidFill>
                  <a:schemeClr val="tx1"/>
                </a:solidFill>
              </a:rPr>
              <a:t>Psychopaths do demonstrate characteristic physiological responses such as reduced fear in anticipation of pain/punishment, which leads to suggestion that they have an inability to experience fear anxiety and a heightened ability to maintain control in an anxiety provoking situation.</a:t>
            </a:r>
          </a:p>
        </p:txBody>
      </p:sp>
    </p:spTree>
    <p:extLst>
      <p:ext uri="{BB962C8B-B14F-4D97-AF65-F5344CB8AC3E}">
        <p14:creationId xmlns:p14="http://schemas.microsoft.com/office/powerpoint/2010/main" val="425877949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11200" y="5257800"/>
            <a:ext cx="11074400" cy="1143000"/>
          </a:xfrm>
        </p:spPr>
        <p:txBody>
          <a:bodyPr/>
          <a:lstStyle/>
          <a:p>
            <a:pPr algn="l"/>
            <a:r>
              <a:rPr lang="en-GB" sz="4800" dirty="0"/>
              <a:t>Neurodevelopmental disorders.</a:t>
            </a:r>
          </a:p>
        </p:txBody>
      </p:sp>
      <p:sp>
        <p:nvSpPr>
          <p:cNvPr id="3" name="Content Placeholder 2"/>
          <p:cNvSpPr>
            <a:spLocks noGrp="1"/>
          </p:cNvSpPr>
          <p:nvPr>
            <p:ph sz="quarter" idx="13"/>
          </p:nvPr>
        </p:nvSpPr>
        <p:spPr>
          <a:xfrm>
            <a:off x="1016000" y="731520"/>
            <a:ext cx="10160000" cy="4323080"/>
          </a:xfrm>
          <a:solidFill>
            <a:schemeClr val="tx1"/>
          </a:solidFill>
          <a:ln>
            <a:solidFill>
              <a:schemeClr val="bg2">
                <a:lumMod val="50000"/>
              </a:schemeClr>
            </a:solidFill>
          </a:ln>
        </p:spPr>
        <p:txBody>
          <a:bodyPr>
            <a:normAutofit lnSpcReduction="10000"/>
          </a:bodyPr>
          <a:lstStyle/>
          <a:p>
            <a:endParaRPr lang="en-GB" sz="2400" dirty="0"/>
          </a:p>
          <a:p>
            <a:endParaRPr lang="en-GB" sz="2400" dirty="0"/>
          </a:p>
          <a:p>
            <a:r>
              <a:rPr lang="en-GB" sz="2400" dirty="0"/>
              <a:t>`Our findings appear to be the first to provide evidence for a neurodevelopmental brain abnormality in those with antisocial personality disorder and psychopathy and support the hypothesis that </a:t>
            </a:r>
            <a:r>
              <a:rPr lang="en-GB" sz="2400" b="1" dirty="0"/>
              <a:t>early mal-development of limbic and septal structures </a:t>
            </a:r>
            <a:r>
              <a:rPr lang="en-GB" sz="2400" dirty="0"/>
              <a:t>predisposes to the spectrum of antisocial behaviours` Raine, Lee, Yang &amp; </a:t>
            </a:r>
            <a:r>
              <a:rPr lang="en-GB" sz="2400" dirty="0" err="1"/>
              <a:t>Colletti</a:t>
            </a:r>
            <a:r>
              <a:rPr lang="en-GB" sz="2400" dirty="0"/>
              <a:t> (2010).</a:t>
            </a:r>
          </a:p>
          <a:p>
            <a:r>
              <a:rPr lang="en-GB" sz="2400" dirty="0"/>
              <a:t>Those with CSP (</a:t>
            </a:r>
            <a:r>
              <a:rPr lang="en-GB" sz="2400" b="1" dirty="0"/>
              <a:t>Cavum septum </a:t>
            </a:r>
            <a:r>
              <a:rPr lang="en-GB" sz="2400" b="1" dirty="0" err="1"/>
              <a:t>pellucidum</a:t>
            </a:r>
            <a:r>
              <a:rPr lang="en-GB" sz="2400" dirty="0"/>
              <a:t>) had significantly higher levels of antisocial personality, psychopathy, arrests and convictions compared with controls.</a:t>
            </a:r>
          </a:p>
          <a:p>
            <a:endParaRPr lang="en-GB" dirty="0"/>
          </a:p>
          <a:p>
            <a:endParaRPr lang="en-GB" dirty="0"/>
          </a:p>
          <a:p>
            <a:endParaRPr lang="en-GB" dirty="0"/>
          </a:p>
        </p:txBody>
      </p:sp>
    </p:spTree>
    <p:extLst>
      <p:ext uri="{BB962C8B-B14F-4D97-AF65-F5344CB8AC3E}">
        <p14:creationId xmlns:p14="http://schemas.microsoft.com/office/powerpoint/2010/main" val="230093648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36801" y="5054600"/>
            <a:ext cx="8683348" cy="1143000"/>
          </a:xfrm>
        </p:spPr>
        <p:txBody>
          <a:bodyPr/>
          <a:lstStyle/>
          <a:p>
            <a:pPr algn="l"/>
            <a:r>
              <a:rPr lang="en-GB" sz="4800" dirty="0"/>
              <a:t>The MAO-A hypothesis</a:t>
            </a:r>
          </a:p>
        </p:txBody>
      </p:sp>
      <p:sp>
        <p:nvSpPr>
          <p:cNvPr id="3" name="Content Placeholder 2"/>
          <p:cNvSpPr>
            <a:spLocks noGrp="1"/>
          </p:cNvSpPr>
          <p:nvPr>
            <p:ph sz="quarter" idx="13"/>
          </p:nvPr>
        </p:nvSpPr>
        <p:spPr>
          <a:xfrm>
            <a:off x="711200" y="731520"/>
            <a:ext cx="10668000" cy="4119880"/>
          </a:xfrm>
          <a:solidFill>
            <a:schemeClr val="tx1"/>
          </a:solidFill>
          <a:ln>
            <a:solidFill>
              <a:schemeClr val="bg2">
                <a:lumMod val="50000"/>
              </a:schemeClr>
            </a:solidFill>
          </a:ln>
        </p:spPr>
        <p:txBody>
          <a:bodyPr>
            <a:normAutofit/>
          </a:bodyPr>
          <a:lstStyle/>
          <a:p>
            <a:endParaRPr lang="en-GB" dirty="0"/>
          </a:p>
          <a:p>
            <a:r>
              <a:rPr lang="en-GB" dirty="0"/>
              <a:t>Converging evidence suggests that the </a:t>
            </a:r>
            <a:r>
              <a:rPr lang="en-GB" b="1" dirty="0"/>
              <a:t>short allele </a:t>
            </a:r>
            <a:r>
              <a:rPr lang="en-GB" dirty="0"/>
              <a:t>of the serotonin transporter gene increases risk for a variety of psychological disorders, including </a:t>
            </a:r>
            <a:r>
              <a:rPr lang="en-GB" b="1" dirty="0"/>
              <a:t>depression, anxiety, and alcoholism. </a:t>
            </a:r>
          </a:p>
          <a:p>
            <a:r>
              <a:rPr lang="en-GB" dirty="0"/>
              <a:t>Findings associated with the </a:t>
            </a:r>
            <a:r>
              <a:rPr lang="en-GB" b="1" dirty="0"/>
              <a:t>long allele </a:t>
            </a:r>
            <a:r>
              <a:rPr lang="en-GB" dirty="0"/>
              <a:t>of the serotonin transporter gene share striking similarities with findings from studies of </a:t>
            </a:r>
            <a:r>
              <a:rPr lang="en-GB" b="1" dirty="0"/>
              <a:t>psychopathy</a:t>
            </a:r>
            <a:r>
              <a:rPr lang="en-GB" dirty="0"/>
              <a:t>. The long/long genotype may be a potential risk factor for the development of psychopathic traits (Glenn, 2011).</a:t>
            </a:r>
          </a:p>
          <a:p>
            <a:r>
              <a:rPr lang="en-GB" dirty="0"/>
              <a:t>However… remember EPIGENETICS?</a:t>
            </a:r>
          </a:p>
          <a:p>
            <a:r>
              <a:rPr lang="en-GB" dirty="0"/>
              <a:t>"YOUR ENVIRONMENT CAN PLAY A ROLE IN WHICH GENES ARE TURNED ON OR OFF.“ Jim Fallon (2014). </a:t>
            </a:r>
          </a:p>
          <a:p>
            <a:endParaRPr lang="en-GB" dirty="0"/>
          </a:p>
          <a:p>
            <a:endParaRPr lang="en-GB" dirty="0"/>
          </a:p>
        </p:txBody>
      </p:sp>
    </p:spTree>
    <p:extLst>
      <p:ext uri="{BB962C8B-B14F-4D97-AF65-F5344CB8AC3E}">
        <p14:creationId xmlns:p14="http://schemas.microsoft.com/office/powerpoint/2010/main" val="130112047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90FE681-1E05-478A-89DC-5F7AB37CFD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4212" y="685799"/>
            <a:ext cx="3747111" cy="4892040"/>
          </a:xfrm>
        </p:spPr>
        <p:txBody>
          <a:bodyPr>
            <a:normAutofit/>
          </a:bodyPr>
          <a:lstStyle/>
          <a:p>
            <a:pPr algn="r"/>
            <a:r>
              <a:rPr lang="en-GB"/>
              <a:t>The MAO-A hypothesis</a:t>
            </a:r>
          </a:p>
        </p:txBody>
      </p:sp>
      <p:cxnSp>
        <p:nvCxnSpPr>
          <p:cNvPr id="10" name="Straight Connector 9">
            <a:extLst>
              <a:ext uri="{FF2B5EF4-FFF2-40B4-BE49-F238E27FC236}">
                <a16:creationId xmlns:a16="http://schemas.microsoft.com/office/drawing/2014/main" id="{2E2F21DC-5F0E-42CF-B89C-C1E25E175CB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0783" y="1532373"/>
            <a:ext cx="0" cy="3198892"/>
          </a:xfrm>
          <a:prstGeom prst="line">
            <a:avLst/>
          </a:prstGeom>
          <a:ln w="19050">
            <a:solidFill>
              <a:schemeClr val="tx1">
                <a:alpha val="6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sz="quarter" idx="13"/>
          </p:nvPr>
        </p:nvSpPr>
        <p:spPr>
          <a:xfrm>
            <a:off x="4870244" y="263046"/>
            <a:ext cx="6966852" cy="6162805"/>
          </a:xfrm>
          <a:solidFill>
            <a:schemeClr val="tx2">
              <a:lumMod val="20000"/>
              <a:lumOff val="80000"/>
            </a:schemeClr>
          </a:solidFill>
        </p:spPr>
        <p:txBody>
          <a:bodyPr>
            <a:normAutofit/>
          </a:bodyPr>
          <a:lstStyle/>
          <a:p>
            <a:r>
              <a:rPr lang="en-GB" dirty="0">
                <a:solidFill>
                  <a:schemeClr val="bg1"/>
                </a:solidFill>
              </a:rPr>
              <a:t>Monoamine oxidase A gene (MAOA) has earned the nickname “warrior gene” because it has been linked to aggression in observational and survey-based studies.</a:t>
            </a:r>
          </a:p>
          <a:p>
            <a:r>
              <a:rPr lang="en-GB" dirty="0">
                <a:solidFill>
                  <a:schemeClr val="bg1"/>
                </a:solidFill>
              </a:rPr>
              <a:t>The MAOA gene codes for the enzyme monoamine oxidase A that plays a key role in the </a:t>
            </a:r>
            <a:r>
              <a:rPr lang="en-GB" b="1" dirty="0">
                <a:solidFill>
                  <a:schemeClr val="bg1"/>
                </a:solidFill>
              </a:rPr>
              <a:t>metabolism</a:t>
            </a:r>
            <a:r>
              <a:rPr lang="en-GB" dirty="0">
                <a:solidFill>
                  <a:schemeClr val="bg1"/>
                </a:solidFill>
              </a:rPr>
              <a:t> of neurotransmitters, including dopamine, norepinephrine, and </a:t>
            </a:r>
            <a:r>
              <a:rPr lang="en-GB" b="1" dirty="0">
                <a:solidFill>
                  <a:schemeClr val="bg1"/>
                </a:solidFill>
              </a:rPr>
              <a:t>serotonin</a:t>
            </a:r>
            <a:r>
              <a:rPr lang="en-GB" dirty="0">
                <a:solidFill>
                  <a:schemeClr val="bg1"/>
                </a:solidFill>
              </a:rPr>
              <a:t>. </a:t>
            </a:r>
          </a:p>
          <a:p>
            <a:r>
              <a:rPr lang="en-GB" dirty="0">
                <a:solidFill>
                  <a:schemeClr val="bg1"/>
                </a:solidFill>
              </a:rPr>
              <a:t>Studies with mice found that MAOA pups were more aggressive than their normal counterparts. </a:t>
            </a:r>
          </a:p>
          <a:p>
            <a:r>
              <a:rPr lang="en-GB" dirty="0">
                <a:solidFill>
                  <a:schemeClr val="bg1"/>
                </a:solidFill>
              </a:rPr>
              <a:t>A Dutch family with a repeated incidence of violent criminal behaviour among males across several generations was also found to have an </a:t>
            </a:r>
            <a:r>
              <a:rPr lang="en-GB" b="1" dirty="0">
                <a:solidFill>
                  <a:schemeClr val="bg1"/>
                </a:solidFill>
              </a:rPr>
              <a:t>abnormality in MAOA</a:t>
            </a:r>
            <a:r>
              <a:rPr lang="en-GB" dirty="0">
                <a:solidFill>
                  <a:schemeClr val="bg1"/>
                </a:solidFill>
              </a:rPr>
              <a:t>. (Brunner, </a:t>
            </a:r>
            <a:r>
              <a:rPr lang="en-GB" dirty="0" err="1">
                <a:solidFill>
                  <a:schemeClr val="bg1"/>
                </a:solidFill>
              </a:rPr>
              <a:t>Nelen</a:t>
            </a:r>
            <a:r>
              <a:rPr lang="en-GB" dirty="0">
                <a:solidFill>
                  <a:schemeClr val="bg1"/>
                </a:solidFill>
              </a:rPr>
              <a:t>, </a:t>
            </a:r>
            <a:r>
              <a:rPr lang="en-GB" dirty="0" err="1">
                <a:solidFill>
                  <a:schemeClr val="bg1"/>
                </a:solidFill>
              </a:rPr>
              <a:t>Breakefield</a:t>
            </a:r>
            <a:r>
              <a:rPr lang="en-GB" dirty="0">
                <a:solidFill>
                  <a:schemeClr val="bg1"/>
                </a:solidFill>
              </a:rPr>
              <a:t>, Ropers, van Oost, 1993).</a:t>
            </a:r>
          </a:p>
        </p:txBody>
      </p:sp>
    </p:spTree>
    <p:extLst>
      <p:ext uri="{BB962C8B-B14F-4D97-AF65-F5344CB8AC3E}">
        <p14:creationId xmlns:p14="http://schemas.microsoft.com/office/powerpoint/2010/main" val="35042785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90FE681-1E05-478A-89DC-5F7AB37CFD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A7A5DC1-E3F7-12C6-131E-D12A1DAC9BF9}"/>
              </a:ext>
            </a:extLst>
          </p:cNvPr>
          <p:cNvSpPr>
            <a:spLocks noGrp="1"/>
          </p:cNvSpPr>
          <p:nvPr>
            <p:ph type="title"/>
          </p:nvPr>
        </p:nvSpPr>
        <p:spPr>
          <a:xfrm>
            <a:off x="-3248961" y="685798"/>
            <a:ext cx="3747111" cy="4892040"/>
          </a:xfrm>
        </p:spPr>
        <p:txBody>
          <a:bodyPr>
            <a:normAutofit/>
          </a:bodyPr>
          <a:lstStyle/>
          <a:p>
            <a:pPr algn="r"/>
            <a:endParaRPr lang="en-GB" dirty="0"/>
          </a:p>
        </p:txBody>
      </p:sp>
      <p:cxnSp>
        <p:nvCxnSpPr>
          <p:cNvPr id="10" name="Straight Connector 9">
            <a:extLst>
              <a:ext uri="{FF2B5EF4-FFF2-40B4-BE49-F238E27FC236}">
                <a16:creationId xmlns:a16="http://schemas.microsoft.com/office/drawing/2014/main" id="{2E2F21DC-5F0E-42CF-B89C-C1E25E175CB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0783" y="1532373"/>
            <a:ext cx="0" cy="3198892"/>
          </a:xfrm>
          <a:prstGeom prst="line">
            <a:avLst/>
          </a:prstGeom>
          <a:ln w="19050">
            <a:solidFill>
              <a:schemeClr val="tx1">
                <a:alpha val="6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80E31C5-7824-014E-CC4E-8AC142E7A764}"/>
              </a:ext>
            </a:extLst>
          </p:cNvPr>
          <p:cNvSpPr>
            <a:spLocks noGrp="1"/>
          </p:cNvSpPr>
          <p:nvPr>
            <p:ph sz="quarter" idx="13"/>
          </p:nvPr>
        </p:nvSpPr>
        <p:spPr>
          <a:xfrm>
            <a:off x="4979962" y="685798"/>
            <a:ext cx="6288260" cy="5605671"/>
          </a:xfrm>
          <a:solidFill>
            <a:schemeClr val="tx2">
              <a:lumMod val="20000"/>
              <a:lumOff val="80000"/>
            </a:schemeClr>
          </a:solidFill>
          <a:ln>
            <a:solidFill>
              <a:schemeClr val="accent1"/>
            </a:solidFill>
          </a:ln>
        </p:spPr>
        <p:txBody>
          <a:bodyPr>
            <a:normAutofit/>
          </a:bodyPr>
          <a:lstStyle/>
          <a:p>
            <a:pPr>
              <a:lnSpc>
                <a:spcPct val="90000"/>
              </a:lnSpc>
            </a:pPr>
            <a:endParaRPr lang="en-GB" dirty="0">
              <a:solidFill>
                <a:schemeClr val="bg1"/>
              </a:solidFill>
            </a:endParaRPr>
          </a:p>
          <a:p>
            <a:pPr>
              <a:lnSpc>
                <a:spcPct val="90000"/>
              </a:lnSpc>
            </a:pPr>
            <a:r>
              <a:rPr lang="en-GB" dirty="0">
                <a:solidFill>
                  <a:schemeClr val="bg1"/>
                </a:solidFill>
              </a:rPr>
              <a:t>Recent neuroimaging demonstrates that during emotional arousal, </a:t>
            </a:r>
            <a:r>
              <a:rPr lang="en-GB" b="1" dirty="0">
                <a:solidFill>
                  <a:schemeClr val="bg1"/>
                </a:solidFill>
              </a:rPr>
              <a:t>MAOA-Low</a:t>
            </a:r>
            <a:r>
              <a:rPr lang="en-GB" dirty="0">
                <a:solidFill>
                  <a:schemeClr val="bg1"/>
                </a:solidFill>
              </a:rPr>
              <a:t> men show greater reactivity in the amygdala and lower activity in the regulatory prefrontal areas. Such work suggests the emotional and cognitive channels that link MAOA-L to impulsive forms of aggression.</a:t>
            </a:r>
          </a:p>
          <a:p>
            <a:pPr>
              <a:lnSpc>
                <a:spcPct val="90000"/>
              </a:lnSpc>
            </a:pPr>
            <a:r>
              <a:rPr lang="en-GB" dirty="0">
                <a:solidFill>
                  <a:schemeClr val="bg1"/>
                </a:solidFill>
              </a:rPr>
              <a:t>Moreover, a functional polymorphism in the MAOA gene can mediate the impact of traumatic early life events on the propensity to engage in violence as an adult. Specifically, children who had suffered abuse and who had the </a:t>
            </a:r>
            <a:r>
              <a:rPr lang="en-GB" b="1" dirty="0">
                <a:solidFill>
                  <a:schemeClr val="bg1"/>
                </a:solidFill>
              </a:rPr>
              <a:t>low activity form of MAOA </a:t>
            </a:r>
            <a:r>
              <a:rPr lang="en-GB" dirty="0">
                <a:solidFill>
                  <a:schemeClr val="bg1"/>
                </a:solidFill>
              </a:rPr>
              <a:t>were much more likely to develop antisocial problems as adults (Caspi et al., 2002). </a:t>
            </a:r>
          </a:p>
          <a:p>
            <a:pPr>
              <a:lnSpc>
                <a:spcPct val="90000"/>
              </a:lnSpc>
            </a:pPr>
            <a:endParaRPr lang="en-GB" dirty="0">
              <a:solidFill>
                <a:schemeClr val="tx1"/>
              </a:solidFill>
            </a:endParaRPr>
          </a:p>
        </p:txBody>
      </p:sp>
      <p:pic>
        <p:nvPicPr>
          <p:cNvPr id="2050" name="Picture 2" descr="Serial Killer Genes | FOS Media ...">
            <a:extLst>
              <a:ext uri="{FF2B5EF4-FFF2-40B4-BE49-F238E27FC236}">
                <a16:creationId xmlns:a16="http://schemas.microsoft.com/office/drawing/2014/main" id="{D4D9DB35-FC6E-309E-1609-E3BA3BB3044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7668" y="2029216"/>
            <a:ext cx="4371804" cy="2542784"/>
          </a:xfrm>
          <a:prstGeom prst="rect">
            <a:avLst/>
          </a:prstGeom>
          <a:noFill/>
          <a:ln>
            <a:solidFill>
              <a:schemeClr val="accent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3685620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59561B-BB65-98C5-E749-6840668A1B9C}"/>
              </a:ext>
            </a:extLst>
          </p:cNvPr>
          <p:cNvSpPr>
            <a:spLocks noGrp="1"/>
          </p:cNvSpPr>
          <p:nvPr>
            <p:ph type="title"/>
          </p:nvPr>
        </p:nvSpPr>
        <p:spPr>
          <a:xfrm>
            <a:off x="890046" y="5350933"/>
            <a:ext cx="10378040" cy="1507067"/>
          </a:xfrm>
        </p:spPr>
        <p:txBody>
          <a:bodyPr/>
          <a:lstStyle/>
          <a:p>
            <a:r>
              <a:rPr lang="en-GB" dirty="0"/>
              <a:t>So… To simplify: serotonergic pathways -  </a:t>
            </a:r>
          </a:p>
        </p:txBody>
      </p:sp>
      <p:sp>
        <p:nvSpPr>
          <p:cNvPr id="4" name="Text Placeholder 3">
            <a:extLst>
              <a:ext uri="{FF2B5EF4-FFF2-40B4-BE49-F238E27FC236}">
                <a16:creationId xmlns:a16="http://schemas.microsoft.com/office/drawing/2014/main" id="{48097C6A-01CB-4072-F3E4-D0DBA48B5EE1}"/>
              </a:ext>
            </a:extLst>
          </p:cNvPr>
          <p:cNvSpPr>
            <a:spLocks noGrp="1"/>
          </p:cNvSpPr>
          <p:nvPr>
            <p:ph type="body" idx="1"/>
          </p:nvPr>
        </p:nvSpPr>
        <p:spPr>
          <a:solidFill>
            <a:schemeClr val="tx2">
              <a:lumMod val="20000"/>
              <a:lumOff val="80000"/>
            </a:schemeClr>
          </a:solidFill>
          <a:ln>
            <a:solidFill>
              <a:schemeClr val="accent1"/>
            </a:solidFill>
          </a:ln>
        </p:spPr>
        <p:txBody>
          <a:bodyPr/>
          <a:lstStyle/>
          <a:p>
            <a:r>
              <a:rPr lang="en-GB" dirty="0">
                <a:solidFill>
                  <a:schemeClr val="bg1"/>
                </a:solidFill>
              </a:rPr>
              <a:t>The MAOA gene </a:t>
            </a:r>
          </a:p>
        </p:txBody>
      </p:sp>
      <p:sp>
        <p:nvSpPr>
          <p:cNvPr id="5" name="Content Placeholder 4">
            <a:extLst>
              <a:ext uri="{FF2B5EF4-FFF2-40B4-BE49-F238E27FC236}">
                <a16:creationId xmlns:a16="http://schemas.microsoft.com/office/drawing/2014/main" id="{685163DB-1B2F-0E91-A2A7-4993D67DC924}"/>
              </a:ext>
            </a:extLst>
          </p:cNvPr>
          <p:cNvSpPr>
            <a:spLocks noGrp="1"/>
          </p:cNvSpPr>
          <p:nvPr>
            <p:ph sz="half" idx="2"/>
          </p:nvPr>
        </p:nvSpPr>
        <p:spPr>
          <a:xfrm>
            <a:off x="684212" y="1456794"/>
            <a:ext cx="4937655" cy="3030538"/>
          </a:xfrm>
          <a:solidFill>
            <a:schemeClr val="tx2">
              <a:lumMod val="60000"/>
              <a:lumOff val="40000"/>
            </a:schemeClr>
          </a:solidFill>
          <a:ln>
            <a:solidFill>
              <a:schemeClr val="accent1"/>
            </a:solidFill>
          </a:ln>
        </p:spPr>
        <p:txBody>
          <a:bodyPr/>
          <a:lstStyle/>
          <a:p>
            <a:r>
              <a:rPr lang="en-GB" dirty="0"/>
              <a:t>Located on the X chromosome</a:t>
            </a:r>
          </a:p>
          <a:p>
            <a:r>
              <a:rPr lang="en-GB" dirty="0"/>
              <a:t>If a SHORT allele, it means lower MAOA activity</a:t>
            </a:r>
          </a:p>
          <a:p>
            <a:r>
              <a:rPr lang="en-GB" dirty="0"/>
              <a:t>Which means MORE Serotonin activity (more reuptake, so less at synapse)</a:t>
            </a:r>
          </a:p>
          <a:p>
            <a:r>
              <a:rPr lang="en-GB" dirty="0"/>
              <a:t>If a long allele = higher MAOA and less Serotonin (low risk)</a:t>
            </a:r>
          </a:p>
        </p:txBody>
      </p:sp>
      <p:sp>
        <p:nvSpPr>
          <p:cNvPr id="6" name="Text Placeholder 5">
            <a:extLst>
              <a:ext uri="{FF2B5EF4-FFF2-40B4-BE49-F238E27FC236}">
                <a16:creationId xmlns:a16="http://schemas.microsoft.com/office/drawing/2014/main" id="{B088C592-7060-9D0E-95C6-CDB35637D1D0}"/>
              </a:ext>
            </a:extLst>
          </p:cNvPr>
          <p:cNvSpPr>
            <a:spLocks noGrp="1"/>
          </p:cNvSpPr>
          <p:nvPr>
            <p:ph type="body" sz="quarter" idx="3"/>
          </p:nvPr>
        </p:nvSpPr>
        <p:spPr>
          <a:solidFill>
            <a:schemeClr val="accent5">
              <a:lumMod val="20000"/>
              <a:lumOff val="80000"/>
            </a:schemeClr>
          </a:solidFill>
          <a:ln>
            <a:solidFill>
              <a:schemeClr val="accent1"/>
            </a:solidFill>
          </a:ln>
        </p:spPr>
        <p:txBody>
          <a:bodyPr/>
          <a:lstStyle/>
          <a:p>
            <a:r>
              <a:rPr lang="en-GB" dirty="0">
                <a:solidFill>
                  <a:schemeClr val="bg1"/>
                </a:solidFill>
              </a:rPr>
              <a:t>The 5HTT transporter gene</a:t>
            </a:r>
          </a:p>
        </p:txBody>
      </p:sp>
      <p:sp>
        <p:nvSpPr>
          <p:cNvPr id="7" name="Content Placeholder 6">
            <a:extLst>
              <a:ext uri="{FF2B5EF4-FFF2-40B4-BE49-F238E27FC236}">
                <a16:creationId xmlns:a16="http://schemas.microsoft.com/office/drawing/2014/main" id="{16C0A870-96FC-9773-87E7-0BF1B64D61BD}"/>
              </a:ext>
            </a:extLst>
          </p:cNvPr>
          <p:cNvSpPr>
            <a:spLocks noGrp="1"/>
          </p:cNvSpPr>
          <p:nvPr>
            <p:ph sz="quarter" idx="4"/>
          </p:nvPr>
        </p:nvSpPr>
        <p:spPr>
          <a:xfrm>
            <a:off x="6096000" y="1456794"/>
            <a:ext cx="4929188" cy="3030538"/>
          </a:xfrm>
          <a:solidFill>
            <a:schemeClr val="accent5">
              <a:lumMod val="40000"/>
              <a:lumOff val="60000"/>
            </a:schemeClr>
          </a:solidFill>
          <a:ln>
            <a:solidFill>
              <a:schemeClr val="accent1"/>
            </a:solidFill>
          </a:ln>
        </p:spPr>
        <p:txBody>
          <a:bodyPr/>
          <a:lstStyle/>
          <a:p>
            <a:r>
              <a:rPr lang="en-GB" dirty="0"/>
              <a:t>Again both long and short variants</a:t>
            </a:r>
          </a:p>
          <a:p>
            <a:r>
              <a:rPr lang="en-GB" dirty="0"/>
              <a:t>The Long-Long variant is associated with higher serotonin reuptake, again less available at synapse (high risk)</a:t>
            </a:r>
          </a:p>
          <a:p>
            <a:r>
              <a:rPr lang="en-GB" dirty="0"/>
              <a:t>Both Short-Long and Short-Short alleles are low risk</a:t>
            </a:r>
          </a:p>
        </p:txBody>
      </p:sp>
    </p:spTree>
    <p:extLst>
      <p:ext uri="{BB962C8B-B14F-4D97-AF65-F5344CB8AC3E}">
        <p14:creationId xmlns:p14="http://schemas.microsoft.com/office/powerpoint/2010/main" val="245646079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9403C7F-76AE-4587-92A2-D4E41EBE68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p:cNvSpPr>
            <a:spLocks noGrp="1"/>
          </p:cNvSpPr>
          <p:nvPr>
            <p:ph type="title"/>
          </p:nvPr>
        </p:nvSpPr>
        <p:spPr>
          <a:xfrm>
            <a:off x="3978579" y="4487332"/>
            <a:ext cx="5627158" cy="1507067"/>
          </a:xfrm>
        </p:spPr>
        <p:txBody>
          <a:bodyPr>
            <a:normAutofit/>
          </a:bodyPr>
          <a:lstStyle/>
          <a:p>
            <a:r>
              <a:rPr lang="en-GB" dirty="0"/>
              <a:t>Interaction model:</a:t>
            </a:r>
          </a:p>
        </p:txBody>
      </p:sp>
      <p:pic>
        <p:nvPicPr>
          <p:cNvPr id="5" name="Picture 4" descr="Brain made out of yellow balls">
            <a:extLst>
              <a:ext uri="{FF2B5EF4-FFF2-40B4-BE49-F238E27FC236}">
                <a16:creationId xmlns:a16="http://schemas.microsoft.com/office/drawing/2014/main" id="{0599ACE4-0D6B-36A2-DB71-891687F9C3B9}"/>
              </a:ext>
            </a:extLst>
          </p:cNvPr>
          <p:cNvPicPr>
            <a:picLocks noChangeAspect="1"/>
          </p:cNvPicPr>
          <p:nvPr/>
        </p:nvPicPr>
        <p:blipFill rotWithShape="1">
          <a:blip r:embed="rId2"/>
          <a:srcRect l="32997" r="31258" b="1"/>
          <a:stretch/>
        </p:blipFill>
        <p:spPr>
          <a:xfrm>
            <a:off x="831" y="10"/>
            <a:ext cx="3502025" cy="6857990"/>
          </a:xfrm>
          <a:prstGeom prst="rect">
            <a:avLst/>
          </a:prstGeom>
          <a:effectLst>
            <a:innerShdw blurRad="57150" dist="38100" dir="14460000">
              <a:prstClr val="black">
                <a:alpha val="70000"/>
              </a:prstClr>
            </a:innerShdw>
          </a:effectLst>
        </p:spPr>
      </p:pic>
      <p:sp>
        <p:nvSpPr>
          <p:cNvPr id="2" name="Content Placeholder 1"/>
          <p:cNvSpPr>
            <a:spLocks noGrp="1"/>
          </p:cNvSpPr>
          <p:nvPr>
            <p:ph sz="quarter" idx="13"/>
          </p:nvPr>
        </p:nvSpPr>
        <p:spPr>
          <a:xfrm>
            <a:off x="3884612" y="263047"/>
            <a:ext cx="8015114" cy="4613753"/>
          </a:xfrm>
          <a:solidFill>
            <a:schemeClr val="tx2">
              <a:lumMod val="20000"/>
              <a:lumOff val="80000"/>
            </a:schemeClr>
          </a:solidFill>
          <a:ln>
            <a:solidFill>
              <a:schemeClr val="accent1"/>
            </a:solidFill>
          </a:ln>
        </p:spPr>
        <p:txBody>
          <a:bodyPr>
            <a:normAutofit/>
          </a:bodyPr>
          <a:lstStyle/>
          <a:p>
            <a:pPr>
              <a:lnSpc>
                <a:spcPct val="90000"/>
              </a:lnSpc>
            </a:pPr>
            <a:r>
              <a:rPr lang="en-GB" sz="1600" dirty="0"/>
              <a:t>Obviously, psychopathy is a complex interaction between nature and nurture (genes and environment).</a:t>
            </a:r>
          </a:p>
          <a:p>
            <a:pPr>
              <a:lnSpc>
                <a:spcPct val="90000"/>
              </a:lnSpc>
            </a:pPr>
            <a:r>
              <a:rPr lang="en-GB" sz="1600" dirty="0"/>
              <a:t>Evidence supports the idea that genetics contribute to brain function and basic personality, which in turn affects how the individual responds to and interacts with the environment.</a:t>
            </a:r>
          </a:p>
          <a:p>
            <a:pPr>
              <a:lnSpc>
                <a:spcPct val="90000"/>
              </a:lnSpc>
            </a:pPr>
            <a:r>
              <a:rPr lang="en-GB" sz="1600" dirty="0"/>
              <a:t>Their biology provides a poor basis for socialisation and conscience.</a:t>
            </a:r>
          </a:p>
          <a:p>
            <a:pPr>
              <a:lnSpc>
                <a:spcPct val="90000"/>
              </a:lnSpc>
            </a:pPr>
            <a:r>
              <a:rPr lang="en-GB" sz="1600" dirty="0"/>
              <a:t>Whilst poor parenting and adverse environments do not cause psychopathy, they do influence how the disorder develops and is expressed.</a:t>
            </a:r>
          </a:p>
          <a:p>
            <a:pPr>
              <a:lnSpc>
                <a:spcPct val="90000"/>
              </a:lnSpc>
            </a:pPr>
            <a:r>
              <a:rPr lang="en-GB" sz="1600" dirty="0"/>
              <a:t>Raine et al.(2010) found a cross-sectional relationship between maternal and paternal bonding, childhood physical abuse and psychopathic personality at age 28 years.</a:t>
            </a:r>
          </a:p>
        </p:txBody>
      </p:sp>
      <p:grpSp>
        <p:nvGrpSpPr>
          <p:cNvPr id="11" name="Group 10">
            <a:extLst>
              <a:ext uri="{FF2B5EF4-FFF2-40B4-BE49-F238E27FC236}">
                <a16:creationId xmlns:a16="http://schemas.microsoft.com/office/drawing/2014/main" id="{D6C71778-3DDA-4748-AEBB-2A4B7501632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12" name="Straight Connector 11">
              <a:extLst>
                <a:ext uri="{FF2B5EF4-FFF2-40B4-BE49-F238E27FC236}">
                  <a16:creationId xmlns:a16="http://schemas.microsoft.com/office/drawing/2014/main" id="{BA1F5C7D-5183-424E-BD72-BBFC59C5A26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B848F76E-D8DE-4826-901B-4E4090240E5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FAE84420-E672-4A16-8384-42BDDC4A962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044D91EB-FA8D-4FD3-88F8-053F9962BD4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756B711F-46BD-4789-926C-CF2F01F71D6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Tree>
    <p:extLst>
      <p:ext uri="{BB962C8B-B14F-4D97-AF65-F5344CB8AC3E}">
        <p14:creationId xmlns:p14="http://schemas.microsoft.com/office/powerpoint/2010/main" val="1073034194"/>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90FE681-1E05-478A-89DC-5F7AB37CFD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p:cNvSpPr>
            <a:spLocks noGrp="1"/>
          </p:cNvSpPr>
          <p:nvPr>
            <p:ph type="title"/>
          </p:nvPr>
        </p:nvSpPr>
        <p:spPr>
          <a:xfrm>
            <a:off x="684212" y="685799"/>
            <a:ext cx="3747111" cy="4892040"/>
          </a:xfrm>
        </p:spPr>
        <p:txBody>
          <a:bodyPr>
            <a:normAutofit/>
          </a:bodyPr>
          <a:lstStyle/>
          <a:p>
            <a:pPr algn="r"/>
            <a:r>
              <a:rPr lang="en-GB" dirty="0"/>
              <a:t>Do individuals grow out of psychopathy?</a:t>
            </a:r>
          </a:p>
        </p:txBody>
      </p:sp>
      <p:cxnSp>
        <p:nvCxnSpPr>
          <p:cNvPr id="10" name="Straight Connector 9">
            <a:extLst>
              <a:ext uri="{FF2B5EF4-FFF2-40B4-BE49-F238E27FC236}">
                <a16:creationId xmlns:a16="http://schemas.microsoft.com/office/drawing/2014/main" id="{2E2F21DC-5F0E-42CF-B89C-C1E25E175CB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0783" y="1532373"/>
            <a:ext cx="0" cy="3198892"/>
          </a:xfrm>
          <a:prstGeom prst="line">
            <a:avLst/>
          </a:prstGeom>
          <a:ln w="19050">
            <a:solidFill>
              <a:schemeClr val="tx1">
                <a:alpha val="60000"/>
              </a:schemeClr>
            </a:solidFill>
          </a:ln>
        </p:spPr>
        <p:style>
          <a:lnRef idx="1">
            <a:schemeClr val="accent1"/>
          </a:lnRef>
          <a:fillRef idx="0">
            <a:schemeClr val="accent1"/>
          </a:fillRef>
          <a:effectRef idx="0">
            <a:schemeClr val="accent1"/>
          </a:effectRef>
          <a:fontRef idx="minor">
            <a:schemeClr val="tx1"/>
          </a:fontRef>
        </p:style>
      </p:cxnSp>
      <p:sp>
        <p:nvSpPr>
          <p:cNvPr id="2" name="Content Placeholder 1"/>
          <p:cNvSpPr>
            <a:spLocks noGrp="1"/>
          </p:cNvSpPr>
          <p:nvPr>
            <p:ph sz="quarter" idx="13"/>
          </p:nvPr>
        </p:nvSpPr>
        <p:spPr>
          <a:xfrm>
            <a:off x="4979962" y="685798"/>
            <a:ext cx="6288260" cy="5652371"/>
          </a:xfrm>
          <a:solidFill>
            <a:schemeClr val="tx2">
              <a:lumMod val="20000"/>
              <a:lumOff val="80000"/>
            </a:schemeClr>
          </a:solidFill>
          <a:ln>
            <a:solidFill>
              <a:schemeClr val="accent1"/>
            </a:solidFill>
          </a:ln>
        </p:spPr>
        <p:txBody>
          <a:bodyPr>
            <a:normAutofit/>
          </a:bodyPr>
          <a:lstStyle/>
          <a:p>
            <a:r>
              <a:rPr lang="en-GB" dirty="0">
                <a:solidFill>
                  <a:schemeClr val="bg1"/>
                </a:solidFill>
              </a:rPr>
              <a:t>The offending level is high until they reach 40`s then it declines.</a:t>
            </a:r>
          </a:p>
          <a:p>
            <a:r>
              <a:rPr lang="en-GB" dirty="0">
                <a:solidFill>
                  <a:schemeClr val="bg1"/>
                </a:solidFill>
              </a:rPr>
              <a:t>Why?</a:t>
            </a:r>
          </a:p>
          <a:p>
            <a:r>
              <a:rPr lang="en-GB" dirty="0">
                <a:solidFill>
                  <a:schemeClr val="bg1"/>
                </a:solidFill>
              </a:rPr>
              <a:t>The drop is even sharper in non-violent offenders.</a:t>
            </a:r>
          </a:p>
          <a:p>
            <a:r>
              <a:rPr lang="en-GB" dirty="0">
                <a:solidFill>
                  <a:schemeClr val="bg1"/>
                </a:solidFill>
              </a:rPr>
              <a:t>But, not all give it up, some continue.</a:t>
            </a:r>
          </a:p>
          <a:p>
            <a:r>
              <a:rPr lang="en-GB" dirty="0">
                <a:solidFill>
                  <a:schemeClr val="bg1"/>
                </a:solidFill>
              </a:rPr>
              <a:t>A decrease in criminality does not mean a change in personality…</a:t>
            </a:r>
          </a:p>
          <a:p>
            <a:endParaRPr lang="en-GB" dirty="0">
              <a:solidFill>
                <a:schemeClr val="tx1"/>
              </a:solidFill>
            </a:endParaRPr>
          </a:p>
        </p:txBody>
      </p:sp>
    </p:spTree>
    <p:extLst>
      <p:ext uri="{BB962C8B-B14F-4D97-AF65-F5344CB8AC3E}">
        <p14:creationId xmlns:p14="http://schemas.microsoft.com/office/powerpoint/2010/main" val="140837677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7000"/>
                <a:hueMod val="92000"/>
                <a:satMod val="169000"/>
                <a:lumMod val="164000"/>
              </a:schemeClr>
            </a:gs>
            <a:gs pos="100000">
              <a:schemeClr val="bg2">
                <a:shade val="96000"/>
                <a:satMod val="120000"/>
                <a:lumMod val="90000"/>
              </a:schemeClr>
            </a:gs>
          </a:gsLst>
          <a:path path="circle">
            <a:fillToRect b="100000"/>
          </a:path>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C33F367-76E5-4D2A-96B1-4FD443CDD1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dk2">
                  <a:tint val="97000"/>
                  <a:hueMod val="92000"/>
                  <a:satMod val="169000"/>
                  <a:lumMod val="164000"/>
                </a:schemeClr>
              </a:gs>
              <a:gs pos="100000">
                <a:schemeClr val="dk2">
                  <a:shade val="96000"/>
                  <a:satMod val="120000"/>
                  <a:lumMod val="90000"/>
                </a:schemeClr>
              </a:gs>
            </a:gsLst>
            <a:lin ang="6120000" scaled="1"/>
          </a:gradFill>
          <a:ln>
            <a:noFill/>
          </a:ln>
        </p:spPr>
        <p:style>
          <a:lnRef idx="2">
            <a:schemeClr val="accent1">
              <a:shade val="50000"/>
            </a:schemeClr>
          </a:lnRef>
          <a:fillRef idx="1002">
            <a:schemeClr val="dk2"/>
          </a:fillRef>
          <a:effectRef idx="0">
            <a:schemeClr val="accent1"/>
          </a:effectRef>
          <a:fontRef idx="minor">
            <a:schemeClr val="lt1"/>
          </a:fontRef>
        </p:style>
        <p:txBody>
          <a:bodyPr rtlCol="0" anchor="ctr"/>
          <a:lstStyle/>
          <a:p>
            <a:pPr algn="ctr"/>
            <a:endParaRPr lang="en-US"/>
          </a:p>
        </p:txBody>
      </p:sp>
      <p:sp>
        <p:nvSpPr>
          <p:cNvPr id="11" name="Snip Diagonal Corner Rectangle 21">
            <a:extLst>
              <a:ext uri="{FF2B5EF4-FFF2-40B4-BE49-F238E27FC236}">
                <a16:creationId xmlns:a16="http://schemas.microsoft.com/office/drawing/2014/main" id="{6F769419-3E73-449D-B62A-0CDEC946A6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8129873" cy="6858002"/>
          </a:xfrm>
          <a:prstGeom prst="snip2DiagRect">
            <a:avLst>
              <a:gd name="adj1" fmla="val 0"/>
              <a:gd name="adj2" fmla="val 0"/>
            </a:avLst>
          </a:prstGeom>
          <a:solidFill>
            <a:schemeClr val="bg1">
              <a:alpha val="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A6515200-42F9-488F-9895-6CDBCD1E87C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14" name="Straight Connector 13">
              <a:extLst>
                <a:ext uri="{FF2B5EF4-FFF2-40B4-BE49-F238E27FC236}">
                  <a16:creationId xmlns:a16="http://schemas.microsoft.com/office/drawing/2014/main" id="{43185F0E-78D5-4C2D-9239-D3515B44883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D5BD9142-FF9C-4EED-A027-18D095481BB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42F547D3-9752-4481-B3A8-50E08610B8E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17" name="Straight Connector 16">
              <a:extLst>
                <a:ext uri="{FF2B5EF4-FFF2-40B4-BE49-F238E27FC236}">
                  <a16:creationId xmlns:a16="http://schemas.microsoft.com/office/drawing/2014/main" id="{F1999C2F-3D0D-4813-9696-83630A6FEAB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18" name="Straight Connector 17">
              <a:extLst>
                <a:ext uri="{FF2B5EF4-FFF2-40B4-BE49-F238E27FC236}">
                  <a16:creationId xmlns:a16="http://schemas.microsoft.com/office/drawing/2014/main" id="{EC737390-C9CA-456B-9F40-D7A76EA242E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rgbClr val="FFFFFF"/>
              </a:solidFill>
            </a:ln>
          </p:spPr>
          <p:style>
            <a:lnRef idx="2">
              <a:schemeClr val="accent1"/>
            </a:lnRef>
            <a:fillRef idx="0">
              <a:schemeClr val="accent1"/>
            </a:fillRef>
            <a:effectRef idx="1">
              <a:schemeClr val="accent1"/>
            </a:effectRef>
            <a:fontRef idx="minor">
              <a:schemeClr val="tx1"/>
            </a:fontRef>
          </p:style>
        </p:cxnSp>
      </p:grpSp>
      <p:sp>
        <p:nvSpPr>
          <p:cNvPr id="3" name="Title 2"/>
          <p:cNvSpPr>
            <a:spLocks noGrp="1"/>
          </p:cNvSpPr>
          <p:nvPr>
            <p:ph type="title"/>
          </p:nvPr>
        </p:nvSpPr>
        <p:spPr>
          <a:xfrm>
            <a:off x="8588661" y="941424"/>
            <a:ext cx="3043896" cy="3248611"/>
          </a:xfrm>
        </p:spPr>
        <p:txBody>
          <a:bodyPr>
            <a:normAutofit/>
          </a:bodyPr>
          <a:lstStyle/>
          <a:p>
            <a:r>
              <a:rPr lang="en-GB" sz="3100">
                <a:solidFill>
                  <a:srgbClr val="FFFFFF"/>
                </a:solidFill>
              </a:rPr>
              <a:t>Young psychopaths</a:t>
            </a:r>
          </a:p>
        </p:txBody>
      </p:sp>
      <p:graphicFrame>
        <p:nvGraphicFramePr>
          <p:cNvPr id="5" name="Content Placeholder 1">
            <a:extLst>
              <a:ext uri="{FF2B5EF4-FFF2-40B4-BE49-F238E27FC236}">
                <a16:creationId xmlns:a16="http://schemas.microsoft.com/office/drawing/2014/main" id="{4668A19D-E69C-7D89-0250-6CC80D5EB734}"/>
              </a:ext>
            </a:extLst>
          </p:cNvPr>
          <p:cNvGraphicFramePr>
            <a:graphicFrameLocks noGrp="1"/>
          </p:cNvGraphicFramePr>
          <p:nvPr>
            <p:ph sz="quarter" idx="13"/>
            <p:extLst>
              <p:ext uri="{D42A27DB-BD31-4B8C-83A1-F6EECF244321}">
                <p14:modId xmlns:p14="http://schemas.microsoft.com/office/powerpoint/2010/main" val="3113416916"/>
              </p:ext>
            </p:extLst>
          </p:nvPr>
        </p:nvGraphicFramePr>
        <p:xfrm>
          <a:off x="940645" y="941424"/>
          <a:ext cx="6190459" cy="47687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7356845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7000"/>
                <a:hueMod val="92000"/>
                <a:satMod val="169000"/>
                <a:lumMod val="164000"/>
              </a:schemeClr>
            </a:gs>
            <a:gs pos="100000">
              <a:schemeClr val="bg2">
                <a:shade val="96000"/>
                <a:satMod val="120000"/>
                <a:lumMod val="90000"/>
              </a:schemeClr>
            </a:gs>
          </a:gsLst>
          <a:path path="circle">
            <a:fillToRect b="100000"/>
          </a:path>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C33F367-76E5-4D2A-96B1-4FD443CDD1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dk2">
                  <a:tint val="97000"/>
                  <a:hueMod val="92000"/>
                  <a:satMod val="169000"/>
                  <a:lumMod val="164000"/>
                </a:schemeClr>
              </a:gs>
              <a:gs pos="100000">
                <a:schemeClr val="dk2">
                  <a:shade val="96000"/>
                  <a:satMod val="120000"/>
                  <a:lumMod val="90000"/>
                </a:schemeClr>
              </a:gs>
            </a:gsLst>
            <a:lin ang="6120000" scaled="1"/>
          </a:gradFill>
          <a:ln>
            <a:noFill/>
          </a:ln>
        </p:spPr>
        <p:style>
          <a:lnRef idx="2">
            <a:schemeClr val="accent1">
              <a:shade val="50000"/>
            </a:schemeClr>
          </a:lnRef>
          <a:fillRef idx="1002">
            <a:schemeClr val="dk2"/>
          </a:fillRef>
          <a:effectRef idx="0">
            <a:schemeClr val="accent1"/>
          </a:effectRef>
          <a:fontRef idx="minor">
            <a:schemeClr val="lt1"/>
          </a:fontRef>
        </p:style>
        <p:txBody>
          <a:bodyPr rtlCol="0" anchor="ctr"/>
          <a:lstStyle/>
          <a:p>
            <a:pPr algn="ctr"/>
            <a:endParaRPr lang="en-US"/>
          </a:p>
        </p:txBody>
      </p:sp>
      <p:sp>
        <p:nvSpPr>
          <p:cNvPr id="11" name="Snip Diagonal Corner Rectangle 21">
            <a:extLst>
              <a:ext uri="{FF2B5EF4-FFF2-40B4-BE49-F238E27FC236}">
                <a16:creationId xmlns:a16="http://schemas.microsoft.com/office/drawing/2014/main" id="{6F769419-3E73-449D-B62A-0CDEC946A6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8129873" cy="6858002"/>
          </a:xfrm>
          <a:prstGeom prst="snip2DiagRect">
            <a:avLst>
              <a:gd name="adj1" fmla="val 0"/>
              <a:gd name="adj2" fmla="val 0"/>
            </a:avLst>
          </a:prstGeom>
          <a:solidFill>
            <a:schemeClr val="bg1">
              <a:alpha val="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A6515200-42F9-488F-9895-6CDBCD1E87C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14" name="Straight Connector 13">
              <a:extLst>
                <a:ext uri="{FF2B5EF4-FFF2-40B4-BE49-F238E27FC236}">
                  <a16:creationId xmlns:a16="http://schemas.microsoft.com/office/drawing/2014/main" id="{43185F0E-78D5-4C2D-9239-D3515B44883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D5BD9142-FF9C-4EED-A027-18D095481BB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42F547D3-9752-4481-B3A8-50E08610B8E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17" name="Straight Connector 16">
              <a:extLst>
                <a:ext uri="{FF2B5EF4-FFF2-40B4-BE49-F238E27FC236}">
                  <a16:creationId xmlns:a16="http://schemas.microsoft.com/office/drawing/2014/main" id="{F1999C2F-3D0D-4813-9696-83630A6FEAB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18" name="Straight Connector 17">
              <a:extLst>
                <a:ext uri="{FF2B5EF4-FFF2-40B4-BE49-F238E27FC236}">
                  <a16:creationId xmlns:a16="http://schemas.microsoft.com/office/drawing/2014/main" id="{EC737390-C9CA-456B-9F40-D7A76EA242E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rgbClr val="FFFFFF"/>
              </a:solidFill>
            </a:ln>
          </p:spPr>
          <p:style>
            <a:lnRef idx="2">
              <a:schemeClr val="accent1"/>
            </a:lnRef>
            <a:fillRef idx="0">
              <a:schemeClr val="accent1"/>
            </a:fillRef>
            <a:effectRef idx="1">
              <a:schemeClr val="accent1"/>
            </a:effectRef>
            <a:fontRef idx="minor">
              <a:schemeClr val="tx1"/>
            </a:fontRef>
          </p:style>
        </p:cxnSp>
      </p:grpSp>
      <p:sp>
        <p:nvSpPr>
          <p:cNvPr id="3" name="Title 2"/>
          <p:cNvSpPr>
            <a:spLocks noGrp="1"/>
          </p:cNvSpPr>
          <p:nvPr>
            <p:ph type="title"/>
          </p:nvPr>
        </p:nvSpPr>
        <p:spPr>
          <a:xfrm>
            <a:off x="8588661" y="941424"/>
            <a:ext cx="3043896" cy="3248611"/>
          </a:xfrm>
        </p:spPr>
        <p:txBody>
          <a:bodyPr>
            <a:normAutofit/>
          </a:bodyPr>
          <a:lstStyle/>
          <a:p>
            <a:r>
              <a:rPr lang="en-GB">
                <a:solidFill>
                  <a:srgbClr val="FFFFFF"/>
                </a:solidFill>
              </a:rPr>
              <a:t>Some early signs:</a:t>
            </a:r>
          </a:p>
        </p:txBody>
      </p:sp>
      <p:graphicFrame>
        <p:nvGraphicFramePr>
          <p:cNvPr id="5" name="Content Placeholder 1">
            <a:extLst>
              <a:ext uri="{FF2B5EF4-FFF2-40B4-BE49-F238E27FC236}">
                <a16:creationId xmlns:a16="http://schemas.microsoft.com/office/drawing/2014/main" id="{6D5E2D5E-F531-1CD4-3F3D-37F16E2C218A}"/>
              </a:ext>
            </a:extLst>
          </p:cNvPr>
          <p:cNvGraphicFramePr>
            <a:graphicFrameLocks noGrp="1"/>
          </p:cNvGraphicFramePr>
          <p:nvPr>
            <p:ph sz="quarter" idx="13"/>
            <p:extLst>
              <p:ext uri="{D42A27DB-BD31-4B8C-83A1-F6EECF244321}">
                <p14:modId xmlns:p14="http://schemas.microsoft.com/office/powerpoint/2010/main" val="3041150510"/>
              </p:ext>
            </p:extLst>
          </p:nvPr>
        </p:nvGraphicFramePr>
        <p:xfrm>
          <a:off x="313151" y="263047"/>
          <a:ext cx="7716067" cy="636322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57743858"/>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7000"/>
                <a:hueMod val="92000"/>
                <a:satMod val="169000"/>
                <a:lumMod val="164000"/>
              </a:schemeClr>
            </a:gs>
            <a:gs pos="100000">
              <a:schemeClr val="bg2">
                <a:shade val="96000"/>
                <a:satMod val="120000"/>
                <a:lumMod val="90000"/>
              </a:schemeClr>
            </a:gs>
          </a:gsLst>
          <a:path path="circle">
            <a:fillToRect b="100000"/>
          </a:path>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C33F367-76E5-4D2A-96B1-4FD443CDD1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dk2">
                  <a:tint val="97000"/>
                  <a:hueMod val="92000"/>
                  <a:satMod val="169000"/>
                  <a:lumMod val="164000"/>
                </a:schemeClr>
              </a:gs>
              <a:gs pos="100000">
                <a:schemeClr val="dk2">
                  <a:shade val="96000"/>
                  <a:satMod val="120000"/>
                  <a:lumMod val="90000"/>
                </a:schemeClr>
              </a:gs>
            </a:gsLst>
            <a:lin ang="6120000" scaled="1"/>
          </a:gradFill>
          <a:ln>
            <a:noFill/>
          </a:ln>
        </p:spPr>
        <p:style>
          <a:lnRef idx="2">
            <a:schemeClr val="accent1">
              <a:shade val="50000"/>
            </a:schemeClr>
          </a:lnRef>
          <a:fillRef idx="1002">
            <a:schemeClr val="dk2"/>
          </a:fillRef>
          <a:effectRef idx="0">
            <a:schemeClr val="accent1"/>
          </a:effectRef>
          <a:fontRef idx="minor">
            <a:schemeClr val="lt1"/>
          </a:fontRef>
        </p:style>
        <p:txBody>
          <a:bodyPr rtlCol="0" anchor="ctr"/>
          <a:lstStyle/>
          <a:p>
            <a:pPr algn="ctr"/>
            <a:endParaRPr lang="en-US"/>
          </a:p>
        </p:txBody>
      </p:sp>
      <p:sp>
        <p:nvSpPr>
          <p:cNvPr id="11" name="Snip Diagonal Corner Rectangle 21">
            <a:extLst>
              <a:ext uri="{FF2B5EF4-FFF2-40B4-BE49-F238E27FC236}">
                <a16:creationId xmlns:a16="http://schemas.microsoft.com/office/drawing/2014/main" id="{6F769419-3E73-449D-B62A-0CDEC946A6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8129873" cy="6858002"/>
          </a:xfrm>
          <a:prstGeom prst="snip2DiagRect">
            <a:avLst>
              <a:gd name="adj1" fmla="val 0"/>
              <a:gd name="adj2" fmla="val 0"/>
            </a:avLst>
          </a:prstGeom>
          <a:solidFill>
            <a:schemeClr val="bg1">
              <a:alpha val="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A6515200-42F9-488F-9895-6CDBCD1E87C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14" name="Straight Connector 13">
              <a:extLst>
                <a:ext uri="{FF2B5EF4-FFF2-40B4-BE49-F238E27FC236}">
                  <a16:creationId xmlns:a16="http://schemas.microsoft.com/office/drawing/2014/main" id="{43185F0E-78D5-4C2D-9239-D3515B44883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D5BD9142-FF9C-4EED-A027-18D095481BB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42F547D3-9752-4481-B3A8-50E08610B8E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17" name="Straight Connector 16">
              <a:extLst>
                <a:ext uri="{FF2B5EF4-FFF2-40B4-BE49-F238E27FC236}">
                  <a16:creationId xmlns:a16="http://schemas.microsoft.com/office/drawing/2014/main" id="{F1999C2F-3D0D-4813-9696-83630A6FEAB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18" name="Straight Connector 17">
              <a:extLst>
                <a:ext uri="{FF2B5EF4-FFF2-40B4-BE49-F238E27FC236}">
                  <a16:creationId xmlns:a16="http://schemas.microsoft.com/office/drawing/2014/main" id="{EC737390-C9CA-456B-9F40-D7A76EA242E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rgbClr val="FFFFFF"/>
              </a:solidFill>
            </a:ln>
          </p:spPr>
          <p:style>
            <a:lnRef idx="2">
              <a:schemeClr val="accent1"/>
            </a:lnRef>
            <a:fillRef idx="0">
              <a:schemeClr val="accent1"/>
            </a:fillRef>
            <a:effectRef idx="1">
              <a:schemeClr val="accent1"/>
            </a:effectRef>
            <a:fontRef idx="minor">
              <a:schemeClr val="tx1"/>
            </a:fontRef>
          </p:style>
        </p:cxnSp>
      </p:grpSp>
      <p:sp>
        <p:nvSpPr>
          <p:cNvPr id="3" name="Title 2"/>
          <p:cNvSpPr>
            <a:spLocks noGrp="1"/>
          </p:cNvSpPr>
          <p:nvPr>
            <p:ph type="title"/>
          </p:nvPr>
        </p:nvSpPr>
        <p:spPr>
          <a:xfrm>
            <a:off x="8588661" y="941424"/>
            <a:ext cx="3043896" cy="3248611"/>
          </a:xfrm>
        </p:spPr>
        <p:txBody>
          <a:bodyPr>
            <a:normAutofit/>
          </a:bodyPr>
          <a:lstStyle/>
          <a:p>
            <a:r>
              <a:rPr lang="en-GB">
                <a:solidFill>
                  <a:srgbClr val="FFFFFF"/>
                </a:solidFill>
              </a:rPr>
              <a:t>Some examples:</a:t>
            </a:r>
          </a:p>
        </p:txBody>
      </p:sp>
      <p:graphicFrame>
        <p:nvGraphicFramePr>
          <p:cNvPr id="5" name="Content Placeholder 1">
            <a:extLst>
              <a:ext uri="{FF2B5EF4-FFF2-40B4-BE49-F238E27FC236}">
                <a16:creationId xmlns:a16="http://schemas.microsoft.com/office/drawing/2014/main" id="{A2E15F74-4634-9424-1465-D026AA2B1358}"/>
              </a:ext>
            </a:extLst>
          </p:cNvPr>
          <p:cNvGraphicFramePr>
            <a:graphicFrameLocks noGrp="1"/>
          </p:cNvGraphicFramePr>
          <p:nvPr>
            <p:ph sz="quarter" idx="13"/>
            <p:extLst>
              <p:ext uri="{D42A27DB-BD31-4B8C-83A1-F6EECF244321}">
                <p14:modId xmlns:p14="http://schemas.microsoft.com/office/powerpoint/2010/main" val="1636459035"/>
              </p:ext>
            </p:extLst>
          </p:nvPr>
        </p:nvGraphicFramePr>
        <p:xfrm>
          <a:off x="338203" y="250522"/>
          <a:ext cx="7691015" cy="61127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04515348"/>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90FE681-1E05-478A-89DC-5F7AB37CFD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4212" y="685799"/>
            <a:ext cx="3747111" cy="4892040"/>
          </a:xfrm>
        </p:spPr>
        <p:txBody>
          <a:bodyPr>
            <a:normAutofit/>
          </a:bodyPr>
          <a:lstStyle/>
          <a:p>
            <a:pPr algn="r"/>
            <a:r>
              <a:rPr lang="en-GB" dirty="0"/>
              <a:t>Criminal behaviour</a:t>
            </a:r>
            <a:endParaRPr lang="en-GB"/>
          </a:p>
        </p:txBody>
      </p:sp>
      <p:cxnSp>
        <p:nvCxnSpPr>
          <p:cNvPr id="10" name="Straight Connector 9">
            <a:extLst>
              <a:ext uri="{FF2B5EF4-FFF2-40B4-BE49-F238E27FC236}">
                <a16:creationId xmlns:a16="http://schemas.microsoft.com/office/drawing/2014/main" id="{2E2F21DC-5F0E-42CF-B89C-C1E25E175CB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0783" y="1532373"/>
            <a:ext cx="0" cy="3198892"/>
          </a:xfrm>
          <a:prstGeom prst="line">
            <a:avLst/>
          </a:prstGeom>
          <a:ln w="19050">
            <a:solidFill>
              <a:schemeClr val="tx1">
                <a:alpha val="6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sz="quarter" idx="13"/>
          </p:nvPr>
        </p:nvSpPr>
        <p:spPr>
          <a:xfrm>
            <a:off x="4979962" y="685799"/>
            <a:ext cx="6288260" cy="4892040"/>
          </a:xfrm>
          <a:solidFill>
            <a:schemeClr val="tx2">
              <a:lumMod val="20000"/>
              <a:lumOff val="80000"/>
            </a:schemeClr>
          </a:solidFill>
          <a:ln>
            <a:solidFill>
              <a:schemeClr val="accent1"/>
            </a:solidFill>
          </a:ln>
        </p:spPr>
        <p:txBody>
          <a:bodyPr>
            <a:normAutofit/>
          </a:bodyPr>
          <a:lstStyle/>
          <a:p>
            <a:r>
              <a:rPr lang="en-GB" dirty="0">
                <a:solidFill>
                  <a:schemeClr val="bg1"/>
                </a:solidFill>
              </a:rPr>
              <a:t>These factors tell us why they are considered the most serious offender. Hare, McPherson &amp; Forth (1988) noted that psychopaths have significantly more convictions for assault, theft, robbery, fraud, possession of a weapon and escape from custody than non psychopaths. </a:t>
            </a:r>
          </a:p>
          <a:p>
            <a:r>
              <a:rPr lang="en-GB" dirty="0">
                <a:solidFill>
                  <a:schemeClr val="bg1"/>
                </a:solidFill>
              </a:rPr>
              <a:t>Robertson (1981) `Psychopaths are much more criminal than mentally ill or learning disabled offenders`.</a:t>
            </a:r>
          </a:p>
        </p:txBody>
      </p:sp>
    </p:spTree>
    <p:extLst>
      <p:ext uri="{BB962C8B-B14F-4D97-AF65-F5344CB8AC3E}">
        <p14:creationId xmlns:p14="http://schemas.microsoft.com/office/powerpoint/2010/main" val="2874918208"/>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7"/>
            <a:ext cx="10972800" cy="778099"/>
          </a:xfrm>
        </p:spPr>
        <p:txBody>
          <a:bodyPr>
            <a:noAutofit/>
          </a:bodyPr>
          <a:lstStyle/>
          <a:p>
            <a:br>
              <a:rPr lang="en-GB" sz="4800" dirty="0"/>
            </a:br>
            <a:r>
              <a:rPr lang="en-GB" sz="4800" dirty="0"/>
              <a:t>So, does psychopathy exist or not?</a:t>
            </a:r>
          </a:p>
        </p:txBody>
      </p:sp>
      <p:sp>
        <p:nvSpPr>
          <p:cNvPr id="3" name="Content Placeholder 2"/>
          <p:cNvSpPr>
            <a:spLocks noGrp="1"/>
          </p:cNvSpPr>
          <p:nvPr>
            <p:ph sz="quarter" idx="13"/>
          </p:nvPr>
        </p:nvSpPr>
        <p:spPr>
          <a:xfrm>
            <a:off x="609600" y="1884218"/>
            <a:ext cx="10972800" cy="4713134"/>
          </a:xfrm>
          <a:solidFill>
            <a:schemeClr val="tx1"/>
          </a:solidFill>
        </p:spPr>
        <p:txBody>
          <a:bodyPr>
            <a:normAutofit/>
          </a:bodyPr>
          <a:lstStyle/>
          <a:p>
            <a:r>
              <a:rPr lang="en-GB" dirty="0"/>
              <a:t>It is certainly difficult to define, some argue that is simply a concept used for legal and medical purposes?</a:t>
            </a:r>
          </a:p>
          <a:p>
            <a:r>
              <a:rPr lang="en-GB" dirty="0"/>
              <a:t>Grounds (1987) objects to the concept of </a:t>
            </a:r>
            <a:r>
              <a:rPr lang="en-GB" dirty="0" err="1"/>
              <a:t>psychopathy</a:t>
            </a:r>
            <a:r>
              <a:rPr lang="en-GB" dirty="0"/>
              <a:t>, claiming that it has no explanatory, descriptive, prognostic or therapeutic function. It is a label for offenders with a group of abnormalities to help the psychiatrist negotiate the court.</a:t>
            </a:r>
          </a:p>
          <a:p>
            <a:r>
              <a:rPr lang="en-GB" dirty="0"/>
              <a:t>The concept of psychopathy is that they are dangerous, antisocial people committing violent offences  and their diagnosis is based on this behaviour. </a:t>
            </a:r>
          </a:p>
          <a:p>
            <a:r>
              <a:rPr lang="en-GB" dirty="0">
                <a:solidFill>
                  <a:srgbClr val="FF0000"/>
                </a:solidFill>
              </a:rPr>
              <a:t>There are no medical biological or psychological criteria distinguishing them from other offenders! </a:t>
            </a:r>
          </a:p>
          <a:p>
            <a:r>
              <a:rPr lang="en-GB" dirty="0">
                <a:solidFill>
                  <a:srgbClr val="FF0000"/>
                </a:solidFill>
              </a:rPr>
              <a:t>Even the Home Office accepts that psychopathic disorder isn't  a single clinical disorder just a convenient label...</a:t>
            </a:r>
          </a:p>
        </p:txBody>
      </p:sp>
    </p:spTree>
    <p:extLst>
      <p:ext uri="{BB962C8B-B14F-4D97-AF65-F5344CB8AC3E}">
        <p14:creationId xmlns:p14="http://schemas.microsoft.com/office/powerpoint/2010/main" val="1594117344"/>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9403C7F-76AE-4587-92A2-D4E41EBE68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p:cNvSpPr>
            <a:spLocks noGrp="1"/>
          </p:cNvSpPr>
          <p:nvPr>
            <p:ph type="title"/>
          </p:nvPr>
        </p:nvSpPr>
        <p:spPr>
          <a:xfrm>
            <a:off x="3884612" y="5181600"/>
            <a:ext cx="5627158" cy="1507067"/>
          </a:xfrm>
        </p:spPr>
        <p:txBody>
          <a:bodyPr>
            <a:normAutofit/>
          </a:bodyPr>
          <a:lstStyle/>
          <a:p>
            <a:r>
              <a:rPr lang="en-GB" dirty="0"/>
              <a:t>Can anything be done?</a:t>
            </a:r>
          </a:p>
        </p:txBody>
      </p:sp>
      <p:pic>
        <p:nvPicPr>
          <p:cNvPr id="5" name="Picture 4" descr="Stones being balanced">
            <a:extLst>
              <a:ext uri="{FF2B5EF4-FFF2-40B4-BE49-F238E27FC236}">
                <a16:creationId xmlns:a16="http://schemas.microsoft.com/office/drawing/2014/main" id="{BE37F3E2-62B0-5B16-C9D6-9EE21B029E3A}"/>
              </a:ext>
            </a:extLst>
          </p:cNvPr>
          <p:cNvPicPr>
            <a:picLocks noChangeAspect="1"/>
          </p:cNvPicPr>
          <p:nvPr/>
        </p:nvPicPr>
        <p:blipFill rotWithShape="1">
          <a:blip r:embed="rId2"/>
          <a:srcRect l="27337" r="38577" b="-1"/>
          <a:stretch/>
        </p:blipFill>
        <p:spPr>
          <a:xfrm>
            <a:off x="831" y="10"/>
            <a:ext cx="3502025" cy="6857990"/>
          </a:xfrm>
          <a:prstGeom prst="rect">
            <a:avLst/>
          </a:prstGeom>
          <a:effectLst>
            <a:innerShdw blurRad="57150" dist="38100" dir="14460000">
              <a:prstClr val="black">
                <a:alpha val="70000"/>
              </a:prstClr>
            </a:innerShdw>
          </a:effectLst>
        </p:spPr>
      </p:pic>
      <p:sp>
        <p:nvSpPr>
          <p:cNvPr id="2" name="Content Placeholder 1"/>
          <p:cNvSpPr>
            <a:spLocks noGrp="1"/>
          </p:cNvSpPr>
          <p:nvPr>
            <p:ph sz="quarter" idx="13"/>
          </p:nvPr>
        </p:nvSpPr>
        <p:spPr>
          <a:xfrm>
            <a:off x="3884612" y="685800"/>
            <a:ext cx="7990062" cy="4495800"/>
          </a:xfrm>
          <a:solidFill>
            <a:schemeClr val="tx2">
              <a:lumMod val="20000"/>
              <a:lumOff val="80000"/>
            </a:schemeClr>
          </a:solidFill>
          <a:ln>
            <a:solidFill>
              <a:schemeClr val="accent1"/>
            </a:solidFill>
          </a:ln>
        </p:spPr>
        <p:txBody>
          <a:bodyPr>
            <a:normAutofit/>
          </a:bodyPr>
          <a:lstStyle/>
          <a:p>
            <a:pPr marL="0" indent="0">
              <a:lnSpc>
                <a:spcPct val="90000"/>
              </a:lnSpc>
              <a:buNone/>
            </a:pPr>
            <a:r>
              <a:rPr lang="en-GB" dirty="0"/>
              <a:t>Why does nothing appear to work?</a:t>
            </a:r>
          </a:p>
          <a:p>
            <a:pPr>
              <a:lnSpc>
                <a:spcPct val="90000"/>
              </a:lnSpc>
            </a:pPr>
            <a:r>
              <a:rPr lang="en-GB" dirty="0"/>
              <a:t>Psychopaths do not think anything is wrong, there is no reason to change. They will not seek help.</a:t>
            </a:r>
          </a:p>
          <a:p>
            <a:pPr>
              <a:lnSpc>
                <a:spcPct val="90000"/>
              </a:lnSpc>
            </a:pPr>
            <a:r>
              <a:rPr lang="en-GB" dirty="0"/>
              <a:t>They are not fragile, they have rock solid personalities, resistant to outside information.</a:t>
            </a:r>
          </a:p>
          <a:p>
            <a:pPr>
              <a:lnSpc>
                <a:spcPct val="90000"/>
              </a:lnSpc>
            </a:pPr>
            <a:r>
              <a:rPr lang="en-GB" dirty="0"/>
              <a:t>As youngsters, they are often protected from the consequences of their actions by family and friends so their behaviour goes unchecked.</a:t>
            </a:r>
          </a:p>
          <a:p>
            <a:pPr>
              <a:lnSpc>
                <a:spcPct val="90000"/>
              </a:lnSpc>
            </a:pPr>
            <a:r>
              <a:rPr lang="en-GB" dirty="0"/>
              <a:t>In therapy they will go through the motions and can dominate group therapy.</a:t>
            </a:r>
          </a:p>
          <a:p>
            <a:pPr>
              <a:lnSpc>
                <a:spcPct val="90000"/>
              </a:lnSpc>
            </a:pPr>
            <a:r>
              <a:rPr lang="en-GB" dirty="0"/>
              <a:t>Therapy equips them with better skills and it may even be detrimental…</a:t>
            </a:r>
          </a:p>
        </p:txBody>
      </p:sp>
      <p:grpSp>
        <p:nvGrpSpPr>
          <p:cNvPr id="11" name="Group 10">
            <a:extLst>
              <a:ext uri="{FF2B5EF4-FFF2-40B4-BE49-F238E27FC236}">
                <a16:creationId xmlns:a16="http://schemas.microsoft.com/office/drawing/2014/main" id="{D6C71778-3DDA-4748-AEBB-2A4B7501632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12" name="Straight Connector 11">
              <a:extLst>
                <a:ext uri="{FF2B5EF4-FFF2-40B4-BE49-F238E27FC236}">
                  <a16:creationId xmlns:a16="http://schemas.microsoft.com/office/drawing/2014/main" id="{BA1F5C7D-5183-424E-BD72-BBFC59C5A26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B848F76E-D8DE-4826-901B-4E4090240E5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FAE84420-E672-4A16-8384-42BDDC4A962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044D91EB-FA8D-4FD3-88F8-053F9962BD4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756B711F-46BD-4789-926C-CF2F01F71D6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Tree>
    <p:extLst>
      <p:ext uri="{BB962C8B-B14F-4D97-AF65-F5344CB8AC3E}">
        <p14:creationId xmlns:p14="http://schemas.microsoft.com/office/powerpoint/2010/main" val="919831739"/>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Slice</Template>
  <TotalTime>0</TotalTime>
  <Words>4292</Words>
  <Application>Microsoft Office PowerPoint</Application>
  <PresentationFormat>Widescreen</PresentationFormat>
  <Paragraphs>315</Paragraphs>
  <Slides>52</Slides>
  <Notes>11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52</vt:i4>
      </vt:variant>
    </vt:vector>
  </HeadingPairs>
  <TitlesOfParts>
    <vt:vector size="59" baseType="lpstr">
      <vt:lpstr>Arial</vt:lpstr>
      <vt:lpstr>Calibri</vt:lpstr>
      <vt:lpstr>Candara</vt:lpstr>
      <vt:lpstr>Wingdings 3</vt:lpstr>
      <vt:lpstr>Century Gothic</vt:lpstr>
      <vt:lpstr>Times New Roman</vt:lpstr>
      <vt:lpstr>Slice</vt:lpstr>
      <vt:lpstr>Lecture: Psychopathy and Sociopathy - Snakes in Suits</vt:lpstr>
      <vt:lpstr>Mental illness and crime</vt:lpstr>
      <vt:lpstr>The case of Andrea Yates (2000)  </vt:lpstr>
      <vt:lpstr>PowerPoint Presentation</vt:lpstr>
      <vt:lpstr>The rationale for the insanity defence</vt:lpstr>
      <vt:lpstr>Insanity myths.</vt:lpstr>
      <vt:lpstr>Insanity myths.</vt:lpstr>
      <vt:lpstr>Insanity myths.</vt:lpstr>
      <vt:lpstr>Insanity myths.</vt:lpstr>
      <vt:lpstr>Evaluations of insanity</vt:lpstr>
      <vt:lpstr>Forensic assessment tools</vt:lpstr>
      <vt:lpstr>Other issues of criminal responsibility </vt:lpstr>
      <vt:lpstr>The hillside strangler</vt:lpstr>
      <vt:lpstr>Competency to stand trial</vt:lpstr>
      <vt:lpstr>Competency </vt:lpstr>
      <vt:lpstr>Warren et al., (2006)</vt:lpstr>
      <vt:lpstr>The reality of mental illness and crime</vt:lpstr>
      <vt:lpstr>PowerPoint Presentation</vt:lpstr>
      <vt:lpstr>Major confounding issues:</vt:lpstr>
      <vt:lpstr>Normal population studies</vt:lpstr>
      <vt:lpstr>What do we know?</vt:lpstr>
      <vt:lpstr>The Krays </vt:lpstr>
      <vt:lpstr>The criminal mind and Psychopathy:  Ted Bundy</vt:lpstr>
      <vt:lpstr>What is a Psychopath?</vt:lpstr>
      <vt:lpstr>Examples of psychopathic individuals:</vt:lpstr>
      <vt:lpstr>DSM 5</vt:lpstr>
      <vt:lpstr>Characteristics of a Psychopath </vt:lpstr>
      <vt:lpstr>Some facts…</vt:lpstr>
      <vt:lpstr>PowerPoint Presentation</vt:lpstr>
      <vt:lpstr>Cleckley (1964, 1976)</vt:lpstr>
      <vt:lpstr>Later, Hare (1980) using Cleckley`s work identified:</vt:lpstr>
      <vt:lpstr>This led to the                                 revised psychopathy checklist: PCL-R</vt:lpstr>
      <vt:lpstr>PowerPoint Presentation</vt:lpstr>
      <vt:lpstr>PowerPoint Presentation</vt:lpstr>
      <vt:lpstr>Evidence for the PCL-R</vt:lpstr>
      <vt:lpstr>Psychopath vs. Sociopath</vt:lpstr>
      <vt:lpstr>PowerPoint Presentation</vt:lpstr>
      <vt:lpstr>Further considerations:</vt:lpstr>
      <vt:lpstr>A biological basis?</vt:lpstr>
      <vt:lpstr>Neurodevelopmental disorders.</vt:lpstr>
      <vt:lpstr>The MAO-A hypothesis</vt:lpstr>
      <vt:lpstr>The MAO-A hypothesis</vt:lpstr>
      <vt:lpstr>PowerPoint Presentation</vt:lpstr>
      <vt:lpstr>So… To simplify: serotonergic pathways -  </vt:lpstr>
      <vt:lpstr>Interaction model:</vt:lpstr>
      <vt:lpstr>Do individuals grow out of psychopathy?</vt:lpstr>
      <vt:lpstr>Young psychopaths</vt:lpstr>
      <vt:lpstr>Some early signs:</vt:lpstr>
      <vt:lpstr>Some examples:</vt:lpstr>
      <vt:lpstr>Criminal behaviour</vt:lpstr>
      <vt:lpstr> So, does psychopathy exist or not?</vt:lpstr>
      <vt:lpstr>Can anything be done?</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Lecture 6: Psychopathy and Sociopathy: Snakes in Suits</dc:title>
  <dc:creator>Karen EatonThomas</dc:creator>
  <cp:lastModifiedBy>Karen EatonThomas</cp:lastModifiedBy>
  <cp:revision>9</cp:revision>
  <dcterms:created xsi:type="dcterms:W3CDTF">2020-11-07T14:47:24Z</dcterms:created>
  <dcterms:modified xsi:type="dcterms:W3CDTF">2023-11-22T14:08:49Z</dcterms:modified>
</cp:coreProperties>
</file>