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handoutMasterIdLst>
    <p:handoutMasterId r:id="rId24"/>
  </p:handoutMasterIdLst>
  <p:sldIdLst>
    <p:sldId id="259" r:id="rId5"/>
    <p:sldId id="262" r:id="rId6"/>
    <p:sldId id="263" r:id="rId7"/>
    <p:sldId id="264" r:id="rId8"/>
    <p:sldId id="265" r:id="rId9"/>
    <p:sldId id="266" r:id="rId10"/>
    <p:sldId id="267" r:id="rId11"/>
    <p:sldId id="269" r:id="rId12"/>
    <p:sldId id="270" r:id="rId13"/>
    <p:sldId id="271" r:id="rId14"/>
    <p:sldId id="273" r:id="rId15"/>
    <p:sldId id="274" r:id="rId16"/>
    <p:sldId id="275" r:id="rId17"/>
    <p:sldId id="276" r:id="rId18"/>
    <p:sldId id="277" r:id="rId19"/>
    <p:sldId id="278" r:id="rId20"/>
    <p:sldId id="279" r:id="rId21"/>
    <p:sldId id="280" r:id="rId2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DDD03F-6F61-4291-A875-968B7BE39BEA}" v="1" dt="2024-03-07T15:45:22.1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505" autoAdjust="0"/>
  </p:normalViewPr>
  <p:slideViewPr>
    <p:cSldViewPr>
      <p:cViewPr varScale="1">
        <p:scale>
          <a:sx n="80" d="100"/>
          <a:sy n="80" d="100"/>
        </p:scale>
        <p:origin x="2514"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e815814b-f5ab-4367-85bb-abbbaf16d579" providerId="ADAL" clId="{B6DDD03F-6F61-4291-A875-968B7BE39BEA}"/>
    <pc:docChg chg="custSel modSld modNotesMaster modHandout">
      <pc:chgData name="Laura James" userId="e815814b-f5ab-4367-85bb-abbbaf16d579" providerId="ADAL" clId="{B6DDD03F-6F61-4291-A875-968B7BE39BEA}" dt="2024-03-07T16:29:07.289" v="9" actId="20577"/>
      <pc:docMkLst>
        <pc:docMk/>
      </pc:docMkLst>
      <pc:sldChg chg="modSp mod">
        <pc:chgData name="Laura James" userId="e815814b-f5ab-4367-85bb-abbbaf16d579" providerId="ADAL" clId="{B6DDD03F-6F61-4291-A875-968B7BE39BEA}" dt="2024-03-07T16:21:58.514" v="5" actId="20577"/>
        <pc:sldMkLst>
          <pc:docMk/>
          <pc:sldMk cId="3536918355" sldId="269"/>
        </pc:sldMkLst>
        <pc:spChg chg="mod">
          <ac:chgData name="Laura James" userId="e815814b-f5ab-4367-85bb-abbbaf16d579" providerId="ADAL" clId="{B6DDD03F-6F61-4291-A875-968B7BE39BEA}" dt="2024-03-07T16:21:58.514" v="5" actId="20577"/>
          <ac:spMkLst>
            <pc:docMk/>
            <pc:sldMk cId="3536918355" sldId="269"/>
            <ac:spMk id="3" creationId="{00000000-0000-0000-0000-000000000000}"/>
          </ac:spMkLst>
        </pc:spChg>
      </pc:sldChg>
      <pc:sldChg chg="modSp mod">
        <pc:chgData name="Laura James" userId="e815814b-f5ab-4367-85bb-abbbaf16d579" providerId="ADAL" clId="{B6DDD03F-6F61-4291-A875-968B7BE39BEA}" dt="2024-03-07T15:56:34.585" v="2" actId="27636"/>
        <pc:sldMkLst>
          <pc:docMk/>
          <pc:sldMk cId="1291615250" sldId="274"/>
        </pc:sldMkLst>
        <pc:spChg chg="mod">
          <ac:chgData name="Laura James" userId="e815814b-f5ab-4367-85bb-abbbaf16d579" providerId="ADAL" clId="{B6DDD03F-6F61-4291-A875-968B7BE39BEA}" dt="2024-03-07T15:56:34.585" v="2" actId="27636"/>
          <ac:spMkLst>
            <pc:docMk/>
            <pc:sldMk cId="1291615250" sldId="274"/>
            <ac:spMk id="3" creationId="{00000000-0000-0000-0000-000000000000}"/>
          </ac:spMkLst>
        </pc:spChg>
      </pc:sldChg>
      <pc:sldChg chg="modNotesTx">
        <pc:chgData name="Laura James" userId="e815814b-f5ab-4367-85bb-abbbaf16d579" providerId="ADAL" clId="{B6DDD03F-6F61-4291-A875-968B7BE39BEA}" dt="2024-03-07T16:27:13.870" v="7" actId="20577"/>
        <pc:sldMkLst>
          <pc:docMk/>
          <pc:sldMk cId="149214209" sldId="276"/>
        </pc:sldMkLst>
      </pc:sldChg>
      <pc:sldChg chg="modNotesTx">
        <pc:chgData name="Laura James" userId="e815814b-f5ab-4367-85bb-abbbaf16d579" providerId="ADAL" clId="{B6DDD03F-6F61-4291-A875-968B7BE39BEA}" dt="2024-03-07T16:28:18.045" v="8" actId="20577"/>
        <pc:sldMkLst>
          <pc:docMk/>
          <pc:sldMk cId="1676192538" sldId="277"/>
        </pc:sldMkLst>
      </pc:sldChg>
      <pc:sldChg chg="modNotesTx">
        <pc:chgData name="Laura James" userId="e815814b-f5ab-4367-85bb-abbbaf16d579" providerId="ADAL" clId="{B6DDD03F-6F61-4291-A875-968B7BE39BEA}" dt="2024-03-07T16:29:07.289" v="9" actId="20577"/>
        <pc:sldMkLst>
          <pc:docMk/>
          <pc:sldMk cId="954460706" sldId="27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07/03/2024</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44906EA5-32DE-4AA7-BAA8-34EC15A5C3B0}" type="datetimeFigureOut">
              <a:rPr lang="en-GB" smtClean="0"/>
              <a:t>07/03/2024</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33300BC1-D6BD-4A54-B2B0-C8177BE4A46B}" type="slidenum">
              <a:rPr lang="en-GB" smtClean="0"/>
              <a:t>‹#›</a:t>
            </a:fld>
            <a:endParaRPr lang="en-GB"/>
          </a:p>
        </p:txBody>
      </p:sp>
    </p:spTree>
    <p:extLst>
      <p:ext uri="{BB962C8B-B14F-4D97-AF65-F5344CB8AC3E}">
        <p14:creationId xmlns:p14="http://schemas.microsoft.com/office/powerpoint/2010/main" val="1151113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Were these polarised?</a:t>
            </a:r>
            <a:r>
              <a:rPr lang="en-GB" baseline="0" dirty="0"/>
              <a:t> Is there a superiority here? Is this a relevant way to think about knowledge?</a:t>
            </a:r>
            <a:endParaRPr lang="en-GB" dirty="0"/>
          </a:p>
          <a:p>
            <a:endParaRPr lang="en-GB"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70170AD2-8F92-4DBF-96F1-C35DC263A186}" type="slidenum">
              <a:rPr lang="en-GB" smtClean="0"/>
              <a:t>3</a:t>
            </a:fld>
            <a:endParaRPr lang="en-GB" dirty="0"/>
          </a:p>
        </p:txBody>
      </p:sp>
    </p:spTree>
    <p:extLst>
      <p:ext uri="{BB962C8B-B14F-4D97-AF65-F5344CB8AC3E}">
        <p14:creationId xmlns:p14="http://schemas.microsoft.com/office/powerpoint/2010/main" val="1166459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Boundaries blurred</a:t>
            </a:r>
          </a:p>
          <a:p>
            <a:endParaRPr lang="en-GB" dirty="0"/>
          </a:p>
          <a:p>
            <a:r>
              <a:rPr lang="en-GB" dirty="0"/>
              <a:t>Reflects changing natures of Universities</a:t>
            </a:r>
          </a:p>
        </p:txBody>
      </p:sp>
      <p:sp>
        <p:nvSpPr>
          <p:cNvPr id="4" name="Slide Number Placeholder 3"/>
          <p:cNvSpPr>
            <a:spLocks noGrp="1"/>
          </p:cNvSpPr>
          <p:nvPr>
            <p:ph type="sldNum" sz="quarter" idx="10"/>
          </p:nvPr>
        </p:nvSpPr>
        <p:spPr/>
        <p:txBody>
          <a:bodyPr/>
          <a:lstStyle/>
          <a:p>
            <a:fld id="{70170AD2-8F92-4DBF-96F1-C35DC263A186}" type="slidenum">
              <a:rPr lang="en-GB" smtClean="0"/>
              <a:t>4</a:t>
            </a:fld>
            <a:endParaRPr lang="en-GB" dirty="0"/>
          </a:p>
        </p:txBody>
      </p:sp>
    </p:spTree>
    <p:extLst>
      <p:ext uri="{BB962C8B-B14F-4D97-AF65-F5344CB8AC3E}">
        <p14:creationId xmlns:p14="http://schemas.microsoft.com/office/powerpoint/2010/main" val="1536333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3300BC1-D6BD-4A54-B2B0-C8177BE4A46B}" type="slidenum">
              <a:rPr lang="en-GB" smtClean="0"/>
              <a:t>6</a:t>
            </a:fld>
            <a:endParaRPr lang="en-GB"/>
          </a:p>
        </p:txBody>
      </p:sp>
    </p:spTree>
    <p:extLst>
      <p:ext uri="{BB962C8B-B14F-4D97-AF65-F5344CB8AC3E}">
        <p14:creationId xmlns:p14="http://schemas.microsoft.com/office/powerpoint/2010/main" val="3920114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Acknowledge that experience of work is partial, incomplete and subjective</a:t>
            </a:r>
          </a:p>
          <a:p>
            <a:r>
              <a:rPr lang="en-GB" dirty="0"/>
              <a:t>Incorporate into practice scientific knowledge that transcends the local and the particular</a:t>
            </a:r>
          </a:p>
          <a:p>
            <a:r>
              <a:rPr lang="en-GB" dirty="0"/>
              <a:t>Seen as inferior and incomplete context-dependent, problem-solving, contingent, non-generalisable, judged by contribution to problems in situ</a:t>
            </a:r>
          </a:p>
          <a:p>
            <a:r>
              <a:rPr lang="en-GB" dirty="0"/>
              <a:t>Characteristic of some Professional Doctorates</a:t>
            </a:r>
          </a:p>
          <a:p>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7</a:t>
            </a:fld>
            <a:endParaRPr lang="en-GB" dirty="0"/>
          </a:p>
        </p:txBody>
      </p:sp>
    </p:spTree>
    <p:extLst>
      <p:ext uri="{BB962C8B-B14F-4D97-AF65-F5344CB8AC3E}">
        <p14:creationId xmlns:p14="http://schemas.microsoft.com/office/powerpoint/2010/main" val="245879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Methodological imperialism is </a:t>
            </a:r>
            <a:r>
              <a:rPr lang="en-GB" b="0" i="0" dirty="0">
                <a:solidFill>
                  <a:srgbClr val="040C28"/>
                </a:solidFill>
                <a:effectLst/>
                <a:latin typeface="Google Sans"/>
              </a:rPr>
              <a:t>the understanding that some methods or methodologies are considered to be "proper" science, while others is considered to be less scientific or even not scientific at all</a:t>
            </a:r>
            <a:endParaRPr lang="en-GB" dirty="0"/>
          </a:p>
        </p:txBody>
      </p:sp>
      <p:sp>
        <p:nvSpPr>
          <p:cNvPr id="4" name="Slide Number Placeholder 3"/>
          <p:cNvSpPr>
            <a:spLocks noGrp="1"/>
          </p:cNvSpPr>
          <p:nvPr>
            <p:ph type="sldNum" sz="quarter" idx="5"/>
          </p:nvPr>
        </p:nvSpPr>
        <p:spPr/>
        <p:txBody>
          <a:bodyPr/>
          <a:lstStyle/>
          <a:p>
            <a:fld id="{33300BC1-D6BD-4A54-B2B0-C8177BE4A46B}" type="slidenum">
              <a:rPr lang="en-GB" smtClean="0"/>
              <a:t>8</a:t>
            </a:fld>
            <a:endParaRPr lang="en-GB"/>
          </a:p>
        </p:txBody>
      </p:sp>
    </p:spTree>
    <p:extLst>
      <p:ext uri="{BB962C8B-B14F-4D97-AF65-F5344CB8AC3E}">
        <p14:creationId xmlns:p14="http://schemas.microsoft.com/office/powerpoint/2010/main" val="21480879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Undermines conventional</a:t>
            </a:r>
            <a:r>
              <a:rPr lang="en-GB" baseline="0" dirty="0"/>
              <a:t> knowledge discourses, in the process undermines the legitimacy of institutional life</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Examples of EdD students challenging Headteacher’s uncritical acceptance of Government research reports</a:t>
            </a:r>
            <a:endParaRPr lang="en-GB" dirty="0"/>
          </a:p>
          <a:p>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10</a:t>
            </a:fld>
            <a:endParaRPr lang="en-GB" dirty="0"/>
          </a:p>
        </p:txBody>
      </p:sp>
    </p:spTree>
    <p:extLst>
      <p:ext uri="{BB962C8B-B14F-4D97-AF65-F5344CB8AC3E}">
        <p14:creationId xmlns:p14="http://schemas.microsoft.com/office/powerpoint/2010/main" val="11193312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Professor of Adult</a:t>
            </a:r>
            <a:r>
              <a:rPr lang="en-GB" baseline="0" dirty="0"/>
              <a:t> Education, University of Technology, Sydney, Australia</a:t>
            </a:r>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11</a:t>
            </a:fld>
            <a:endParaRPr lang="en-GB" dirty="0"/>
          </a:p>
        </p:txBody>
      </p:sp>
    </p:spTree>
    <p:extLst>
      <p:ext uri="{BB962C8B-B14F-4D97-AF65-F5344CB8AC3E}">
        <p14:creationId xmlns:p14="http://schemas.microsoft.com/office/powerpoint/2010/main" val="26188526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12</a:t>
            </a:fld>
            <a:endParaRPr lang="en-GB" dirty="0"/>
          </a:p>
        </p:txBody>
      </p:sp>
    </p:spTree>
    <p:extLst>
      <p:ext uri="{BB962C8B-B14F-4D97-AF65-F5344CB8AC3E}">
        <p14:creationId xmlns:p14="http://schemas.microsoft.com/office/powerpoint/2010/main" val="5952257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situations</a:t>
            </a:r>
            <a:r>
              <a:rPr lang="en-GB" baseline="0" dirty="0"/>
              <a:t> where professionals describe having learnt, the </a:t>
            </a:r>
            <a:r>
              <a:rPr lang="en-GB" i="1" baseline="0" dirty="0"/>
              <a:t>prior understanding </a:t>
            </a:r>
            <a:r>
              <a:rPr lang="en-GB" i="0" baseline="0" dirty="0"/>
              <a:t>they bring to the situation is insufficient for the requirements of that situation , but </a:t>
            </a:r>
            <a:r>
              <a:rPr lang="en-GB" i="1" baseline="0" dirty="0"/>
              <a:t>changes</a:t>
            </a:r>
            <a:r>
              <a:rPr lang="en-GB" i="0" baseline="0" dirty="0"/>
              <a:t> through learning </a:t>
            </a:r>
            <a:r>
              <a:rPr lang="en-GB" i="1" baseline="0" dirty="0"/>
              <a:t>transitions.</a:t>
            </a:r>
          </a:p>
          <a:p>
            <a:endParaRPr lang="en-GB" i="1" baseline="0" dirty="0"/>
          </a:p>
          <a:p>
            <a:r>
              <a:rPr lang="en-GB" i="0" baseline="0" dirty="0"/>
              <a:t>Variation related to different types of transitions involving knowledge of what to do, thinking about what to do, or questioning what is done</a:t>
            </a:r>
            <a:endParaRPr lang="en-GB" i="0" dirty="0"/>
          </a:p>
        </p:txBody>
      </p:sp>
      <p:sp>
        <p:nvSpPr>
          <p:cNvPr id="4" name="Slide Number Placeholder 3"/>
          <p:cNvSpPr>
            <a:spLocks noGrp="1"/>
          </p:cNvSpPr>
          <p:nvPr>
            <p:ph type="sldNum" sz="quarter" idx="10"/>
          </p:nvPr>
        </p:nvSpPr>
        <p:spPr/>
        <p:txBody>
          <a:bodyPr/>
          <a:lstStyle/>
          <a:p>
            <a:fld id="{70170AD2-8F92-4DBF-96F1-C35DC263A186}" type="slidenum">
              <a:rPr lang="en-GB" smtClean="0"/>
              <a:t>13</a:t>
            </a:fld>
            <a:endParaRPr lang="en-GB" dirty="0"/>
          </a:p>
        </p:txBody>
      </p:sp>
    </p:spTree>
    <p:extLst>
      <p:ext uri="{BB962C8B-B14F-4D97-AF65-F5344CB8AC3E}">
        <p14:creationId xmlns:p14="http://schemas.microsoft.com/office/powerpoint/2010/main" val="30580817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Describes how the change in understanding occurs, through the professional’s </a:t>
            </a:r>
            <a:r>
              <a:rPr lang="en-GB" i="1" dirty="0"/>
              <a:t>active</a:t>
            </a:r>
            <a:r>
              <a:rPr lang="en-GB" i="1" baseline="0" dirty="0"/>
              <a:t> engagement </a:t>
            </a:r>
            <a:r>
              <a:rPr lang="en-GB" baseline="0" dirty="0"/>
              <a:t>in aspects of </a:t>
            </a:r>
            <a:r>
              <a:rPr lang="en-GB" i="1" baseline="0" dirty="0"/>
              <a:t>professional practice </a:t>
            </a:r>
            <a:r>
              <a:rPr lang="en-GB" baseline="0" dirty="0"/>
              <a:t>that they </a:t>
            </a:r>
            <a:r>
              <a:rPr lang="en-GB" i="1" baseline="0" dirty="0"/>
              <a:t>care about </a:t>
            </a:r>
            <a:r>
              <a:rPr lang="en-GB" baseline="0" dirty="0"/>
              <a:t>and perceive as </a:t>
            </a:r>
            <a:r>
              <a:rPr lang="en-GB" i="1" baseline="0" dirty="0"/>
              <a:t>uncertain</a:t>
            </a:r>
            <a:r>
              <a:rPr lang="en-GB" baseline="0" dirty="0"/>
              <a:t>.</a:t>
            </a:r>
          </a:p>
          <a:p>
            <a:endParaRPr lang="en-GB" baseline="0" dirty="0"/>
          </a:p>
        </p:txBody>
      </p:sp>
      <p:sp>
        <p:nvSpPr>
          <p:cNvPr id="4" name="Slide Number Placeholder 3"/>
          <p:cNvSpPr>
            <a:spLocks noGrp="1"/>
          </p:cNvSpPr>
          <p:nvPr>
            <p:ph type="sldNum" sz="quarter" idx="10"/>
          </p:nvPr>
        </p:nvSpPr>
        <p:spPr/>
        <p:txBody>
          <a:bodyPr/>
          <a:lstStyle/>
          <a:p>
            <a:fld id="{70170AD2-8F92-4DBF-96F1-C35DC263A186}" type="slidenum">
              <a:rPr lang="en-GB" smtClean="0"/>
              <a:t>14</a:t>
            </a:fld>
            <a:endParaRPr lang="en-GB" dirty="0"/>
          </a:p>
        </p:txBody>
      </p:sp>
    </p:spTree>
    <p:extLst>
      <p:ext uri="{BB962C8B-B14F-4D97-AF65-F5344CB8AC3E}">
        <p14:creationId xmlns:p14="http://schemas.microsoft.com/office/powerpoint/2010/main" val="119356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Multiple experiences of learning are </a:t>
            </a:r>
            <a:r>
              <a:rPr lang="en-GB" i="1" dirty="0"/>
              <a:t>interconnected</a:t>
            </a:r>
            <a:r>
              <a:rPr lang="en-GB" i="1" baseline="0" dirty="0"/>
              <a:t> over time </a:t>
            </a:r>
            <a:r>
              <a:rPr lang="en-GB" baseline="0" dirty="0"/>
              <a:t>in APL. Professionals learn through </a:t>
            </a:r>
            <a:r>
              <a:rPr lang="en-GB" i="1" baseline="0" dirty="0"/>
              <a:t>dynamic interaction </a:t>
            </a:r>
            <a:r>
              <a:rPr lang="en-GB" baseline="0" dirty="0"/>
              <a:t>with a range of other people in an ongoing, </a:t>
            </a:r>
            <a:r>
              <a:rPr lang="en-GB" i="1" baseline="0" dirty="0"/>
              <a:t>and iterative manner  </a:t>
            </a:r>
            <a:r>
              <a:rPr lang="en-GB" i="0" baseline="0" dirty="0"/>
              <a:t>(repeating towards a desired goal)</a:t>
            </a:r>
            <a:r>
              <a:rPr lang="en-GB" i="1" baseline="0" dirty="0"/>
              <a:t> </a:t>
            </a:r>
            <a:r>
              <a:rPr lang="en-GB" baseline="0" dirty="0"/>
              <a:t>that creates a </a:t>
            </a:r>
            <a:r>
              <a:rPr lang="en-GB" i="1" baseline="0" dirty="0"/>
              <a:t>web</a:t>
            </a:r>
            <a:r>
              <a:rPr lang="en-GB" baseline="0" dirty="0"/>
              <a:t> of interconnected experiences.  In this process the professional’s imagination draws together recollections of past experiences, awareness of the present situation and anticipation of future possibilities.  </a:t>
            </a:r>
          </a:p>
          <a:p>
            <a:endParaRPr lang="en-GB" baseline="0" dirty="0"/>
          </a:p>
        </p:txBody>
      </p:sp>
      <p:sp>
        <p:nvSpPr>
          <p:cNvPr id="4" name="Slide Number Placeholder 3"/>
          <p:cNvSpPr>
            <a:spLocks noGrp="1"/>
          </p:cNvSpPr>
          <p:nvPr>
            <p:ph type="sldNum" sz="quarter" idx="10"/>
          </p:nvPr>
        </p:nvSpPr>
        <p:spPr/>
        <p:txBody>
          <a:bodyPr/>
          <a:lstStyle/>
          <a:p>
            <a:fld id="{70170AD2-8F92-4DBF-96F1-C35DC263A186}" type="slidenum">
              <a:rPr lang="en-GB" smtClean="0"/>
              <a:t>15</a:t>
            </a:fld>
            <a:endParaRPr lang="en-GB" dirty="0"/>
          </a:p>
        </p:txBody>
      </p:sp>
    </p:spTree>
    <p:extLst>
      <p:ext uri="{BB962C8B-B14F-4D97-AF65-F5344CB8AC3E}">
        <p14:creationId xmlns:p14="http://schemas.microsoft.com/office/powerpoint/2010/main" val="30118436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Process is </a:t>
            </a:r>
            <a:r>
              <a:rPr lang="en-GB" i="1" dirty="0"/>
              <a:t>open</a:t>
            </a:r>
            <a:r>
              <a:rPr lang="en-GB" dirty="0"/>
              <a:t> to many </a:t>
            </a:r>
            <a:r>
              <a:rPr lang="en-GB" i="1" dirty="0"/>
              <a:t>possibilities</a:t>
            </a:r>
            <a:r>
              <a:rPr lang="en-GB" dirty="0"/>
              <a:t> because it occurs through engagement with others in the complexities of practice over time. APL is </a:t>
            </a:r>
            <a:r>
              <a:rPr lang="en-GB" i="1" dirty="0"/>
              <a:t>open-ended</a:t>
            </a:r>
            <a:r>
              <a:rPr lang="en-GB" baseline="0" dirty="0"/>
              <a:t> with no clear beginning or pre-determined outcome, requiring an openness or flexibility of attitude on the part of the professional to cope with the inherent uncertainty of the process.  Yet this openness is not infinite but is </a:t>
            </a:r>
            <a:r>
              <a:rPr lang="en-GB" i="1" baseline="0" dirty="0"/>
              <a:t>circumscribed</a:t>
            </a:r>
            <a:r>
              <a:rPr lang="en-GB" baseline="0" dirty="0"/>
              <a:t>  and shaped by the </a:t>
            </a:r>
            <a:r>
              <a:rPr lang="en-GB" i="1" baseline="0" dirty="0"/>
              <a:t>opportunities and constraints </a:t>
            </a:r>
            <a:r>
              <a:rPr lang="en-GB" baseline="0" dirty="0"/>
              <a:t>of the professional’s working </a:t>
            </a:r>
            <a:r>
              <a:rPr lang="en-GB" i="1" baseline="0" dirty="0"/>
              <a:t>context</a:t>
            </a:r>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16</a:t>
            </a:fld>
            <a:endParaRPr lang="en-GB" dirty="0"/>
          </a:p>
        </p:txBody>
      </p:sp>
    </p:spTree>
    <p:extLst>
      <p:ext uri="{BB962C8B-B14F-4D97-AF65-F5344CB8AC3E}">
        <p14:creationId xmlns:p14="http://schemas.microsoft.com/office/powerpoint/2010/main" val="1504292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07/03/2024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07/03/2024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07/03/2024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9911" y="1196752"/>
            <a:ext cx="7128792" cy="4431983"/>
          </a:xfrm>
          <a:prstGeom prst="rect">
            <a:avLst/>
          </a:prstGeom>
          <a:noFill/>
        </p:spPr>
        <p:txBody>
          <a:bodyPr wrap="square" rtlCol="0">
            <a:spAutoFit/>
          </a:bodyPr>
          <a:lstStyle/>
          <a:p>
            <a:pPr algn="ctr"/>
            <a:r>
              <a:rPr lang="en-US" sz="4400" dirty="0">
                <a:solidFill>
                  <a:prstClr val="black"/>
                </a:solidFill>
                <a:ea typeface="+mj-ea"/>
                <a:cs typeface="+mj-cs"/>
              </a:rPr>
              <a:t>Professional Learning</a:t>
            </a:r>
          </a:p>
          <a:p>
            <a:pPr algn="ctr"/>
            <a:br>
              <a:rPr lang="en-US" sz="4400" dirty="0">
                <a:solidFill>
                  <a:prstClr val="black"/>
                </a:solidFill>
                <a:ea typeface="+mj-ea"/>
                <a:cs typeface="+mj-cs"/>
              </a:rPr>
            </a:br>
            <a:r>
              <a:rPr lang="en-US" sz="4400" dirty="0">
                <a:solidFill>
                  <a:schemeClr val="bg1"/>
                </a:solidFill>
                <a:ea typeface="+mj-ea"/>
                <a:cs typeface="+mj-cs"/>
              </a:rPr>
              <a:t>Models of knowledge and authentic professional learning for Professional Doctorates</a:t>
            </a:r>
            <a:br>
              <a:rPr lang="en-US" sz="4400" dirty="0">
                <a:solidFill>
                  <a:prstClr val="black"/>
                </a:solidFill>
                <a:ea typeface="+mj-ea"/>
                <a:cs typeface="+mj-cs"/>
              </a:rPr>
            </a:br>
            <a:endParaRPr lang="en-GB" dirty="0"/>
          </a:p>
        </p:txBody>
      </p:sp>
    </p:spTree>
    <p:extLst>
      <p:ext uri="{BB962C8B-B14F-4D97-AF65-F5344CB8AC3E}">
        <p14:creationId xmlns:p14="http://schemas.microsoft.com/office/powerpoint/2010/main" val="3044057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611560" y="2492896"/>
            <a:ext cx="7704856" cy="1143000"/>
          </a:xfrm>
          <a:prstGeom prst="rect">
            <a:avLst/>
          </a:prstGeom>
        </p:spPr>
        <p:txBody>
          <a:bodyPr vert="horz" lIns="91440" tIns="45720" rIns="91440" bIns="45720" rtlCol="0" anchor="ctr">
            <a:normAutofit fontScale="8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How would you define ‘professional’ and ‘academic’ knowledge?</a:t>
            </a:r>
          </a:p>
        </p:txBody>
      </p:sp>
    </p:spTree>
    <p:extLst>
      <p:ext uri="{BB962C8B-B14F-4D97-AF65-F5344CB8AC3E}">
        <p14:creationId xmlns:p14="http://schemas.microsoft.com/office/powerpoint/2010/main" val="1274988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‘Professional knowledge’          ‘Academic 						knowledge’</a:t>
            </a:r>
          </a:p>
        </p:txBody>
      </p:sp>
      <p:sp>
        <p:nvSpPr>
          <p:cNvPr id="3" name="Content Placeholder 2"/>
          <p:cNvSpPr>
            <a:spLocks noGrp="1"/>
          </p:cNvSpPr>
          <p:nvPr>
            <p:ph sz="half" idx="1"/>
          </p:nvPr>
        </p:nvSpPr>
        <p:spPr/>
        <p:txBody>
          <a:bodyPr/>
          <a:lstStyle/>
          <a:p>
            <a:r>
              <a:rPr lang="en-GB" dirty="0"/>
              <a:t>Less scientific	</a:t>
            </a:r>
          </a:p>
          <a:p>
            <a:r>
              <a:rPr lang="en-GB" dirty="0"/>
              <a:t>Practical </a:t>
            </a:r>
          </a:p>
          <a:p>
            <a:r>
              <a:rPr lang="en-GB" dirty="0"/>
              <a:t>Particular</a:t>
            </a:r>
          </a:p>
          <a:p>
            <a:r>
              <a:rPr lang="en-GB" dirty="0"/>
              <a:t>Concrete</a:t>
            </a:r>
          </a:p>
          <a:p>
            <a:pPr marL="0" indent="0">
              <a:buNone/>
            </a:pPr>
            <a:endParaRPr lang="en-GB" dirty="0"/>
          </a:p>
        </p:txBody>
      </p:sp>
      <p:sp>
        <p:nvSpPr>
          <p:cNvPr id="4" name="Content Placeholder 3"/>
          <p:cNvSpPr>
            <a:spLocks noGrp="1"/>
          </p:cNvSpPr>
          <p:nvPr>
            <p:ph sz="half" idx="2"/>
          </p:nvPr>
        </p:nvSpPr>
        <p:spPr/>
        <p:txBody>
          <a:bodyPr/>
          <a:lstStyle/>
          <a:p>
            <a:r>
              <a:rPr lang="en-GB" dirty="0"/>
              <a:t>Scientific</a:t>
            </a:r>
          </a:p>
          <a:p>
            <a:r>
              <a:rPr lang="en-GB" dirty="0"/>
              <a:t>Theoretical</a:t>
            </a:r>
          </a:p>
          <a:p>
            <a:r>
              <a:rPr lang="en-GB" dirty="0"/>
              <a:t>General</a:t>
            </a:r>
          </a:p>
          <a:p>
            <a:r>
              <a:rPr lang="en-GB" dirty="0"/>
              <a:t>Abstract</a:t>
            </a:r>
          </a:p>
          <a:p>
            <a:pPr marL="0" indent="0">
              <a:buNone/>
            </a:pPr>
            <a:endParaRPr lang="en-GB" dirty="0"/>
          </a:p>
        </p:txBody>
      </p:sp>
    </p:spTree>
    <p:extLst>
      <p:ext uri="{BB962C8B-B14F-4D97-AF65-F5344CB8AC3E}">
        <p14:creationId xmlns:p14="http://schemas.microsoft.com/office/powerpoint/2010/main" val="3249504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Doctorates</a:t>
            </a:r>
          </a:p>
        </p:txBody>
      </p:sp>
      <p:sp>
        <p:nvSpPr>
          <p:cNvPr id="3" name="Content Placeholder 2"/>
          <p:cNvSpPr>
            <a:spLocks noGrp="1"/>
          </p:cNvSpPr>
          <p:nvPr>
            <p:ph idx="1"/>
          </p:nvPr>
        </p:nvSpPr>
        <p:spPr/>
        <p:txBody>
          <a:bodyPr>
            <a:normAutofit fontScale="85000" lnSpcReduction="10000"/>
          </a:bodyPr>
          <a:lstStyle/>
          <a:p>
            <a:pPr marL="0" indent="0">
              <a:lnSpc>
                <a:spcPct val="120000"/>
              </a:lnSpc>
              <a:spcBef>
                <a:spcPts val="0"/>
              </a:spcBef>
              <a:buNone/>
            </a:pPr>
            <a:r>
              <a:rPr lang="en-GB" dirty="0"/>
              <a:t>For experienced professionals who</a:t>
            </a:r>
          </a:p>
          <a:p>
            <a:pPr>
              <a:lnSpc>
                <a:spcPct val="120000"/>
              </a:lnSpc>
              <a:spcBef>
                <a:spcPts val="0"/>
              </a:spcBef>
              <a:buFontTx/>
              <a:buChar char="-"/>
            </a:pPr>
            <a:r>
              <a:rPr lang="en-GB" dirty="0"/>
              <a:t>Enhance their practice through research and critical reflection</a:t>
            </a:r>
          </a:p>
          <a:p>
            <a:pPr>
              <a:lnSpc>
                <a:spcPct val="120000"/>
              </a:lnSpc>
              <a:spcBef>
                <a:spcPts val="0"/>
              </a:spcBef>
              <a:buFontTx/>
              <a:buChar char="-"/>
            </a:pPr>
            <a:r>
              <a:rPr lang="en-GB" dirty="0"/>
              <a:t>Develop knowledge, understanding and competence through research</a:t>
            </a:r>
          </a:p>
          <a:p>
            <a:pPr>
              <a:lnSpc>
                <a:spcPct val="120000"/>
              </a:lnSpc>
              <a:spcBef>
                <a:spcPts val="0"/>
              </a:spcBef>
              <a:buFontTx/>
              <a:buChar char="-"/>
            </a:pPr>
            <a:r>
              <a:rPr lang="en-GB" dirty="0"/>
              <a:t>Look at their practice through a ‘research lens’</a:t>
            </a:r>
          </a:p>
          <a:p>
            <a:pPr>
              <a:lnSpc>
                <a:spcPct val="120000"/>
              </a:lnSpc>
              <a:spcBef>
                <a:spcPts val="0"/>
              </a:spcBef>
              <a:buFontTx/>
              <a:buChar char="-"/>
            </a:pPr>
            <a:r>
              <a:rPr lang="en-GB" dirty="0"/>
              <a:t>Theorise their practice</a:t>
            </a:r>
          </a:p>
          <a:p>
            <a:pPr>
              <a:lnSpc>
                <a:spcPct val="120000"/>
              </a:lnSpc>
              <a:spcBef>
                <a:spcPts val="0"/>
              </a:spcBef>
              <a:buFontTx/>
              <a:buChar char="-"/>
            </a:pPr>
            <a:r>
              <a:rPr lang="en-GB" dirty="0"/>
              <a:t>Find a ‘space’ to integrate theory with practice</a:t>
            </a:r>
          </a:p>
          <a:p>
            <a:pPr>
              <a:lnSpc>
                <a:spcPct val="120000"/>
              </a:lnSpc>
              <a:spcBef>
                <a:spcPts val="0"/>
              </a:spcBef>
              <a:buFontTx/>
              <a:buChar char="-"/>
            </a:pPr>
            <a:endParaRPr lang="en-GB" dirty="0"/>
          </a:p>
        </p:txBody>
      </p:sp>
    </p:spTree>
    <p:extLst>
      <p:ext uri="{BB962C8B-B14F-4D97-AF65-F5344CB8AC3E}">
        <p14:creationId xmlns:p14="http://schemas.microsoft.com/office/powerpoint/2010/main" val="3534522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81000"/>
            <a:ext cx="8229600" cy="1143000"/>
          </a:xfrm>
        </p:spPr>
        <p:txBody>
          <a:bodyPr>
            <a:normAutofit/>
          </a:bodyPr>
          <a:lstStyle/>
          <a:p>
            <a:pPr algn="l"/>
            <a:r>
              <a:rPr lang="en-GB" sz="2800" dirty="0"/>
              <a:t>Scott </a:t>
            </a:r>
            <a:r>
              <a:rPr lang="en-GB" sz="2800" i="1" dirty="0"/>
              <a:t>et al.</a:t>
            </a:r>
            <a:r>
              <a:rPr lang="en-GB" sz="2800" dirty="0"/>
              <a:t> (2004) </a:t>
            </a:r>
            <a:r>
              <a:rPr lang="en-GB" sz="2800" i="1" dirty="0"/>
              <a:t>Professional Doctorates: Integrating Professional and Academic Knowledge</a:t>
            </a:r>
          </a:p>
        </p:txBody>
      </p:sp>
      <p:sp>
        <p:nvSpPr>
          <p:cNvPr id="3" name="Content Placeholder 2"/>
          <p:cNvSpPr>
            <a:spLocks noGrp="1"/>
          </p:cNvSpPr>
          <p:nvPr>
            <p:ph idx="1"/>
          </p:nvPr>
        </p:nvSpPr>
        <p:spPr/>
        <p:txBody>
          <a:bodyPr>
            <a:normAutofit lnSpcReduction="10000"/>
          </a:bodyPr>
          <a:lstStyle/>
          <a:p>
            <a:pPr marL="0" indent="0">
              <a:buNone/>
            </a:pPr>
            <a:r>
              <a:rPr lang="en-GB" dirty="0"/>
              <a:t>Looks at DBA, EdD, EngD</a:t>
            </a:r>
          </a:p>
          <a:p>
            <a:pPr marL="0" indent="0">
              <a:buNone/>
            </a:pPr>
            <a:endParaRPr lang="en-GB" dirty="0"/>
          </a:p>
          <a:p>
            <a:pPr marL="0" indent="0">
              <a:buNone/>
            </a:pPr>
            <a:r>
              <a:rPr lang="en-GB" dirty="0"/>
              <a:t>Suggested four modes of knowledge:</a:t>
            </a:r>
          </a:p>
          <a:p>
            <a:pPr marL="0" indent="0">
              <a:buNone/>
            </a:pPr>
            <a:r>
              <a:rPr lang="en-GB" dirty="0"/>
              <a:t>Mode 1 – disciplinary</a:t>
            </a:r>
          </a:p>
          <a:p>
            <a:pPr marL="0" indent="0">
              <a:buNone/>
            </a:pPr>
            <a:r>
              <a:rPr lang="en-GB" dirty="0"/>
              <a:t>Mode 2 – technical rationality</a:t>
            </a:r>
          </a:p>
          <a:p>
            <a:pPr marL="0" indent="0">
              <a:buNone/>
            </a:pPr>
            <a:r>
              <a:rPr lang="en-GB" dirty="0"/>
              <a:t>Mode 3 – dispositional and transdisciplinary</a:t>
            </a:r>
          </a:p>
          <a:p>
            <a:pPr marL="0" indent="0">
              <a:buNone/>
            </a:pPr>
            <a:r>
              <a:rPr lang="en-GB" dirty="0"/>
              <a:t>Mode 4 – critical knowledge</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9000" y="1066800"/>
            <a:ext cx="1590675" cy="23825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18841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 1: Disciplinary Knowledge</a:t>
            </a:r>
          </a:p>
        </p:txBody>
      </p:sp>
      <p:sp>
        <p:nvSpPr>
          <p:cNvPr id="3" name="Content Placeholder 2"/>
          <p:cNvSpPr>
            <a:spLocks noGrp="1"/>
          </p:cNvSpPr>
          <p:nvPr>
            <p:ph idx="1"/>
          </p:nvPr>
        </p:nvSpPr>
        <p:spPr/>
        <p:txBody>
          <a:bodyPr>
            <a:normAutofit/>
          </a:bodyPr>
          <a:lstStyle/>
          <a:p>
            <a:r>
              <a:rPr lang="en-GB" dirty="0"/>
              <a:t>Belief that disciplinary knowledge is superior to knowledge produced in the workplace</a:t>
            </a:r>
          </a:p>
          <a:p>
            <a:r>
              <a:rPr lang="en-GB" dirty="0"/>
              <a:t>Practice is the source for reflection, not the arena where theorising takes place</a:t>
            </a:r>
          </a:p>
          <a:p>
            <a:r>
              <a:rPr lang="en-GB" dirty="0"/>
              <a:t>Students are initiated into academic practices with their own set of rules</a:t>
            </a:r>
          </a:p>
        </p:txBody>
      </p:sp>
    </p:spTree>
    <p:extLst>
      <p:ext uri="{BB962C8B-B14F-4D97-AF65-F5344CB8AC3E}">
        <p14:creationId xmlns:p14="http://schemas.microsoft.com/office/powerpoint/2010/main" val="2542336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 2 Technical Rationality</a:t>
            </a:r>
          </a:p>
        </p:txBody>
      </p:sp>
      <p:sp>
        <p:nvSpPr>
          <p:cNvPr id="3" name="Content Placeholder 2"/>
          <p:cNvSpPr>
            <a:spLocks noGrp="1"/>
          </p:cNvSpPr>
          <p:nvPr>
            <p:ph idx="1"/>
          </p:nvPr>
        </p:nvSpPr>
        <p:spPr/>
        <p:txBody>
          <a:bodyPr>
            <a:normAutofit fontScale="92500" lnSpcReduction="10000"/>
          </a:bodyPr>
          <a:lstStyle/>
          <a:p>
            <a:r>
              <a:rPr lang="en-GB" dirty="0"/>
              <a:t>Reliance on technical knowledge</a:t>
            </a:r>
          </a:p>
          <a:p>
            <a:r>
              <a:rPr lang="en-GB" dirty="0"/>
              <a:t>Rationale is to make the workplace more productive and efficient place</a:t>
            </a:r>
          </a:p>
          <a:p>
            <a:r>
              <a:rPr lang="en-GB" dirty="0"/>
              <a:t>Not pursuing knowledge for its own sake</a:t>
            </a:r>
          </a:p>
          <a:p>
            <a:r>
              <a:rPr lang="en-GB" dirty="0"/>
              <a:t>Criterion for success is ‘does it work in practice?’</a:t>
            </a:r>
          </a:p>
          <a:p>
            <a:r>
              <a:rPr lang="en-GB" dirty="0"/>
              <a:t>BUT no desire to examine contexts of the work (political/ethical)</a:t>
            </a:r>
          </a:p>
        </p:txBody>
      </p:sp>
    </p:spTree>
    <p:extLst>
      <p:ext uri="{BB962C8B-B14F-4D97-AF65-F5344CB8AC3E}">
        <p14:creationId xmlns:p14="http://schemas.microsoft.com/office/powerpoint/2010/main" val="2334633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Mode 3: Dispositional and Transdisciplinary Knowledge</a:t>
            </a:r>
          </a:p>
        </p:txBody>
      </p:sp>
      <p:sp>
        <p:nvSpPr>
          <p:cNvPr id="3" name="Content Placeholder 2"/>
          <p:cNvSpPr>
            <a:spLocks noGrp="1"/>
          </p:cNvSpPr>
          <p:nvPr>
            <p:ph idx="1"/>
          </p:nvPr>
        </p:nvSpPr>
        <p:spPr/>
        <p:txBody>
          <a:bodyPr>
            <a:normAutofit/>
          </a:bodyPr>
          <a:lstStyle/>
          <a:p>
            <a:r>
              <a:rPr lang="en-GB" dirty="0"/>
              <a:t>Liberal non-prescriptive view of the relationship between disciplinary and practice-based knowledge</a:t>
            </a:r>
          </a:p>
          <a:p>
            <a:r>
              <a:rPr lang="en-GB" dirty="0"/>
              <a:t>Methodological imperialism is resisted, a multi-perspectival view is adopted</a:t>
            </a:r>
          </a:p>
          <a:p>
            <a:r>
              <a:rPr lang="en-GB" dirty="0"/>
              <a:t>Practice is the source of and the arena for theoretical development</a:t>
            </a:r>
          </a:p>
        </p:txBody>
      </p:sp>
    </p:spTree>
    <p:extLst>
      <p:ext uri="{BB962C8B-B14F-4D97-AF65-F5344CB8AC3E}">
        <p14:creationId xmlns:p14="http://schemas.microsoft.com/office/powerpoint/2010/main" val="3536918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3400"/>
            <a:ext cx="8229600" cy="5592763"/>
          </a:xfrm>
        </p:spPr>
        <p:txBody>
          <a:bodyPr>
            <a:normAutofit/>
          </a:bodyPr>
          <a:lstStyle/>
          <a:p>
            <a:r>
              <a:rPr lang="en-GB" sz="2400" dirty="0"/>
              <a:t>‘to enable practitioners to develop dispositions that enable them to reflect on their own practical experience and go beyond it’ (Scott </a:t>
            </a:r>
            <a:r>
              <a:rPr lang="en-GB" sz="2400" i="1" dirty="0"/>
              <a:t>et al.</a:t>
            </a:r>
            <a:r>
              <a:rPr lang="en-GB" sz="2400" dirty="0"/>
              <a:t>, 2004:48)</a:t>
            </a:r>
          </a:p>
          <a:p>
            <a:r>
              <a:rPr lang="en-GB" sz="2400" dirty="0"/>
              <a:t>Like mode 2 in that it is trans-disciplinary, judged by whether it works or not, pragmatic, situated in workplace, derives its context from work</a:t>
            </a:r>
          </a:p>
          <a:p>
            <a:r>
              <a:rPr lang="en-GB" sz="2400" dirty="0"/>
              <a:t>Unlike mode 2 – the practitioner is required to go beyond current ways of thinking and behaving, develop appropriate dispositions and acquire reflective capital</a:t>
            </a:r>
          </a:p>
          <a:p>
            <a:r>
              <a:rPr lang="en-GB" sz="2400" dirty="0"/>
              <a:t>Essentially concerned with the individual and their own practice – therefore limited in scope?</a:t>
            </a:r>
          </a:p>
        </p:txBody>
      </p:sp>
    </p:spTree>
    <p:extLst>
      <p:ext uri="{BB962C8B-B14F-4D97-AF65-F5344CB8AC3E}">
        <p14:creationId xmlns:p14="http://schemas.microsoft.com/office/powerpoint/2010/main" val="4181632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 4: Critical Knowledge</a:t>
            </a:r>
          </a:p>
        </p:txBody>
      </p:sp>
      <p:sp>
        <p:nvSpPr>
          <p:cNvPr id="3" name="Content Placeholder 2"/>
          <p:cNvSpPr>
            <a:spLocks noGrp="1"/>
          </p:cNvSpPr>
          <p:nvPr>
            <p:ph idx="1"/>
          </p:nvPr>
        </p:nvSpPr>
        <p:spPr/>
        <p:txBody>
          <a:bodyPr>
            <a:normAutofit fontScale="85000" lnSpcReduction="10000"/>
          </a:bodyPr>
          <a:lstStyle/>
          <a:p>
            <a:r>
              <a:rPr lang="en-GB" dirty="0"/>
              <a:t>Knowledge is explicitly or implicitly political and change-oriented </a:t>
            </a:r>
          </a:p>
          <a:p>
            <a:r>
              <a:rPr lang="en-GB" dirty="0"/>
              <a:t>Critical of the prevailing ethos and purposes of the various workplaces ‘a kind of critical reflection on things that people would prefer not to have critical reflection applied to’ (Scott </a:t>
            </a:r>
            <a:r>
              <a:rPr lang="en-GB" i="1" dirty="0"/>
              <a:t>et al.</a:t>
            </a:r>
            <a:r>
              <a:rPr lang="en-GB" dirty="0"/>
              <a:t>:51) </a:t>
            </a:r>
          </a:p>
          <a:p>
            <a:r>
              <a:rPr lang="en-GB" dirty="0"/>
              <a:t>Identifying power structures and destabilising them so that more equal and just arrangements are made</a:t>
            </a:r>
          </a:p>
        </p:txBody>
      </p:sp>
    </p:spTree>
    <p:extLst>
      <p:ext uri="{BB962C8B-B14F-4D97-AF65-F5344CB8AC3E}">
        <p14:creationId xmlns:p14="http://schemas.microsoft.com/office/powerpoint/2010/main" val="1401517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br>
              <a:rPr lang="en-GB" sz="3100" dirty="0"/>
            </a:br>
            <a:r>
              <a:rPr lang="en-GB" sz="3100" dirty="0"/>
              <a:t>David Boud ‘Preface’ to </a:t>
            </a:r>
            <a:r>
              <a:rPr lang="en-GB" sz="3100" i="1" dirty="0"/>
              <a:t>Authentic Professional Learning</a:t>
            </a:r>
            <a:r>
              <a:rPr lang="en-GB" sz="3100" dirty="0"/>
              <a:t> (Webster-Wright, 2010: vii)</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sz="2000" dirty="0"/>
              <a:t>‘Professional learning has been eclipsed for many years by the rise of mandatory continuing education. As part of a discourse of justification and audit, many professions have instituted systematic programmes for registration or awarding continuing status for their members. These systems, that typically involve the collection of credit points or hours, have dominated discussions of professional learning. In the process they have taken a complex process, over-simplified it and packaged it as a consumer product.’</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0272" y="3794796"/>
            <a:ext cx="1524000" cy="190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4253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Authentic Professional Learning (APL)</a:t>
            </a:r>
          </a:p>
        </p:txBody>
      </p:sp>
      <p:sp>
        <p:nvSpPr>
          <p:cNvPr id="3" name="Content Placeholder 2"/>
          <p:cNvSpPr>
            <a:spLocks noGrp="1"/>
          </p:cNvSpPr>
          <p:nvPr>
            <p:ph idx="1"/>
          </p:nvPr>
        </p:nvSpPr>
        <p:spPr/>
        <p:txBody>
          <a:bodyPr>
            <a:normAutofit lnSpcReduction="10000"/>
          </a:bodyPr>
          <a:lstStyle/>
          <a:p>
            <a:pPr marL="0" indent="0">
              <a:buNone/>
            </a:pPr>
            <a:r>
              <a:rPr lang="en-GB" sz="2600" dirty="0"/>
              <a:t>Ann Webster-Wright phenomenological (lived experience) study of 16 health professionals </a:t>
            </a:r>
          </a:p>
          <a:p>
            <a:pPr marL="514350" indent="-457200"/>
            <a:r>
              <a:rPr lang="en-GB" sz="2600" dirty="0">
                <a:solidFill>
                  <a:srgbClr val="FF0000"/>
                </a:solidFill>
              </a:rPr>
              <a:t>Constituents of APL</a:t>
            </a:r>
          </a:p>
          <a:p>
            <a:pPr lvl="1"/>
            <a:r>
              <a:rPr lang="en-GB" sz="2600" dirty="0"/>
              <a:t>Understanding – change in professional understanding</a:t>
            </a:r>
          </a:p>
          <a:p>
            <a:pPr lvl="1"/>
            <a:r>
              <a:rPr lang="en-GB" sz="2600" dirty="0"/>
              <a:t>Engagement – active engagement in professional practice</a:t>
            </a:r>
          </a:p>
          <a:p>
            <a:pPr lvl="1"/>
            <a:r>
              <a:rPr lang="en-GB" sz="2600" dirty="0"/>
              <a:t>Interconnection – of experiences over time</a:t>
            </a:r>
          </a:p>
          <a:p>
            <a:pPr lvl="1"/>
            <a:r>
              <a:rPr lang="en-GB" sz="2600" dirty="0"/>
              <a:t>Openness – to possibilities that is circumscribed</a:t>
            </a:r>
          </a:p>
          <a:p>
            <a:pPr lvl="1"/>
            <a:endParaRPr lang="en-GB" dirty="0"/>
          </a:p>
          <a:p>
            <a:pPr lvl="1"/>
            <a:endParaRPr lang="en-GB" dirty="0"/>
          </a:p>
        </p:txBody>
      </p:sp>
    </p:spTree>
    <p:extLst>
      <p:ext uri="{BB962C8B-B14F-4D97-AF65-F5344CB8AC3E}">
        <p14:creationId xmlns:p14="http://schemas.microsoft.com/office/powerpoint/2010/main" val="1291615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Constituent 1: Understanding</a:t>
            </a:r>
          </a:p>
        </p:txBody>
      </p:sp>
      <p:sp>
        <p:nvSpPr>
          <p:cNvPr id="3" name="Content Placeholder 2"/>
          <p:cNvSpPr>
            <a:spLocks noGrp="1"/>
          </p:cNvSpPr>
          <p:nvPr>
            <p:ph idx="1"/>
          </p:nvPr>
        </p:nvSpPr>
        <p:spPr/>
        <p:txBody>
          <a:bodyPr>
            <a:normAutofit/>
          </a:bodyPr>
          <a:lstStyle/>
          <a:p>
            <a:pPr marL="0" indent="0">
              <a:buNone/>
            </a:pPr>
            <a:endParaRPr lang="en-GB" b="1" dirty="0"/>
          </a:p>
          <a:p>
            <a:pPr marL="0" indent="0">
              <a:buNone/>
            </a:pPr>
            <a:r>
              <a:rPr lang="en-GB" b="1" dirty="0"/>
              <a:t>Change in professional understanding</a:t>
            </a:r>
          </a:p>
          <a:p>
            <a:r>
              <a:rPr lang="en-GB" dirty="0"/>
              <a:t>from </a:t>
            </a:r>
            <a:r>
              <a:rPr lang="en-GB" i="1" dirty="0"/>
              <a:t>prior understanding</a:t>
            </a:r>
            <a:r>
              <a:rPr lang="en-GB" dirty="0"/>
              <a:t> through </a:t>
            </a:r>
            <a:r>
              <a:rPr lang="en-GB" i="1" dirty="0"/>
              <a:t>learning transitions</a:t>
            </a:r>
            <a:r>
              <a:rPr lang="en-GB" dirty="0"/>
              <a:t> to </a:t>
            </a:r>
            <a:r>
              <a:rPr lang="en-GB" i="1" dirty="0"/>
              <a:t>changed understanding</a:t>
            </a:r>
            <a:r>
              <a:rPr lang="en-GB" dirty="0"/>
              <a:t> as a professional</a:t>
            </a:r>
          </a:p>
          <a:p>
            <a:pPr marL="0" indent="0">
              <a:buNone/>
            </a:pPr>
            <a:endParaRPr lang="en-GB" dirty="0"/>
          </a:p>
        </p:txBody>
      </p:sp>
    </p:spTree>
    <p:extLst>
      <p:ext uri="{BB962C8B-B14F-4D97-AF65-F5344CB8AC3E}">
        <p14:creationId xmlns:p14="http://schemas.microsoft.com/office/powerpoint/2010/main" val="2697471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Constituent 2: Engagement</a:t>
            </a:r>
          </a:p>
        </p:txBody>
      </p:sp>
      <p:sp>
        <p:nvSpPr>
          <p:cNvPr id="3" name="Content Placeholder 2"/>
          <p:cNvSpPr>
            <a:spLocks noGrp="1"/>
          </p:cNvSpPr>
          <p:nvPr>
            <p:ph idx="1"/>
          </p:nvPr>
        </p:nvSpPr>
        <p:spPr/>
        <p:txBody>
          <a:bodyPr/>
          <a:lstStyle/>
          <a:p>
            <a:pPr marL="0" indent="0">
              <a:buNone/>
            </a:pPr>
            <a:r>
              <a:rPr lang="en-GB" b="1" dirty="0"/>
              <a:t>Engagement in professional practice</a:t>
            </a:r>
          </a:p>
          <a:p>
            <a:r>
              <a:rPr lang="en-GB" i="1" dirty="0"/>
              <a:t>actively</a:t>
            </a:r>
            <a:r>
              <a:rPr lang="en-GB" dirty="0"/>
              <a:t> engaged in some way;</a:t>
            </a:r>
          </a:p>
          <a:p>
            <a:r>
              <a:rPr lang="en-GB" i="1" dirty="0"/>
              <a:t>cared about </a:t>
            </a:r>
            <a:r>
              <a:rPr lang="en-GB" dirty="0"/>
              <a:t>aspects of professional practice;</a:t>
            </a:r>
          </a:p>
          <a:p>
            <a:r>
              <a:rPr lang="en-GB" dirty="0"/>
              <a:t>perceived aspects as </a:t>
            </a:r>
            <a:r>
              <a:rPr lang="en-GB" i="1" dirty="0"/>
              <a:t>uncertain</a:t>
            </a:r>
            <a:r>
              <a:rPr lang="en-GB" dirty="0"/>
              <a:t>; and </a:t>
            </a:r>
          </a:p>
          <a:p>
            <a:r>
              <a:rPr lang="en-GB" dirty="0"/>
              <a:t>aspects of professional practice perceived in a </a:t>
            </a:r>
            <a:r>
              <a:rPr lang="en-GB" i="1" dirty="0"/>
              <a:t>novel</a:t>
            </a:r>
            <a:r>
              <a:rPr lang="en-GB" dirty="0"/>
              <a:t> way</a:t>
            </a:r>
          </a:p>
        </p:txBody>
      </p:sp>
    </p:spTree>
    <p:extLst>
      <p:ext uri="{BB962C8B-B14F-4D97-AF65-F5344CB8AC3E}">
        <p14:creationId xmlns:p14="http://schemas.microsoft.com/office/powerpoint/2010/main" val="149214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Constituent 3: Interconnection</a:t>
            </a:r>
          </a:p>
        </p:txBody>
      </p:sp>
      <p:sp>
        <p:nvSpPr>
          <p:cNvPr id="3" name="Content Placeholder 2"/>
          <p:cNvSpPr>
            <a:spLocks noGrp="1"/>
          </p:cNvSpPr>
          <p:nvPr>
            <p:ph idx="1"/>
          </p:nvPr>
        </p:nvSpPr>
        <p:spPr/>
        <p:txBody>
          <a:bodyPr/>
          <a:lstStyle/>
          <a:p>
            <a:pPr marL="0" indent="0">
              <a:buNone/>
            </a:pPr>
            <a:r>
              <a:rPr lang="en-GB" b="1" dirty="0"/>
              <a:t>Interconnection of experiences over time</a:t>
            </a:r>
          </a:p>
          <a:p>
            <a:r>
              <a:rPr lang="en-GB" dirty="0"/>
              <a:t>multiple experiences interconnected in a </a:t>
            </a:r>
            <a:r>
              <a:rPr lang="en-GB" i="1" dirty="0"/>
              <a:t>circuitous iterative web</a:t>
            </a:r>
            <a:r>
              <a:rPr lang="en-GB" dirty="0"/>
              <a:t>;</a:t>
            </a:r>
          </a:p>
          <a:p>
            <a:r>
              <a:rPr lang="en-GB" i="1" dirty="0"/>
              <a:t>imagination draws together </a:t>
            </a:r>
            <a:r>
              <a:rPr lang="en-GB" dirty="0"/>
              <a:t>past, present and future; and</a:t>
            </a:r>
          </a:p>
          <a:p>
            <a:r>
              <a:rPr lang="en-GB" dirty="0"/>
              <a:t>through </a:t>
            </a:r>
            <a:r>
              <a:rPr lang="en-GB" i="1" dirty="0"/>
              <a:t>dynamic interaction</a:t>
            </a:r>
            <a:r>
              <a:rPr lang="en-GB" dirty="0"/>
              <a:t> with others</a:t>
            </a:r>
          </a:p>
        </p:txBody>
      </p:sp>
    </p:spTree>
    <p:extLst>
      <p:ext uri="{BB962C8B-B14F-4D97-AF65-F5344CB8AC3E}">
        <p14:creationId xmlns:p14="http://schemas.microsoft.com/office/powerpoint/2010/main" val="16761925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Constituent 4: Openness</a:t>
            </a:r>
          </a:p>
        </p:txBody>
      </p:sp>
      <p:sp>
        <p:nvSpPr>
          <p:cNvPr id="3" name="Content Placeholder 2"/>
          <p:cNvSpPr>
            <a:spLocks noGrp="1"/>
          </p:cNvSpPr>
          <p:nvPr>
            <p:ph idx="1"/>
          </p:nvPr>
        </p:nvSpPr>
        <p:spPr/>
        <p:txBody>
          <a:bodyPr>
            <a:normAutofit lnSpcReduction="10000"/>
          </a:bodyPr>
          <a:lstStyle/>
          <a:p>
            <a:pPr marL="0" indent="0">
              <a:buNone/>
            </a:pPr>
            <a:r>
              <a:rPr lang="en-GB" b="1" dirty="0"/>
              <a:t>Openness to possibilities that is circumscribed</a:t>
            </a:r>
            <a:endParaRPr lang="en-GB" dirty="0"/>
          </a:p>
          <a:p>
            <a:r>
              <a:rPr lang="en-GB" i="1" dirty="0"/>
              <a:t>Process </a:t>
            </a:r>
            <a:r>
              <a:rPr lang="en-GB" dirty="0"/>
              <a:t>of APL is </a:t>
            </a:r>
            <a:r>
              <a:rPr lang="en-GB" i="1" dirty="0"/>
              <a:t>open ended </a:t>
            </a:r>
            <a:r>
              <a:rPr lang="en-GB" dirty="0"/>
              <a:t>requiring </a:t>
            </a:r>
            <a:r>
              <a:rPr lang="en-GB" i="1" dirty="0"/>
              <a:t>openness of attitude</a:t>
            </a:r>
            <a:r>
              <a:rPr lang="en-GB" dirty="0"/>
              <a:t>;</a:t>
            </a:r>
          </a:p>
          <a:p>
            <a:r>
              <a:rPr lang="en-GB" i="1" dirty="0"/>
              <a:t>Opportunities and constraints of professional contexts</a:t>
            </a:r>
            <a:r>
              <a:rPr lang="en-GB" dirty="0"/>
              <a:t> shapes APL; and </a:t>
            </a:r>
          </a:p>
          <a:p>
            <a:r>
              <a:rPr lang="en-GB" i="1" dirty="0"/>
              <a:t>Resolutions of tensions </a:t>
            </a:r>
            <a:r>
              <a:rPr lang="en-GB" dirty="0"/>
              <a:t>between openness and context.</a:t>
            </a:r>
            <a:endParaRPr lang="en-GB" i="1" dirty="0"/>
          </a:p>
        </p:txBody>
      </p:sp>
    </p:spTree>
    <p:extLst>
      <p:ext uri="{BB962C8B-B14F-4D97-AF65-F5344CB8AC3E}">
        <p14:creationId xmlns:p14="http://schemas.microsoft.com/office/powerpoint/2010/main" val="9544607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endParaRPr lang="en-GB" dirty="0"/>
          </a:p>
          <a:p>
            <a:pPr marL="0" indent="0">
              <a:buNone/>
            </a:pPr>
            <a:r>
              <a:rPr lang="en-GB" dirty="0"/>
              <a:t>Do you share any of these experiences of being a professional?</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049163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p:txBody>
          <a:bodyPr>
            <a:normAutofit/>
          </a:bodyPr>
          <a:lstStyle/>
          <a:p>
            <a:pPr marL="0" indent="0">
              <a:buNone/>
            </a:pPr>
            <a:r>
              <a:rPr lang="en-GB" sz="1900" dirty="0"/>
              <a:t>Gibbons, M., Limoges, C., Nowotny, H., Schwartzman, S., Scott, P. and Trow, M. (1994) </a:t>
            </a:r>
            <a:r>
              <a:rPr lang="en-GB" sz="1900" i="1" dirty="0"/>
              <a:t>The New Production of Knowledge: The Dynamics of Science and Research in Contemporary Societies </a:t>
            </a:r>
            <a:r>
              <a:rPr lang="en-GB" sz="1900" dirty="0"/>
              <a:t>London: Sage</a:t>
            </a:r>
          </a:p>
          <a:p>
            <a:pPr marL="0" indent="0">
              <a:buNone/>
            </a:pPr>
            <a:endParaRPr lang="en-GB" sz="1900" dirty="0"/>
          </a:p>
          <a:p>
            <a:pPr marL="0" indent="0">
              <a:buNone/>
            </a:pPr>
            <a:r>
              <a:rPr lang="en-GB" sz="1900" dirty="0"/>
              <a:t>Scott, D., Brown, A., Lunt, I. and Thorne, L. (2004) </a:t>
            </a:r>
            <a:r>
              <a:rPr lang="en-GB" sz="1900" i="1" dirty="0"/>
              <a:t>Professional Doctorates: Integrating Professional and Academic Knowledge</a:t>
            </a:r>
            <a:r>
              <a:rPr lang="en-GB" sz="1900" dirty="0"/>
              <a:t> Maidenhead: Open University Press</a:t>
            </a:r>
          </a:p>
          <a:p>
            <a:pPr marL="0" indent="0">
              <a:buNone/>
            </a:pPr>
            <a:endParaRPr lang="en-GB" sz="1900" dirty="0"/>
          </a:p>
          <a:p>
            <a:pPr marL="0" indent="0">
              <a:buNone/>
            </a:pPr>
            <a:r>
              <a:rPr lang="en-GB" sz="1900" dirty="0"/>
              <a:t>Webster-Wright, A. (2010) </a:t>
            </a:r>
            <a:r>
              <a:rPr lang="en-GB" sz="1900" i="1" dirty="0"/>
              <a:t>Authentic Professional Learning: Making a Difference Through Learning at Work</a:t>
            </a:r>
            <a:r>
              <a:rPr lang="en-GB" sz="1900" dirty="0"/>
              <a:t> Dordrecht: Springer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949832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http://schemas.openxmlformats.org/package/2006/metadata/core-properties"/>
    <ds:schemaRef ds:uri="http://purl.org/dc/terms/"/>
    <ds:schemaRef ds:uri="http://purl.org/dc/elements/1.1/"/>
    <ds:schemaRef ds:uri="http://www.w3.org/XML/1998/namespace"/>
    <ds:schemaRef ds:uri="http://schemas.microsoft.com/office/2006/documentManagement/types"/>
    <ds:schemaRef ds:uri="http://schemas.microsoft.com/office/2006/metadata/properties"/>
    <ds:schemaRef ds:uri="303dbf9b-b85b-46a0-94f1-894078c07ec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1215</Words>
  <Application>Microsoft Office PowerPoint</Application>
  <PresentationFormat>On-screen Show (4:3)</PresentationFormat>
  <Paragraphs>118</Paragraphs>
  <Slides>18</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Google Sans</vt:lpstr>
      <vt:lpstr>Myriad Pro</vt:lpstr>
      <vt:lpstr>Arial</vt:lpstr>
      <vt:lpstr>Calibri</vt:lpstr>
      <vt:lpstr>20140311PresentationUWTSDTemplate</vt:lpstr>
      <vt:lpstr>PowerPoint Presentation</vt:lpstr>
      <vt:lpstr>PowerPoint Presentation</vt:lpstr>
      <vt:lpstr>‘Professional knowledge’          ‘Academic       knowledge’</vt:lpstr>
      <vt:lpstr>Professional Doctorates</vt:lpstr>
      <vt:lpstr>Scott et al. (2004) Professional Doctorates: Integrating Professional and Academic Knowledge</vt:lpstr>
      <vt:lpstr>Mode 1: Disciplinary Knowledge</vt:lpstr>
      <vt:lpstr>Mode 2 Technical Rationality</vt:lpstr>
      <vt:lpstr>Mode 3: Dispositional and Transdisciplinary Knowledge</vt:lpstr>
      <vt:lpstr>PowerPoint Presentation</vt:lpstr>
      <vt:lpstr>Mode 4: Critical Knowledge</vt:lpstr>
      <vt:lpstr> David Boud ‘Preface’ to Authentic Professional Learning (Webster-Wright, 2010: vii) </vt:lpstr>
      <vt:lpstr>Authentic Professional Learning (APL)</vt:lpstr>
      <vt:lpstr>Constituent 1: Understanding</vt:lpstr>
      <vt:lpstr>Constituent 2: Engagement</vt:lpstr>
      <vt:lpstr>Constituent 3: Interconnection</vt:lpstr>
      <vt:lpstr>Constituent 4: Openness</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Laura James</cp:lastModifiedBy>
  <cp:revision>12</cp:revision>
  <cp:lastPrinted>2024-03-07T15:45:23Z</cp:lastPrinted>
  <dcterms:created xsi:type="dcterms:W3CDTF">2015-04-14T15:21:28Z</dcterms:created>
  <dcterms:modified xsi:type="dcterms:W3CDTF">2024-03-07T16:29:18Z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