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3" r:id="rId3"/>
    <p:sldId id="256" r:id="rId4"/>
    <p:sldId id="257" r:id="rId5"/>
    <p:sldId id="258" r:id="rId6"/>
    <p:sldId id="259" r:id="rId7"/>
    <p:sldId id="260" r:id="rId8"/>
    <p:sldId id="261" r:id="rId9"/>
    <p:sldId id="262" r:id="rId10"/>
  </p:sldIdLst>
  <p:sldSz cx="9144000" cy="6858000" type="screen4x3"/>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gs" Target="tags/tag3.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6CC51F5-89B3-4C6D-85E7-9BA9E2E3A6F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76CC51F5-89B3-4C6D-85E7-9BA9E2E3A6F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76CC51F5-89B3-4C6D-85E7-9BA9E2E3A6F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76CC51F5-89B3-4C6D-85E7-9BA9E2E3A6F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76CC51F5-89B3-4C6D-85E7-9BA9E2E3A6F8}"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6CC51F5-89B3-4C6D-85E7-9BA9E2E3A6F8}"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CC51F5-89B3-4C6D-85E7-9BA9E2E3A6F8}"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76CC51F5-89B3-4C6D-85E7-9BA9E2E3A6F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42C27-5F6B-43ED-974A-5E5858FC9BF2}" type="slidenum">
              <a:rPr lang="en-US" smtClean="0"/>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8" name="Date Placeholder 7"/>
          <p:cNvSpPr>
            <a:spLocks noGrp="1"/>
          </p:cNvSpPr>
          <p:nvPr>
            <p:ph type="dt" sz="half" idx="10"/>
          </p:nvPr>
        </p:nvSpPr>
        <p:spPr/>
        <p:txBody>
          <a:bodyPr/>
          <a:lstStyle/>
          <a:p>
            <a:fld id="{76CC51F5-89B3-4C6D-85E7-9BA9E2E3A6F8}" type="datetimeFigureOut">
              <a:rPr lang="en-US" smtClean="0"/>
            </a:fld>
            <a:endParaRPr lang="en-US"/>
          </a:p>
        </p:txBody>
      </p:sp>
      <p:sp>
        <p:nvSpPr>
          <p:cNvPr id="9" name="Slide Number Placeholder 8"/>
          <p:cNvSpPr>
            <a:spLocks noGrp="1"/>
          </p:cNvSpPr>
          <p:nvPr>
            <p:ph type="sldNum" sz="quarter" idx="11"/>
          </p:nvPr>
        </p:nvSpPr>
        <p:spPr/>
        <p:txBody>
          <a:bodyPr/>
          <a:lstStyle/>
          <a:p>
            <a:fld id="{21942C27-5F6B-43ED-974A-5E5858FC9BF2}" type="slidenum">
              <a:rPr lang="en-US" smtClean="0"/>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76CC51F5-89B3-4C6D-85E7-9BA9E2E3A6F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76CC51F5-89B3-4C6D-85E7-9BA9E2E3A6F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42C27-5F6B-43ED-974A-5E5858FC9BF2}"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21942C27-5F6B-43ED-974A-5E5858FC9BF2}" type="slidenum">
              <a:rPr lang="en-US" smtClean="0"/>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76CC51F5-89B3-4C6D-85E7-9BA9E2E3A6F8}" type="datetimeFigureOut">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anose="020B0604020202020204"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anose="020B0604020202020204"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anose="020B0604020202020204"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anose="020B0604020202020204"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anose="020B0604020202020204"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anose="020B0604020202020204"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anose="020B0604020202020204"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sz="4400"/>
              <a:t>BMMB7000</a:t>
            </a:r>
            <a:br>
              <a:rPr lang="en-US" altLang="zh-CN" sz="4400"/>
            </a:br>
            <a:r>
              <a:rPr lang="en-US" altLang="zh-CN" sz="4400"/>
              <a:t>Change &amp; Stability Management</a:t>
            </a:r>
            <a:endParaRPr lang="en-US" altLang="zh-CN" sz="4400"/>
          </a:p>
        </p:txBody>
      </p:sp>
      <p:sp>
        <p:nvSpPr>
          <p:cNvPr id="6" name="内容占位符 5"/>
          <p:cNvSpPr/>
          <p:nvPr>
            <p:ph idx="1"/>
          </p:nvPr>
        </p:nvSpPr>
        <p:spPr>
          <a:xfrm>
            <a:off x="395605" y="2637155"/>
            <a:ext cx="7620000" cy="4800600"/>
          </a:xfrm>
        </p:spPr>
        <p:txBody>
          <a:bodyPr>
            <a:normAutofit lnSpcReduction="20000"/>
          </a:bodyPr>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pPr algn="ctr"/>
            <a:r>
              <a:rPr lang="en-US" altLang="zh-CN"/>
              <a:t>February</a:t>
            </a:r>
            <a:r>
              <a:rPr lang="zh-CN" altLang="en-US"/>
              <a:t> 202</a:t>
            </a:r>
            <a:r>
              <a:rPr lang="en-US" altLang="zh-CN"/>
              <a:t>3</a:t>
            </a:r>
            <a:endParaRPr lang="zh-CN" altLang="en-US"/>
          </a:p>
          <a:p>
            <a:pPr algn="ctr"/>
            <a:r>
              <a:rPr lang="zh-CN" altLang="en-US"/>
              <a:t>NAME: De LI</a:t>
            </a:r>
            <a:endParaRPr lang="zh-CN" altLang="en-US"/>
          </a:p>
          <a:p>
            <a:pPr algn="ctr"/>
            <a:r>
              <a:rPr lang="zh-CN" altLang="en-US"/>
              <a:t>STUDENT NUMBER: 2216601</a:t>
            </a:r>
            <a:endParaRPr lang="zh-CN" altLang="en-US"/>
          </a:p>
        </p:txBody>
      </p:sp>
      <p:pic>
        <p:nvPicPr>
          <p:cNvPr id="7" name="图片 6" descr="图片1"/>
          <p:cNvPicPr>
            <a:picLocks noChangeAspect="1"/>
          </p:cNvPicPr>
          <p:nvPr/>
        </p:nvPicPr>
        <p:blipFill>
          <a:blip r:embed="rId1"/>
          <a:stretch>
            <a:fillRect/>
          </a:stretch>
        </p:blipFill>
        <p:spPr>
          <a:xfrm>
            <a:off x="2555875" y="2061210"/>
            <a:ext cx="3688080" cy="302387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1241" y="164"/>
            <a:ext cx="7772400" cy="1470025"/>
          </a:xfrm>
        </p:spPr>
        <p:txBody>
          <a:bodyPr/>
          <a:lstStyle/>
          <a:p>
            <a:r>
              <a:rPr lang="en-GB" dirty="0" smtClean="0"/>
              <a:t>Introduction</a:t>
            </a:r>
            <a:endParaRPr lang="en-US" dirty="0"/>
          </a:p>
        </p:txBody>
      </p:sp>
      <p:sp>
        <p:nvSpPr>
          <p:cNvPr id="3" name="Subtitle 2"/>
          <p:cNvSpPr>
            <a:spLocks noGrp="1"/>
          </p:cNvSpPr>
          <p:nvPr>
            <p:ph type="subTitle" idx="1"/>
          </p:nvPr>
        </p:nvSpPr>
        <p:spPr>
          <a:xfrm>
            <a:off x="1259503" y="1412761"/>
            <a:ext cx="6400800" cy="3361928"/>
          </a:xfrm>
        </p:spPr>
        <p:txBody>
          <a:bodyPr>
            <a:normAutofit lnSpcReduction="10000"/>
          </a:bodyPr>
          <a:lstStyle/>
          <a:p>
            <a:r>
              <a:rPr lang="en-GB" dirty="0">
                <a:solidFill>
                  <a:schemeClr val="tx1"/>
                </a:solidFill>
              </a:rPr>
              <a:t>The management of change and stability is a key concern for multinational corporations as they negotiate the difficulties of operating in various geographies, cultures, and business environments (Cameron &amp; Green, 2019). In this analysis, a case study of Alphabet Inc.'s management of change and stability is looked at. To maintain stability and promote growth, Alphabet has undergone a number of adjustments and initiatives (</a:t>
            </a:r>
            <a:r>
              <a:rPr lang="en-GB" dirty="0" err="1">
                <a:solidFill>
                  <a:schemeClr val="tx1"/>
                </a:solidFill>
              </a:rPr>
              <a:t>Kotter</a:t>
            </a:r>
            <a:r>
              <a:rPr lang="en-GB" dirty="0">
                <a:solidFill>
                  <a:schemeClr val="tx1"/>
                </a:solidFill>
              </a:rPr>
              <a:t>, 2014). The operations and structure of the organization underwent a significant change as a result of these changes (Buchanan &amp; </a:t>
            </a:r>
            <a:r>
              <a:rPr lang="en-GB" dirty="0" err="1">
                <a:solidFill>
                  <a:schemeClr val="tx1"/>
                </a:solidFill>
              </a:rPr>
              <a:t>Badham</a:t>
            </a:r>
            <a:r>
              <a:rPr lang="en-GB" dirty="0">
                <a:solidFill>
                  <a:schemeClr val="tx1"/>
                </a:solidFill>
              </a:rPr>
              <a:t>, 2008).</a:t>
            </a:r>
            <a:endParaRPr lang="en-US" dirty="0">
              <a:solidFill>
                <a:schemeClr val="tx1"/>
              </a:solidFill>
            </a:endParaRPr>
          </a:p>
        </p:txBody>
      </p:sp>
      <p:sp>
        <p:nvSpPr>
          <p:cNvPr id="5" name="文本框 4"/>
          <p:cNvSpPr txBox="1"/>
          <p:nvPr/>
        </p:nvSpPr>
        <p:spPr>
          <a:xfrm>
            <a:off x="179070" y="5229225"/>
            <a:ext cx="8113395" cy="1568450"/>
          </a:xfrm>
          <a:prstGeom prst="rect">
            <a:avLst/>
          </a:prstGeom>
          <a:noFill/>
        </p:spPr>
        <p:txBody>
          <a:bodyPr wrap="square" rtlCol="0">
            <a:spAutoFit/>
          </a:bodyPr>
          <a:p>
            <a:r>
              <a:rPr lang="en-US" altLang="en-GB" sz="1200" dirty="0" smtClean="0">
                <a:sym typeface="+mn-ea"/>
              </a:rPr>
              <a:t>References:</a:t>
            </a:r>
            <a:endParaRPr lang="en-US" altLang="en-GB" sz="1200" dirty="0" smtClean="0">
              <a:sym typeface="+mn-ea"/>
            </a:endParaRPr>
          </a:p>
          <a:p>
            <a:r>
              <a:rPr lang="en-GB" sz="1200" dirty="0" smtClean="0">
                <a:sym typeface="+mn-ea"/>
              </a:rPr>
              <a:t>Buchanan</a:t>
            </a:r>
            <a:r>
              <a:rPr lang="en-GB" sz="1200" dirty="0">
                <a:sym typeface="+mn-ea"/>
              </a:rPr>
              <a:t>, D. A. &amp; </a:t>
            </a:r>
            <a:r>
              <a:rPr lang="en-GB" sz="1200" dirty="0" err="1">
                <a:sym typeface="+mn-ea"/>
              </a:rPr>
              <a:t>Badham</a:t>
            </a:r>
            <a:r>
              <a:rPr lang="en-GB" sz="1200" dirty="0">
                <a:sym typeface="+mn-ea"/>
              </a:rPr>
              <a:t>, R.J. 2008, Power, Politics and Organisational Change, 2nd edition, London: Sage Publications.</a:t>
            </a:r>
            <a:endParaRPr lang="en-GB" sz="1200" dirty="0"/>
          </a:p>
          <a:p>
            <a:endParaRPr lang="en-GB" sz="1200" dirty="0">
              <a:sym typeface="+mn-ea"/>
            </a:endParaRPr>
          </a:p>
          <a:p>
            <a:r>
              <a:rPr lang="en-GB" sz="1200" dirty="0">
                <a:sym typeface="+mn-ea"/>
              </a:rPr>
              <a:t>Cameron, E. and Green, M., 2019. Making sense of change management: A complete guide to the models, tools and techniques of organizational change. </a:t>
            </a:r>
            <a:r>
              <a:rPr lang="en-GB" sz="1200" dirty="0" err="1">
                <a:sym typeface="+mn-ea"/>
              </a:rPr>
              <a:t>Kogan</a:t>
            </a:r>
            <a:r>
              <a:rPr lang="en-GB" sz="1200" dirty="0">
                <a:sym typeface="+mn-ea"/>
              </a:rPr>
              <a:t> Page Publishers.</a:t>
            </a:r>
            <a:endParaRPr lang="en-GB" sz="1200" dirty="0">
              <a:sym typeface="+mn-ea"/>
            </a:endParaRPr>
          </a:p>
          <a:p>
            <a:endParaRPr lang="en-GB" sz="1200" dirty="0">
              <a:sym typeface="+mn-ea"/>
            </a:endParaRPr>
          </a:p>
          <a:p>
            <a:r>
              <a:rPr lang="en-GB" sz="1200" dirty="0" err="1">
                <a:sym typeface="+mn-ea"/>
              </a:rPr>
              <a:t>Kotter</a:t>
            </a:r>
            <a:r>
              <a:rPr lang="en-GB" sz="1200" dirty="0">
                <a:sym typeface="+mn-ea"/>
              </a:rPr>
              <a:t>, J. P. (2014). Accelerate: Building Strategic Agility for a Faster-Moving World. Harvard Business Press.</a:t>
            </a:r>
            <a:endParaRPr lang="zh-CN" altLang="en-US" sz="1200"/>
          </a:p>
          <a:p>
            <a:endParaRPr lang="zh-CN" altLang="en-US" sz="120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Lewin's Change Management Model</a:t>
            </a:r>
            <a:br>
              <a:rPr lang="en-US" dirty="0" smtClean="0"/>
            </a:br>
            <a:endParaRPr lang="en-US" dirty="0"/>
          </a:p>
        </p:txBody>
      </p:sp>
      <p:sp>
        <p:nvSpPr>
          <p:cNvPr id="3" name="Content Placeholder 2"/>
          <p:cNvSpPr>
            <a:spLocks noGrp="1"/>
          </p:cNvSpPr>
          <p:nvPr>
            <p:ph idx="1"/>
          </p:nvPr>
        </p:nvSpPr>
        <p:spPr>
          <a:xfrm>
            <a:off x="457200" y="1052736"/>
            <a:ext cx="7620000" cy="5348064"/>
          </a:xfrm>
        </p:spPr>
        <p:txBody>
          <a:bodyPr>
            <a:normAutofit/>
          </a:bodyPr>
          <a:lstStyle/>
          <a:p>
            <a:r>
              <a:rPr lang="en-GB" sz="1400" dirty="0"/>
              <a:t>According to Lewin's Change Management Model, Unfreeze, Change, and Refreeze are the three stages of change (Cameron &amp; Green, 2019). Recognizing the need for change and setting up the right circumstances for it to happen are both parts of the Unfreeze stage. Action is required during the Change stage if desired changes are to be made. The changes are then stabilized to make sure they will hold up over time in the Refreeze stage (Hayes, 2018). Alphabet Inc.'s restructuring can be used as an example of how Lewin's model works (Cameron &amp; Green, 2019).</a:t>
            </a:r>
            <a:r>
              <a:rPr lang="en-US" altLang="en-GB" sz="1400" dirty="0"/>
              <a:t> The most challenging due to the high demand for time and resources (Greenfield, 2008). The reorganization of Alphabet Inc. can be viewed as an illustration of Lewin's model in action( Hesselbein, Goldsmith, &amp; Somerville, 2018)</a:t>
            </a:r>
            <a:endParaRPr lang="en-US" altLang="en-GB" sz="1400" dirty="0"/>
          </a:p>
        </p:txBody>
      </p:sp>
      <p:pic>
        <p:nvPicPr>
          <p:cNvPr id="4" name="Picture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2483485" y="2853055"/>
            <a:ext cx="5393055" cy="2307590"/>
          </a:xfrm>
          <a:prstGeom prst="rect">
            <a:avLst/>
          </a:prstGeom>
        </p:spPr>
      </p:pic>
      <p:sp>
        <p:nvSpPr>
          <p:cNvPr id="5" name="文本框 4"/>
          <p:cNvSpPr txBox="1"/>
          <p:nvPr>
            <p:custDataLst>
              <p:tags r:id="rId2"/>
            </p:custDataLst>
          </p:nvPr>
        </p:nvSpPr>
        <p:spPr>
          <a:xfrm>
            <a:off x="251460" y="4869180"/>
            <a:ext cx="8113395" cy="2122805"/>
          </a:xfrm>
          <a:prstGeom prst="rect">
            <a:avLst/>
          </a:prstGeom>
          <a:noFill/>
        </p:spPr>
        <p:txBody>
          <a:bodyPr wrap="square" rtlCol="0">
            <a:spAutoFit/>
          </a:bodyPr>
          <a:p>
            <a:r>
              <a:rPr lang="en-US" altLang="en-GB" sz="1200" dirty="0" smtClean="0">
                <a:sym typeface="+mn-ea"/>
              </a:rPr>
              <a:t>References:</a:t>
            </a:r>
            <a:endParaRPr lang="en-US" altLang="en-GB" sz="1200" dirty="0" smtClean="0">
              <a:sym typeface="+mn-ea"/>
            </a:endParaRPr>
          </a:p>
          <a:p>
            <a:endParaRPr lang="en-GB" sz="1200" dirty="0">
              <a:sym typeface="+mn-ea"/>
            </a:endParaRPr>
          </a:p>
          <a:p>
            <a:r>
              <a:rPr lang="en-GB" sz="1200" dirty="0">
                <a:sym typeface="+mn-ea"/>
              </a:rPr>
              <a:t>Cameron, E. and Green, M., 2019. Making sense of change management: A complete guide to the models, tools and techniques of organizational change. </a:t>
            </a:r>
            <a:r>
              <a:rPr lang="en-GB" sz="1200" dirty="0" err="1">
                <a:sym typeface="+mn-ea"/>
              </a:rPr>
              <a:t>Kogan</a:t>
            </a:r>
            <a:r>
              <a:rPr lang="en-GB" sz="1200" dirty="0">
                <a:sym typeface="+mn-ea"/>
              </a:rPr>
              <a:t> Page Publishers.</a:t>
            </a:r>
            <a:endParaRPr lang="en-GB" sz="1200" dirty="0">
              <a:sym typeface="+mn-ea"/>
            </a:endParaRPr>
          </a:p>
          <a:p>
            <a:endParaRPr lang="en-GB" sz="1200" dirty="0">
              <a:sym typeface="+mn-ea"/>
            </a:endParaRPr>
          </a:p>
          <a:p>
            <a:r>
              <a:rPr lang="en-GB" sz="1200" dirty="0">
                <a:sym typeface="+mn-ea"/>
              </a:rPr>
              <a:t>Greenfield, A. (2008), The 5 Forces of Change: A Blueprint for Leading Successful Change, New York: Management Books.</a:t>
            </a:r>
            <a:endParaRPr lang="en-GB" sz="1200" dirty="0">
              <a:sym typeface="+mn-ea"/>
            </a:endParaRPr>
          </a:p>
          <a:p>
            <a:endParaRPr lang="en-GB" sz="1200" dirty="0">
              <a:sym typeface="+mn-ea"/>
            </a:endParaRPr>
          </a:p>
          <a:p>
            <a:r>
              <a:rPr lang="en-GB" sz="1200" dirty="0">
                <a:sym typeface="+mn-ea"/>
              </a:rPr>
              <a:t>Hayes, J. (2018), The Theory and Practice of Change Management, 5th edition, Basingstoke: Palgrave Macmillan.</a:t>
            </a:r>
            <a:endParaRPr lang="en-GB" sz="1200" dirty="0">
              <a:sym typeface="+mn-ea"/>
            </a:endParaRPr>
          </a:p>
          <a:p>
            <a:endParaRPr lang="en-GB" sz="1200" dirty="0">
              <a:sym typeface="+mn-ea"/>
            </a:endParaRPr>
          </a:p>
          <a:p>
            <a:r>
              <a:rPr lang="en-GB" sz="1200" dirty="0" err="1">
                <a:sym typeface="+mn-ea"/>
              </a:rPr>
              <a:t>Hesselbein</a:t>
            </a:r>
            <a:r>
              <a:rPr lang="en-GB" sz="1200" dirty="0">
                <a:sym typeface="+mn-ea"/>
              </a:rPr>
              <a:t>, F., Goldsmith, M., &amp; Somerville, I. (Eds.) (2018). Leading Change in a New Age of Volatility. John Wiley &amp; Sons.</a:t>
            </a:r>
            <a:endParaRPr lang="en-GB" sz="1200" dirty="0"/>
          </a:p>
          <a:p>
            <a:endParaRPr lang="zh-CN" altLang="en-US" sz="120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Kotter's 8-Step Model</a:t>
            </a:r>
            <a:br>
              <a:rPr lang="en-GB" dirty="0" smtClean="0"/>
            </a:br>
            <a:endParaRPr lang="en-US" dirty="0"/>
          </a:p>
        </p:txBody>
      </p:sp>
      <p:sp>
        <p:nvSpPr>
          <p:cNvPr id="3" name="Content Placeholder 2"/>
          <p:cNvSpPr>
            <a:spLocks noGrp="1"/>
          </p:cNvSpPr>
          <p:nvPr>
            <p:ph idx="1"/>
          </p:nvPr>
        </p:nvSpPr>
        <p:spPr>
          <a:xfrm>
            <a:off x="457200" y="980728"/>
            <a:ext cx="7620000" cy="5420072"/>
          </a:xfrm>
        </p:spPr>
        <p:txBody>
          <a:bodyPr>
            <a:normAutofit/>
          </a:bodyPr>
          <a:lstStyle/>
          <a:p>
            <a:endParaRPr lang="en-GB" dirty="0" smtClean="0"/>
          </a:p>
          <a:p>
            <a:r>
              <a:rPr lang="en-GB" sz="1200" dirty="0" smtClean="0"/>
              <a:t>A thorough framework for managing change in an organization is provided by Kotter's 8-Step Model. Throughout its organizational restructuring process in 2018, Alphabet adopted this model. The eight steps are:</a:t>
            </a:r>
            <a:endParaRPr lang="en-GB" sz="1200" dirty="0" smtClean="0"/>
          </a:p>
          <a:p>
            <a:endParaRPr lang="en-GB" sz="1200" dirty="0" smtClean="0"/>
          </a:p>
          <a:p>
            <a:pPr>
              <a:buFont typeface="+mj-lt"/>
              <a:buAutoNum type="arabicPeriod"/>
            </a:pPr>
            <a:r>
              <a:rPr lang="en-GB" sz="1200" dirty="0" smtClean="0"/>
              <a:t>Create a sense of urgency among the workforce by explaining the necessity of change.</a:t>
            </a:r>
            <a:endParaRPr lang="en-GB" sz="1200" dirty="0" smtClean="0"/>
          </a:p>
          <a:p>
            <a:pPr>
              <a:buFont typeface="+mj-lt"/>
              <a:buAutoNum type="arabicPeriod"/>
            </a:pPr>
            <a:r>
              <a:rPr lang="en-GB" sz="1200" dirty="0" smtClean="0"/>
              <a:t>Create a </a:t>
            </a:r>
            <a:r>
              <a:rPr lang="en-GB" sz="1200" dirty="0" smtClean="0"/>
              <a:t>guiding coalition committed </a:t>
            </a:r>
            <a:r>
              <a:rPr lang="en-GB" sz="1200" dirty="0" smtClean="0"/>
              <a:t>to leading the change to form a coalition.</a:t>
            </a:r>
            <a:endParaRPr lang="en-GB" sz="1200" dirty="0" smtClean="0"/>
          </a:p>
          <a:p>
            <a:pPr>
              <a:buFont typeface="+mj-lt"/>
              <a:buAutoNum type="arabicPeriod"/>
            </a:pPr>
            <a:r>
              <a:rPr lang="en-GB" sz="1200" dirty="0" smtClean="0"/>
              <a:t>Developing strategies </a:t>
            </a:r>
            <a:r>
              <a:rPr lang="en-GB" sz="1200" dirty="0" smtClean="0"/>
              <a:t>of </a:t>
            </a:r>
            <a:r>
              <a:rPr lang="en-GB" sz="1200" dirty="0" smtClean="0"/>
              <a:t>the organization by developing a clear and compelling vision.</a:t>
            </a:r>
            <a:endParaRPr lang="en-GB" sz="1200" dirty="0" smtClean="0"/>
          </a:p>
          <a:p>
            <a:pPr>
              <a:buFont typeface="+mj-lt"/>
              <a:buAutoNum type="arabicPeriod"/>
            </a:pPr>
            <a:r>
              <a:rPr lang="en-GB" sz="1200" dirty="0" smtClean="0"/>
              <a:t>Ensure that the vision is effectively communicated to all employees by following up on any misunderstandings.</a:t>
            </a:r>
            <a:endParaRPr lang="en-US" sz="1200" dirty="0"/>
          </a:p>
        </p:txBody>
      </p:sp>
      <p:pic>
        <p:nvPicPr>
          <p:cNvPr id="4" name="Picture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539552" y="2996952"/>
            <a:ext cx="7128792" cy="3861048"/>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Kotter's 8-Step Model</a:t>
            </a:r>
            <a:br>
              <a:rPr lang="en-GB" dirty="0" smtClean="0"/>
            </a:br>
            <a:endParaRPr lang="en-US" dirty="0"/>
          </a:p>
        </p:txBody>
      </p:sp>
      <p:sp>
        <p:nvSpPr>
          <p:cNvPr id="3" name="Content Placeholder 2"/>
          <p:cNvSpPr>
            <a:spLocks noGrp="1"/>
          </p:cNvSpPr>
          <p:nvPr>
            <p:ph idx="1"/>
          </p:nvPr>
        </p:nvSpPr>
        <p:spPr/>
        <p:txBody>
          <a:bodyPr>
            <a:normAutofit/>
          </a:bodyPr>
          <a:lstStyle/>
          <a:p>
            <a:endParaRPr lang="en-GB" sz="1400" dirty="0" smtClean="0"/>
          </a:p>
          <a:p>
            <a:pPr marL="457200" indent="-342900">
              <a:buFont typeface="+mj-lt"/>
              <a:buAutoNum type="arabicPeriod" startAt="5"/>
            </a:pPr>
            <a:r>
              <a:rPr lang="en-GB" sz="1700" dirty="0" smtClean="0"/>
              <a:t>Give employees the authority and resources </a:t>
            </a:r>
            <a:r>
              <a:rPr lang="en-GB" sz="1700" dirty="0" smtClean="0"/>
              <a:t> they </a:t>
            </a:r>
            <a:r>
              <a:rPr lang="en-GB" sz="1700" dirty="0" smtClean="0"/>
              <a:t>need to carry out the change to enable them to act on the </a:t>
            </a:r>
            <a:r>
              <a:rPr lang="en-GB" sz="1700" dirty="0" smtClean="0"/>
              <a:t>vision which is removing barriers  to action</a:t>
            </a:r>
            <a:endParaRPr lang="en-GB" sz="1700" dirty="0" smtClean="0"/>
          </a:p>
          <a:p>
            <a:pPr marL="457200" indent="-342900">
              <a:buFont typeface="+mj-lt"/>
              <a:buAutoNum type="arabicPeriod" startAt="6"/>
            </a:pPr>
            <a:r>
              <a:rPr lang="en-GB" sz="1700" dirty="0" smtClean="0"/>
              <a:t>Short-term successes should be created and celebrated in order to inspire workers and show that the change is working.</a:t>
            </a:r>
            <a:endParaRPr lang="en-GB" sz="1700" dirty="0" smtClean="0"/>
          </a:p>
          <a:p>
            <a:pPr marL="457200" indent="-342900">
              <a:buFont typeface="+mj-lt"/>
              <a:buAutoNum type="arabicPeriod" startAt="7"/>
            </a:pPr>
            <a:r>
              <a:rPr lang="en-GB" sz="1700" dirty="0" smtClean="0"/>
              <a:t>Consolidate gains: Expand on the quick victories to continue moving forward and securing the </a:t>
            </a:r>
            <a:r>
              <a:rPr lang="en-GB" sz="1700" dirty="0" smtClean="0"/>
              <a:t>change</a:t>
            </a:r>
            <a:r>
              <a:rPr lang="en-GB" sz="1700" dirty="0"/>
              <a:t> </a:t>
            </a:r>
            <a:r>
              <a:rPr lang="en-GB" sz="1700" dirty="0" smtClean="0"/>
              <a:t>which in other words is building on the change</a:t>
            </a:r>
            <a:endParaRPr lang="en-GB" sz="1700" dirty="0" smtClean="0"/>
          </a:p>
          <a:p>
            <a:pPr marL="457200" indent="-342900">
              <a:buFont typeface="+mj-lt"/>
              <a:buAutoNum type="arabicPeriod" startAt="8"/>
            </a:pPr>
            <a:r>
              <a:rPr lang="en-GB" sz="1700" dirty="0" smtClean="0"/>
              <a:t>In order to ensure the sustainability of the change, </a:t>
            </a:r>
            <a:r>
              <a:rPr lang="en-GB" sz="1700" dirty="0" smtClean="0"/>
              <a:t>institute </a:t>
            </a:r>
            <a:r>
              <a:rPr lang="en-GB" sz="1700" dirty="0" smtClean="0"/>
              <a:t>new </a:t>
            </a:r>
            <a:r>
              <a:rPr lang="en-GB" sz="1700" dirty="0" smtClean="0"/>
              <a:t>changes </a:t>
            </a:r>
            <a:r>
              <a:rPr lang="en-GB" sz="1700" dirty="0" smtClean="0"/>
              <a:t>into </a:t>
            </a:r>
            <a:r>
              <a:rPr lang="en-GB" sz="1700" dirty="0" smtClean="0"/>
              <a:t>the organization's culture.</a:t>
            </a:r>
            <a:endParaRPr lang="en-GB" sz="1700" dirty="0" smtClean="0"/>
          </a:p>
          <a:p>
            <a:r>
              <a:rPr lang="en-GB" sz="1700" dirty="0" smtClean="0"/>
              <a:t>Organizations can manage change successfully and produce positive results by following these 8 steps.</a:t>
            </a:r>
            <a:endParaRPr lang="en-US" sz="17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Action Research Model</a:t>
            </a:r>
            <a:br>
              <a:rPr lang="en-GB" dirty="0" smtClean="0"/>
            </a:br>
            <a:endParaRPr lang="en-US" dirty="0"/>
          </a:p>
        </p:txBody>
      </p:sp>
      <p:sp>
        <p:nvSpPr>
          <p:cNvPr id="3" name="Content Placeholder 2"/>
          <p:cNvSpPr>
            <a:spLocks noGrp="1"/>
          </p:cNvSpPr>
          <p:nvPr>
            <p:ph idx="1"/>
          </p:nvPr>
        </p:nvSpPr>
        <p:spPr>
          <a:xfrm>
            <a:off x="539552" y="1772816"/>
            <a:ext cx="3816424" cy="4627984"/>
          </a:xfrm>
        </p:spPr>
        <p:txBody>
          <a:bodyPr>
            <a:normAutofit/>
          </a:bodyPr>
          <a:lstStyle/>
          <a:p>
            <a:r>
              <a:rPr lang="en-GB" sz="1700" dirty="0"/>
              <a:t>The action research model emphasizes the need for organizations to continually evaluate and modify their practices to drive change and improve outcomes (Cameron &amp; Green, 2019). Alphabet has adopted this approach, using a cyclical process to manage change and adapt to the rapidly evolving business landscape (Hayes, 2018).</a:t>
            </a:r>
            <a:endParaRPr lang="en-US" sz="1700" dirty="0"/>
          </a:p>
        </p:txBody>
      </p:sp>
      <p:pic>
        <p:nvPicPr>
          <p:cNvPr id="6" name="Picture 5"/>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4139952" y="837084"/>
            <a:ext cx="4032448" cy="4680520"/>
          </a:xfrm>
          <a:prstGeom prst="rect">
            <a:avLst/>
          </a:prstGeom>
        </p:spPr>
      </p:pic>
      <p:sp>
        <p:nvSpPr>
          <p:cNvPr id="5" name="文本框 4"/>
          <p:cNvSpPr txBox="1"/>
          <p:nvPr>
            <p:custDataLst>
              <p:tags r:id="rId2"/>
            </p:custDataLst>
          </p:nvPr>
        </p:nvSpPr>
        <p:spPr>
          <a:xfrm>
            <a:off x="179070" y="5517515"/>
            <a:ext cx="8113395" cy="1383665"/>
          </a:xfrm>
          <a:prstGeom prst="rect">
            <a:avLst/>
          </a:prstGeom>
          <a:noFill/>
        </p:spPr>
        <p:txBody>
          <a:bodyPr wrap="square" rtlCol="0">
            <a:spAutoFit/>
          </a:bodyPr>
          <a:p>
            <a:r>
              <a:rPr lang="en-US" altLang="en-GB" sz="1200" dirty="0" smtClean="0">
                <a:sym typeface="+mn-ea"/>
              </a:rPr>
              <a:t>References:</a:t>
            </a:r>
            <a:endParaRPr lang="en-US" altLang="en-GB" sz="1200" dirty="0" smtClean="0">
              <a:sym typeface="+mn-ea"/>
            </a:endParaRPr>
          </a:p>
          <a:p>
            <a:endParaRPr lang="en-GB" sz="1200" dirty="0">
              <a:sym typeface="+mn-ea"/>
            </a:endParaRPr>
          </a:p>
          <a:p>
            <a:r>
              <a:rPr lang="en-GB" sz="1200" dirty="0">
                <a:sym typeface="+mn-ea"/>
              </a:rPr>
              <a:t>Cameron, E. and Green, M., 2019. Making sense of change management: A complete guide to the models, tools and techniques of organizational change. </a:t>
            </a:r>
            <a:r>
              <a:rPr lang="en-GB" sz="1200" dirty="0" err="1">
                <a:sym typeface="+mn-ea"/>
              </a:rPr>
              <a:t>Kogan</a:t>
            </a:r>
            <a:r>
              <a:rPr lang="en-GB" sz="1200" dirty="0">
                <a:sym typeface="+mn-ea"/>
              </a:rPr>
              <a:t> Page Publishers.</a:t>
            </a:r>
            <a:endParaRPr lang="en-GB" sz="1200" dirty="0">
              <a:sym typeface="+mn-ea"/>
            </a:endParaRPr>
          </a:p>
          <a:p>
            <a:endParaRPr lang="en-GB" sz="1200" dirty="0">
              <a:sym typeface="+mn-ea"/>
            </a:endParaRPr>
          </a:p>
          <a:p>
            <a:r>
              <a:rPr lang="en-GB" sz="1200" dirty="0">
                <a:sym typeface="+mn-ea"/>
              </a:rPr>
              <a:t>Hayes, J. (2018), The Theory and Practice of Change Management, 5th edition, Basingstoke: Palgrave Macmillan.</a:t>
            </a:r>
            <a:endParaRPr lang="en-GB" sz="1200" dirty="0"/>
          </a:p>
          <a:p>
            <a:endParaRPr lang="zh-CN" altLang="en-US" sz="12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Conclusion</a:t>
            </a:r>
            <a:br>
              <a:rPr lang="en-US" dirty="0" smtClean="0"/>
            </a:br>
            <a:endParaRPr lang="en-US" dirty="0"/>
          </a:p>
        </p:txBody>
      </p:sp>
      <p:sp>
        <p:nvSpPr>
          <p:cNvPr id="3" name="Content Placeholder 2"/>
          <p:cNvSpPr>
            <a:spLocks noGrp="1"/>
          </p:cNvSpPr>
          <p:nvPr>
            <p:ph idx="1"/>
          </p:nvPr>
        </p:nvSpPr>
        <p:spPr/>
        <p:txBody>
          <a:bodyPr>
            <a:normAutofit/>
          </a:bodyPr>
          <a:lstStyle/>
          <a:p>
            <a:r>
              <a:rPr lang="en-GB" sz="1700" dirty="0"/>
              <a:t>Following change management models like Kotter's 8-Step Model (</a:t>
            </a:r>
            <a:r>
              <a:rPr lang="en-GB" sz="1700" dirty="0" err="1"/>
              <a:t>Kotter</a:t>
            </a:r>
            <a:r>
              <a:rPr lang="en-GB" sz="1700" dirty="0"/>
              <a:t>, 2009), Lewin's Change Management Model (</a:t>
            </a:r>
            <a:r>
              <a:rPr lang="en-GB" sz="1700" dirty="0" err="1"/>
              <a:t>Carnall</a:t>
            </a:r>
            <a:r>
              <a:rPr lang="en-GB" sz="1700" dirty="0"/>
              <a:t> &amp; </a:t>
            </a:r>
            <a:r>
              <a:rPr lang="en-GB" sz="1700" dirty="0" err="1"/>
              <a:t>Todnem</a:t>
            </a:r>
            <a:r>
              <a:rPr lang="en-GB" sz="1700" dirty="0"/>
              <a:t>, 2014), and the Action Research Model (Cameron &amp; Green, 2019) allowed Alphabet to successfully complete its reorganization. These models offer practical frameworks for comprehending the management of stability and change processes, which can aid organizations in better planning and executing change initiatives (Buchanan &amp; </a:t>
            </a:r>
            <a:r>
              <a:rPr lang="en-GB" sz="1700" dirty="0" err="1"/>
              <a:t>Badham</a:t>
            </a:r>
            <a:r>
              <a:rPr lang="en-GB" sz="1700" dirty="0"/>
              <a:t>, 2008; </a:t>
            </a:r>
            <a:r>
              <a:rPr lang="en-GB" sz="1700" dirty="0" err="1"/>
              <a:t>Burnes</a:t>
            </a:r>
            <a:r>
              <a:rPr lang="en-GB" sz="1700" dirty="0"/>
              <a:t>, </a:t>
            </a:r>
            <a:r>
              <a:rPr lang="en-GB" sz="1700" dirty="0" smtClean="0"/>
              <a:t>2017)</a:t>
            </a:r>
            <a:endParaRPr lang="en-US" sz="1700" dirty="0"/>
          </a:p>
        </p:txBody>
      </p:sp>
      <p:sp>
        <p:nvSpPr>
          <p:cNvPr id="4" name="文本框 3"/>
          <p:cNvSpPr txBox="1"/>
          <p:nvPr/>
        </p:nvSpPr>
        <p:spPr>
          <a:xfrm>
            <a:off x="168910" y="4437380"/>
            <a:ext cx="8074025" cy="2035175"/>
          </a:xfrm>
          <a:prstGeom prst="rect">
            <a:avLst/>
          </a:prstGeom>
          <a:noFill/>
        </p:spPr>
        <p:txBody>
          <a:bodyPr wrap="square" rtlCol="0" anchor="t">
            <a:noAutofit/>
          </a:bodyPr>
          <a:p>
            <a:r>
              <a:rPr lang="en-US" altLang="en-GB" sz="1200" dirty="0" smtClean="0">
                <a:sym typeface="+mn-ea"/>
              </a:rPr>
              <a:t>References:</a:t>
            </a:r>
            <a:endParaRPr lang="en-US" altLang="en-GB" sz="1200" dirty="0" smtClean="0">
              <a:sym typeface="+mn-ea"/>
            </a:endParaRPr>
          </a:p>
          <a:p>
            <a:endParaRPr lang="en-US" altLang="en-GB" sz="1200" dirty="0" smtClean="0">
              <a:sym typeface="+mn-ea"/>
            </a:endParaRPr>
          </a:p>
          <a:p>
            <a:r>
              <a:rPr lang="en-GB" sz="1200" dirty="0" smtClean="0">
                <a:sym typeface="+mn-ea"/>
              </a:rPr>
              <a:t>Buchanan</a:t>
            </a:r>
            <a:r>
              <a:rPr lang="en-GB" sz="1200" dirty="0">
                <a:sym typeface="+mn-ea"/>
              </a:rPr>
              <a:t>, D. A. &amp; </a:t>
            </a:r>
            <a:r>
              <a:rPr lang="en-GB" sz="1200" dirty="0" err="1">
                <a:sym typeface="+mn-ea"/>
              </a:rPr>
              <a:t>Badham</a:t>
            </a:r>
            <a:r>
              <a:rPr lang="en-GB" sz="1200" dirty="0">
                <a:sym typeface="+mn-ea"/>
              </a:rPr>
              <a:t>, R.J. 2008, Power, Politics and Organisational Change, 2nd edition, London: Sage Publications.</a:t>
            </a:r>
            <a:endParaRPr lang="en-GB" sz="1200" dirty="0"/>
          </a:p>
          <a:p>
            <a:endParaRPr lang="en-GB" sz="1200" dirty="0" err="1">
              <a:sym typeface="+mn-ea"/>
            </a:endParaRPr>
          </a:p>
          <a:p>
            <a:r>
              <a:rPr lang="en-GB" sz="1200" dirty="0" err="1">
                <a:sym typeface="+mn-ea"/>
              </a:rPr>
              <a:t>Burnes</a:t>
            </a:r>
            <a:r>
              <a:rPr lang="en-GB" sz="1200" dirty="0">
                <a:sym typeface="+mn-ea"/>
              </a:rPr>
              <a:t>, B. 2017, Managing Change, 7th edition, Harlow: Pearson.</a:t>
            </a:r>
            <a:endParaRPr lang="en-GB" sz="1200" dirty="0"/>
          </a:p>
          <a:p>
            <a:endParaRPr lang="en-GB" sz="1200" dirty="0">
              <a:sym typeface="+mn-ea"/>
            </a:endParaRPr>
          </a:p>
          <a:p>
            <a:r>
              <a:rPr lang="en-GB" sz="1200" dirty="0">
                <a:sym typeface="+mn-ea"/>
              </a:rPr>
              <a:t>Cameron, E. and Green, M., 2019. Making sense of change management: A complete guide to the models, tools and techniques of organizational change. </a:t>
            </a:r>
            <a:r>
              <a:rPr lang="en-GB" sz="1200" dirty="0" err="1">
                <a:sym typeface="+mn-ea"/>
              </a:rPr>
              <a:t>Kogan</a:t>
            </a:r>
            <a:r>
              <a:rPr lang="en-GB" sz="1200" dirty="0">
                <a:sym typeface="+mn-ea"/>
              </a:rPr>
              <a:t> Page Publishers.</a:t>
            </a:r>
            <a:endParaRPr lang="en-GB" sz="1200" dirty="0"/>
          </a:p>
          <a:p>
            <a:endParaRPr lang="en-GB" sz="1200" dirty="0" err="1">
              <a:sym typeface="+mn-ea"/>
            </a:endParaRPr>
          </a:p>
          <a:p>
            <a:r>
              <a:rPr lang="en-GB" sz="1200" dirty="0" err="1">
                <a:sym typeface="+mn-ea"/>
              </a:rPr>
              <a:t>Carnall</a:t>
            </a:r>
            <a:r>
              <a:rPr lang="en-GB" sz="1200" dirty="0">
                <a:sym typeface="+mn-ea"/>
              </a:rPr>
              <a:t>, C. &amp; </a:t>
            </a:r>
            <a:r>
              <a:rPr lang="en-GB" sz="1200" dirty="0" err="1">
                <a:sym typeface="+mn-ea"/>
              </a:rPr>
              <a:t>Todnem</a:t>
            </a:r>
            <a:r>
              <a:rPr lang="en-GB" sz="1200" dirty="0">
                <a:sym typeface="+mn-ea"/>
              </a:rPr>
              <a:t>, B. (2014), Managing Change in Organisations, 6th edition, Harlow: Pearson.</a:t>
            </a:r>
            <a:endParaRPr lang="en-GB" sz="1200" dirty="0"/>
          </a:p>
          <a:p>
            <a:endParaRPr lang="en-GB" sz="1200" dirty="0" err="1">
              <a:sym typeface="+mn-ea"/>
            </a:endParaRPr>
          </a:p>
          <a:p>
            <a:r>
              <a:rPr lang="en-GB" sz="1200" dirty="0" err="1">
                <a:sym typeface="+mn-ea"/>
              </a:rPr>
              <a:t>Kotter</a:t>
            </a:r>
            <a:r>
              <a:rPr lang="en-GB" sz="1200" dirty="0">
                <a:sym typeface="+mn-ea"/>
              </a:rPr>
              <a:t>, J. P. (2009) Leading Change, Mass: Harvard Business Essentials.</a:t>
            </a:r>
            <a:endParaRPr lang="en-GB" sz="1200" dirty="0">
              <a:sym typeface="+mn-ea"/>
            </a:endParaRPr>
          </a:p>
          <a:p>
            <a:endParaRPr lang="en-US" altLang="en-GB" sz="1200" dirty="0" smtClean="0">
              <a:sym typeface="+mn-ea"/>
            </a:endParaRPr>
          </a:p>
          <a:p>
            <a:endParaRPr lang="en-US" altLang="en-GB" sz="1200" dirty="0" smtClean="0">
              <a:sym typeface="+mn-ea"/>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Buchanan</a:t>
            </a:r>
            <a:r>
              <a:rPr lang="en-GB" dirty="0"/>
              <a:t>, D. A. &amp; </a:t>
            </a:r>
            <a:r>
              <a:rPr lang="en-GB" dirty="0" err="1"/>
              <a:t>Badham</a:t>
            </a:r>
            <a:r>
              <a:rPr lang="en-GB" dirty="0"/>
              <a:t>, R.J. 2008, Power, Politics and Organisational Change, 2nd edition, London: Sage Publications.</a:t>
            </a:r>
            <a:endParaRPr lang="en-GB" dirty="0"/>
          </a:p>
          <a:p>
            <a:r>
              <a:rPr lang="en-GB" dirty="0" err="1"/>
              <a:t>Burnes</a:t>
            </a:r>
            <a:r>
              <a:rPr lang="en-GB" dirty="0"/>
              <a:t>, B. 2017, Managing Change, 7th edition, Harlow: Pearson.</a:t>
            </a:r>
            <a:endParaRPr lang="en-GB" dirty="0"/>
          </a:p>
          <a:p>
            <a:r>
              <a:rPr lang="en-GB" dirty="0"/>
              <a:t>Cameron, E. and Green, M., 2019. Making sense of change management: A complete guide to the models, tools and techniques of organizational change. </a:t>
            </a:r>
            <a:r>
              <a:rPr lang="en-GB" dirty="0" err="1"/>
              <a:t>Kogan</a:t>
            </a:r>
            <a:r>
              <a:rPr lang="en-GB" dirty="0"/>
              <a:t> Page Publishers.</a:t>
            </a:r>
            <a:endParaRPr lang="en-GB" dirty="0"/>
          </a:p>
          <a:p>
            <a:r>
              <a:rPr lang="en-GB" dirty="0" err="1"/>
              <a:t>Carnall</a:t>
            </a:r>
            <a:r>
              <a:rPr lang="en-GB" dirty="0"/>
              <a:t>, C. &amp; </a:t>
            </a:r>
            <a:r>
              <a:rPr lang="en-GB" dirty="0" err="1"/>
              <a:t>Todnem</a:t>
            </a:r>
            <a:r>
              <a:rPr lang="en-GB" dirty="0"/>
              <a:t>, B. (2014), Managing Change in Organisations, 6th edition, Harlow: Pearson.</a:t>
            </a:r>
            <a:endParaRPr lang="en-GB" dirty="0"/>
          </a:p>
          <a:p>
            <a:r>
              <a:rPr lang="en-GB" dirty="0" err="1"/>
              <a:t>Drucker</a:t>
            </a:r>
            <a:r>
              <a:rPr lang="en-GB" dirty="0"/>
              <a:t>, P. (2009), Innovation and Entrepreneurship, London, Butterworth-Heinemann.</a:t>
            </a:r>
            <a:endParaRPr lang="en-GB" dirty="0"/>
          </a:p>
          <a:p>
            <a:r>
              <a:rPr lang="en-GB" dirty="0"/>
              <a:t>Greenfield, A. (2008), The 5 Forces of Change: A Blueprint for Leading Successful Change, New York: Management Books.</a:t>
            </a:r>
            <a:endParaRPr lang="en-GB" dirty="0"/>
          </a:p>
          <a:p>
            <a:r>
              <a:rPr lang="en-GB" dirty="0"/>
              <a:t>Hayes, J. (2018), The Theory and Practice of Change Management, 5th edition, Basingstoke: Palgrave Macmillan.</a:t>
            </a:r>
            <a:endParaRPr lang="en-GB" dirty="0"/>
          </a:p>
          <a:p>
            <a:r>
              <a:rPr lang="en-GB" dirty="0" err="1"/>
              <a:t>Hesselbein</a:t>
            </a:r>
            <a:r>
              <a:rPr lang="en-GB" dirty="0"/>
              <a:t>, F., Goldsmith, M., &amp; Somerville, I. (Eds.) (2018). Leading Change in a New Age of Volatility. John Wiley &amp; Sons.</a:t>
            </a:r>
            <a:endParaRPr lang="en-GB" dirty="0"/>
          </a:p>
          <a:p>
            <a:r>
              <a:rPr lang="en-GB" dirty="0" err="1"/>
              <a:t>Kotter</a:t>
            </a:r>
            <a:r>
              <a:rPr lang="en-GB" dirty="0"/>
              <a:t>, J. P. (2009) Leading Change, Mass: Harvard Business Essentials.</a:t>
            </a:r>
            <a:endParaRPr lang="en-GB" dirty="0"/>
          </a:p>
          <a:p>
            <a:r>
              <a:rPr lang="en-GB" dirty="0" err="1"/>
              <a:t>Kotter</a:t>
            </a:r>
            <a:r>
              <a:rPr lang="en-GB" dirty="0"/>
              <a:t>, J. P. (2014). Accelerate: Building Strategic Agility for a Faster-Moving World. Harvard Business Press.</a:t>
            </a:r>
            <a:endParaRPr lang="en-GB" dirty="0"/>
          </a:p>
          <a:p>
            <a:endParaRPr lang="en-US" dirty="0"/>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PP_MARK_KEY" val="d7f211e7-1223-4464-8350-3105b7d9f532"/>
  <p:tag name="COMMONDATA" val="eyJoZGlkIjoiOTJhNzhkNTIzOGI5ZWEzYWNiMWM2YWQ5OTZkNTc1YWMifQ=="/>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Hardcover</Template>
  <TotalTime>0</TotalTime>
  <Words>6386</Words>
  <Application>WPS 演示</Application>
  <PresentationFormat>On-screen Show (4:3)</PresentationFormat>
  <Paragraphs>100</Paragraphs>
  <Slides>8</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8</vt:i4>
      </vt:variant>
    </vt:vector>
  </HeadingPairs>
  <TitlesOfParts>
    <vt:vector size="16" baseType="lpstr">
      <vt:lpstr>Arial</vt:lpstr>
      <vt:lpstr>宋体</vt:lpstr>
      <vt:lpstr>Wingdings</vt:lpstr>
      <vt:lpstr>Calibri</vt:lpstr>
      <vt:lpstr>Cambria</vt:lpstr>
      <vt:lpstr>微软雅黑</vt:lpstr>
      <vt:lpstr>Arial Unicode MS</vt:lpstr>
      <vt:lpstr>Adjacency</vt:lpstr>
      <vt:lpstr>PowerPoint 演示文稿</vt:lpstr>
      <vt:lpstr>Introduction</vt:lpstr>
      <vt:lpstr>Lewin's Change Management Model </vt:lpstr>
      <vt:lpstr>Kotter's 8-Step Model </vt:lpstr>
      <vt:lpstr>Kotter's 8-Step Model </vt:lpstr>
      <vt:lpstr>Action Research Model </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FAITH</dc:creator>
  <cp:lastModifiedBy>wuly</cp:lastModifiedBy>
  <cp:revision>6</cp:revision>
  <dcterms:created xsi:type="dcterms:W3CDTF">2023-02-21T15:48:00Z</dcterms:created>
  <dcterms:modified xsi:type="dcterms:W3CDTF">2023-02-27T03:47:05Z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9B8339BB080648F89D3CFEBFBACA5328</vt:lpwstr>
  </property>
  <property fmtid="{D5CDD505-2E9C-101B-9397-08002B2CF9AE}" pid="3" name="KSOProductBuildVer">
    <vt:lpwstr>2052-11.1.0.13703</vt:lpwstr>
  </property>
</Properties>
</file>