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9"/>
  </p:notesMasterIdLst>
  <p:sldIdLst>
    <p:sldId id="256" r:id="rId2"/>
    <p:sldId id="359" r:id="rId3"/>
    <p:sldId id="374" r:id="rId4"/>
    <p:sldId id="381" r:id="rId5"/>
    <p:sldId id="416" r:id="rId6"/>
    <p:sldId id="417" r:id="rId7"/>
    <p:sldId id="382" r:id="rId8"/>
    <p:sldId id="388" r:id="rId9"/>
    <p:sldId id="385" r:id="rId10"/>
    <p:sldId id="360" r:id="rId11"/>
    <p:sldId id="333" r:id="rId12"/>
    <p:sldId id="390" r:id="rId13"/>
    <p:sldId id="391" r:id="rId14"/>
    <p:sldId id="271" r:id="rId15"/>
    <p:sldId id="341" r:id="rId16"/>
    <p:sldId id="361" r:id="rId17"/>
    <p:sldId id="378" r:id="rId18"/>
    <p:sldId id="345" r:id="rId19"/>
    <p:sldId id="383" r:id="rId20"/>
    <p:sldId id="343" r:id="rId21"/>
    <p:sldId id="365" r:id="rId22"/>
    <p:sldId id="366" r:id="rId23"/>
    <p:sldId id="324" r:id="rId24"/>
    <p:sldId id="354" r:id="rId25"/>
    <p:sldId id="418" r:id="rId26"/>
    <p:sldId id="326" r:id="rId27"/>
    <p:sldId id="356" r:id="rId28"/>
    <p:sldId id="386" r:id="rId29"/>
    <p:sldId id="419" r:id="rId30"/>
    <p:sldId id="337" r:id="rId31"/>
    <p:sldId id="334" r:id="rId32"/>
    <p:sldId id="313" r:id="rId33"/>
    <p:sldId id="384" r:id="rId34"/>
    <p:sldId id="371" r:id="rId35"/>
    <p:sldId id="308" r:id="rId36"/>
    <p:sldId id="310" r:id="rId37"/>
    <p:sldId id="407" r:id="rId38"/>
    <p:sldId id="408" r:id="rId39"/>
    <p:sldId id="370" r:id="rId40"/>
    <p:sldId id="376" r:id="rId41"/>
    <p:sldId id="392" r:id="rId42"/>
    <p:sldId id="369" r:id="rId43"/>
    <p:sldId id="414" r:id="rId44"/>
    <p:sldId id="415" r:id="rId45"/>
    <p:sldId id="393" r:id="rId46"/>
    <p:sldId id="373" r:id="rId47"/>
    <p:sldId id="406" r:id="rId48"/>
  </p:sldIdLst>
  <p:sldSz cx="12192000" cy="6858000"/>
  <p:notesSz cx="7102475" cy="9388475"/>
  <p:custDataLst>
    <p:tags r:id="rId5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379" autoAdjust="0"/>
    <p:restoredTop sz="93288"/>
  </p:normalViewPr>
  <p:slideViewPr>
    <p:cSldViewPr snapToGrid="0">
      <p:cViewPr varScale="1">
        <p:scale>
          <a:sx n="118" d="100"/>
          <a:sy n="118" d="100"/>
        </p:scale>
        <p:origin x="536" y="200"/>
      </p:cViewPr>
      <p:guideLst/>
    </p:cSldViewPr>
  </p:slideViewPr>
  <p:notesTextViewPr>
    <p:cViewPr>
      <p:scale>
        <a:sx n="1" d="1"/>
        <a:sy n="1" d="1"/>
      </p:scale>
      <p:origin x="0" y="0"/>
    </p:cViewPr>
  </p:notesTextViewPr>
  <p:sorterViewPr>
    <p:cViewPr>
      <p:scale>
        <a:sx n="100" d="100"/>
        <a:sy n="100" d="100"/>
      </p:scale>
      <p:origin x="0" y="-11262"/>
    </p:cViewPr>
  </p:sorterViewPr>
  <p:notesViewPr>
    <p:cSldViewPr>
      <p:cViewPr>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tags" Target="tags/tag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E9B877-9502-499D-8C85-4AFAC2F7E43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0DE963A-DD27-46B1-975C-EEAC3C2256CB}" type="parTrans" cxnId="{07CAA423-3D65-4B5D-9029-88039F862490}">
      <dgm:prSet/>
      <dgm:spPr/>
      <dgm:t>
        <a:bodyPr/>
        <a:lstStyle/>
        <a:p>
          <a:endParaRPr lang="en-US"/>
        </a:p>
      </dgm:t>
    </dgm:pt>
    <dgm:pt modelId="{D21A939F-E019-40C7-9E9A-F2A61AAA1237}">
      <dgm:prSet custT="1"/>
      <dgm:spPr/>
      <dgm:t>
        <a:bodyPr/>
        <a:lstStyle/>
        <a:p>
          <a:pPr>
            <a:lnSpc>
              <a:spcPct val="100000"/>
            </a:lnSpc>
          </a:pPr>
          <a:r>
            <a:rPr lang="cy" sz="2200" b="0" i="0" u="none" strike="noStrike" cap="none" baseline="0" dirty="0">
              <a:solidFill>
                <a:srgbClr val="000000"/>
              </a:solidFill>
              <a:effectLst/>
              <a:uFillTx/>
              <a:latin typeface="Calibri"/>
            </a:rPr>
            <a:t>Gwyliwch y 4 clip fideo “Mwy na geiriau” a defnyddiwch y rhain i helpu eich </a:t>
          </a:r>
          <a:r>
            <a:rPr lang="en-GB" sz="2200" b="0" i="0" u="none" strike="noStrike" cap="none" baseline="0" dirty="0" err="1">
              <a:solidFill>
                <a:srgbClr val="000000"/>
              </a:solidFill>
              <a:effectLst/>
              <a:uFillTx/>
              <a:latin typeface="Calibri"/>
            </a:rPr>
            <a:t>adlewyrchu</a:t>
          </a:r>
          <a:r>
            <a:rPr lang="cy" sz="2200" b="0" i="0" u="none" strike="noStrike" cap="none" baseline="0" dirty="0">
              <a:solidFill>
                <a:srgbClr val="000000"/>
              </a:solidFill>
              <a:effectLst/>
              <a:uFillTx/>
              <a:latin typeface="Calibri"/>
            </a:rPr>
            <a:t> beirniadol yn nhasg 2</a:t>
          </a:r>
        </a:p>
      </dgm:t>
    </dgm:pt>
    <dgm:pt modelId="{2E8E64C9-165F-4848-B815-4394BD398F8D}" type="sibTrans" cxnId="{07CAA423-3D65-4B5D-9029-88039F862490}">
      <dgm:prSet/>
      <dgm:spPr/>
      <dgm:t>
        <a:bodyPr/>
        <a:lstStyle/>
        <a:p>
          <a:endParaRPr lang="en-US"/>
        </a:p>
      </dgm:t>
    </dgm:pt>
    <dgm:pt modelId="{7101499D-1F21-4809-BC2B-16189F2D7FCD}" type="parTrans" cxnId="{6F6390C6-92ED-4D8E-9795-4223D5403AA6}">
      <dgm:prSet/>
      <dgm:spPr/>
      <dgm:t>
        <a:bodyPr/>
        <a:lstStyle/>
        <a:p>
          <a:endParaRPr lang="en-US"/>
        </a:p>
      </dgm:t>
    </dgm:pt>
    <dgm:pt modelId="{D6662971-D8A1-488E-854C-85E224DB3F93}">
      <dgm:prSet custT="1"/>
      <dgm:spPr/>
      <dgm:t>
        <a:bodyPr/>
        <a:lstStyle/>
        <a:p>
          <a:pPr>
            <a:lnSpc>
              <a:spcPct val="100000"/>
            </a:lnSpc>
          </a:pPr>
          <a:r>
            <a:rPr lang="cy" sz="2200" b="0" i="0" u="none" strike="noStrike" cap="none" baseline="0" dirty="0">
              <a:solidFill>
                <a:srgbClr val="000000"/>
              </a:solidFill>
              <a:effectLst/>
              <a:uFillTx/>
              <a:latin typeface="Calibri"/>
            </a:rPr>
            <a:t>Darparwch ystod o enghreifftiau mewn perthynas ag anghenion a defnydd iaith unigol, gan gynnwys sensitifrwydd diwylliannol</a:t>
          </a:r>
        </a:p>
      </dgm:t>
    </dgm:pt>
    <dgm:pt modelId="{6EF06D19-C2AC-4C5A-B6BC-51F6606532B7}" type="sibTrans" cxnId="{6F6390C6-92ED-4D8E-9795-4223D5403AA6}">
      <dgm:prSet/>
      <dgm:spPr/>
      <dgm:t>
        <a:bodyPr/>
        <a:lstStyle/>
        <a:p>
          <a:endParaRPr lang="en-US"/>
        </a:p>
      </dgm:t>
    </dgm:pt>
    <dgm:pt modelId="{509A634D-5F7C-4CAD-8A91-095AC4C6EA70}" type="parTrans" cxnId="{6C096EA7-CDF7-4A20-8709-2F18F833C107}">
      <dgm:prSet/>
      <dgm:spPr/>
      <dgm:t>
        <a:bodyPr/>
        <a:lstStyle/>
        <a:p>
          <a:endParaRPr lang="en-US"/>
        </a:p>
      </dgm:t>
    </dgm:pt>
    <dgm:pt modelId="{20254EE0-F8D6-4139-A161-AA7C5F0A300B}">
      <dgm:prSet custT="1"/>
      <dgm:spPr/>
      <dgm:t>
        <a:bodyPr/>
        <a:lstStyle/>
        <a:p>
          <a:pPr>
            <a:lnSpc>
              <a:spcPct val="100000"/>
            </a:lnSpc>
          </a:pPr>
          <a:r>
            <a:rPr lang="en-GB" sz="2200" b="0" i="0" u="none" strike="noStrike" cap="none" baseline="0" dirty="0" err="1">
              <a:solidFill>
                <a:srgbClr val="000000"/>
              </a:solidFill>
              <a:effectLst/>
              <a:uFillTx/>
              <a:latin typeface="Calibri"/>
            </a:rPr>
            <a:t>Adlewyrchwch</a:t>
          </a:r>
          <a:r>
            <a:rPr lang="cy" sz="2200" b="0" i="0" u="none" strike="noStrike" cap="none" baseline="0" dirty="0">
              <a:solidFill>
                <a:srgbClr val="000000"/>
              </a:solidFill>
              <a:effectLst/>
              <a:uFillTx/>
              <a:latin typeface="Calibri"/>
            </a:rPr>
            <a:t> ar brofiad personol ynghylch pam mae'n rhaid i iaith fod yn rhan annatod o asesu a darparu gwasanaethau</a:t>
          </a:r>
        </a:p>
      </dgm:t>
    </dgm:pt>
    <dgm:pt modelId="{45A3BC71-C46C-4555-A3A7-8FC0CA4B4A9C}" type="sibTrans" cxnId="{6C096EA7-CDF7-4A20-8709-2F18F833C107}">
      <dgm:prSet/>
      <dgm:spPr/>
      <dgm:t>
        <a:bodyPr/>
        <a:lstStyle/>
        <a:p>
          <a:endParaRPr lang="en-US"/>
        </a:p>
      </dgm:t>
    </dgm:pt>
    <dgm:pt modelId="{FBD32C07-1D3F-4B1F-A021-C9CE71F52775}" type="parTrans" cxnId="{2F3F31F8-E677-4945-BC13-EC561727380C}">
      <dgm:prSet/>
      <dgm:spPr/>
      <dgm:t>
        <a:bodyPr/>
        <a:lstStyle/>
        <a:p>
          <a:endParaRPr lang="en-US"/>
        </a:p>
      </dgm:t>
    </dgm:pt>
    <dgm:pt modelId="{6FC600C0-746C-4EF9-A21D-31142976BA10}">
      <dgm:prSet/>
      <dgm:spPr/>
      <dgm:t>
        <a:bodyPr/>
        <a:lstStyle/>
        <a:p>
          <a:pPr>
            <a:lnSpc>
              <a:spcPct val="100000"/>
            </a:lnSpc>
          </a:pPr>
          <a:r>
            <a:rPr lang="cy" b="0" i="0" u="none" strike="noStrike" cap="none" baseline="0">
              <a:effectLst/>
              <a:uFillTx/>
            </a:rPr>
            <a:t>Cofiwch gynnwys egwyddorion y “Cynnig Rhagweithiol” a chyfeirio at “Mwy na Geiriau” (Llywodraeth Cymru, 2022-2027). </a:t>
          </a:r>
        </a:p>
      </dgm:t>
    </dgm:pt>
    <dgm:pt modelId="{7377264E-14B2-46F3-9585-8E610A6D75E1}" type="sibTrans" cxnId="{2F3F31F8-E677-4945-BC13-EC561727380C}">
      <dgm:prSet/>
      <dgm:spPr/>
      <dgm:t>
        <a:bodyPr/>
        <a:lstStyle/>
        <a:p>
          <a:endParaRPr lang="en-US"/>
        </a:p>
      </dgm:t>
    </dgm:pt>
    <dgm:pt modelId="{2921B537-69E0-46C4-BF19-E982A25B35DE}" type="pres">
      <dgm:prSet presAssocID="{F5E9B877-9502-499D-8C85-4AFAC2F7E431}" presName="root" presStyleCnt="0">
        <dgm:presLayoutVars>
          <dgm:dir/>
          <dgm:resizeHandles val="exact"/>
        </dgm:presLayoutVars>
      </dgm:prSet>
      <dgm:spPr/>
    </dgm:pt>
    <dgm:pt modelId="{5F930950-FB55-45BB-AC5A-1F0C32A04A42}" type="pres">
      <dgm:prSet presAssocID="{D21A939F-E019-40C7-9E9A-F2A61AAA1237}" presName="compNode" presStyleCnt="0"/>
      <dgm:spPr/>
    </dgm:pt>
    <dgm:pt modelId="{CECA9252-3ABA-4E78-8DE9-AFA3458F76E9}" type="pres">
      <dgm:prSet presAssocID="{D21A939F-E019-40C7-9E9A-F2A61AAA1237}" presName="bgRect" presStyleLbl="bgShp" presStyleIdx="0" presStyleCnt="4"/>
      <dgm:spPr/>
    </dgm:pt>
    <dgm:pt modelId="{D6251234-D293-4ED7-AD22-A05B311B60E1}" type="pres">
      <dgm:prSet presAssocID="{D21A939F-E019-40C7-9E9A-F2A61AAA1237}" presName="iconRect" presStyleLbl="node1" presStyleIdx="0" presStyleCnt="4"/>
      <dgm:spPr>
        <a:blipFill rotWithShape="1">
          <a:blip xmlns:r="http://schemas.openxmlformats.org/officeDocument/2006/relationships" r:embed="rId1">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Video camera"/>
        </a:ext>
      </dgm:extLst>
    </dgm:pt>
    <dgm:pt modelId="{D73B9AC2-ACD8-4F8C-8851-789AE4B6AC55}" type="pres">
      <dgm:prSet presAssocID="{D21A939F-E019-40C7-9E9A-F2A61AAA1237}" presName="spaceRect" presStyleCnt="0"/>
      <dgm:spPr/>
    </dgm:pt>
    <dgm:pt modelId="{B67C2764-91FA-41FB-B209-87E144242AF9}" type="pres">
      <dgm:prSet presAssocID="{D21A939F-E019-40C7-9E9A-F2A61AAA1237}" presName="parTx" presStyleLbl="revTx" presStyleIdx="0" presStyleCnt="4">
        <dgm:presLayoutVars>
          <dgm:chMax val="0"/>
          <dgm:chPref val="0"/>
        </dgm:presLayoutVars>
      </dgm:prSet>
      <dgm:spPr/>
    </dgm:pt>
    <dgm:pt modelId="{C492789B-0302-47D4-8A19-831A5EA15B25}" type="pres">
      <dgm:prSet presAssocID="{2E8E64C9-165F-4848-B815-4394BD398F8D}" presName="sibTrans" presStyleCnt="0"/>
      <dgm:spPr/>
    </dgm:pt>
    <dgm:pt modelId="{CECACB4A-783C-419C-A5D7-CEAD88502ED3}" type="pres">
      <dgm:prSet presAssocID="{D6662971-D8A1-488E-854C-85E224DB3F93}" presName="compNode" presStyleCnt="0"/>
      <dgm:spPr/>
    </dgm:pt>
    <dgm:pt modelId="{499801B5-0673-478A-AFD3-B6DB91A6A718}" type="pres">
      <dgm:prSet presAssocID="{D6662971-D8A1-488E-854C-85E224DB3F93}" presName="bgRect" presStyleLbl="bgShp" presStyleIdx="1" presStyleCnt="4"/>
      <dgm:spPr/>
    </dgm:pt>
    <dgm:pt modelId="{CA769BF4-0A8D-4E2A-A77B-93C7B41E0738}" type="pres">
      <dgm:prSet presAssocID="{D6662971-D8A1-488E-854C-85E224DB3F93}" presName="iconRect" presStyleLbl="node1" presStyleIdx="1" presStyleCnt="4"/>
      <dgm:spPr>
        <a:blipFill rotWithShape="1">
          <a:blip xmlns:r="http://schemas.openxmlformats.org/officeDocument/2006/relationships" r:embed="rId2">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User Network"/>
        </a:ext>
      </dgm:extLst>
    </dgm:pt>
    <dgm:pt modelId="{6FE55A4F-92A6-43AD-B2FC-CB901B4CC6FB}" type="pres">
      <dgm:prSet presAssocID="{D6662971-D8A1-488E-854C-85E224DB3F93}" presName="spaceRect" presStyleCnt="0"/>
      <dgm:spPr/>
    </dgm:pt>
    <dgm:pt modelId="{C17A0A52-279F-44CE-8446-0F4485305DF1}" type="pres">
      <dgm:prSet presAssocID="{D6662971-D8A1-488E-854C-85E224DB3F93}" presName="parTx" presStyleLbl="revTx" presStyleIdx="1" presStyleCnt="4">
        <dgm:presLayoutVars>
          <dgm:chMax val="0"/>
          <dgm:chPref val="0"/>
        </dgm:presLayoutVars>
      </dgm:prSet>
      <dgm:spPr/>
    </dgm:pt>
    <dgm:pt modelId="{46486E2A-A2F9-400C-AE33-C9A4B97137B7}" type="pres">
      <dgm:prSet presAssocID="{6EF06D19-C2AC-4C5A-B6BC-51F6606532B7}" presName="sibTrans" presStyleCnt="0"/>
      <dgm:spPr/>
    </dgm:pt>
    <dgm:pt modelId="{6C074674-2D1C-4A06-A857-C63E9A17B3A0}" type="pres">
      <dgm:prSet presAssocID="{20254EE0-F8D6-4139-A161-AA7C5F0A300B}" presName="compNode" presStyleCnt="0"/>
      <dgm:spPr/>
    </dgm:pt>
    <dgm:pt modelId="{C95B8F7F-C587-4B9F-9D0B-52F5410EF35A}" type="pres">
      <dgm:prSet presAssocID="{20254EE0-F8D6-4139-A161-AA7C5F0A300B}" presName="bgRect" presStyleLbl="bgShp" presStyleIdx="2" presStyleCnt="4"/>
      <dgm:spPr/>
    </dgm:pt>
    <dgm:pt modelId="{65047871-AE12-4DC4-83E5-E13236ABEFDA}" type="pres">
      <dgm:prSet presAssocID="{20254EE0-F8D6-4139-A161-AA7C5F0A300B}" presName="iconRect" presStyleLbl="node1" presStyleIdx="2" presStyleCnt="4"/>
      <dgm:spPr>
        <a:blipFill rotWithShape="1">
          <a:blip xmlns:r="http://schemas.openxmlformats.org/officeDocument/2006/relationships">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Head with Gears"/>
        </a:ext>
      </dgm:extLst>
    </dgm:pt>
    <dgm:pt modelId="{B4B5A4FA-D182-422A-9375-6F765CAF4AEB}" type="pres">
      <dgm:prSet presAssocID="{20254EE0-F8D6-4139-A161-AA7C5F0A300B}" presName="spaceRect" presStyleCnt="0"/>
      <dgm:spPr/>
    </dgm:pt>
    <dgm:pt modelId="{D989A7C2-11C7-41B2-AD17-09FE0A85049E}" type="pres">
      <dgm:prSet presAssocID="{20254EE0-F8D6-4139-A161-AA7C5F0A300B}" presName="parTx" presStyleLbl="revTx" presStyleIdx="2" presStyleCnt="4">
        <dgm:presLayoutVars>
          <dgm:chMax val="0"/>
          <dgm:chPref val="0"/>
        </dgm:presLayoutVars>
      </dgm:prSet>
      <dgm:spPr/>
    </dgm:pt>
    <dgm:pt modelId="{31E1336B-7EF7-4D25-A1A2-E196F1EAEA97}" type="pres">
      <dgm:prSet presAssocID="{45A3BC71-C46C-4555-A3A7-8FC0CA4B4A9C}" presName="sibTrans" presStyleCnt="0"/>
      <dgm:spPr/>
    </dgm:pt>
    <dgm:pt modelId="{A22612F5-9319-44AC-A9AA-0EFCDBE51575}" type="pres">
      <dgm:prSet presAssocID="{6FC600C0-746C-4EF9-A21D-31142976BA10}" presName="compNode" presStyleCnt="0"/>
      <dgm:spPr/>
    </dgm:pt>
    <dgm:pt modelId="{CE0A57EB-9D20-4839-BAFE-59D2CCB7AE0B}" type="pres">
      <dgm:prSet presAssocID="{6FC600C0-746C-4EF9-A21D-31142976BA10}" presName="bgRect" presStyleLbl="bgShp" presStyleIdx="3" presStyleCnt="4"/>
      <dgm:spPr/>
    </dgm:pt>
    <dgm:pt modelId="{AEE164C2-2ECB-4D70-A1A6-CFC2F4F8D87C}" type="pres">
      <dgm:prSet presAssocID="{6FC600C0-746C-4EF9-A21D-31142976BA10}" presName="iconRect" presStyleLbl="node1" presStyleIdx="3" presStyleCnt="4"/>
      <dgm:spPr>
        <a:blipFill rotWithShape="1">
          <a:blip xmlns:r="http://schemas.openxmlformats.org/officeDocument/2006/relationships">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ank"/>
        </a:ext>
      </dgm:extLst>
    </dgm:pt>
    <dgm:pt modelId="{3FF5A1BF-F7CC-4ED6-8FE1-EE95E3DC3394}" type="pres">
      <dgm:prSet presAssocID="{6FC600C0-746C-4EF9-A21D-31142976BA10}" presName="spaceRect" presStyleCnt="0"/>
      <dgm:spPr/>
    </dgm:pt>
    <dgm:pt modelId="{AA310723-5AC4-41FE-868D-375B6C571C71}" type="pres">
      <dgm:prSet presAssocID="{6FC600C0-746C-4EF9-A21D-31142976BA10}" presName="parTx" presStyleLbl="revTx" presStyleIdx="3" presStyleCnt="4">
        <dgm:presLayoutVars>
          <dgm:chMax val="0"/>
          <dgm:chPref val="0"/>
        </dgm:presLayoutVars>
      </dgm:prSet>
      <dgm:spPr/>
    </dgm:pt>
  </dgm:ptLst>
  <dgm:cxnLst>
    <dgm:cxn modelId="{07CAA423-3D65-4B5D-9029-88039F862490}" srcId="{F5E9B877-9502-499D-8C85-4AFAC2F7E431}" destId="{D21A939F-E019-40C7-9E9A-F2A61AAA1237}" srcOrd="0" destOrd="0" parTransId="{C0DE963A-DD27-46B1-975C-EEAC3C2256CB}" sibTransId="{2E8E64C9-165F-4848-B815-4394BD398F8D}"/>
    <dgm:cxn modelId="{D9F4163F-B11E-4E7C-8869-94CDE8BC4E18}" type="presOf" srcId="{D6662971-D8A1-488E-854C-85E224DB3F93}" destId="{C17A0A52-279F-44CE-8446-0F4485305DF1}" srcOrd="0" destOrd="0" presId="urn:microsoft.com/office/officeart/2018/2/layout/IconVerticalSolidList"/>
    <dgm:cxn modelId="{06500260-68A6-4A4F-8204-0A6FF0A4E642}" type="presOf" srcId="{F5E9B877-9502-499D-8C85-4AFAC2F7E431}" destId="{2921B537-69E0-46C4-BF19-E982A25B35DE}" srcOrd="0" destOrd="0" presId="urn:microsoft.com/office/officeart/2018/2/layout/IconVerticalSolidList"/>
    <dgm:cxn modelId="{EFEB2867-2AD4-471B-8BFA-EB7FC651A80F}" type="presOf" srcId="{D21A939F-E019-40C7-9E9A-F2A61AAA1237}" destId="{B67C2764-91FA-41FB-B209-87E144242AF9}" srcOrd="0" destOrd="0" presId="urn:microsoft.com/office/officeart/2018/2/layout/IconVerticalSolidList"/>
    <dgm:cxn modelId="{6C096EA7-CDF7-4A20-8709-2F18F833C107}" srcId="{F5E9B877-9502-499D-8C85-4AFAC2F7E431}" destId="{20254EE0-F8D6-4139-A161-AA7C5F0A300B}" srcOrd="2" destOrd="0" parTransId="{509A634D-5F7C-4CAD-8A91-095AC4C6EA70}" sibTransId="{45A3BC71-C46C-4555-A3A7-8FC0CA4B4A9C}"/>
    <dgm:cxn modelId="{6F6390C6-92ED-4D8E-9795-4223D5403AA6}" srcId="{F5E9B877-9502-499D-8C85-4AFAC2F7E431}" destId="{D6662971-D8A1-488E-854C-85E224DB3F93}" srcOrd="1" destOrd="0" parTransId="{7101499D-1F21-4809-BC2B-16189F2D7FCD}" sibTransId="{6EF06D19-C2AC-4C5A-B6BC-51F6606532B7}"/>
    <dgm:cxn modelId="{71170DD8-0C06-4201-97B1-2D2E1F216298}" type="presOf" srcId="{6FC600C0-746C-4EF9-A21D-31142976BA10}" destId="{AA310723-5AC4-41FE-868D-375B6C571C71}" srcOrd="0" destOrd="0" presId="urn:microsoft.com/office/officeart/2018/2/layout/IconVerticalSolidList"/>
    <dgm:cxn modelId="{70B2C6E4-DD50-45CF-83BC-AFB231FED483}" type="presOf" srcId="{20254EE0-F8D6-4139-A161-AA7C5F0A300B}" destId="{D989A7C2-11C7-41B2-AD17-09FE0A85049E}" srcOrd="0" destOrd="0" presId="urn:microsoft.com/office/officeart/2018/2/layout/IconVerticalSolidList"/>
    <dgm:cxn modelId="{2F3F31F8-E677-4945-BC13-EC561727380C}" srcId="{F5E9B877-9502-499D-8C85-4AFAC2F7E431}" destId="{6FC600C0-746C-4EF9-A21D-31142976BA10}" srcOrd="3" destOrd="0" parTransId="{FBD32C07-1D3F-4B1F-A021-C9CE71F52775}" sibTransId="{7377264E-14B2-46F3-9585-8E610A6D75E1}"/>
    <dgm:cxn modelId="{327583E6-4873-4642-9E75-FBAB2A105F45}" type="presParOf" srcId="{2921B537-69E0-46C4-BF19-E982A25B35DE}" destId="{5F930950-FB55-45BB-AC5A-1F0C32A04A42}" srcOrd="0" destOrd="0" presId="urn:microsoft.com/office/officeart/2018/2/layout/IconVerticalSolidList"/>
    <dgm:cxn modelId="{4171E204-009C-4110-8108-F213845F05FE}" type="presParOf" srcId="{5F930950-FB55-45BB-AC5A-1F0C32A04A42}" destId="{CECA9252-3ABA-4E78-8DE9-AFA3458F76E9}" srcOrd="0" destOrd="0" presId="urn:microsoft.com/office/officeart/2018/2/layout/IconVerticalSolidList"/>
    <dgm:cxn modelId="{E3B073A2-5F6F-47E1-9E4F-E8AC59DD62FC}" type="presParOf" srcId="{5F930950-FB55-45BB-AC5A-1F0C32A04A42}" destId="{D6251234-D293-4ED7-AD22-A05B311B60E1}" srcOrd="1" destOrd="0" presId="urn:microsoft.com/office/officeart/2018/2/layout/IconVerticalSolidList"/>
    <dgm:cxn modelId="{5024A73D-A47A-4CFF-98B0-ABC24C8F9D27}" type="presParOf" srcId="{5F930950-FB55-45BB-AC5A-1F0C32A04A42}" destId="{D73B9AC2-ACD8-4F8C-8851-789AE4B6AC55}" srcOrd="2" destOrd="0" presId="urn:microsoft.com/office/officeart/2018/2/layout/IconVerticalSolidList"/>
    <dgm:cxn modelId="{8B2CE475-51F0-4139-83E2-D0DD46F191E9}" type="presParOf" srcId="{5F930950-FB55-45BB-AC5A-1F0C32A04A42}" destId="{B67C2764-91FA-41FB-B209-87E144242AF9}" srcOrd="3" destOrd="0" presId="urn:microsoft.com/office/officeart/2018/2/layout/IconVerticalSolidList"/>
    <dgm:cxn modelId="{BD2F2A98-7244-4D27-A4AD-4C2335321029}" type="presParOf" srcId="{2921B537-69E0-46C4-BF19-E982A25B35DE}" destId="{C492789B-0302-47D4-8A19-831A5EA15B25}" srcOrd="1" destOrd="0" presId="urn:microsoft.com/office/officeart/2018/2/layout/IconVerticalSolidList"/>
    <dgm:cxn modelId="{1D9982D1-A66B-4DB8-A9C0-21F40F8DDF74}" type="presParOf" srcId="{2921B537-69E0-46C4-BF19-E982A25B35DE}" destId="{CECACB4A-783C-419C-A5D7-CEAD88502ED3}" srcOrd="2" destOrd="0" presId="urn:microsoft.com/office/officeart/2018/2/layout/IconVerticalSolidList"/>
    <dgm:cxn modelId="{BC0CC282-AC3D-47C4-B807-C29582F95E87}" type="presParOf" srcId="{CECACB4A-783C-419C-A5D7-CEAD88502ED3}" destId="{499801B5-0673-478A-AFD3-B6DB91A6A718}" srcOrd="0" destOrd="0" presId="urn:microsoft.com/office/officeart/2018/2/layout/IconVerticalSolidList"/>
    <dgm:cxn modelId="{E26E3F53-E605-4939-80E8-F916A5ABD1E6}" type="presParOf" srcId="{CECACB4A-783C-419C-A5D7-CEAD88502ED3}" destId="{CA769BF4-0A8D-4E2A-A77B-93C7B41E0738}" srcOrd="1" destOrd="0" presId="urn:microsoft.com/office/officeart/2018/2/layout/IconVerticalSolidList"/>
    <dgm:cxn modelId="{262BBDFF-4116-4D4D-8790-2A8BF5EEB7A4}" type="presParOf" srcId="{CECACB4A-783C-419C-A5D7-CEAD88502ED3}" destId="{6FE55A4F-92A6-43AD-B2FC-CB901B4CC6FB}" srcOrd="2" destOrd="0" presId="urn:microsoft.com/office/officeart/2018/2/layout/IconVerticalSolidList"/>
    <dgm:cxn modelId="{EE67CE9A-3CB8-442B-A6F6-4A56B91581E0}" type="presParOf" srcId="{CECACB4A-783C-419C-A5D7-CEAD88502ED3}" destId="{C17A0A52-279F-44CE-8446-0F4485305DF1}" srcOrd="3" destOrd="0" presId="urn:microsoft.com/office/officeart/2018/2/layout/IconVerticalSolidList"/>
    <dgm:cxn modelId="{137F6DFC-B7E0-4C7D-B367-A06051E07D9E}" type="presParOf" srcId="{2921B537-69E0-46C4-BF19-E982A25B35DE}" destId="{46486E2A-A2F9-400C-AE33-C9A4B97137B7}" srcOrd="3" destOrd="0" presId="urn:microsoft.com/office/officeart/2018/2/layout/IconVerticalSolidList"/>
    <dgm:cxn modelId="{B83DAD26-E4B1-44E2-A2B0-07E0F9D9AE40}" type="presParOf" srcId="{2921B537-69E0-46C4-BF19-E982A25B35DE}" destId="{6C074674-2D1C-4A06-A857-C63E9A17B3A0}" srcOrd="4" destOrd="0" presId="urn:microsoft.com/office/officeart/2018/2/layout/IconVerticalSolidList"/>
    <dgm:cxn modelId="{C8E37EE6-5684-45E0-A304-082453A535EC}" type="presParOf" srcId="{6C074674-2D1C-4A06-A857-C63E9A17B3A0}" destId="{C95B8F7F-C587-4B9F-9D0B-52F5410EF35A}" srcOrd="0" destOrd="0" presId="urn:microsoft.com/office/officeart/2018/2/layout/IconVerticalSolidList"/>
    <dgm:cxn modelId="{0FCF6173-6B16-42DB-9393-6245A62A8CA5}" type="presParOf" srcId="{6C074674-2D1C-4A06-A857-C63E9A17B3A0}" destId="{65047871-AE12-4DC4-83E5-E13236ABEFDA}" srcOrd="1" destOrd="0" presId="urn:microsoft.com/office/officeart/2018/2/layout/IconVerticalSolidList"/>
    <dgm:cxn modelId="{C18946AA-5A32-4573-887E-A351023E1BB2}" type="presParOf" srcId="{6C074674-2D1C-4A06-A857-C63E9A17B3A0}" destId="{B4B5A4FA-D182-422A-9375-6F765CAF4AEB}" srcOrd="2" destOrd="0" presId="urn:microsoft.com/office/officeart/2018/2/layout/IconVerticalSolidList"/>
    <dgm:cxn modelId="{91202290-785E-40CE-B8C9-CC54EFC1F870}" type="presParOf" srcId="{6C074674-2D1C-4A06-A857-C63E9A17B3A0}" destId="{D989A7C2-11C7-41B2-AD17-09FE0A85049E}" srcOrd="3" destOrd="0" presId="urn:microsoft.com/office/officeart/2018/2/layout/IconVerticalSolidList"/>
    <dgm:cxn modelId="{1D2570E7-3702-4D8E-8F99-523634894C75}" type="presParOf" srcId="{2921B537-69E0-46C4-BF19-E982A25B35DE}" destId="{31E1336B-7EF7-4D25-A1A2-E196F1EAEA97}" srcOrd="5" destOrd="0" presId="urn:microsoft.com/office/officeart/2018/2/layout/IconVerticalSolidList"/>
    <dgm:cxn modelId="{ED3B3852-3A4F-4635-A1C8-903F36F33C51}" type="presParOf" srcId="{2921B537-69E0-46C4-BF19-E982A25B35DE}" destId="{A22612F5-9319-44AC-A9AA-0EFCDBE51575}" srcOrd="6" destOrd="0" presId="urn:microsoft.com/office/officeart/2018/2/layout/IconVerticalSolidList"/>
    <dgm:cxn modelId="{17CE5C5B-3AE7-4DC5-97C2-7EACC7D7C4BC}" type="presParOf" srcId="{A22612F5-9319-44AC-A9AA-0EFCDBE51575}" destId="{CE0A57EB-9D20-4839-BAFE-59D2CCB7AE0B}" srcOrd="0" destOrd="0" presId="urn:microsoft.com/office/officeart/2018/2/layout/IconVerticalSolidList"/>
    <dgm:cxn modelId="{003F4B50-53D1-4B77-8EB8-FB7C65285D8E}" type="presParOf" srcId="{A22612F5-9319-44AC-A9AA-0EFCDBE51575}" destId="{AEE164C2-2ECB-4D70-A1A6-CFC2F4F8D87C}" srcOrd="1" destOrd="0" presId="urn:microsoft.com/office/officeart/2018/2/layout/IconVerticalSolidList"/>
    <dgm:cxn modelId="{3548A032-0C64-461B-AA46-60FC62290BD1}" type="presParOf" srcId="{A22612F5-9319-44AC-A9AA-0EFCDBE51575}" destId="{3FF5A1BF-F7CC-4ED6-8FE1-EE95E3DC3394}" srcOrd="2" destOrd="0" presId="urn:microsoft.com/office/officeart/2018/2/layout/IconVerticalSolidList"/>
    <dgm:cxn modelId="{04E65DC1-E04B-4F5D-BF1E-666CB25C5C5C}" type="presParOf" srcId="{A22612F5-9319-44AC-A9AA-0EFCDBE51575}" destId="{AA310723-5AC4-41FE-868D-375B6C571C7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A9252-3ABA-4E78-8DE9-AFA3458F76E9}">
      <dsp:nvSpPr>
        <dsp:cNvPr id="0" name=""/>
        <dsp:cNvSpPr/>
      </dsp:nvSpPr>
      <dsp:spPr>
        <a:xfrm>
          <a:off x="0" y="199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251234-D293-4ED7-AD22-A05B311B60E1}">
      <dsp:nvSpPr>
        <dsp:cNvPr id="0" name=""/>
        <dsp:cNvSpPr/>
      </dsp:nvSpPr>
      <dsp:spPr>
        <a:xfrm>
          <a:off x="305872" y="229503"/>
          <a:ext cx="556132" cy="556132"/>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7C2764-91FA-41FB-B209-87E144242AF9}">
      <dsp:nvSpPr>
        <dsp:cNvPr id="0" name=""/>
        <dsp:cNvSpPr/>
      </dsp:nvSpPr>
      <dsp:spPr>
        <a:xfrm>
          <a:off x="1167877" y="199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dirty="0">
              <a:solidFill>
                <a:srgbClr val="000000"/>
              </a:solidFill>
              <a:effectLst/>
              <a:uFillTx/>
              <a:latin typeface="Calibri"/>
            </a:rPr>
            <a:t>Gwyliwch y 4 clip fideo “Mwy na geiriau” a defnyddiwch y rhain i helpu eich </a:t>
          </a:r>
          <a:r>
            <a:rPr lang="en-GB" sz="2200" b="0" i="0" u="none" strike="noStrike" kern="1200" cap="none" baseline="0" dirty="0" err="1">
              <a:solidFill>
                <a:srgbClr val="000000"/>
              </a:solidFill>
              <a:effectLst/>
              <a:uFillTx/>
              <a:latin typeface="Calibri"/>
            </a:rPr>
            <a:t>adlewyrchu</a:t>
          </a:r>
          <a:r>
            <a:rPr lang="cy" sz="2200" b="0" i="0" u="none" strike="noStrike" kern="1200" cap="none" baseline="0" dirty="0">
              <a:solidFill>
                <a:srgbClr val="000000"/>
              </a:solidFill>
              <a:effectLst/>
              <a:uFillTx/>
              <a:latin typeface="Calibri"/>
            </a:rPr>
            <a:t> beirniadol yn nhasg 2</a:t>
          </a:r>
        </a:p>
      </dsp:txBody>
      <dsp:txXfrm>
        <a:off x="1167877" y="1995"/>
        <a:ext cx="9804922" cy="1011149"/>
      </dsp:txXfrm>
    </dsp:sp>
    <dsp:sp modelId="{499801B5-0673-478A-AFD3-B6DB91A6A718}">
      <dsp:nvSpPr>
        <dsp:cNvPr id="0" name=""/>
        <dsp:cNvSpPr/>
      </dsp:nvSpPr>
      <dsp:spPr>
        <a:xfrm>
          <a:off x="0" y="1265931"/>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769BF4-0A8D-4E2A-A77B-93C7B41E0738}">
      <dsp:nvSpPr>
        <dsp:cNvPr id="0" name=""/>
        <dsp:cNvSpPr/>
      </dsp:nvSpPr>
      <dsp:spPr>
        <a:xfrm>
          <a:off x="305872" y="1493440"/>
          <a:ext cx="556132" cy="556132"/>
        </a:xfrm>
        <a:prstGeom prst="rect">
          <a:avLst/>
        </a:prstGeom>
        <a:blipFill rotWithShape="1">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7A0A52-279F-44CE-8446-0F4485305DF1}">
      <dsp:nvSpPr>
        <dsp:cNvPr id="0" name=""/>
        <dsp:cNvSpPr/>
      </dsp:nvSpPr>
      <dsp:spPr>
        <a:xfrm>
          <a:off x="1167877" y="1265931"/>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dirty="0">
              <a:solidFill>
                <a:srgbClr val="000000"/>
              </a:solidFill>
              <a:effectLst/>
              <a:uFillTx/>
              <a:latin typeface="Calibri"/>
            </a:rPr>
            <a:t>Darparwch ystod o enghreifftiau mewn perthynas ag anghenion a defnydd iaith unigol, gan gynnwys sensitifrwydd diwylliannol</a:t>
          </a:r>
        </a:p>
      </dsp:txBody>
      <dsp:txXfrm>
        <a:off x="1167877" y="1265931"/>
        <a:ext cx="9804922" cy="1011149"/>
      </dsp:txXfrm>
    </dsp:sp>
    <dsp:sp modelId="{C95B8F7F-C587-4B9F-9D0B-52F5410EF35A}">
      <dsp:nvSpPr>
        <dsp:cNvPr id="0" name=""/>
        <dsp:cNvSpPr/>
      </dsp:nvSpPr>
      <dsp:spPr>
        <a:xfrm>
          <a:off x="0" y="2529868"/>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047871-AE12-4DC4-83E5-E13236ABEFDA}">
      <dsp:nvSpPr>
        <dsp:cNvPr id="0" name=""/>
        <dsp:cNvSpPr/>
      </dsp:nvSpPr>
      <dsp:spPr>
        <a:xfrm>
          <a:off x="305872" y="2757377"/>
          <a:ext cx="556132" cy="556132"/>
        </a:xfrm>
        <a:prstGeom prst="rect">
          <a:avLst/>
        </a:prstGeom>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89A7C2-11C7-41B2-AD17-09FE0A85049E}">
      <dsp:nvSpPr>
        <dsp:cNvPr id="0" name=""/>
        <dsp:cNvSpPr/>
      </dsp:nvSpPr>
      <dsp:spPr>
        <a:xfrm>
          <a:off x="1167877" y="2529868"/>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b="0" i="0" u="none" strike="noStrike" kern="1200" cap="none" baseline="0" dirty="0" err="1">
              <a:solidFill>
                <a:srgbClr val="000000"/>
              </a:solidFill>
              <a:effectLst/>
              <a:uFillTx/>
              <a:latin typeface="Calibri"/>
            </a:rPr>
            <a:t>Adlewyrchwch</a:t>
          </a:r>
          <a:r>
            <a:rPr lang="cy" sz="2200" b="0" i="0" u="none" strike="noStrike" kern="1200" cap="none" baseline="0" dirty="0">
              <a:solidFill>
                <a:srgbClr val="000000"/>
              </a:solidFill>
              <a:effectLst/>
              <a:uFillTx/>
              <a:latin typeface="Calibri"/>
            </a:rPr>
            <a:t> ar brofiad personol ynghylch pam mae'n rhaid i iaith fod yn rhan annatod o asesu a darparu gwasanaethau</a:t>
          </a:r>
        </a:p>
      </dsp:txBody>
      <dsp:txXfrm>
        <a:off x="1167877" y="2529868"/>
        <a:ext cx="9804922" cy="1011149"/>
      </dsp:txXfrm>
    </dsp:sp>
    <dsp:sp modelId="{CE0A57EB-9D20-4839-BAFE-59D2CCB7AE0B}">
      <dsp:nvSpPr>
        <dsp:cNvPr id="0" name=""/>
        <dsp:cNvSpPr/>
      </dsp:nvSpPr>
      <dsp:spPr>
        <a:xfrm>
          <a:off x="0" y="379380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E164C2-2ECB-4D70-A1A6-CFC2F4F8D87C}">
      <dsp:nvSpPr>
        <dsp:cNvPr id="0" name=""/>
        <dsp:cNvSpPr/>
      </dsp:nvSpPr>
      <dsp:spPr>
        <a:xfrm>
          <a:off x="305872" y="4021314"/>
          <a:ext cx="556132" cy="556132"/>
        </a:xfrm>
        <a:prstGeom prst="rect">
          <a:avLst/>
        </a:prstGeom>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310723-5AC4-41FE-868D-375B6C571C71}">
      <dsp:nvSpPr>
        <dsp:cNvPr id="0" name=""/>
        <dsp:cNvSpPr/>
      </dsp:nvSpPr>
      <dsp:spPr>
        <a:xfrm>
          <a:off x="1167877" y="379380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a:effectLst/>
              <a:uFillTx/>
            </a:rPr>
            <a:t>Cofiwch gynnwys egwyddorion y “Cynnig Rhagweithiol” a chyfeirio at “Mwy na Geiriau” (Llywodraeth Cymru, 2022-2027). </a:t>
          </a:r>
        </a:p>
      </dsp:txBody>
      <dsp:txXfrm>
        <a:off x="1167877" y="3793805"/>
        <a:ext cx="9804922" cy="10111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31100A8A-8254-43A7-ACB0-FBA9640C198E}" type="datetimeFigureOut">
              <a:rPr lang="en-GB" smtClean="0"/>
              <a:t>11/05/2026</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a:lstStyle/>
          <a:p>
            <a:endParaRPr lang="en-US"/>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AED6ADE9-E532-4770-86D5-33786CBDEA5A}" type="slidenum">
              <a:rPr lang="en-GB" smtClean="0"/>
              <a:t>‹#›</a:t>
            </a:fld>
            <a:endParaRPr lang="en-GB"/>
          </a:p>
        </p:txBody>
      </p:sp>
    </p:spTree>
    <p:extLst>
      <p:ext uri="{BB962C8B-B14F-4D97-AF65-F5344CB8AC3E}">
        <p14:creationId xmlns:p14="http://schemas.microsoft.com/office/powerpoint/2010/main" val="241482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ED6ADE9-E532-4770-86D5-33786CBDEA5A}" type="slidenum">
              <a:rPr lang="en-GB" smtClean="0"/>
              <a:t>2</a:t>
            </a:fld>
            <a:endParaRPr lang="en-GB"/>
          </a:p>
        </p:txBody>
      </p:sp>
    </p:spTree>
    <p:extLst>
      <p:ext uri="{BB962C8B-B14F-4D97-AF65-F5344CB8AC3E}">
        <p14:creationId xmlns:p14="http://schemas.microsoft.com/office/powerpoint/2010/main" val="2738584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ED6ADE9-E532-4770-86D5-33786CBDEA5A}" type="slidenum">
              <a:rPr lang="en-GB" smtClean="0"/>
              <a:t>4</a:t>
            </a:fld>
            <a:endParaRPr lang="en-GB"/>
          </a:p>
        </p:txBody>
      </p:sp>
    </p:spTree>
    <p:extLst>
      <p:ext uri="{BB962C8B-B14F-4D97-AF65-F5344CB8AC3E}">
        <p14:creationId xmlns:p14="http://schemas.microsoft.com/office/powerpoint/2010/main" val="593237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cy" sz="1800" b="0" i="0" u="none" strike="noStrike" cap="none" baseline="0" dirty="0">
              <a:solidFill>
                <a:srgbClr val="000000"/>
              </a:solidFill>
              <a:effectLst/>
              <a:uFillTx/>
              <a:latin typeface="Calibri"/>
            </a:endParaRPr>
          </a:p>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5</a:t>
            </a:fld>
            <a:endParaRPr lang="en-GB"/>
          </a:p>
        </p:txBody>
      </p:sp>
    </p:spTree>
    <p:extLst>
      <p:ext uri="{BB962C8B-B14F-4D97-AF65-F5344CB8AC3E}">
        <p14:creationId xmlns:p14="http://schemas.microsoft.com/office/powerpoint/2010/main" val="7315946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6</a:t>
            </a:fld>
            <a:endParaRPr lang="en-GB"/>
          </a:p>
        </p:txBody>
      </p:sp>
    </p:spTree>
    <p:extLst>
      <p:ext uri="{BB962C8B-B14F-4D97-AF65-F5344CB8AC3E}">
        <p14:creationId xmlns:p14="http://schemas.microsoft.com/office/powerpoint/2010/main" val="3045133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7</a:t>
            </a:fld>
            <a:endParaRPr lang="en-GB"/>
          </a:p>
        </p:txBody>
      </p:sp>
    </p:spTree>
    <p:extLst>
      <p:ext uri="{BB962C8B-B14F-4D97-AF65-F5344CB8AC3E}">
        <p14:creationId xmlns:p14="http://schemas.microsoft.com/office/powerpoint/2010/main" val="4889197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8</a:t>
            </a:fld>
            <a:endParaRPr lang="en-GB"/>
          </a:p>
        </p:txBody>
      </p:sp>
    </p:spTree>
    <p:extLst>
      <p:ext uri="{BB962C8B-B14F-4D97-AF65-F5344CB8AC3E}">
        <p14:creationId xmlns:p14="http://schemas.microsoft.com/office/powerpoint/2010/main" val="36658108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9</a:t>
            </a:fld>
            <a:endParaRPr lang="en-GB"/>
          </a:p>
        </p:txBody>
      </p:sp>
    </p:spTree>
    <p:extLst>
      <p:ext uri="{BB962C8B-B14F-4D97-AF65-F5344CB8AC3E}">
        <p14:creationId xmlns:p14="http://schemas.microsoft.com/office/powerpoint/2010/main" val="28795089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10</a:t>
            </a:fld>
            <a:endParaRPr lang="en-GB"/>
          </a:p>
        </p:txBody>
      </p:sp>
    </p:spTree>
    <p:extLst>
      <p:ext uri="{BB962C8B-B14F-4D97-AF65-F5344CB8AC3E}">
        <p14:creationId xmlns:p14="http://schemas.microsoft.com/office/powerpoint/2010/main" val="17107675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0279408-4DFE-44A9-8066-ACAEDC2E3D60}"/>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35" name="Notes Placeholder 2">
            <a:extLst>
              <a:ext uri="{FF2B5EF4-FFF2-40B4-BE49-F238E27FC236}">
                <a16:creationId xmlns:a16="http://schemas.microsoft.com/office/drawing/2014/main" id="{8E4A3F1F-27C4-4E6F-AD0E-9ACD98C664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ECFECC03-7B46-41AB-89AE-14925610FD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792FA36-19B1-431F-A7BB-9A318385534C}" type="slidenum">
              <a:rPr lang="en-GB" altLang="en-US" smtClean="0"/>
              <a:t>11</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12</a:t>
            </a:fld>
            <a:endParaRPr lang="en-GB"/>
          </a:p>
        </p:txBody>
      </p:sp>
    </p:spTree>
    <p:extLst>
      <p:ext uri="{BB962C8B-B14F-4D97-AF65-F5344CB8AC3E}">
        <p14:creationId xmlns:p14="http://schemas.microsoft.com/office/powerpoint/2010/main" val="19482291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13</a:t>
            </a:fld>
            <a:endParaRPr lang="en-GB"/>
          </a:p>
        </p:txBody>
      </p:sp>
    </p:spTree>
    <p:extLst>
      <p:ext uri="{BB962C8B-B14F-4D97-AF65-F5344CB8AC3E}">
        <p14:creationId xmlns:p14="http://schemas.microsoft.com/office/powerpoint/2010/main" val="20376522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4263023-0DB3-49B8-B550-F5B573B88D19}"/>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651" name="Notes Placeholder 2">
            <a:extLst>
              <a:ext uri="{FF2B5EF4-FFF2-40B4-BE49-F238E27FC236}">
                <a16:creationId xmlns:a16="http://schemas.microsoft.com/office/drawing/2014/main" id="{EC0238CD-0A89-4F40-BF6E-9353C960E4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387C3C03-A4CF-4263-BA5A-F46397CA0F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7CD9D4-D475-46DB-9E52-5C053F7F9271}" type="slidenum">
              <a:rPr lang="en-GB" altLang="en-US" smtClean="0"/>
              <a:t>14</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287AC4E-B069-47C9-94AA-12A96E266DA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555" name="Notes Placeholder 2">
            <a:extLst>
              <a:ext uri="{FF2B5EF4-FFF2-40B4-BE49-F238E27FC236}">
                <a16:creationId xmlns:a16="http://schemas.microsoft.com/office/drawing/2014/main" id="{06D30989-B606-4200-A9D6-0ED26AECC3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23556" name="Slide Number Placeholder 3">
            <a:extLst>
              <a:ext uri="{FF2B5EF4-FFF2-40B4-BE49-F238E27FC236}">
                <a16:creationId xmlns:a16="http://schemas.microsoft.com/office/drawing/2014/main" id="{372CDBBD-309D-414B-8D88-B0C6D524A5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3CF5B7-03AC-441E-8FEA-A11919F48A83}" type="slidenum">
              <a:rPr lang="en-GB" altLang="en-US" smtClean="0"/>
              <a:t>15</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16</a:t>
            </a:fld>
            <a:endParaRPr lang="en-GB"/>
          </a:p>
        </p:txBody>
      </p:sp>
    </p:spTree>
    <p:extLst>
      <p:ext uri="{BB962C8B-B14F-4D97-AF65-F5344CB8AC3E}">
        <p14:creationId xmlns:p14="http://schemas.microsoft.com/office/powerpoint/2010/main" val="21920003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17</a:t>
            </a:fld>
            <a:endParaRPr lang="en-GB"/>
          </a:p>
        </p:txBody>
      </p:sp>
    </p:spTree>
    <p:extLst>
      <p:ext uri="{BB962C8B-B14F-4D97-AF65-F5344CB8AC3E}">
        <p14:creationId xmlns:p14="http://schemas.microsoft.com/office/powerpoint/2010/main" val="14198322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E935C6C0-9D8D-4005-B0C2-A33451F896EA}"/>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1987" name="Notes Placeholder 2">
            <a:extLst>
              <a:ext uri="{FF2B5EF4-FFF2-40B4-BE49-F238E27FC236}">
                <a16:creationId xmlns:a16="http://schemas.microsoft.com/office/drawing/2014/main" id="{A8AF6611-1D2B-4FA0-BC36-C9953DDFBA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 </a:t>
            </a:r>
          </a:p>
        </p:txBody>
      </p:sp>
      <p:sp>
        <p:nvSpPr>
          <p:cNvPr id="41988" name="Slide Number Placeholder 3">
            <a:extLst>
              <a:ext uri="{FF2B5EF4-FFF2-40B4-BE49-F238E27FC236}">
                <a16:creationId xmlns:a16="http://schemas.microsoft.com/office/drawing/2014/main" id="{8FE6855D-1555-4547-A64A-75C6BAA295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2352CE-CCA4-41CF-A7C6-A89195F202F1}" type="slidenum">
              <a:rPr lang="en-GB" altLang="en-US" smtClean="0"/>
              <a:t>18</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19</a:t>
            </a:fld>
            <a:endParaRPr lang="en-GB"/>
          </a:p>
        </p:txBody>
      </p:sp>
    </p:spTree>
    <p:extLst>
      <p:ext uri="{BB962C8B-B14F-4D97-AF65-F5344CB8AC3E}">
        <p14:creationId xmlns:p14="http://schemas.microsoft.com/office/powerpoint/2010/main" val="17896513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1093DB1A-57C3-4115-B998-731958591FA3}"/>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083" name="Notes Placeholder 2">
            <a:extLst>
              <a:ext uri="{FF2B5EF4-FFF2-40B4-BE49-F238E27FC236}">
                <a16:creationId xmlns:a16="http://schemas.microsoft.com/office/drawing/2014/main" id="{8C69D90F-4DBF-4192-82F1-A3C1DED7BFF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46084" name="Slide Number Placeholder 3">
            <a:extLst>
              <a:ext uri="{FF2B5EF4-FFF2-40B4-BE49-F238E27FC236}">
                <a16:creationId xmlns:a16="http://schemas.microsoft.com/office/drawing/2014/main" id="{E2DB6EBF-37DD-4D07-B83D-1886F81938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B97050-11DA-483C-8272-E342C0F25BEA}" type="slidenum">
              <a:rPr lang="en-GB" altLang="en-US" smtClean="0"/>
              <a:t>20</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6CF7B3A-FA82-4B5F-8E7A-4591249665EF}"/>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4035" name="Notes Placeholder 2">
            <a:extLst>
              <a:ext uri="{FF2B5EF4-FFF2-40B4-BE49-F238E27FC236}">
                <a16:creationId xmlns:a16="http://schemas.microsoft.com/office/drawing/2014/main" id="{B81673B1-246D-47A0-8239-865E2EFE49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4036" name="Slide Number Placeholder 3">
            <a:extLst>
              <a:ext uri="{FF2B5EF4-FFF2-40B4-BE49-F238E27FC236}">
                <a16:creationId xmlns:a16="http://schemas.microsoft.com/office/drawing/2014/main" id="{5A231068-F510-432F-8CCA-841BCBB9690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3B540C-E2D2-4566-B4D8-DDA97683DB1A}" type="slidenum">
              <a:rPr lang="en-GB" altLang="en-US" smtClean="0"/>
              <a:t>21</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D6BEBF-A0CA-4591-BF21-30E4881DF83E}" type="slidenum">
              <a:rPr lang="en-GB" smtClean="0"/>
              <a:t>22</a:t>
            </a:fld>
            <a:endParaRPr lang="en-GB"/>
          </a:p>
        </p:txBody>
      </p:sp>
    </p:spTree>
    <p:extLst>
      <p:ext uri="{BB962C8B-B14F-4D97-AF65-F5344CB8AC3E}">
        <p14:creationId xmlns:p14="http://schemas.microsoft.com/office/powerpoint/2010/main" val="1355773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05A0D86-EC83-4170-AA89-510B0D5A1F06}"/>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5299" name="Notes Placeholder 2">
            <a:extLst>
              <a:ext uri="{FF2B5EF4-FFF2-40B4-BE49-F238E27FC236}">
                <a16:creationId xmlns:a16="http://schemas.microsoft.com/office/drawing/2014/main" id="{A9EB0F71-A182-41FE-BD58-EF21E4AEFC8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5300" name="Slide Number Placeholder 3">
            <a:extLst>
              <a:ext uri="{FF2B5EF4-FFF2-40B4-BE49-F238E27FC236}">
                <a16:creationId xmlns:a16="http://schemas.microsoft.com/office/drawing/2014/main" id="{FC59AC89-E124-46D7-8528-6F983344FD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A8CC61-8D99-4669-8C44-13207DD053C7}" type="slidenum">
              <a:rPr lang="en-GB" altLang="en-US" smtClean="0"/>
              <a:t>23</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1B514C8-B784-4E7E-99D2-66EE44FF7984}"/>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0179" name="Notes Placeholder 2">
            <a:extLst>
              <a:ext uri="{FF2B5EF4-FFF2-40B4-BE49-F238E27FC236}">
                <a16:creationId xmlns:a16="http://schemas.microsoft.com/office/drawing/2014/main" id="{6627CC1F-3942-4811-8A72-808E3EAFDF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07697760-52E6-4432-9522-20EF577277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ED0325E-2589-4935-97E5-C5DB8250C6DD}" type="slidenum">
              <a:rPr lang="en-GB" altLang="en-US" smtClean="0"/>
              <a:t>24</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268C22F4-1B46-4556-A1F8-F13AF4F4877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9395" name="Notes Placeholder 2">
            <a:extLst>
              <a:ext uri="{FF2B5EF4-FFF2-40B4-BE49-F238E27FC236}">
                <a16:creationId xmlns:a16="http://schemas.microsoft.com/office/drawing/2014/main" id="{B6583C10-244A-41FB-85AC-75779D2F40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59396" name="Slide Number Placeholder 3">
            <a:extLst>
              <a:ext uri="{FF2B5EF4-FFF2-40B4-BE49-F238E27FC236}">
                <a16:creationId xmlns:a16="http://schemas.microsoft.com/office/drawing/2014/main" id="{FA054094-CBE2-40D9-B24F-9A69C7D05A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78B0FC0-615C-4463-A39E-D16ED8181822}" type="slidenum">
              <a:rPr lang="en-GB" altLang="en-US" smtClean="0"/>
              <a:t>26</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7709C15C-CA6C-4F85-B00E-06E62680F47E}"/>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3251" name="Notes Placeholder 2">
            <a:extLst>
              <a:ext uri="{FF2B5EF4-FFF2-40B4-BE49-F238E27FC236}">
                <a16:creationId xmlns:a16="http://schemas.microsoft.com/office/drawing/2014/main" id="{4BF82994-2ECF-4C7D-B881-DE7E804EE6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3252" name="Slide Number Placeholder 3">
            <a:extLst>
              <a:ext uri="{FF2B5EF4-FFF2-40B4-BE49-F238E27FC236}">
                <a16:creationId xmlns:a16="http://schemas.microsoft.com/office/drawing/2014/main" id="{1B36BEC8-3BB7-4FED-A9BE-A291D90EA5A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A364A39-B390-4E84-BA1F-A604D65FFCE0}" type="slidenum">
              <a:rPr lang="en-GB" altLang="en-US" smtClean="0"/>
              <a:t>27</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28</a:t>
            </a:fld>
            <a:endParaRPr lang="en-GB"/>
          </a:p>
        </p:txBody>
      </p:sp>
    </p:spTree>
    <p:extLst>
      <p:ext uri="{BB962C8B-B14F-4D97-AF65-F5344CB8AC3E}">
        <p14:creationId xmlns:p14="http://schemas.microsoft.com/office/powerpoint/2010/main" val="17918917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200" b="0" i="1" u="none" strike="noStrike" cap="none" baseline="0" dirty="0">
              <a:solidFill>
                <a:srgbClr val="000000"/>
              </a:solidFill>
              <a:effectLst/>
              <a:uFillTx/>
              <a:latin typeface="Arial"/>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30</a:t>
            </a:fld>
            <a:endParaRPr lang="en-GB"/>
          </a:p>
        </p:txBody>
      </p:sp>
    </p:spTree>
    <p:extLst>
      <p:ext uri="{BB962C8B-B14F-4D97-AF65-F5344CB8AC3E}">
        <p14:creationId xmlns:p14="http://schemas.microsoft.com/office/powerpoint/2010/main" val="22058648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8062562E-C273-44EE-BFFC-9A1155244C0C}"/>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8851" name="Notes Placeholder 2">
            <a:extLst>
              <a:ext uri="{FF2B5EF4-FFF2-40B4-BE49-F238E27FC236}">
                <a16:creationId xmlns:a16="http://schemas.microsoft.com/office/drawing/2014/main" id="{5FCA3E3F-FA3B-4741-880B-7C2C380B2D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8852" name="Slide Number Placeholder 3">
            <a:extLst>
              <a:ext uri="{FF2B5EF4-FFF2-40B4-BE49-F238E27FC236}">
                <a16:creationId xmlns:a16="http://schemas.microsoft.com/office/drawing/2014/main" id="{3C8FD479-8E5F-4141-83D8-D5CAA6A472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3C8722-4DE7-41DB-B1BC-2CB3C24FC4A3}" type="slidenum">
              <a:rPr lang="en-GB" altLang="en-US" smtClean="0"/>
              <a:t>31</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628C396-2050-42B6-9704-6C78A255F335}"/>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0899" name="Notes Placeholder 2">
            <a:extLst>
              <a:ext uri="{FF2B5EF4-FFF2-40B4-BE49-F238E27FC236}">
                <a16:creationId xmlns:a16="http://schemas.microsoft.com/office/drawing/2014/main" id="{FEA4A256-280F-4B62-AA07-F4A2B24CCC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0900" name="Slide Number Placeholder 3">
            <a:extLst>
              <a:ext uri="{FF2B5EF4-FFF2-40B4-BE49-F238E27FC236}">
                <a16:creationId xmlns:a16="http://schemas.microsoft.com/office/drawing/2014/main" id="{C5C86A30-5618-481A-B40E-00F6C48D40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558E3C-B751-440A-987F-0010D6366975}" type="slidenum">
              <a:rPr lang="en-GB" altLang="en-US" smtClean="0"/>
              <a:t>32</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33</a:t>
            </a:fld>
            <a:endParaRPr lang="en-GB"/>
          </a:p>
        </p:txBody>
      </p:sp>
    </p:spTree>
    <p:extLst>
      <p:ext uri="{BB962C8B-B14F-4D97-AF65-F5344CB8AC3E}">
        <p14:creationId xmlns:p14="http://schemas.microsoft.com/office/powerpoint/2010/main" val="189838687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DBF4F466-905D-45F7-B994-5C5B45A5DD83}" type="slidenum">
              <a:rPr lang="en-GB" smtClean="0"/>
              <a:t>34</a:t>
            </a:fld>
            <a:endParaRPr lang="en-GB"/>
          </a:p>
        </p:txBody>
      </p:sp>
    </p:spTree>
    <p:extLst>
      <p:ext uri="{BB962C8B-B14F-4D97-AF65-F5344CB8AC3E}">
        <p14:creationId xmlns:p14="http://schemas.microsoft.com/office/powerpoint/2010/main" val="412996877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8256E3DC-0470-42E4-A487-8CBD392330BB}"/>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947" name="Notes Placeholder 2">
            <a:extLst>
              <a:ext uri="{FF2B5EF4-FFF2-40B4-BE49-F238E27FC236}">
                <a16:creationId xmlns:a16="http://schemas.microsoft.com/office/drawing/2014/main" id="{3934A458-8392-4D6A-8795-C34D8234F33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2948" name="Slide Number Placeholder 3">
            <a:extLst>
              <a:ext uri="{FF2B5EF4-FFF2-40B4-BE49-F238E27FC236}">
                <a16:creationId xmlns:a16="http://schemas.microsoft.com/office/drawing/2014/main" id="{B7D4039C-815C-4920-B316-72E27338816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596377-9654-4BA7-B37C-D12D190A86B4}" type="slidenum">
              <a:rPr lang="en-GB" altLang="en-US" smtClean="0"/>
              <a:t>35</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361BE2F0-57B4-4741-95CB-C39D39F9DFD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7043" name="Notes Placeholder 2">
            <a:extLst>
              <a:ext uri="{FF2B5EF4-FFF2-40B4-BE49-F238E27FC236}">
                <a16:creationId xmlns:a16="http://schemas.microsoft.com/office/drawing/2014/main" id="{A80453FE-2FBA-48D5-BEA5-6C4058C4DA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0" dirty="0"/>
          </a:p>
        </p:txBody>
      </p:sp>
      <p:sp>
        <p:nvSpPr>
          <p:cNvPr id="87044" name="Slide Number Placeholder 3">
            <a:extLst>
              <a:ext uri="{FF2B5EF4-FFF2-40B4-BE49-F238E27FC236}">
                <a16:creationId xmlns:a16="http://schemas.microsoft.com/office/drawing/2014/main" id="{F0974ADB-F4F5-465D-961D-44DA17EBD2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649914-472A-4B6E-A670-E7C8194B4252}" type="slidenum">
              <a:rPr lang="en-GB" altLang="en-US" smtClean="0"/>
              <a:t>36</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9F9E34C7-1412-472C-B89D-D68CBDD91FAD}"/>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1987" name="Notes Placeholder 2">
            <a:extLst>
              <a:ext uri="{FF2B5EF4-FFF2-40B4-BE49-F238E27FC236}">
                <a16:creationId xmlns:a16="http://schemas.microsoft.com/office/drawing/2014/main" id="{CEA70B33-942E-4EA9-92BC-9A27714D940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41988" name="Slide Number Placeholder 3">
            <a:extLst>
              <a:ext uri="{FF2B5EF4-FFF2-40B4-BE49-F238E27FC236}">
                <a16:creationId xmlns:a16="http://schemas.microsoft.com/office/drawing/2014/main" id="{80895725-62F1-41EB-899C-F5F3889523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6CBA450-9E14-4119-864C-31D2D0ABC2D8}" type="slidenum">
              <a:rPr lang="en-GB" altLang="en-US" smtClean="0"/>
              <a:t>37</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850FF6FE-5D2A-4330-93C7-8E22F352B9F2}"/>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9939" name="Notes Placeholder 2">
            <a:extLst>
              <a:ext uri="{FF2B5EF4-FFF2-40B4-BE49-F238E27FC236}">
                <a16:creationId xmlns:a16="http://schemas.microsoft.com/office/drawing/2014/main" id="{49BC3700-CF36-4C45-B7EB-EA09408B07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a:p>
        </p:txBody>
      </p:sp>
      <p:sp>
        <p:nvSpPr>
          <p:cNvPr id="39940" name="Slide Number Placeholder 3">
            <a:extLst>
              <a:ext uri="{FF2B5EF4-FFF2-40B4-BE49-F238E27FC236}">
                <a16:creationId xmlns:a16="http://schemas.microsoft.com/office/drawing/2014/main" id="{41600F0B-9757-48AF-803A-1C4C2A8A8A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583EA6-8F2C-444D-9E16-3BB7C156A637}" type="slidenum">
              <a:rPr lang="en-GB" altLang="en-US" smtClean="0"/>
              <a:t>38</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39</a:t>
            </a:fld>
            <a:endParaRPr lang="en-GB"/>
          </a:p>
        </p:txBody>
      </p:sp>
    </p:spTree>
    <p:extLst>
      <p:ext uri="{BB962C8B-B14F-4D97-AF65-F5344CB8AC3E}">
        <p14:creationId xmlns:p14="http://schemas.microsoft.com/office/powerpoint/2010/main" val="206404775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en-US" dirty="0"/>
          </a:p>
        </p:txBody>
      </p:sp>
      <p:sp>
        <p:nvSpPr>
          <p:cNvPr id="4" name="Slide Number Placeholder 3"/>
          <p:cNvSpPr>
            <a:spLocks noGrp="1"/>
          </p:cNvSpPr>
          <p:nvPr>
            <p:ph type="sldNum" sz="quarter" idx="5"/>
          </p:nvPr>
        </p:nvSpPr>
        <p:spPr/>
        <p:txBody>
          <a:bodyPr/>
          <a:lstStyle/>
          <a:p>
            <a:fld id="{756714AD-E39D-4521-B995-D2FB79AFE74F}" type="slidenum">
              <a:rPr lang="en-GB" smtClean="0"/>
              <a:t>40</a:t>
            </a:fld>
            <a:endParaRPr lang="en-GB"/>
          </a:p>
        </p:txBody>
      </p:sp>
    </p:spTree>
    <p:extLst>
      <p:ext uri="{BB962C8B-B14F-4D97-AF65-F5344CB8AC3E}">
        <p14:creationId xmlns:p14="http://schemas.microsoft.com/office/powerpoint/2010/main" val="35031017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41</a:t>
            </a:fld>
            <a:endParaRPr lang="en-GB"/>
          </a:p>
        </p:txBody>
      </p:sp>
    </p:spTree>
    <p:extLst>
      <p:ext uri="{BB962C8B-B14F-4D97-AF65-F5344CB8AC3E}">
        <p14:creationId xmlns:p14="http://schemas.microsoft.com/office/powerpoint/2010/main" val="20417363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42</a:t>
            </a:fld>
            <a:endParaRPr lang="en-GB"/>
          </a:p>
        </p:txBody>
      </p:sp>
    </p:spTree>
    <p:extLst>
      <p:ext uri="{BB962C8B-B14F-4D97-AF65-F5344CB8AC3E}">
        <p14:creationId xmlns:p14="http://schemas.microsoft.com/office/powerpoint/2010/main" val="18631634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43</a:t>
            </a:fld>
            <a:endParaRPr lang="en-GB"/>
          </a:p>
        </p:txBody>
      </p:sp>
    </p:spTree>
    <p:extLst>
      <p:ext uri="{BB962C8B-B14F-4D97-AF65-F5344CB8AC3E}">
        <p14:creationId xmlns:p14="http://schemas.microsoft.com/office/powerpoint/2010/main" val="396875451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44</a:t>
            </a:fld>
            <a:endParaRPr lang="en-GB"/>
          </a:p>
        </p:txBody>
      </p:sp>
    </p:spTree>
    <p:extLst>
      <p:ext uri="{BB962C8B-B14F-4D97-AF65-F5344CB8AC3E}">
        <p14:creationId xmlns:p14="http://schemas.microsoft.com/office/powerpoint/2010/main" val="278340502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45</a:t>
            </a:fld>
            <a:endParaRPr lang="en-GB"/>
          </a:p>
        </p:txBody>
      </p:sp>
    </p:spTree>
    <p:extLst>
      <p:ext uri="{BB962C8B-B14F-4D97-AF65-F5344CB8AC3E}">
        <p14:creationId xmlns:p14="http://schemas.microsoft.com/office/powerpoint/2010/main" val="25482275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ED6ADE9-E532-4770-86D5-33786CBDEA5A}" type="slidenum">
              <a:rPr lang="en-GB" smtClean="0"/>
              <a:t>46</a:t>
            </a:fld>
            <a:endParaRPr lang="en-GB"/>
          </a:p>
        </p:txBody>
      </p:sp>
    </p:spTree>
    <p:extLst>
      <p:ext uri="{BB962C8B-B14F-4D97-AF65-F5344CB8AC3E}">
        <p14:creationId xmlns:p14="http://schemas.microsoft.com/office/powerpoint/2010/main" val="172704731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79FAF839-70AC-47E6-B12C-E3C1DC6D70E3}" type="slidenum">
              <a:rPr lang="en-GB" smtClean="0"/>
              <a:t>47</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5507E-5CB7-16C7-6B48-9282DAAB10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F1A9C04-FFE0-7204-0B44-FCA13E3FB6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345D507-2708-7DF5-67A9-DF0C6E4E16D2}"/>
              </a:ext>
            </a:extLst>
          </p:cNvPr>
          <p:cNvSpPr>
            <a:spLocks noGrp="1"/>
          </p:cNvSpPr>
          <p:nvPr>
            <p:ph type="dt" sz="half" idx="10"/>
          </p:nvPr>
        </p:nvSpPr>
        <p:spPr/>
        <p:txBody>
          <a:bodyPr/>
          <a:lstStyle/>
          <a:p>
            <a:fld id="{CD721D59-345F-9540-9FF6-D0566D647694}" type="datetime1">
              <a:rPr lang="en-GB" smtClean="0"/>
              <a:t>11/05/2026</a:t>
            </a:fld>
            <a:endParaRPr lang="en-GB"/>
          </a:p>
        </p:txBody>
      </p:sp>
      <p:sp>
        <p:nvSpPr>
          <p:cNvPr id="5" name="Footer Placeholder 4">
            <a:extLst>
              <a:ext uri="{FF2B5EF4-FFF2-40B4-BE49-F238E27FC236}">
                <a16:creationId xmlns:a16="http://schemas.microsoft.com/office/drawing/2014/main" id="{7B5784A8-76F8-266C-BA51-DB77920D93E3}"/>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BE6918-1D6A-914D-510B-5D2B695833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865180322"/>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F1FF0-4C5F-072B-FDAC-5FA7550793F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E45B2A-8A61-FF5B-4E7C-99AD51FB31B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676F4B-ECC3-E58E-8683-E9C65CABA58E}"/>
              </a:ext>
            </a:extLst>
          </p:cNvPr>
          <p:cNvSpPr>
            <a:spLocks noGrp="1"/>
          </p:cNvSpPr>
          <p:nvPr>
            <p:ph type="dt" sz="half" idx="10"/>
          </p:nvPr>
        </p:nvSpPr>
        <p:spPr/>
        <p:txBody>
          <a:bodyPr/>
          <a:lstStyle/>
          <a:p>
            <a:fld id="{BC189DDC-99DE-F34E-AC44-39D593C88329}" type="datetime1">
              <a:rPr lang="en-GB" smtClean="0"/>
              <a:t>11/05/2026</a:t>
            </a:fld>
            <a:endParaRPr lang="en-GB"/>
          </a:p>
        </p:txBody>
      </p:sp>
      <p:sp>
        <p:nvSpPr>
          <p:cNvPr id="5" name="Footer Placeholder 4">
            <a:extLst>
              <a:ext uri="{FF2B5EF4-FFF2-40B4-BE49-F238E27FC236}">
                <a16:creationId xmlns:a16="http://schemas.microsoft.com/office/drawing/2014/main" id="{8B2DAF0E-069D-7A5B-AA6F-A2467894805D}"/>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91D9F8-13E4-3610-A41C-45CBDDE189A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197704766"/>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A6FB4-6332-22ED-C53B-718FAB31F0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E59AC48-3707-8C9F-F02D-93AD56563A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DDB15E-19EF-B547-66CB-99C83AF96DD4}"/>
              </a:ext>
            </a:extLst>
          </p:cNvPr>
          <p:cNvSpPr>
            <a:spLocks noGrp="1"/>
          </p:cNvSpPr>
          <p:nvPr>
            <p:ph type="dt" sz="half" idx="10"/>
          </p:nvPr>
        </p:nvSpPr>
        <p:spPr/>
        <p:txBody>
          <a:bodyPr/>
          <a:lstStyle/>
          <a:p>
            <a:fld id="{E5CEAF69-471A-014D-B989-653A514A0C90}" type="datetime1">
              <a:rPr lang="en-GB" smtClean="0"/>
              <a:t>11/05/2026</a:t>
            </a:fld>
            <a:endParaRPr lang="en-GB"/>
          </a:p>
        </p:txBody>
      </p:sp>
      <p:sp>
        <p:nvSpPr>
          <p:cNvPr id="5" name="Footer Placeholder 4">
            <a:extLst>
              <a:ext uri="{FF2B5EF4-FFF2-40B4-BE49-F238E27FC236}">
                <a16:creationId xmlns:a16="http://schemas.microsoft.com/office/drawing/2014/main" id="{124177CC-2E9B-FDEE-376F-55F945E3D7E2}"/>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430C3574-52DB-81FC-0520-96FCC5D381FD}"/>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925697713"/>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EADD8-BFFD-DC4D-C8D6-858F71944B7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13896B0-78E0-04E3-8D8A-F29FB54086E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0FA7135-FAD2-2E31-0921-58EA780195C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98BB2A2-193F-D1C0-5F59-3B6E4E361719}"/>
              </a:ext>
            </a:extLst>
          </p:cNvPr>
          <p:cNvSpPr>
            <a:spLocks noGrp="1"/>
          </p:cNvSpPr>
          <p:nvPr>
            <p:ph type="dt" sz="half" idx="10"/>
          </p:nvPr>
        </p:nvSpPr>
        <p:spPr/>
        <p:txBody>
          <a:bodyPr/>
          <a:lstStyle/>
          <a:p>
            <a:fld id="{2F5C5DD0-52FA-5F42-BC99-782F8F4A9014}" type="datetime1">
              <a:rPr lang="en-GB" smtClean="0"/>
              <a:t>11/05/2026</a:t>
            </a:fld>
            <a:endParaRPr lang="en-GB"/>
          </a:p>
        </p:txBody>
      </p:sp>
      <p:sp>
        <p:nvSpPr>
          <p:cNvPr id="6" name="Footer Placeholder 5">
            <a:extLst>
              <a:ext uri="{FF2B5EF4-FFF2-40B4-BE49-F238E27FC236}">
                <a16:creationId xmlns:a16="http://schemas.microsoft.com/office/drawing/2014/main" id="{4BBB093F-257E-5B1D-7D96-CFD00490299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77C43664-5DCD-36BA-F17F-2A2855F7A3DC}"/>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731312348"/>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77715-7E95-007A-2938-D6DDC92AE50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8A9CC97-6008-3993-F9FA-14D150B44A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D9610E4-015B-6392-6A53-1F6B9770F22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5CEDBC6-56FB-9E37-2733-9657F164D1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7F53599-EA6B-7E6D-DEEA-E7A363B829D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CD36961-8933-1231-A8AB-B4BE486E9FC6}"/>
              </a:ext>
            </a:extLst>
          </p:cNvPr>
          <p:cNvSpPr>
            <a:spLocks noGrp="1"/>
          </p:cNvSpPr>
          <p:nvPr>
            <p:ph type="dt" sz="half" idx="10"/>
          </p:nvPr>
        </p:nvSpPr>
        <p:spPr/>
        <p:txBody>
          <a:bodyPr/>
          <a:lstStyle/>
          <a:p>
            <a:fld id="{E427ABDE-DCF1-0D4A-9A35-DFA00BD97BD8}" type="datetime1">
              <a:rPr lang="en-GB" smtClean="0"/>
              <a:t>11/05/2026</a:t>
            </a:fld>
            <a:endParaRPr lang="en-GB"/>
          </a:p>
        </p:txBody>
      </p:sp>
      <p:sp>
        <p:nvSpPr>
          <p:cNvPr id="8" name="Footer Placeholder 7">
            <a:extLst>
              <a:ext uri="{FF2B5EF4-FFF2-40B4-BE49-F238E27FC236}">
                <a16:creationId xmlns:a16="http://schemas.microsoft.com/office/drawing/2014/main" id="{32F4A9A7-F17E-7EB1-806A-45FCEE04682A}"/>
              </a:ext>
            </a:extLst>
          </p:cNvPr>
          <p:cNvSpPr>
            <a:spLocks noGrp="1"/>
          </p:cNvSpPr>
          <p:nvPr>
            <p:ph type="ftr" sz="quarter" idx="11"/>
          </p:nvPr>
        </p:nvSpPr>
        <p:spPr/>
        <p:txBody>
          <a:bodyPr/>
          <a:lstStyle/>
          <a:p>
            <a:r>
              <a:rPr lang="en-GB"/>
              <a:t>PORTH AGORED - Consolidation of Social Work Practice Programme</a:t>
            </a:r>
          </a:p>
        </p:txBody>
      </p:sp>
      <p:sp>
        <p:nvSpPr>
          <p:cNvPr id="9" name="Slide Number Placeholder 8">
            <a:extLst>
              <a:ext uri="{FF2B5EF4-FFF2-40B4-BE49-F238E27FC236}">
                <a16:creationId xmlns:a16="http://schemas.microsoft.com/office/drawing/2014/main" id="{46E36E31-2C67-50D4-6E5F-14AF5B82A6D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581210390"/>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F3D42-CA8E-6DBC-A3E1-E9FA2BD5728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B2870E-84AE-9259-9D35-BC011FBF93CB}"/>
              </a:ext>
            </a:extLst>
          </p:cNvPr>
          <p:cNvSpPr>
            <a:spLocks noGrp="1"/>
          </p:cNvSpPr>
          <p:nvPr>
            <p:ph type="dt" sz="half" idx="10"/>
          </p:nvPr>
        </p:nvSpPr>
        <p:spPr/>
        <p:txBody>
          <a:bodyPr/>
          <a:lstStyle/>
          <a:p>
            <a:fld id="{6AF63C12-D53F-4E42-A701-2EF252226663}" type="datetime1">
              <a:rPr lang="en-GB" smtClean="0"/>
              <a:t>11/05/2026</a:t>
            </a:fld>
            <a:endParaRPr lang="en-GB"/>
          </a:p>
        </p:txBody>
      </p:sp>
      <p:sp>
        <p:nvSpPr>
          <p:cNvPr id="4" name="Footer Placeholder 3">
            <a:extLst>
              <a:ext uri="{FF2B5EF4-FFF2-40B4-BE49-F238E27FC236}">
                <a16:creationId xmlns:a16="http://schemas.microsoft.com/office/drawing/2014/main" id="{235A1A65-0B4C-D30A-7F23-CC62D485CEE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41E0B190-CBDD-0183-7260-39DB16DB5C09}"/>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880314780"/>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DF587A-4228-FF43-A89E-8ADB6174CEFC}"/>
              </a:ext>
            </a:extLst>
          </p:cNvPr>
          <p:cNvSpPr>
            <a:spLocks noGrp="1"/>
          </p:cNvSpPr>
          <p:nvPr>
            <p:ph type="dt" sz="half" idx="10"/>
          </p:nvPr>
        </p:nvSpPr>
        <p:spPr/>
        <p:txBody>
          <a:bodyPr/>
          <a:lstStyle/>
          <a:p>
            <a:fld id="{B2488CF8-ABF2-9244-8B8A-FFDCCF94617B}" type="datetime1">
              <a:rPr lang="en-GB" smtClean="0"/>
              <a:t>11/05/2026</a:t>
            </a:fld>
            <a:endParaRPr lang="en-GB"/>
          </a:p>
        </p:txBody>
      </p:sp>
      <p:sp>
        <p:nvSpPr>
          <p:cNvPr id="3" name="Footer Placeholder 2">
            <a:extLst>
              <a:ext uri="{FF2B5EF4-FFF2-40B4-BE49-F238E27FC236}">
                <a16:creationId xmlns:a16="http://schemas.microsoft.com/office/drawing/2014/main" id="{C8D9B56B-5D95-03C7-C1C9-69C0A0B71AC4}"/>
              </a:ext>
            </a:extLst>
          </p:cNvPr>
          <p:cNvSpPr>
            <a:spLocks noGrp="1"/>
          </p:cNvSpPr>
          <p:nvPr>
            <p:ph type="ftr" sz="quarter" idx="11"/>
          </p:nvPr>
        </p:nvSpPr>
        <p:spPr/>
        <p:txBody>
          <a:bodyPr/>
          <a:lstStyle/>
          <a:p>
            <a:r>
              <a:rPr lang="en-GB"/>
              <a:t>PORTH AGORED - Consolidation of Social Work Practice Programme</a:t>
            </a:r>
          </a:p>
        </p:txBody>
      </p:sp>
      <p:sp>
        <p:nvSpPr>
          <p:cNvPr id="4" name="Slide Number Placeholder 3">
            <a:extLst>
              <a:ext uri="{FF2B5EF4-FFF2-40B4-BE49-F238E27FC236}">
                <a16:creationId xmlns:a16="http://schemas.microsoft.com/office/drawing/2014/main" id="{51F53972-FB25-299D-2A3E-A3B7679D93FE}"/>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99259599"/>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E2FE2-11B9-6B77-9FA1-1E9A702CBF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28167AD-D9B3-C470-BB08-6305B167F0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5A94E4-5DBC-5427-15CD-DE3C858DAD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4193D6-4238-1C85-12C9-BCE187A5C101}"/>
              </a:ext>
            </a:extLst>
          </p:cNvPr>
          <p:cNvSpPr>
            <a:spLocks noGrp="1"/>
          </p:cNvSpPr>
          <p:nvPr>
            <p:ph type="dt" sz="half" idx="10"/>
          </p:nvPr>
        </p:nvSpPr>
        <p:spPr/>
        <p:txBody>
          <a:bodyPr/>
          <a:lstStyle/>
          <a:p>
            <a:fld id="{6C0DFCEB-F57A-2E4E-BF64-13401546FDA0}" type="datetime1">
              <a:rPr lang="en-GB" smtClean="0"/>
              <a:t>11/05/2026</a:t>
            </a:fld>
            <a:endParaRPr lang="en-GB"/>
          </a:p>
        </p:txBody>
      </p:sp>
      <p:sp>
        <p:nvSpPr>
          <p:cNvPr id="6" name="Footer Placeholder 5">
            <a:extLst>
              <a:ext uri="{FF2B5EF4-FFF2-40B4-BE49-F238E27FC236}">
                <a16:creationId xmlns:a16="http://schemas.microsoft.com/office/drawing/2014/main" id="{C483B673-9A90-45F6-200B-B0D0D8E5156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670F81DF-486F-5559-4036-0F42D54E70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206273174"/>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12003-FEF6-F02E-5B89-9C790B2D69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ED69817-E657-16DE-9B97-EDFB04F0F7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F362921-7060-3876-219A-8325D9DF70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E9255C-4B38-E12F-C7B0-C7E9AF4E5755}"/>
              </a:ext>
            </a:extLst>
          </p:cNvPr>
          <p:cNvSpPr>
            <a:spLocks noGrp="1"/>
          </p:cNvSpPr>
          <p:nvPr>
            <p:ph type="dt" sz="half" idx="10"/>
          </p:nvPr>
        </p:nvSpPr>
        <p:spPr/>
        <p:txBody>
          <a:bodyPr/>
          <a:lstStyle/>
          <a:p>
            <a:fld id="{2F3CBE70-7ED4-9B44-9B16-82ED4F31D203}" type="datetime1">
              <a:rPr lang="en-GB" smtClean="0"/>
              <a:t>11/05/2026</a:t>
            </a:fld>
            <a:endParaRPr lang="en-GB"/>
          </a:p>
        </p:txBody>
      </p:sp>
      <p:sp>
        <p:nvSpPr>
          <p:cNvPr id="6" name="Footer Placeholder 5">
            <a:extLst>
              <a:ext uri="{FF2B5EF4-FFF2-40B4-BE49-F238E27FC236}">
                <a16:creationId xmlns:a16="http://schemas.microsoft.com/office/drawing/2014/main" id="{AA04710E-34F7-218D-29ED-31E6E00C08F3}"/>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057317B5-12E3-9DF6-1B6E-A180BFC0EEE0}"/>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506207384"/>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AF69B-E0AA-455E-CDB1-A93B76589FF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BD87E25-8025-CAE7-6B73-4937996337C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452C75-7E41-DD6F-BC4C-9404D3022F5C}"/>
              </a:ext>
            </a:extLst>
          </p:cNvPr>
          <p:cNvSpPr>
            <a:spLocks noGrp="1"/>
          </p:cNvSpPr>
          <p:nvPr>
            <p:ph type="dt" sz="half" idx="10"/>
          </p:nvPr>
        </p:nvSpPr>
        <p:spPr/>
        <p:txBody>
          <a:bodyPr/>
          <a:lstStyle/>
          <a:p>
            <a:fld id="{4E6364F2-6C0F-E74E-BEB7-9ABDF1A70562}" type="datetime1">
              <a:rPr lang="en-GB" smtClean="0"/>
              <a:t>11/05/2026</a:t>
            </a:fld>
            <a:endParaRPr lang="en-GB"/>
          </a:p>
        </p:txBody>
      </p:sp>
      <p:sp>
        <p:nvSpPr>
          <p:cNvPr id="5" name="Footer Placeholder 4">
            <a:extLst>
              <a:ext uri="{FF2B5EF4-FFF2-40B4-BE49-F238E27FC236}">
                <a16:creationId xmlns:a16="http://schemas.microsoft.com/office/drawing/2014/main" id="{AC1BCF26-B960-62E5-F6D4-B67DB83CA168}"/>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5FB5D6DA-FE72-F5E1-8B24-50EEA3CC0FF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784404082"/>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46C452-1DD5-6F5F-3833-2F3AA8A4441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B80679B-50A9-D72F-9723-013A10B0E9B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150EFC-B4F7-10D1-DCA0-1D1D896AC035}"/>
              </a:ext>
            </a:extLst>
          </p:cNvPr>
          <p:cNvSpPr>
            <a:spLocks noGrp="1"/>
          </p:cNvSpPr>
          <p:nvPr>
            <p:ph type="dt" sz="half" idx="10"/>
          </p:nvPr>
        </p:nvSpPr>
        <p:spPr/>
        <p:txBody>
          <a:bodyPr/>
          <a:lstStyle/>
          <a:p>
            <a:fld id="{8410753D-3827-BB48-903D-D43D5273200F}" type="datetime1">
              <a:rPr lang="en-GB" smtClean="0"/>
              <a:t>11/05/2026</a:t>
            </a:fld>
            <a:endParaRPr lang="en-GB"/>
          </a:p>
        </p:txBody>
      </p:sp>
      <p:sp>
        <p:nvSpPr>
          <p:cNvPr id="5" name="Footer Placeholder 4">
            <a:extLst>
              <a:ext uri="{FF2B5EF4-FFF2-40B4-BE49-F238E27FC236}">
                <a16:creationId xmlns:a16="http://schemas.microsoft.com/office/drawing/2014/main" id="{70FA40D8-FEDF-B7B2-96A2-1FBB8DA1C04F}"/>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AB26CE01-9BBD-1CB0-FC1B-F4426646F876}"/>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081463819"/>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2B0801-1725-6AEE-26B8-0397121D56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D563842-EDF8-FF73-04EA-A051A03977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75AEE7-D128-1F27-D825-6E345CC374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1FB455-E347-6249-8409-757DFF94CB93}" type="datetime1">
              <a:rPr lang="en-GB" smtClean="0"/>
              <a:t>11/05/2026</a:t>
            </a:fld>
            <a:endParaRPr lang="en-GB"/>
          </a:p>
        </p:txBody>
      </p:sp>
      <p:sp>
        <p:nvSpPr>
          <p:cNvPr id="5" name="Footer Placeholder 4">
            <a:extLst>
              <a:ext uri="{FF2B5EF4-FFF2-40B4-BE49-F238E27FC236}">
                <a16:creationId xmlns:a16="http://schemas.microsoft.com/office/drawing/2014/main" id="{21045F0C-0A6A-8560-45EF-16F49DE271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03BAC589-2C82-DD4A-41C9-2BCB330050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29522039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ransition/>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gofalcymdeithasol.cymru/adnoddau-canllawiau/hyb-gwybodaeth-a-dysgu/deddf-sswb/trowsolwg?_gl=1*1kcbnb4*_ga*MTk2MDk0NDkzOC4xNzA3NDkxNDE0*_ga_NZV6WMW0HJ*MTcwNzQ5MTQxNC4xLjAuMTcwNzQ5MTQxNC4wLjAuMA.."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5.xml"/><Relationship Id="rId4" Type="http://schemas.openxmlformats.org/officeDocument/2006/relationships/image" Target="../media/image10.jpeg"/></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dgRpfZ2WyD8"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youtu.be/hh57sJ4it7I" TargetMode="Externa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5.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openxmlformats.org/officeDocument/2006/relationships/image" Target="../media/image16.png"/></Relationships>
</file>

<file path=ppt/slides/_rels/slide21.xml.rels><?xml version="1.0" encoding="UTF-8" standalone="yes"?>
<Relationships xmlns="http://schemas.openxmlformats.org/package/2006/relationships"><Relationship Id="rId3" Type="http://schemas.openxmlformats.org/officeDocument/2006/relationships/hyperlink" Target="https://youtu.be/qS-9F_qqOXo" TargetMode="External"/><Relationship Id="rId7" Type="http://schemas.openxmlformats.org/officeDocument/2006/relationships/image" Target="../media/image17.jpe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youtu.be/2iF41nNoM5M" TargetMode="External"/><Relationship Id="rId5" Type="http://schemas.openxmlformats.org/officeDocument/2006/relationships/hyperlink" Target="https://youtu.be/IOOs62dzOE4" TargetMode="External"/><Relationship Id="rId4" Type="http://schemas.openxmlformats.org/officeDocument/2006/relationships/hyperlink" Target="https://youtu.be/YTzMZ4Hqo7Y"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5.xml"/><Relationship Id="rId4" Type="http://schemas.openxmlformats.org/officeDocument/2006/relationships/image" Target="../media/image20.png"/></Relationships>
</file>

<file path=ppt/slides/_rels/slide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youtu.be/jEuq50wBRSg"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3OOJeAJbPlQ"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notesSlide" Target="../notesSlides/notesSlide36.xml"/><Relationship Id="rId1" Type="http://schemas.openxmlformats.org/officeDocument/2006/relationships/slideLayout" Target="../slideLayouts/slideLayout5.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4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socialcare.wales/resources/information-and-learning-hub" TargetMode="External"/><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2" name="Picture 21">
            <a:extLst>
              <a:ext uri="{FF2B5EF4-FFF2-40B4-BE49-F238E27FC236}">
                <a16:creationId xmlns:a16="http://schemas.microsoft.com/office/drawing/2014/main" id="{43C3B103-3DAF-208B-5AA3-0CAF96D95689}"/>
              </a:ext>
            </a:extLst>
          </p:cNvPr>
          <p:cNvPicPr>
            <a:picLocks noChangeAspect="1"/>
          </p:cNvPicPr>
          <p:nvPr/>
        </p:nvPicPr>
        <p:blipFill>
          <a:blip r:embed="rId2">
            <a:alphaModFix amt="60000"/>
          </a:blip>
          <a:srcRect t="7977" b="7754"/>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41248" y="600427"/>
            <a:ext cx="9875520" cy="3299902"/>
          </a:xfrm>
        </p:spPr>
        <p:txBody>
          <a:bodyPr>
            <a:normAutofit fontScale="90000"/>
          </a:bodyPr>
          <a:lstStyle/>
          <a:p>
            <a:pPr algn="l"/>
            <a:r>
              <a:rPr lang="cy" sz="8200" b="0" i="0" u="none" strike="noStrike" cap="none" baseline="0">
                <a:solidFill>
                  <a:srgbClr val="FFFFFF"/>
                </a:solidFill>
                <a:effectLst/>
                <a:uFillTx/>
                <a:latin typeface="Calibri Light"/>
              </a:rPr>
              <a:t>Porth Agored</a:t>
            </a:r>
            <a:br>
              <a:rPr sz="8200"/>
            </a:br>
            <a:r>
              <a:rPr lang="cy" sz="8200" b="0" i="0" u="none" strike="noStrike" cap="none" baseline="0">
                <a:solidFill>
                  <a:srgbClr val="FFFFFF"/>
                </a:solidFill>
                <a:effectLst/>
                <a:uFillTx/>
                <a:latin typeface="Calibri Light"/>
              </a:rPr>
              <a:t>Tystysgrif i Raddedigion</a:t>
            </a:r>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59536" y="4072045"/>
            <a:ext cx="9875520" cy="1414355"/>
          </a:xfrm>
        </p:spPr>
        <p:txBody>
          <a:bodyPr>
            <a:normAutofit/>
          </a:bodyPr>
          <a:lstStyle/>
          <a:p>
            <a:pPr algn="l"/>
            <a:r>
              <a:rPr lang="cy" sz="2400" b="0" i="0" u="none" strike="noStrike" cap="none" baseline="0" dirty="0">
                <a:solidFill>
                  <a:srgbClr val="FFFFFF"/>
                </a:solidFill>
                <a:effectLst/>
                <a:uFillTx/>
                <a:latin typeface="Calibri"/>
              </a:rPr>
              <a:t>DAPP - Rhaglen Gadarnhau</a:t>
            </a:r>
            <a:br>
              <a:rPr sz="2400" dirty="0"/>
            </a:br>
            <a:r>
              <a:rPr lang="cy" sz="2400" b="0" i="0" u="none" strike="noStrike" cap="none" baseline="0" dirty="0">
                <a:solidFill>
                  <a:srgbClr val="FFFFFF"/>
                </a:solidFill>
                <a:effectLst/>
                <a:uFillTx/>
                <a:latin typeface="Calibri"/>
              </a:rPr>
              <a:t>Gweithdy 2 – Arsylwad o  ymarfer</a:t>
            </a:r>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FFFFFF"/>
                </a:solidFill>
                <a:effectLst/>
                <a:uFillTx/>
                <a:latin typeface="Calibri"/>
              </a:rPr>
              <a:t>PORTH AGORED - </a:t>
            </a:r>
            <a:r>
              <a:rPr lang="en-GB" sz="1100" b="0" i="0" u="none" strike="noStrike" cap="none" baseline="0" dirty="0" err="1">
                <a:solidFill>
                  <a:srgbClr val="FFFFFF"/>
                </a:solidFill>
                <a:effectLst/>
                <a:uFillTx/>
                <a:latin typeface="Calibri"/>
              </a:rPr>
              <a:t>Cadarnhau</a:t>
            </a:r>
            <a:r>
              <a:rPr lang="cy" sz="1100" b="0" i="0" u="none" strike="noStrike" cap="none" baseline="0" dirty="0">
                <a:solidFill>
                  <a:srgbClr val="FFFFFF"/>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solidFill>
                  <a:srgbClr val="FFFFFF"/>
                </a:solidFill>
              </a:rPr>
              <a:pPr>
                <a:spcAft>
                  <a:spcPts val="600"/>
                </a:spcAft>
              </a:pPr>
              <a:t>1</a:t>
            </a:fld>
            <a:endParaRPr lang="en-US">
              <a:solidFill>
                <a:srgbClr val="FFFFFF"/>
              </a:solidFill>
            </a:endParaRPr>
          </a:p>
        </p:txBody>
      </p:sp>
    </p:spTree>
    <p:extLst>
      <p:ext uri="{BB962C8B-B14F-4D97-AF65-F5344CB8AC3E}">
        <p14:creationId xmlns:p14="http://schemas.microsoft.com/office/powerpoint/2010/main" val="383241784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838200" y="365125"/>
            <a:ext cx="10515600" cy="1325563"/>
          </a:xfrm>
        </p:spPr>
        <p:txBody>
          <a:bodyPr>
            <a:normAutofit/>
          </a:bodyPr>
          <a:lstStyle/>
          <a:p>
            <a:r>
              <a:rPr lang="cy" sz="5400" b="0" i="0" u="none" strike="noStrike" cap="none" baseline="0">
                <a:solidFill>
                  <a:srgbClr val="000000"/>
                </a:solidFill>
                <a:effectLst/>
                <a:uFillTx/>
                <a:latin typeface="Calibri Light"/>
              </a:rPr>
              <a:t>Rheolau Sylfaenol/Disgwyliadau</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838200" y="1929384"/>
            <a:ext cx="10515600" cy="4251960"/>
          </a:xfrm>
        </p:spPr>
        <p:txBody>
          <a:bodyPr>
            <a:normAutofit/>
          </a:bodyPr>
          <a:lstStyle/>
          <a:p>
            <a:r>
              <a:rPr lang="cy" sz="2200" b="0" i="0" u="none" strike="noStrike" cap="none" baseline="0" dirty="0">
                <a:solidFill>
                  <a:srgbClr val="000000"/>
                </a:solidFill>
                <a:effectLst/>
                <a:uFillTx/>
                <a:latin typeface="Calibri"/>
              </a:rPr>
              <a:t>Cyfrinachedd </a:t>
            </a:r>
          </a:p>
          <a:p>
            <a:r>
              <a:rPr lang="cy" sz="2200" b="0" i="0" u="none" strike="noStrike" cap="none" baseline="0" dirty="0">
                <a:solidFill>
                  <a:srgbClr val="000000"/>
                </a:solidFill>
                <a:effectLst/>
                <a:uFillTx/>
                <a:latin typeface="Calibri"/>
              </a:rPr>
              <a:t>Parch </a:t>
            </a:r>
          </a:p>
          <a:p>
            <a:r>
              <a:rPr lang="cy" sz="2200" b="0" i="0" u="none" strike="noStrike" cap="none" baseline="0" dirty="0">
                <a:solidFill>
                  <a:srgbClr val="000000"/>
                </a:solidFill>
                <a:effectLst/>
                <a:uFillTx/>
                <a:latin typeface="Calibri"/>
              </a:rPr>
              <a:t>Un sgwrs/un person </a:t>
            </a:r>
            <a:r>
              <a:rPr lang="cy" sz="2200" dirty="0">
                <a:solidFill>
                  <a:srgbClr val="000000"/>
                </a:solidFill>
                <a:highlight>
                  <a:srgbClr val="00FF00"/>
                </a:highlight>
                <a:latin typeface="Calibri"/>
              </a:rPr>
              <a:t>i</a:t>
            </a:r>
            <a:r>
              <a:rPr lang="cy" sz="2200" b="0" i="0" u="none" strike="noStrike" cap="none" baseline="0" dirty="0">
                <a:solidFill>
                  <a:srgbClr val="000000"/>
                </a:solidFill>
                <a:effectLst/>
                <a:uFillTx/>
                <a:latin typeface="Calibri"/>
              </a:rPr>
              <a:t> siarad ar y tro</a:t>
            </a:r>
          </a:p>
          <a:p>
            <a:r>
              <a:rPr lang="cy" sz="2200" b="0" i="0" u="none" strike="noStrike" cap="none" baseline="0" dirty="0">
                <a:solidFill>
                  <a:srgbClr val="000000"/>
                </a:solidFill>
                <a:effectLst/>
                <a:uFillTx/>
                <a:latin typeface="Calibri"/>
              </a:rPr>
              <a:t>Os ydych ar-lein defnyddiwch yr emoji llaw i fyny a’r blwch trafod yn ystod y cyflwyniad i deipio unrhyw gwestiynau sydd gennych. Cadwch y camera ymlaen a thewi eich hun pan nad ydych yn cyfrannu. </a:t>
            </a:r>
          </a:p>
          <a:p>
            <a:r>
              <a:rPr lang="cy" sz="2200" b="0" i="0" u="none" strike="noStrike" cap="none" baseline="0" dirty="0">
                <a:solidFill>
                  <a:srgbClr val="000000"/>
                </a:solidFill>
                <a:effectLst/>
                <a:uFillTx/>
                <a:latin typeface="Calibri"/>
              </a:rPr>
              <a:t>Cymryd rhan – sicrhewch eich bod yn cyfrannu ac yn canolbwyntio.</a:t>
            </a:r>
          </a:p>
          <a:p>
            <a:endParaRPr lang="en-GB" sz="2200" dirty="0"/>
          </a:p>
        </p:txBody>
      </p:sp>
      <p:sp>
        <p:nvSpPr>
          <p:cNvPr id="4" name="Footer Placeholder 3">
            <a:extLst>
              <a:ext uri="{FF2B5EF4-FFF2-40B4-BE49-F238E27FC236}">
                <a16:creationId xmlns:a16="http://schemas.microsoft.com/office/drawing/2014/main" id="{032BBD90-9839-CC7A-B1FD-313844BEEC50}"/>
              </a:ext>
            </a:extLst>
          </p:cNvPr>
          <p:cNvSpPr>
            <a:spLocks noGrp="1"/>
          </p:cNvSpPr>
          <p:nvPr>
            <p:ph type="ftr" sz="quarter" idx="11"/>
          </p:nvPr>
        </p:nvSpPr>
        <p:spPr>
          <a:xfrm>
            <a:off x="3668485" y="6356350"/>
            <a:ext cx="5457407" cy="365125"/>
          </a:xfrm>
        </p:spPr>
        <p:txBody>
          <a:bodyPr/>
          <a:lstStyle/>
          <a:p>
            <a:r>
              <a:rPr lang="cy" sz="1200" b="0" i="0" u="none" strike="noStrike" cap="none" baseline="0" dirty="0">
                <a:solidFill>
                  <a:srgbClr val="898989"/>
                </a:solidFill>
                <a:effectLst/>
                <a:uFillTx/>
                <a:latin typeface="Calibri"/>
              </a:rPr>
              <a:t>PORTH AGORED - Cadarnhau'r Rhaglen Ymarfer Gwaith Cymdeithasol</a:t>
            </a:r>
          </a:p>
        </p:txBody>
      </p:sp>
      <p:sp>
        <p:nvSpPr>
          <p:cNvPr id="5" name="Slide Number Placeholder 4">
            <a:extLst>
              <a:ext uri="{FF2B5EF4-FFF2-40B4-BE49-F238E27FC236}">
                <a16:creationId xmlns:a16="http://schemas.microsoft.com/office/drawing/2014/main" id="{B438D742-9848-42D4-4D92-7E0FA8A76120}"/>
              </a:ext>
            </a:extLst>
          </p:cNvPr>
          <p:cNvSpPr>
            <a:spLocks noGrp="1"/>
          </p:cNvSpPr>
          <p:nvPr>
            <p:ph type="sldNum" sz="quarter" idx="12"/>
          </p:nvPr>
        </p:nvSpPr>
        <p:spPr/>
        <p:txBody>
          <a:bodyPr/>
          <a:lstStyle/>
          <a:p>
            <a:fld id="{0B6AE6A0-3EF2-408A-870E-EF48D545FFB4}" type="slidenum">
              <a:rPr lang="en-GB" smtClean="0"/>
              <a:t>2</a:t>
            </a:fld>
            <a:endParaRPr lang="en-GB"/>
          </a:p>
        </p:txBody>
      </p:sp>
    </p:spTree>
    <p:extLst>
      <p:ext uri="{BB962C8B-B14F-4D97-AF65-F5344CB8AC3E}">
        <p14:creationId xmlns:p14="http://schemas.microsoft.com/office/powerpoint/2010/main" val="92299874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1B0639B-6C24-9F4B-B357-B7FC8D3E7C1A}"/>
              </a:ext>
            </a:extLst>
          </p:cNvPr>
          <p:cNvSpPr>
            <a:spLocks noGrp="1"/>
          </p:cNvSpPr>
          <p:nvPr>
            <p:ph type="title"/>
          </p:nvPr>
        </p:nvSpPr>
        <p:spPr>
          <a:xfrm>
            <a:off x="848239" y="-7433"/>
            <a:ext cx="10515600" cy="1325563"/>
          </a:xfrm>
        </p:spPr>
        <p:txBody>
          <a:bodyPr>
            <a:normAutofit/>
          </a:bodyPr>
          <a:lstStyle/>
          <a:p>
            <a:r>
              <a:rPr lang="cy" sz="4400" b="0" i="0" u="none" strike="noStrike" cap="none" baseline="0" dirty="0">
                <a:solidFill>
                  <a:srgbClr val="000000"/>
                </a:solidFill>
                <a:effectLst/>
                <a:uFillTx/>
                <a:latin typeface="Calibri Light"/>
              </a:rPr>
              <a:t>Nodau </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5C3344D5-827B-FE40-A118-12A97CB3C6E3}"/>
              </a:ext>
            </a:extLst>
          </p:cNvPr>
          <p:cNvSpPr>
            <a:spLocks noGrp="1"/>
          </p:cNvSpPr>
          <p:nvPr>
            <p:ph idx="1"/>
          </p:nvPr>
        </p:nvSpPr>
        <p:spPr>
          <a:xfrm>
            <a:off x="848239" y="1166085"/>
            <a:ext cx="10515600" cy="4948526"/>
          </a:xfrm>
        </p:spPr>
        <p:txBody>
          <a:bodyPr>
            <a:noAutofit/>
          </a:bodyPr>
          <a:lstStyle/>
          <a:p>
            <a:r>
              <a:rPr lang="cy" sz="2400" b="0" i="0" u="none" strike="noStrike" cap="none" baseline="0" dirty="0">
                <a:solidFill>
                  <a:srgbClr val="000000"/>
                </a:solidFill>
                <a:effectLst/>
                <a:uFillTx/>
                <a:latin typeface="Calibri"/>
              </a:rPr>
              <a:t>Cynyddu dealltwriaeth o gyflawni ac ysgrifennu Tasg 2, yr arsylwad o ymarfer</a:t>
            </a:r>
          </a:p>
          <a:p>
            <a:r>
              <a:rPr lang="cy" sz="2400" b="0" i="0" u="none" strike="noStrike" cap="none" baseline="0" dirty="0">
                <a:solidFill>
                  <a:srgbClr val="000000"/>
                </a:solidFill>
                <a:effectLst/>
                <a:uFillTx/>
                <a:latin typeface="Calibri"/>
              </a:rPr>
              <a:t>Ystyried ystyr cydweithio, cydgynhyrchu a gweithio mewn partneriaeth</a:t>
            </a:r>
          </a:p>
          <a:p>
            <a:r>
              <a:rPr lang="cy" sz="2400" b="0" i="0" u="none" strike="noStrike" cap="none" baseline="0" dirty="0">
                <a:solidFill>
                  <a:srgbClr val="000000"/>
                </a:solidFill>
                <a:effectLst/>
                <a:uFillTx/>
                <a:latin typeface="Calibri"/>
              </a:rPr>
              <a:t>Datblygu dealltwriaeth o ddimensiynau gweithio yng Nghymru a sut i ddangos tystiolaeth o hyn yn y portffolio</a:t>
            </a:r>
          </a:p>
          <a:p>
            <a:r>
              <a:rPr lang="cy" sz="2400" b="0" i="0" u="none" strike="noStrike" cap="none" baseline="0" dirty="0">
                <a:solidFill>
                  <a:srgbClr val="000000"/>
                </a:solidFill>
                <a:effectLst/>
                <a:uFillTx/>
                <a:latin typeface="Calibri"/>
              </a:rPr>
              <a:t>Datblygu gwybodaeth am ymarfer beirniadol a sut mae hyn yn cysylltu â gwerthoedd, moeseg a dulliau cyfathrebu yn cynnwys ymarfer gwrth-wahaniaethol a gwrth-ormesol.</a:t>
            </a:r>
            <a:r>
              <a:rPr lang="en-US" sz="2400" dirty="0">
                <a:highlight>
                  <a:srgbClr val="FFFF00"/>
                </a:highlight>
              </a:rPr>
              <a:t> </a:t>
            </a:r>
            <a:r>
              <a:rPr lang="cy" sz="2400" b="0" i="0" u="none" strike="noStrike" cap="none" baseline="0" dirty="0">
                <a:solidFill>
                  <a:srgbClr val="000000"/>
                </a:solidFill>
                <a:effectLst/>
                <a:highlight>
                  <a:srgbClr val="FFFF00"/>
                </a:highlight>
                <a:uFillTx/>
              </a:rPr>
              <a:t> </a:t>
            </a:r>
          </a:p>
          <a:p>
            <a:r>
              <a:rPr lang="cy" sz="2400" b="0" i="0" u="none" strike="noStrike" cap="none" baseline="0" dirty="0">
                <a:solidFill>
                  <a:srgbClr val="000000"/>
                </a:solidFill>
                <a:effectLst/>
                <a:uFillTx/>
              </a:rPr>
              <a:t>Meithrin gwybodaeth am sut i ddangos tystiolaeth o ganlyniad dysgu Gofal Cymdeithasol Cymru (GCC); cymhwyso dadansoddiad wrth asesu i lywio ymyriadau a gweithio ar y cyd â phobl sydd angen gofal a chymorth, eu gofalwyr</a:t>
            </a:r>
            <a:r>
              <a:rPr lang="cy" sz="2400" b="0" i="1" u="none" strike="noStrike" cap="none" baseline="0" dirty="0">
                <a:solidFill>
                  <a:srgbClr val="000000"/>
                </a:solidFill>
                <a:effectLst/>
                <a:uFillTx/>
              </a:rPr>
              <a:t> </a:t>
            </a:r>
            <a:r>
              <a:rPr lang="cy" sz="2400" b="0" i="0" u="none" strike="noStrike" cap="none" baseline="0" dirty="0">
                <a:solidFill>
                  <a:srgbClr val="000000"/>
                </a:solidFill>
                <a:effectLst/>
                <a:uFillTx/>
              </a:rPr>
              <a:t>a gweithwyr proffesiynol.</a:t>
            </a:r>
            <a:endParaRPr lang="en-US" sz="2400" dirty="0"/>
          </a:p>
        </p:txBody>
      </p:sp>
      <p:sp>
        <p:nvSpPr>
          <p:cNvPr id="4" name="Footer Placeholder 3">
            <a:extLst>
              <a:ext uri="{FF2B5EF4-FFF2-40B4-BE49-F238E27FC236}">
                <a16:creationId xmlns:a16="http://schemas.microsoft.com/office/drawing/2014/main" id="{C924C627-A872-13FB-3736-F307A300ADB0}"/>
              </a:ext>
            </a:extLst>
          </p:cNvPr>
          <p:cNvSpPr>
            <a:spLocks noGrp="1"/>
          </p:cNvSpPr>
          <p:nvPr>
            <p:ph type="ftr" sz="quarter" idx="11"/>
          </p:nvPr>
        </p:nvSpPr>
        <p:spPr>
          <a:xfrm>
            <a:off x="4038600" y="6356350"/>
            <a:ext cx="4806636"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Cadarnhau'r Rhaglen Ymarfer Gwaith Cymdeithasol</a:t>
            </a:r>
          </a:p>
        </p:txBody>
      </p:sp>
      <p:sp>
        <p:nvSpPr>
          <p:cNvPr id="5" name="Slide Number Placeholder 4">
            <a:extLst>
              <a:ext uri="{FF2B5EF4-FFF2-40B4-BE49-F238E27FC236}">
                <a16:creationId xmlns:a16="http://schemas.microsoft.com/office/drawing/2014/main" id="{BE989643-A4B4-7344-CCA3-75F8219FA865}"/>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a:t>
            </a:fld>
            <a:endParaRPr lang="en-GB"/>
          </a:p>
        </p:txBody>
      </p:sp>
    </p:spTree>
    <p:extLst>
      <p:ext uri="{BB962C8B-B14F-4D97-AF65-F5344CB8AC3E}">
        <p14:creationId xmlns:p14="http://schemas.microsoft.com/office/powerpoint/2010/main" val="3811331581"/>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989BDB5-87DA-C8E2-070E-B7E3F1C97EE3}"/>
              </a:ext>
            </a:extLst>
          </p:cNvPr>
          <p:cNvSpPr>
            <a:spLocks noGrp="1"/>
          </p:cNvSpPr>
          <p:nvPr>
            <p:ph type="title"/>
          </p:nvPr>
        </p:nvSpPr>
        <p:spPr>
          <a:xfrm>
            <a:off x="838200" y="365125"/>
            <a:ext cx="10515600" cy="1325563"/>
          </a:xfrm>
        </p:spPr>
        <p:txBody>
          <a:bodyPr>
            <a:normAutofit/>
          </a:bodyPr>
          <a:lstStyle/>
          <a:p>
            <a:r>
              <a:rPr lang="cy" sz="5400" b="0" i="0" u="none" strike="noStrike" cap="none" baseline="0">
                <a:solidFill>
                  <a:srgbClr val="000000"/>
                </a:solidFill>
                <a:effectLst/>
                <a:uFillTx/>
                <a:latin typeface="Arial"/>
              </a:rPr>
              <a:t>Arsylwad o ymarfer - </a:t>
            </a:r>
            <a:r>
              <a:rPr lang="cy" sz="5400" b="1" i="0" u="none" strike="noStrike" cap="none" baseline="0">
                <a:solidFill>
                  <a:srgbClr val="000000"/>
                </a:solidFill>
                <a:effectLst/>
                <a:uFillTx/>
                <a:latin typeface="Calibri Light"/>
              </a:rPr>
              <a:t>Tasg 2</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B9FE4AFB-EE22-3F5B-609D-92A8F431726F}"/>
              </a:ext>
            </a:extLst>
          </p:cNvPr>
          <p:cNvSpPr>
            <a:spLocks noGrp="1"/>
          </p:cNvSpPr>
          <p:nvPr>
            <p:ph idx="1"/>
          </p:nvPr>
        </p:nvSpPr>
        <p:spPr>
          <a:xfrm>
            <a:off x="838200" y="1929384"/>
            <a:ext cx="10515600" cy="4251960"/>
          </a:xfrm>
        </p:spPr>
        <p:txBody>
          <a:bodyPr>
            <a:normAutofit fontScale="92500" lnSpcReduction="10000"/>
          </a:bodyPr>
          <a:lstStyle/>
          <a:p>
            <a:pPr>
              <a:buNone/>
            </a:pPr>
            <a:r>
              <a:rPr lang="cy" sz="1900" b="1" i="0" u="none" strike="noStrike" cap="none" baseline="0" dirty="0">
                <a:solidFill>
                  <a:srgbClr val="000000"/>
                </a:solidFill>
                <a:effectLst/>
                <a:uFillTx/>
                <a:latin typeface="Arial"/>
              </a:rPr>
              <a:t>Tasg 2 </a:t>
            </a:r>
          </a:p>
          <a:p>
            <a:r>
              <a:rPr lang="cy" sz="1900" b="0" i="0" u="none" strike="noStrike" cap="none" baseline="0" dirty="0">
                <a:solidFill>
                  <a:srgbClr val="000000"/>
                </a:solidFill>
                <a:effectLst/>
                <a:uFillTx/>
                <a:latin typeface="Arial"/>
              </a:rPr>
              <a:t>Mae'r Portffolio yn gofyn am gwblhau un Arsylwad o Ymarfer</a:t>
            </a:r>
          </a:p>
          <a:p>
            <a:r>
              <a:rPr lang="cy" sz="1900" b="0" i="0" u="none" strike="noStrike" cap="none" baseline="0" dirty="0">
                <a:solidFill>
                  <a:srgbClr val="000000"/>
                </a:solidFill>
                <a:effectLst/>
                <a:uFillTx/>
                <a:latin typeface="Arial"/>
              </a:rPr>
              <a:t>Rhaid i'r gweithiwr cymdeithasol ofyn am ganiatâd yr unigolyn ymlaen llaw ac ar adeg yr arsylwad </a:t>
            </a:r>
            <a:r>
              <a:rPr lang="en-GB" sz="1900" dirty="0">
                <a:latin typeface="Arial" charset="0"/>
              </a:rPr>
              <a:t>a </a:t>
            </a:r>
            <a:r>
              <a:rPr lang="en-GB" sz="1900" dirty="0" err="1">
                <a:latin typeface="Arial" charset="0"/>
              </a:rPr>
              <a:t>chynnwys</a:t>
            </a:r>
            <a:r>
              <a:rPr lang="en-GB" sz="1900" dirty="0">
                <a:latin typeface="Arial" charset="0"/>
              </a:rPr>
              <a:t> </a:t>
            </a:r>
            <a:r>
              <a:rPr lang="en-GB" sz="1900" dirty="0" err="1">
                <a:latin typeface="Arial" charset="0"/>
              </a:rPr>
              <a:t>ystyriaeth</a:t>
            </a:r>
            <a:r>
              <a:rPr lang="en-GB" sz="1900" dirty="0">
                <a:latin typeface="Arial" charset="0"/>
              </a:rPr>
              <a:t> o ran </a:t>
            </a:r>
            <a:r>
              <a:rPr lang="en-GB" sz="1900" dirty="0" err="1">
                <a:latin typeface="Arial" charset="0"/>
              </a:rPr>
              <a:t>sut</a:t>
            </a:r>
            <a:r>
              <a:rPr lang="en-GB" sz="1900" dirty="0">
                <a:latin typeface="Arial" charset="0"/>
              </a:rPr>
              <a:t> y </a:t>
            </a:r>
            <a:r>
              <a:rPr lang="en-GB" sz="1900" dirty="0" err="1">
                <a:latin typeface="Arial" charset="0"/>
              </a:rPr>
              <a:t>gallai’r</a:t>
            </a:r>
            <a:r>
              <a:rPr lang="en-GB" sz="1900" dirty="0">
                <a:latin typeface="Arial" charset="0"/>
              </a:rPr>
              <a:t> </a:t>
            </a:r>
            <a:r>
              <a:rPr lang="en-GB" sz="1900" dirty="0" err="1">
                <a:latin typeface="Arial" charset="0"/>
              </a:rPr>
              <a:t>arsylwad</a:t>
            </a:r>
            <a:r>
              <a:rPr lang="en-GB" sz="1900" dirty="0">
                <a:latin typeface="Arial" charset="0"/>
              </a:rPr>
              <a:t> </a:t>
            </a:r>
            <a:r>
              <a:rPr lang="en-GB" sz="1900" dirty="0" err="1">
                <a:latin typeface="Arial" charset="0"/>
              </a:rPr>
              <a:t>effeithio</a:t>
            </a:r>
            <a:r>
              <a:rPr lang="en-GB" sz="1900" dirty="0">
                <a:latin typeface="Arial" charset="0"/>
              </a:rPr>
              <a:t> </a:t>
            </a:r>
            <a:r>
              <a:rPr lang="en-GB" sz="1900" dirty="0" err="1">
                <a:latin typeface="Arial" charset="0"/>
              </a:rPr>
              <a:t>ar</a:t>
            </a:r>
            <a:r>
              <a:rPr lang="en-GB" sz="1900" dirty="0">
                <a:latin typeface="Arial" charset="0"/>
              </a:rPr>
              <a:t> yr </a:t>
            </a:r>
            <a:r>
              <a:rPr lang="en-GB" sz="1900" dirty="0" err="1">
                <a:latin typeface="Arial" charset="0"/>
              </a:rPr>
              <a:t>unigolyn</a:t>
            </a:r>
            <a:r>
              <a:rPr lang="en-GB" sz="1900" dirty="0">
                <a:latin typeface="Arial" charset="0"/>
              </a:rPr>
              <a:t>/</a:t>
            </a:r>
            <a:r>
              <a:rPr lang="en-GB" sz="1900" dirty="0" err="1">
                <a:latin typeface="Arial" charset="0"/>
              </a:rPr>
              <a:t>unigolion</a:t>
            </a:r>
            <a:endParaRPr lang="cy" sz="1900" b="0" i="0" u="none" strike="noStrike" cap="none" baseline="0" dirty="0">
              <a:solidFill>
                <a:srgbClr val="000000"/>
              </a:solidFill>
              <a:effectLst/>
              <a:uFillTx/>
              <a:latin typeface="Arial"/>
            </a:endParaRPr>
          </a:p>
          <a:p>
            <a:r>
              <a:rPr lang="cy" sz="1900" b="0" i="0" u="none" strike="noStrike" cap="none" baseline="0" dirty="0">
                <a:solidFill>
                  <a:srgbClr val="000000"/>
                </a:solidFill>
                <a:effectLst/>
                <a:uFillTx/>
                <a:latin typeface="Arial"/>
              </a:rPr>
              <a:t>Rhaid i'r arsylwad fod o leiaf 30 munud o hyd neu o hyd addas i fodloni'r canlyniadau dysgu os yn rhithiol </a:t>
            </a:r>
          </a:p>
          <a:p>
            <a:r>
              <a:rPr lang="cy" sz="1900" b="0" i="0" u="none" strike="noStrike" cap="none" baseline="0" dirty="0">
                <a:solidFill>
                  <a:srgbClr val="000000"/>
                </a:solidFill>
                <a:effectLst/>
                <a:uFillTx/>
                <a:latin typeface="Arial"/>
              </a:rPr>
              <a:t>Dangowch dystiolaeth o'r defnydd o sgiliau a dulliau cyfathrebu, gwerthoedd, moeseg a'r Cod Ymarfer Proffesiynol</a:t>
            </a:r>
          </a:p>
          <a:p>
            <a:r>
              <a:rPr lang="cy" sz="1900" b="0" i="0" u="none" strike="noStrike" cap="none" baseline="0" dirty="0">
                <a:solidFill>
                  <a:srgbClr val="000000"/>
                </a:solidFill>
                <a:effectLst/>
                <a:uFillTx/>
                <a:latin typeface="Arial"/>
              </a:rPr>
              <a:t>Rhaid cynnwys cyfeiriad at y Cynnig Rhagweithiol </a:t>
            </a:r>
            <a:r>
              <a:rPr lang="cy" sz="2000" b="0" i="0" u="none" strike="noStrike" cap="none" baseline="0" dirty="0">
                <a:solidFill>
                  <a:srgbClr val="000000"/>
                </a:solidFill>
                <a:effectLst/>
                <a:uFillTx/>
                <a:latin typeface="Calibri"/>
              </a:rPr>
              <a:t>a chyfeirio at “Mwy na Geiriau” (Llywodraeth Cymru, 2022-2027). </a:t>
            </a:r>
            <a:endParaRPr lang="cy" sz="1900" b="0" i="0" u="none" strike="noStrike" cap="none" baseline="0" dirty="0">
              <a:solidFill>
                <a:srgbClr val="000000"/>
              </a:solidFill>
              <a:effectLst/>
              <a:uFillTx/>
              <a:latin typeface="Arial"/>
            </a:endParaRPr>
          </a:p>
          <a:p>
            <a:r>
              <a:rPr lang="cy" sz="1900" b="0" i="0" u="none" strike="noStrike" cap="none" baseline="0" dirty="0">
                <a:solidFill>
                  <a:srgbClr val="000000"/>
                </a:solidFill>
                <a:effectLst/>
                <a:uFillTx/>
                <a:latin typeface="Arial"/>
              </a:rPr>
              <a:t>Dylai'r arsylwr gael adborth gan yr unigolyn, yn dilyn yr arsylwad (Gweler tudalen 10 y llawlyfr/fersiwn hawdd ei darllen ar Moodle).</a:t>
            </a:r>
          </a:p>
          <a:p>
            <a:r>
              <a:rPr lang="cy" sz="1900" b="0" i="0" u="none" strike="noStrike" cap="none" baseline="0" dirty="0">
                <a:solidFill>
                  <a:srgbClr val="000000"/>
                </a:solidFill>
                <a:effectLst/>
                <a:uFillTx/>
                <a:latin typeface="Arial"/>
              </a:rPr>
              <a:t>Rhaid i'r arsylwr fod yn weithiwr cymdeithasol wedi'i gymhwyso ers 3 blynedd, nid oes angen i'r mentor gyflawni'r arsylwad. </a:t>
            </a:r>
          </a:p>
          <a:p>
            <a:endParaRPr lang="en-US" sz="1900" dirty="0"/>
          </a:p>
        </p:txBody>
      </p:sp>
      <p:sp>
        <p:nvSpPr>
          <p:cNvPr id="4" name="Footer Placeholder 3">
            <a:extLst>
              <a:ext uri="{FF2B5EF4-FFF2-40B4-BE49-F238E27FC236}">
                <a16:creationId xmlns:a16="http://schemas.microsoft.com/office/drawing/2014/main" id="{FAD01FAB-3172-6EA7-F4C4-579DC595862C}"/>
              </a:ext>
            </a:extLst>
          </p:cNvPr>
          <p:cNvSpPr>
            <a:spLocks noGrp="1"/>
          </p:cNvSpPr>
          <p:nvPr>
            <p:ph type="ftr" sz="quarter" idx="11"/>
          </p:nvPr>
        </p:nvSpPr>
        <p:spPr>
          <a:xfrm>
            <a:off x="4038599" y="6356350"/>
            <a:ext cx="4688941"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0BE3FCD2-ED79-31CB-9CDE-FDF6674A5BC8}"/>
              </a:ext>
            </a:extLst>
          </p:cNvPr>
          <p:cNvSpPr>
            <a:spLocks noGrp="1"/>
          </p:cNvSpPr>
          <p:nvPr>
            <p:ph type="sldNum" sz="quarter" idx="12"/>
          </p:nvPr>
        </p:nvSpPr>
        <p:spPr/>
        <p:txBody>
          <a:bodyPr/>
          <a:lstStyle/>
          <a:p>
            <a:fld id="{0B6AE6A0-3EF2-408A-870E-EF48D545FFB4}" type="slidenum">
              <a:rPr lang="en-GB" smtClean="0"/>
              <a:t>4</a:t>
            </a:fld>
            <a:endParaRPr lang="en-GB"/>
          </a:p>
        </p:txBody>
      </p:sp>
    </p:spTree>
    <p:extLst>
      <p:ext uri="{BB962C8B-B14F-4D97-AF65-F5344CB8AC3E}">
        <p14:creationId xmlns:p14="http://schemas.microsoft.com/office/powerpoint/2010/main" val="4173496784"/>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A84CE848-0417-724A-8503-47D6830E2B82}"/>
              </a:ext>
            </a:extLst>
          </p:cNvPr>
          <p:cNvSpPr>
            <a:spLocks noGrp="1"/>
          </p:cNvSpPr>
          <p:nvPr>
            <p:ph type="title"/>
          </p:nvPr>
        </p:nvSpPr>
        <p:spPr>
          <a:xfrm>
            <a:off x="572493" y="238539"/>
            <a:ext cx="11018520" cy="1434415"/>
          </a:xfrm>
        </p:spPr>
        <p:txBody>
          <a:bodyPr anchor="b">
            <a:normAutofit/>
          </a:bodyPr>
          <a:lstStyle/>
          <a:p>
            <a:r>
              <a:rPr lang="cy" sz="5400" b="1" i="0" u="none" strike="noStrike" cap="none" baseline="0">
                <a:effectLst/>
                <a:uFillTx/>
                <a:latin typeface="Calibri Light"/>
              </a:rPr>
              <a:t>Caniatâd/Cydsyniad</a:t>
            </a:r>
          </a:p>
        </p:txBody>
      </p:sp>
      <p:sp>
        <p:nvSpPr>
          <p:cNvPr id="3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ontent Placeholder 7">
            <a:extLst>
              <a:ext uri="{FF2B5EF4-FFF2-40B4-BE49-F238E27FC236}">
                <a16:creationId xmlns:a16="http://schemas.microsoft.com/office/drawing/2014/main" id="{0286DBDE-555B-BE4D-894D-7E981DBABB4A}"/>
              </a:ext>
            </a:extLst>
          </p:cNvPr>
          <p:cNvSpPr>
            <a:spLocks noGrp="1"/>
          </p:cNvSpPr>
          <p:nvPr>
            <p:ph idx="1"/>
          </p:nvPr>
        </p:nvSpPr>
        <p:spPr>
          <a:xfrm>
            <a:off x="572493" y="2050477"/>
            <a:ext cx="6713552" cy="4278995"/>
          </a:xfrm>
        </p:spPr>
        <p:txBody>
          <a:bodyPr anchor="t">
            <a:normAutofit/>
          </a:bodyPr>
          <a:lstStyle/>
          <a:p>
            <a:r>
              <a:rPr lang="cy" sz="2400" b="1" dirty="0">
                <a:latin typeface="Arial"/>
              </a:rPr>
              <a:t>Rhaid cael </a:t>
            </a:r>
            <a:r>
              <a:rPr lang="cy" sz="2400" b="1" i="0" u="none" strike="noStrike" cap="none" baseline="0" dirty="0">
                <a:effectLst/>
                <a:uFillTx/>
                <a:latin typeface="Arial"/>
              </a:rPr>
              <a:t>caniatâd</a:t>
            </a:r>
            <a:r>
              <a:rPr lang="cy" sz="2400" b="0" i="0" u="none" strike="noStrike" cap="none" baseline="0" dirty="0">
                <a:effectLst/>
                <a:uFillTx/>
                <a:latin typeface="Arial"/>
              </a:rPr>
              <a:t> yr unigolyn </a:t>
            </a:r>
            <a:r>
              <a:rPr lang="cy" sz="2400" i="0" u="none" strike="noStrike" cap="none" baseline="0" dirty="0">
                <a:effectLst/>
                <a:uFillTx/>
                <a:latin typeface="Arial"/>
              </a:rPr>
              <a:t>cyn i'r arsylwad ddigwydd a rhaid gwirio eto cyn dechrau’r arsylwad.</a:t>
            </a:r>
          </a:p>
          <a:p>
            <a:r>
              <a:rPr lang="cy" sz="2400" i="0" u="none" strike="noStrike" cap="none" baseline="0" dirty="0">
                <a:effectLst/>
                <a:uFillTx/>
                <a:latin typeface="Arial"/>
              </a:rPr>
              <a:t> Rhaid trafod effaith yr arsylwad ar yr unigolyn yn adran “cyd-destun” Tasg 2. </a:t>
            </a:r>
          </a:p>
          <a:p>
            <a:r>
              <a:rPr lang="cy" sz="2400" b="0" i="0" u="none" strike="noStrike" cap="none" baseline="0" dirty="0">
                <a:effectLst/>
                <a:uFillTx/>
                <a:latin typeface="Arial"/>
              </a:rPr>
              <a:t>Trafodwch/paratowch yr unigolyn/teulu/gofalwr ar gyfer y cais am adborth ar ôl yr arsylwad. Dywedwch wrth yr unigolyn ei bod yn iawn rhoi beirniadaeth adeiladol. </a:t>
            </a:r>
          </a:p>
          <a:p>
            <a:endParaRPr lang="cy" sz="2200" dirty="0">
              <a:latin typeface="Arial"/>
            </a:endParaRPr>
          </a:p>
          <a:p>
            <a:endParaRPr lang="cy" sz="2200" b="0" i="0" u="none" strike="noStrike" cap="none" baseline="0" dirty="0">
              <a:effectLst/>
              <a:uFillTx/>
              <a:latin typeface="Arial"/>
            </a:endParaRPr>
          </a:p>
          <a:p>
            <a:endParaRPr lang="en-US" sz="2200" dirty="0"/>
          </a:p>
        </p:txBody>
      </p:sp>
      <p:pic>
        <p:nvPicPr>
          <p:cNvPr id="5" name="Picture 4" descr="One in a crowd">
            <a:extLst>
              <a:ext uri="{FF2B5EF4-FFF2-40B4-BE49-F238E27FC236}">
                <a16:creationId xmlns:a16="http://schemas.microsoft.com/office/drawing/2014/main" id="{9AEC203F-3CE9-8EA7-C944-0FD4E65B44CC}"/>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37000"/>
                    </a14:imgEffect>
                  </a14:imgLayer>
                </a14:imgProps>
              </a:ext>
            </a:extLst>
          </a:blip>
          <a:srcRect l="17034" r="10811"/>
          <a:stretch>
            <a:fillRect/>
          </a:stretch>
        </p:blipFill>
        <p:spPr>
          <a:xfrm>
            <a:off x="7675658" y="2093976"/>
            <a:ext cx="3941064" cy="4096512"/>
          </a:xfrm>
          <a:prstGeom prst="rect">
            <a:avLst/>
          </a:prstGeom>
        </p:spPr>
      </p:pic>
      <p:sp>
        <p:nvSpPr>
          <p:cNvPr id="2" name="Footer Placeholder 1">
            <a:extLst>
              <a:ext uri="{FF2B5EF4-FFF2-40B4-BE49-F238E27FC236}">
                <a16:creationId xmlns:a16="http://schemas.microsoft.com/office/drawing/2014/main" id="{006C002B-44B8-DD33-53C8-14E1D876DC14}"/>
              </a:ext>
            </a:extLst>
          </p:cNvPr>
          <p:cNvSpPr>
            <a:spLocks noGrp="1"/>
          </p:cNvSpPr>
          <p:nvPr>
            <p:ph type="ftr" sz="quarter" idx="11"/>
          </p:nvPr>
        </p:nvSpPr>
        <p:spPr>
          <a:xfrm>
            <a:off x="4038600" y="6356350"/>
            <a:ext cx="4114800" cy="365125"/>
          </a:xfrm>
        </p:spPr>
        <p:txBody>
          <a:bodyPr>
            <a:normAutofit/>
          </a:bodyPr>
          <a:lstStyle/>
          <a:p>
            <a:pPr>
              <a:lnSpc>
                <a:spcPct val="90000"/>
              </a:lnSpc>
              <a:spcAft>
                <a:spcPts val="600"/>
              </a:spcAft>
            </a:pPr>
            <a:r>
              <a:rPr lang="cy" sz="1000" b="0" i="0" u="none" strike="noStrike" cap="none" baseline="0">
                <a:effectLst/>
                <a:uFillTx/>
                <a:latin typeface="Calibri"/>
              </a:rPr>
              <a:t>PORTH AGORED - </a:t>
            </a:r>
            <a:r>
              <a:rPr lang="en-GB" sz="1000" b="0" i="0" u="none" strike="noStrike" cap="none" baseline="0" err="1">
                <a:effectLst/>
                <a:uFillTx/>
                <a:latin typeface="Calibri"/>
              </a:rPr>
              <a:t>Cadarnhau</a:t>
            </a:r>
            <a:r>
              <a:rPr lang="cy" sz="1000" b="0" i="0" u="none" strike="noStrike" cap="none" baseline="0">
                <a:effectLst/>
                <a:uFillTx/>
                <a:latin typeface="Calibri"/>
              </a:rPr>
              <a:t>'r Rhaglen Ymarfer Gwaith Cymdeithasol</a:t>
            </a:r>
          </a:p>
        </p:txBody>
      </p:sp>
      <p:sp>
        <p:nvSpPr>
          <p:cNvPr id="3" name="Slide Number Placeholder 2">
            <a:extLst>
              <a:ext uri="{FF2B5EF4-FFF2-40B4-BE49-F238E27FC236}">
                <a16:creationId xmlns:a16="http://schemas.microsoft.com/office/drawing/2014/main" id="{CA85D513-60E1-EA14-7A53-168BACCF7E79}"/>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a:pPr>
                <a:spcAft>
                  <a:spcPts val="600"/>
                </a:spcAft>
              </a:pPr>
              <a:t>5</a:t>
            </a:fld>
            <a:endParaRPr lang="en-GB"/>
          </a:p>
        </p:txBody>
      </p:sp>
    </p:spTree>
    <p:extLst>
      <p:ext uri="{BB962C8B-B14F-4D97-AF65-F5344CB8AC3E}">
        <p14:creationId xmlns:p14="http://schemas.microsoft.com/office/powerpoint/2010/main" val="1879491659"/>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85A9C-9422-8D14-11B4-62C8D0E5611F}"/>
              </a:ext>
            </a:extLst>
          </p:cNvPr>
          <p:cNvSpPr>
            <a:spLocks noGrp="1"/>
          </p:cNvSpPr>
          <p:nvPr>
            <p:ph type="title"/>
          </p:nvPr>
        </p:nvSpPr>
        <p:spPr/>
        <p:txBody>
          <a:bodyPr/>
          <a:lstStyle/>
          <a:p>
            <a:r>
              <a:rPr lang="cy" b="1" dirty="0"/>
              <a:t>Caniatâd/Cydsyniad</a:t>
            </a:r>
            <a:endParaRPr lang="en-US" dirty="0"/>
          </a:p>
        </p:txBody>
      </p:sp>
      <p:sp>
        <p:nvSpPr>
          <p:cNvPr id="7" name="Content Placeholder 6">
            <a:extLst>
              <a:ext uri="{FF2B5EF4-FFF2-40B4-BE49-F238E27FC236}">
                <a16:creationId xmlns:a16="http://schemas.microsoft.com/office/drawing/2014/main" id="{CA603FE1-2F0A-E794-4830-35464897EC16}"/>
              </a:ext>
            </a:extLst>
          </p:cNvPr>
          <p:cNvSpPr>
            <a:spLocks noGrp="1"/>
          </p:cNvSpPr>
          <p:nvPr>
            <p:ph idx="1"/>
          </p:nvPr>
        </p:nvSpPr>
        <p:spPr/>
        <p:txBody>
          <a:bodyPr>
            <a:normAutofit fontScale="92500" lnSpcReduction="10000"/>
          </a:bodyPr>
          <a:lstStyle/>
          <a:p>
            <a:r>
              <a:rPr lang="cy" dirty="0"/>
              <a:t>Dylai’r unigolyn roi cysyniad/caniatâd (er y gallai fod yn berthnasol gofyn i ofalwyr hefyd). Os nad yw’r unigolyn yn gallu rhoi cydsyniad oherwydd galluedd, yna dylai dysgwyr ystyried ai hwn yw’r darn cywir o waith i’w arsylwi. </a:t>
            </a:r>
          </a:p>
          <a:p>
            <a:r>
              <a:rPr lang="en-GB" dirty="0" err="1"/>
              <a:t>Fodd</a:t>
            </a:r>
            <a:r>
              <a:rPr lang="en-GB" dirty="0"/>
              <a:t> </a:t>
            </a:r>
            <a:r>
              <a:rPr lang="en-GB" dirty="0" err="1"/>
              <a:t>bynnag</a:t>
            </a:r>
            <a:r>
              <a:rPr lang="en-GB" dirty="0"/>
              <a:t>, </a:t>
            </a:r>
            <a:r>
              <a:rPr lang="en-GB" dirty="0" err="1"/>
              <a:t>os</a:t>
            </a:r>
            <a:r>
              <a:rPr lang="en-GB" dirty="0"/>
              <a:t> </a:t>
            </a:r>
            <a:r>
              <a:rPr lang="en-GB" dirty="0" err="1"/>
              <a:t>penderfynir</a:t>
            </a:r>
            <a:r>
              <a:rPr lang="en-GB" dirty="0"/>
              <a:t> </a:t>
            </a:r>
            <a:r>
              <a:rPr lang="en-GB" dirty="0" err="1"/>
              <a:t>ei</a:t>
            </a:r>
            <a:r>
              <a:rPr lang="en-GB" dirty="0"/>
              <a:t> </a:t>
            </a:r>
            <a:r>
              <a:rPr lang="en-GB" dirty="0" err="1"/>
              <a:t>fod</a:t>
            </a:r>
            <a:r>
              <a:rPr lang="en-GB" dirty="0"/>
              <a:t> </a:t>
            </a:r>
            <a:r>
              <a:rPr lang="en-GB" dirty="0" err="1"/>
              <a:t>yn</a:t>
            </a:r>
            <a:r>
              <a:rPr lang="en-GB" dirty="0"/>
              <a:t> </a:t>
            </a:r>
            <a:r>
              <a:rPr lang="en-GB" dirty="0" err="1"/>
              <a:t>berthnasol</a:t>
            </a:r>
            <a:r>
              <a:rPr lang="en-GB" dirty="0"/>
              <a:t> </a:t>
            </a:r>
            <a:r>
              <a:rPr lang="en-GB" dirty="0" err="1"/>
              <a:t>i</a:t>
            </a:r>
            <a:r>
              <a:rPr lang="en-GB" dirty="0"/>
              <a:t> </a:t>
            </a:r>
            <a:r>
              <a:rPr lang="en-GB" dirty="0" err="1"/>
              <a:t>wneud</a:t>
            </a:r>
            <a:r>
              <a:rPr lang="en-GB" dirty="0"/>
              <a:t> yr </a:t>
            </a:r>
            <a:r>
              <a:rPr lang="en-GB" dirty="0" err="1"/>
              <a:t>arsylwad</a:t>
            </a:r>
            <a:r>
              <a:rPr lang="en-GB" dirty="0"/>
              <a:t> </a:t>
            </a:r>
            <a:r>
              <a:rPr lang="en-GB" dirty="0" err="1"/>
              <a:t>gyda</a:t>
            </a:r>
            <a:r>
              <a:rPr lang="en-GB" dirty="0"/>
              <a:t> </a:t>
            </a:r>
            <a:r>
              <a:rPr lang="en-GB" dirty="0" err="1"/>
              <a:t>rhywun</a:t>
            </a:r>
            <a:r>
              <a:rPr lang="en-GB" dirty="0"/>
              <a:t> </a:t>
            </a:r>
            <a:r>
              <a:rPr lang="en-GB" dirty="0" err="1"/>
              <a:t>sydd</a:t>
            </a:r>
            <a:r>
              <a:rPr lang="en-GB" dirty="0"/>
              <a:t> ag </a:t>
            </a:r>
            <a:r>
              <a:rPr lang="en-GB" dirty="0" err="1"/>
              <a:t>anawsterau</a:t>
            </a:r>
            <a:r>
              <a:rPr lang="en-GB" dirty="0"/>
              <a:t> </a:t>
            </a:r>
            <a:r>
              <a:rPr lang="en-GB" dirty="0" err="1"/>
              <a:t>galluedd</a:t>
            </a:r>
            <a:r>
              <a:rPr lang="en-GB" dirty="0"/>
              <a:t>, </a:t>
            </a:r>
            <a:r>
              <a:rPr lang="en-GB" dirty="0" err="1"/>
              <a:t>bydd</a:t>
            </a:r>
            <a:r>
              <a:rPr lang="en-GB" dirty="0"/>
              <a:t> </a:t>
            </a:r>
            <a:r>
              <a:rPr lang="en-GB" dirty="0" err="1"/>
              <a:t>rhaid</a:t>
            </a:r>
            <a:r>
              <a:rPr lang="en-GB" dirty="0"/>
              <a:t> </a:t>
            </a:r>
            <a:r>
              <a:rPr lang="en-GB" dirty="0" err="1"/>
              <a:t>i</a:t>
            </a:r>
            <a:r>
              <a:rPr lang="en-GB" dirty="0"/>
              <a:t> chi </a:t>
            </a:r>
            <a:r>
              <a:rPr lang="en-GB" dirty="0" err="1"/>
              <a:t>fod</a:t>
            </a:r>
            <a:r>
              <a:rPr lang="en-GB" dirty="0"/>
              <a:t> </a:t>
            </a:r>
            <a:r>
              <a:rPr lang="en-GB" dirty="0" err="1"/>
              <a:t>yn</a:t>
            </a:r>
            <a:r>
              <a:rPr lang="en-GB" dirty="0"/>
              <a:t> </a:t>
            </a:r>
            <a:r>
              <a:rPr lang="en-GB" dirty="0" err="1"/>
              <a:t>glir</a:t>
            </a:r>
            <a:r>
              <a:rPr lang="en-GB" dirty="0"/>
              <a:t> </a:t>
            </a:r>
            <a:r>
              <a:rPr lang="en-GB" dirty="0" err="1"/>
              <a:t>iawn</a:t>
            </a:r>
            <a:r>
              <a:rPr lang="en-GB" dirty="0"/>
              <a:t> am </a:t>
            </a:r>
            <a:r>
              <a:rPr lang="en-GB" dirty="0" err="1"/>
              <a:t>geisio</a:t>
            </a:r>
            <a:r>
              <a:rPr lang="en-GB" dirty="0"/>
              <a:t> </a:t>
            </a:r>
            <a:r>
              <a:rPr lang="en-GB" dirty="0" err="1"/>
              <a:t>sicrhau</a:t>
            </a:r>
            <a:r>
              <a:rPr lang="en-GB" dirty="0"/>
              <a:t> </a:t>
            </a:r>
            <a:r>
              <a:rPr lang="en-GB" dirty="0" err="1"/>
              <a:t>eich</a:t>
            </a:r>
            <a:r>
              <a:rPr lang="en-GB" dirty="0"/>
              <a:t> bod </a:t>
            </a:r>
            <a:r>
              <a:rPr lang="en-GB" dirty="0" err="1"/>
              <a:t>yn</a:t>
            </a:r>
            <a:r>
              <a:rPr lang="en-GB" dirty="0"/>
              <a:t> </a:t>
            </a:r>
            <a:r>
              <a:rPr lang="en-GB" dirty="0" err="1"/>
              <a:t>cynnwys</a:t>
            </a:r>
            <a:r>
              <a:rPr lang="en-GB" dirty="0"/>
              <a:t> y </a:t>
            </a:r>
            <a:r>
              <a:rPr lang="en-GB" dirty="0" err="1"/>
              <a:t>unigolyn</a:t>
            </a:r>
            <a:r>
              <a:rPr lang="en-GB" dirty="0"/>
              <a:t> </a:t>
            </a:r>
            <a:r>
              <a:rPr lang="en-GB" dirty="0" err="1"/>
              <a:t>a’u</a:t>
            </a:r>
            <a:r>
              <a:rPr lang="en-GB" dirty="0"/>
              <a:t> </a:t>
            </a:r>
            <a:r>
              <a:rPr lang="en-GB" dirty="0" err="1"/>
              <a:t>cadw</a:t>
            </a:r>
            <a:r>
              <a:rPr lang="en-GB" dirty="0"/>
              <a:t> </a:t>
            </a:r>
            <a:r>
              <a:rPr lang="en-GB" dirty="0" err="1"/>
              <a:t>yn</a:t>
            </a:r>
            <a:r>
              <a:rPr lang="en-GB" dirty="0"/>
              <a:t> </a:t>
            </a:r>
            <a:r>
              <a:rPr lang="en-GB" dirty="0" err="1"/>
              <a:t>ganolog</a:t>
            </a:r>
            <a:r>
              <a:rPr lang="en-GB" dirty="0"/>
              <a:t> </a:t>
            </a:r>
            <a:r>
              <a:rPr lang="en-GB" dirty="0" err="1"/>
              <a:t>i’r</a:t>
            </a:r>
            <a:r>
              <a:rPr lang="en-GB" dirty="0"/>
              <a:t> </a:t>
            </a:r>
            <a:r>
              <a:rPr lang="en-GB" dirty="0" err="1"/>
              <a:t>arsylwad</a:t>
            </a:r>
            <a:r>
              <a:rPr lang="en-GB" dirty="0"/>
              <a:t>.</a:t>
            </a:r>
          </a:p>
          <a:p>
            <a:r>
              <a:rPr lang="cy-GB" dirty="0"/>
              <a:t>Dylid gofyn i blentyn am ganiatâd os yw'n briodol i'w oedran, os yw'r plentyn yn rhy ifanc i roi caniatâd gall y rhiant neu'r gofalwr roi caniatâd.</a:t>
            </a:r>
            <a:endParaRPr lang="en-GB" dirty="0"/>
          </a:p>
          <a:p>
            <a:r>
              <a:rPr lang="cy-GB" dirty="0"/>
              <a:t>Mae angen i chi hefyd egluro sut y daethoch i'r casgliad ynghylch pwy ddylai roi caniatâd/cydsyniad.</a:t>
            </a:r>
          </a:p>
          <a:p>
            <a:endParaRPr lang="cy-GB" dirty="0"/>
          </a:p>
          <a:p>
            <a:endParaRPr lang="en-US" dirty="0"/>
          </a:p>
        </p:txBody>
      </p:sp>
      <p:sp>
        <p:nvSpPr>
          <p:cNvPr id="5" name="Footer Placeholder 4">
            <a:extLst>
              <a:ext uri="{FF2B5EF4-FFF2-40B4-BE49-F238E27FC236}">
                <a16:creationId xmlns:a16="http://schemas.microsoft.com/office/drawing/2014/main" id="{3459EA49-BCC5-1D98-47BB-F5A25CCB93AD}"/>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2AB8E01A-9033-F02E-24D5-2833C75C482B}"/>
              </a:ext>
            </a:extLst>
          </p:cNvPr>
          <p:cNvSpPr>
            <a:spLocks noGrp="1"/>
          </p:cNvSpPr>
          <p:nvPr>
            <p:ph type="sldNum" sz="quarter" idx="12"/>
          </p:nvPr>
        </p:nvSpPr>
        <p:spPr/>
        <p:txBody>
          <a:bodyPr/>
          <a:lstStyle/>
          <a:p>
            <a:fld id="{0B6AE6A0-3EF2-408A-870E-EF48D545FFB4}" type="slidenum">
              <a:rPr lang="en-GB" smtClean="0"/>
              <a:t>6</a:t>
            </a:fld>
            <a:endParaRPr lang="en-GB"/>
          </a:p>
        </p:txBody>
      </p:sp>
    </p:spTree>
    <p:extLst>
      <p:ext uri="{BB962C8B-B14F-4D97-AF65-F5344CB8AC3E}">
        <p14:creationId xmlns:p14="http://schemas.microsoft.com/office/powerpoint/2010/main" val="279045220"/>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White puzzle with one red piece">
            <a:extLst>
              <a:ext uri="{FF2B5EF4-FFF2-40B4-BE49-F238E27FC236}">
                <a16:creationId xmlns:a16="http://schemas.microsoft.com/office/drawing/2014/main" id="{0F77C6C3-49E1-3CC1-C098-0AECA6E82AFC}"/>
              </a:ext>
            </a:extLst>
          </p:cNvPr>
          <p:cNvPicPr>
            <a:picLocks noChangeAspect="1"/>
          </p:cNvPicPr>
          <p:nvPr/>
        </p:nvPicPr>
        <p:blipFill>
          <a:blip r:embed="rId3"/>
          <a:stretch>
            <a:fill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715F7D51-8326-74D6-D64D-3C8568EBDF8B}"/>
              </a:ext>
            </a:extLst>
          </p:cNvPr>
          <p:cNvSpPr>
            <a:spLocks noGrp="1"/>
          </p:cNvSpPr>
          <p:nvPr>
            <p:ph type="title"/>
          </p:nvPr>
        </p:nvSpPr>
        <p:spPr>
          <a:xfrm>
            <a:off x="838200" y="178772"/>
            <a:ext cx="10515600" cy="1325563"/>
          </a:xfrm>
        </p:spPr>
        <p:txBody>
          <a:bodyPr>
            <a:normAutofit/>
          </a:bodyPr>
          <a:lstStyle/>
          <a:p>
            <a:r>
              <a:rPr lang="cy" sz="4400" b="1" i="0" u="none" strike="noStrike" cap="none" baseline="0" dirty="0">
                <a:solidFill>
                  <a:srgbClr val="000000"/>
                </a:solidFill>
                <a:effectLst/>
                <a:uFillTx/>
                <a:latin typeface="Calibri Light"/>
              </a:rPr>
              <a:t>Cwestiwn - Tasg 2</a:t>
            </a:r>
          </a:p>
        </p:txBody>
      </p:sp>
      <p:sp>
        <p:nvSpPr>
          <p:cNvPr id="2" name="Content Placeholder 1">
            <a:extLst>
              <a:ext uri="{FF2B5EF4-FFF2-40B4-BE49-F238E27FC236}">
                <a16:creationId xmlns:a16="http://schemas.microsoft.com/office/drawing/2014/main" id="{23772608-055A-16B0-4DF5-D65AD864FF52}"/>
              </a:ext>
            </a:extLst>
          </p:cNvPr>
          <p:cNvSpPr>
            <a:spLocks noGrp="1"/>
          </p:cNvSpPr>
          <p:nvPr>
            <p:ph idx="1"/>
          </p:nvPr>
        </p:nvSpPr>
        <p:spPr>
          <a:xfrm>
            <a:off x="838200" y="1268361"/>
            <a:ext cx="10515600" cy="4908602"/>
          </a:xfrm>
        </p:spPr>
        <p:txBody>
          <a:bodyPr>
            <a:normAutofit lnSpcReduction="10000"/>
          </a:bodyPr>
          <a:lstStyle/>
          <a:p>
            <a:pPr marL="0" indent="0" hangingPunct="0">
              <a:buNone/>
            </a:pPr>
            <a:r>
              <a:rPr lang="cy" sz="2400" b="1" i="0" u="none" strike="noStrike" cap="none" baseline="0" dirty="0">
                <a:solidFill>
                  <a:srgbClr val="000000"/>
                </a:solidFill>
                <a:effectLst/>
                <a:uFillTx/>
                <a:latin typeface="Calibri"/>
              </a:rPr>
              <a:t>CYD-DESTUN </a:t>
            </a:r>
          </a:p>
          <a:p>
            <a:pPr hangingPunct="0"/>
            <a:r>
              <a:rPr lang="cy" sz="2400" b="0" i="0" u="none" strike="noStrike" cap="none" baseline="0" dirty="0">
                <a:solidFill>
                  <a:srgbClr val="000000"/>
                </a:solidFill>
                <a:effectLst/>
                <a:uFillTx/>
                <a:latin typeface="Calibri"/>
              </a:rPr>
              <a:t>Nodwch yr amcanion gwaith cymdeithasol a rhowch ddisgrifiad byr o’r sefyllfa gan gynnwys cyd-destunau daearyddol a deddfwriaethol ac unrhyw faterion diwylliannol, ethnigrwydd ac iaith perthnasol, gan gynnwys sut y cafwyd cydsyniad/caniatâd a sut yr ydych wedi ystyried effaith yr arsylwad ar yr unigolyn sydd angen gofal a chymorth a/neu ei ofalwyr. (300 gair +/- 10%)</a:t>
            </a:r>
          </a:p>
          <a:p>
            <a:pPr marL="109537" indent="0" hangingPunct="0">
              <a:buNone/>
            </a:pPr>
            <a:r>
              <a:rPr lang="cy" sz="2400" b="1" i="0" u="none" strike="noStrike" cap="none" baseline="0" dirty="0">
                <a:solidFill>
                  <a:srgbClr val="000000"/>
                </a:solidFill>
                <a:effectLst/>
                <a:uFillTx/>
                <a:latin typeface="Calibri"/>
              </a:rPr>
              <a:t>Cwestiwn</a:t>
            </a:r>
          </a:p>
          <a:p>
            <a:pPr hangingPunct="0"/>
            <a:r>
              <a:rPr lang="cy" sz="2400" b="0" i="0" u="none" strike="noStrike" cap="none" baseline="0" dirty="0">
                <a:solidFill>
                  <a:srgbClr val="000000"/>
                </a:solidFill>
                <a:effectLst/>
                <a:uFillTx/>
                <a:latin typeface="Calibri"/>
              </a:rPr>
              <a:t>Adlewyrchwch yn feirniadol ar eich dulliau a'ch sgiliau cyfathrebu yn ystod yr arsylwad; gan gynnwys sut y gwnaethoch nodi a oedd gennych y sgiliau cyfathrebu angenrheidiol i weithio gyda’r unigolyn sydd angen gofal a chymorth a/neu ei ofalwyr.  Rhaid i chi ddefnyddio dull sy'n canolbwyntio ar yr unigolyn i ddangos integreiddio moeseg a gwerthoedd gwaith cymdeithasol a'r Cod Ymarfer Proffesiynol. Rhaid i hyn gynnwys ymarfer diwylliannol ac ieithyddol sensitif ac egwyddorion y “Cynnig Rhagweithiol” a chyfeirio at “Mwy na Geiriau” (Llywodraeth Cymru, 2022-2027) (1300 gair +/- 10%).</a:t>
            </a:r>
          </a:p>
          <a:p>
            <a:endParaRPr lang="en-US" sz="2000" dirty="0"/>
          </a:p>
        </p:txBody>
      </p:sp>
      <p:sp>
        <p:nvSpPr>
          <p:cNvPr id="4" name="Footer Placeholder 3">
            <a:extLst>
              <a:ext uri="{FF2B5EF4-FFF2-40B4-BE49-F238E27FC236}">
                <a16:creationId xmlns:a16="http://schemas.microsoft.com/office/drawing/2014/main" id="{529674B5-9365-ABE4-F243-EF29CE6A2CCD}"/>
              </a:ext>
            </a:extLst>
          </p:cNvPr>
          <p:cNvSpPr>
            <a:spLocks noGrp="1"/>
          </p:cNvSpPr>
          <p:nvPr>
            <p:ph type="ftr" sz="quarter" idx="11"/>
          </p:nvPr>
        </p:nvSpPr>
        <p:spPr>
          <a:xfrm>
            <a:off x="4038599" y="6356350"/>
            <a:ext cx="4815689"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966737FC-B335-BAE2-CD58-D6B9D33CC5FF}"/>
              </a:ext>
            </a:extLst>
          </p:cNvPr>
          <p:cNvSpPr>
            <a:spLocks noGrp="1"/>
          </p:cNvSpPr>
          <p:nvPr>
            <p:ph type="sldNum" sz="quarter" idx="12"/>
          </p:nvPr>
        </p:nvSpPr>
        <p:spPr/>
        <p:txBody>
          <a:bodyPr/>
          <a:lstStyle/>
          <a:p>
            <a:fld id="{0B6AE6A0-3EF2-408A-870E-EF48D545FFB4}" type="slidenum">
              <a:rPr lang="en-GB" smtClean="0"/>
              <a:t>7</a:t>
            </a:fld>
            <a:endParaRPr lang="en-GB"/>
          </a:p>
        </p:txBody>
      </p:sp>
    </p:spTree>
    <p:extLst>
      <p:ext uri="{BB962C8B-B14F-4D97-AF65-F5344CB8AC3E}">
        <p14:creationId xmlns:p14="http://schemas.microsoft.com/office/powerpoint/2010/main" val="3223667706"/>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A9EB1-FD07-7B92-85C1-06F68F3F037D}"/>
              </a:ext>
            </a:extLst>
          </p:cNvPr>
          <p:cNvSpPr>
            <a:spLocks noGrp="1"/>
          </p:cNvSpPr>
          <p:nvPr>
            <p:ph type="title"/>
          </p:nvPr>
        </p:nvSpPr>
        <p:spPr>
          <a:xfrm>
            <a:off x="836612" y="271462"/>
            <a:ext cx="10515600" cy="1325563"/>
          </a:xfrm>
        </p:spPr>
        <p:txBody>
          <a:bodyPr>
            <a:normAutofit/>
          </a:bodyPr>
          <a:lstStyle/>
          <a:p>
            <a:r>
              <a:rPr lang="cy" sz="3600" b="1" i="0" u="none" strike="noStrike" cap="none" baseline="0" dirty="0">
                <a:solidFill>
                  <a:srgbClr val="000000"/>
                </a:solidFill>
                <a:effectLst/>
                <a:uFillTx/>
                <a:latin typeface="Arial"/>
              </a:rPr>
              <a:t>Canlyniadau Dysgu GCC </a:t>
            </a:r>
            <a:br>
              <a:rPr sz="3600" dirty="0"/>
            </a:br>
            <a:r>
              <a:rPr lang="cy" sz="3600" b="0" i="0" u="none" strike="noStrike" cap="none" baseline="0" dirty="0">
                <a:solidFill>
                  <a:srgbClr val="000000"/>
                </a:solidFill>
                <a:effectLst/>
                <a:uFillTx/>
                <a:latin typeface="Arial"/>
              </a:rPr>
              <a:t>Tasg 2 - Arsylwi ac adborth</a:t>
            </a:r>
          </a:p>
        </p:txBody>
      </p:sp>
      <p:sp>
        <p:nvSpPr>
          <p:cNvPr id="3" name="Text Placeholder 2">
            <a:extLst>
              <a:ext uri="{FF2B5EF4-FFF2-40B4-BE49-F238E27FC236}">
                <a16:creationId xmlns:a16="http://schemas.microsoft.com/office/drawing/2014/main" id="{2DF050E5-6732-649B-7BD8-5D65E86FF555}"/>
              </a:ext>
            </a:extLst>
          </p:cNvPr>
          <p:cNvSpPr>
            <a:spLocks noGrp="1"/>
          </p:cNvSpPr>
          <p:nvPr>
            <p:ph type="body" idx="1"/>
          </p:nvPr>
        </p:nvSpPr>
        <p:spPr>
          <a:xfrm>
            <a:off x="836612" y="1847850"/>
            <a:ext cx="10515600" cy="823912"/>
          </a:xfrm>
        </p:spPr>
        <p:txBody>
          <a:bodyPr>
            <a:noAutofit/>
          </a:bodyPr>
          <a:lstStyle/>
          <a:p>
            <a:r>
              <a:rPr lang="cy" b="0" i="0" u="none" strike="noStrike" cap="none" baseline="0" dirty="0">
                <a:solidFill>
                  <a:srgbClr val="000000"/>
                </a:solidFill>
                <a:effectLst/>
                <a:uFillTx/>
                <a:latin typeface="Calibri"/>
              </a:rPr>
              <a:t>Dyma'r 2 ganlyniad dysgu i ddangos tystiolaeth ar eu cyfer </a:t>
            </a:r>
            <a:r>
              <a:rPr lang="cy-GB" b="0" dirty="0"/>
              <a:t>yn nhasg 2.</a:t>
            </a:r>
          </a:p>
          <a:p>
            <a:r>
              <a:rPr lang="cy" b="0" i="0" u="none" strike="noStrike" cap="none" baseline="0" dirty="0">
                <a:solidFill>
                  <a:srgbClr val="000000"/>
                </a:solidFill>
                <a:effectLst/>
                <a:uFillTx/>
                <a:latin typeface="Calibri"/>
              </a:rPr>
              <a:t>Yna caiff y rhain eu dadansoddi ymhellach yn “feini prawf asesu” sy’n rhoi mwy o fanylion am sut </a:t>
            </a:r>
            <a:r>
              <a:rPr lang="cy" b="0" dirty="0">
                <a:solidFill>
                  <a:srgbClr val="000000"/>
                </a:solidFill>
                <a:latin typeface="Calibri"/>
              </a:rPr>
              <a:t>y</a:t>
            </a:r>
            <a:r>
              <a:rPr lang="cy" b="0" i="0" u="none" strike="noStrike" cap="none" baseline="0" dirty="0">
                <a:solidFill>
                  <a:srgbClr val="000000"/>
                </a:solidFill>
                <a:effectLst/>
                <a:uFillTx/>
                <a:latin typeface="Calibri"/>
              </a:rPr>
              <a:t> g</a:t>
            </a:r>
            <a:r>
              <a:rPr lang="cy" b="0" dirty="0">
                <a:solidFill>
                  <a:srgbClr val="000000"/>
                </a:solidFill>
                <a:latin typeface="Calibri"/>
              </a:rPr>
              <a:t>a</a:t>
            </a:r>
            <a:r>
              <a:rPr lang="cy" b="0" i="0" u="none" strike="noStrike" cap="none" baseline="0" dirty="0">
                <a:solidFill>
                  <a:srgbClr val="000000"/>
                </a:solidFill>
                <a:effectLst/>
                <a:uFillTx/>
                <a:latin typeface="Calibri"/>
              </a:rPr>
              <a:t>llwch wneud hyn </a:t>
            </a:r>
            <a:r>
              <a:rPr lang="cy-GB" b="0" dirty="0"/>
              <a:t>(gweler atodiad 4 y llawlyfr).</a:t>
            </a:r>
          </a:p>
        </p:txBody>
      </p:sp>
      <p:sp>
        <p:nvSpPr>
          <p:cNvPr id="4" name="Content Placeholder 3">
            <a:extLst>
              <a:ext uri="{FF2B5EF4-FFF2-40B4-BE49-F238E27FC236}">
                <a16:creationId xmlns:a16="http://schemas.microsoft.com/office/drawing/2014/main" id="{D2A4502B-DA47-A1DD-CC94-A4FEA91FED9F}"/>
              </a:ext>
            </a:extLst>
          </p:cNvPr>
          <p:cNvSpPr>
            <a:spLocks noGrp="1"/>
          </p:cNvSpPr>
          <p:nvPr>
            <p:ph sz="half" idx="2"/>
          </p:nvPr>
        </p:nvSpPr>
        <p:spPr>
          <a:xfrm>
            <a:off x="836612" y="2671762"/>
            <a:ext cx="5157787" cy="3684588"/>
          </a:xfrm>
        </p:spPr>
        <p:txBody>
          <a:bodyPr>
            <a:norm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effectLst/>
                <a:uFillTx/>
              </a:rPr>
              <a:t>1. Cymhwyso dadansoddiad wrth asesu i lywio ymyriadau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1" i="1" u="none" strike="noStrike" cap="none" baseline="0" dirty="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effectLst/>
                <a:uFillTx/>
              </a:rPr>
              <a:t>1.2.</a:t>
            </a:r>
            <a:r>
              <a:rPr lang="cy" sz="2400" b="0" i="0" u="none" strike="noStrike" cap="none" baseline="0" dirty="0">
                <a:solidFill>
                  <a:srgbClr val="000000"/>
                </a:solidFill>
                <a:effectLst/>
                <a:uFillTx/>
                <a:latin typeface="Calibri"/>
              </a:rPr>
              <a:t> </a:t>
            </a:r>
            <a:r>
              <a:rPr lang="cy" sz="2400" b="0" i="0" u="none" strike="noStrike" cap="none" baseline="0" dirty="0">
                <a:solidFill>
                  <a:srgbClr val="000000"/>
                </a:solidFill>
                <a:effectLst/>
                <a:uFillTx/>
                <a:latin typeface="Arial"/>
              </a:rPr>
              <a:t>Defnyddio dull sy’n canolbwyntio ar y dinesydd, ac ar ganlyniadau, i wneud asesiadau amrywiol er mwyn hybu a chefnogi llesiant</a:t>
            </a:r>
          </a:p>
          <a:p>
            <a:endParaRPr lang="en-US" dirty="0"/>
          </a:p>
        </p:txBody>
      </p:sp>
      <p:sp>
        <p:nvSpPr>
          <p:cNvPr id="5" name="Content Placeholder 4">
            <a:extLst>
              <a:ext uri="{FF2B5EF4-FFF2-40B4-BE49-F238E27FC236}">
                <a16:creationId xmlns:a16="http://schemas.microsoft.com/office/drawing/2014/main" id="{0E9458AF-CEA9-8AFA-D49A-5BECE648B984}"/>
              </a:ext>
            </a:extLst>
          </p:cNvPr>
          <p:cNvSpPr>
            <a:spLocks noGrp="1"/>
          </p:cNvSpPr>
          <p:nvPr>
            <p:ph sz="quarter" idx="4"/>
          </p:nvPr>
        </p:nvSpPr>
        <p:spPr>
          <a:xfrm>
            <a:off x="6169024" y="2688818"/>
            <a:ext cx="5183188" cy="3684588"/>
          </a:xfrm>
        </p:spPr>
        <p:txBody>
          <a:bodyPr>
            <a:norm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1" i="0" u="none" strike="noStrike" cap="none" baseline="0" dirty="0">
                <a:solidFill>
                  <a:srgbClr val="000000"/>
                </a:solidFill>
                <a:effectLst/>
                <a:uFillTx/>
                <a:latin typeface="Arial"/>
              </a:rPr>
              <a:t>2. Gweithio ar y cyd â Defnyddwyr Gwasanaeth, Gofalwyr a Gweithwyr Proffesiynol Eraill</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1" i="1" u="none" strike="noStrike" cap="none" baseline="0" dirty="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effectLst/>
                <a:uFillTx/>
              </a:rPr>
              <a:t>2.1.</a:t>
            </a:r>
            <a:r>
              <a:rPr lang="cy" sz="2400" b="0" i="0" u="none" strike="noStrike" cap="none" baseline="0" dirty="0">
                <a:solidFill>
                  <a:srgbClr val="000000"/>
                </a:solidFill>
                <a:effectLst/>
                <a:uFillTx/>
                <a:latin typeface="Calibri"/>
              </a:rPr>
              <a:t> </a:t>
            </a:r>
            <a:r>
              <a:rPr lang="cy" sz="2400" b="0" i="0" u="none" strike="noStrike" cap="none" baseline="0" dirty="0">
                <a:solidFill>
                  <a:srgbClr val="000000"/>
                </a:solidFill>
                <a:effectLst/>
                <a:uFillTx/>
                <a:latin typeface="Arial"/>
              </a:rPr>
              <a:t>Cyfathrebu’n effeithiol gyda phobl sydd angen gofal a chymorth a’u gofalwyr</a:t>
            </a:r>
          </a:p>
          <a:p>
            <a:endParaRPr lang="en-US" dirty="0"/>
          </a:p>
        </p:txBody>
      </p:sp>
      <p:sp>
        <p:nvSpPr>
          <p:cNvPr id="6" name="Footer Placeholder 5">
            <a:extLst>
              <a:ext uri="{FF2B5EF4-FFF2-40B4-BE49-F238E27FC236}">
                <a16:creationId xmlns:a16="http://schemas.microsoft.com/office/drawing/2014/main" id="{1081DA3F-9F01-44A2-81EF-74B55394D809}"/>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7" name="Slide Number Placeholder 6">
            <a:extLst>
              <a:ext uri="{FF2B5EF4-FFF2-40B4-BE49-F238E27FC236}">
                <a16:creationId xmlns:a16="http://schemas.microsoft.com/office/drawing/2014/main" id="{9D61E91B-5B70-ED7B-BA71-62521BB1FB19}"/>
              </a:ext>
            </a:extLst>
          </p:cNvPr>
          <p:cNvSpPr>
            <a:spLocks noGrp="1"/>
          </p:cNvSpPr>
          <p:nvPr>
            <p:ph type="sldNum" sz="quarter" idx="12"/>
          </p:nvPr>
        </p:nvSpPr>
        <p:spPr/>
        <p:txBody>
          <a:bodyPr/>
          <a:lstStyle/>
          <a:p>
            <a:fld id="{0B6AE6A0-3EF2-408A-870E-EF48D545FFB4}" type="slidenum">
              <a:rPr lang="en-GB" smtClean="0"/>
              <a:t>8</a:t>
            </a:fld>
            <a:endParaRPr lang="en-GB"/>
          </a:p>
        </p:txBody>
      </p:sp>
    </p:spTree>
    <p:extLst>
      <p:ext uri="{BB962C8B-B14F-4D97-AF65-F5344CB8AC3E}">
        <p14:creationId xmlns:p14="http://schemas.microsoft.com/office/powerpoint/2010/main" val="47824813"/>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A8AAC95-3719-4BCD-B710-4160043D9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3">
            <a:extLst>
              <a:ext uri="{FF2B5EF4-FFF2-40B4-BE49-F238E27FC236}">
                <a16:creationId xmlns:a16="http://schemas.microsoft.com/office/drawing/2014/main" id="{73A6D7BA-50E4-42FE-A0E3-FC42B7EC4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2767722"/>
            <a:ext cx="3021543" cy="1532055"/>
          </a:xfrm>
          <a:custGeom>
            <a:avLst/>
            <a:gdLst>
              <a:gd name="connsiteX0" fmla="*/ 3021543 w 3021543"/>
              <a:gd name="connsiteY0" fmla="*/ 0 h 1532055"/>
              <a:gd name="connsiteX1" fmla="*/ 2963800 w 3021543"/>
              <a:gd name="connsiteY1" fmla="*/ 7730 h 1532055"/>
              <a:gd name="connsiteX2" fmla="*/ 2793803 w 3021543"/>
              <a:gd name="connsiteY2" fmla="*/ 25704 h 1532055"/>
              <a:gd name="connsiteX3" fmla="*/ 2414348 w 3021543"/>
              <a:gd name="connsiteY3" fmla="*/ 31695 h 1532055"/>
              <a:gd name="connsiteX4" fmla="*/ 2091558 w 3021543"/>
              <a:gd name="connsiteY4" fmla="*/ 29298 h 1532055"/>
              <a:gd name="connsiteX5" fmla="*/ 1645319 w 3021543"/>
              <a:gd name="connsiteY5" fmla="*/ 30497 h 1532055"/>
              <a:gd name="connsiteX6" fmla="*/ 1243602 w 3021543"/>
              <a:gd name="connsiteY6" fmla="*/ 64048 h 1532055"/>
              <a:gd name="connsiteX7" fmla="*/ 753851 w 3021543"/>
              <a:gd name="connsiteY7" fmla="*/ 61651 h 1532055"/>
              <a:gd name="connsiteX8" fmla="*/ 465465 w 3021543"/>
              <a:gd name="connsiteY8" fmla="*/ 123960 h 1532055"/>
              <a:gd name="connsiteX9" fmla="*/ 546416 w 3021543"/>
              <a:gd name="connsiteY9" fmla="*/ 145529 h 1532055"/>
              <a:gd name="connsiteX10" fmla="*/ 689091 w 3021543"/>
              <a:gd name="connsiteY10" fmla="*/ 192260 h 1532055"/>
              <a:gd name="connsiteX11" fmla="*/ 704269 w 3021543"/>
              <a:gd name="connsiteY11" fmla="*/ 222217 h 1532055"/>
              <a:gd name="connsiteX12" fmla="*/ 683020 w 3021543"/>
              <a:gd name="connsiteY12" fmla="*/ 236595 h 1532055"/>
              <a:gd name="connsiteX13" fmla="*/ 621295 w 3021543"/>
              <a:gd name="connsiteY13" fmla="*/ 264155 h 1532055"/>
              <a:gd name="connsiteX14" fmla="*/ 848968 w 3021543"/>
              <a:gd name="connsiteY14" fmla="*/ 304896 h 1532055"/>
              <a:gd name="connsiteX15" fmla="*/ 768018 w 3021543"/>
              <a:gd name="connsiteY15" fmla="*/ 330059 h 1532055"/>
              <a:gd name="connsiteX16" fmla="*/ 684032 w 3021543"/>
              <a:gd name="connsiteY16" fmla="*/ 348032 h 1532055"/>
              <a:gd name="connsiteX17" fmla="*/ 592962 w 3021543"/>
              <a:gd name="connsiteY17" fmla="*/ 361213 h 1532055"/>
              <a:gd name="connsiteX18" fmla="*/ 509988 w 3021543"/>
              <a:gd name="connsiteY18" fmla="*/ 387575 h 1532055"/>
              <a:gd name="connsiteX19" fmla="*/ 726531 w 3021543"/>
              <a:gd name="connsiteY19" fmla="*/ 398359 h 1532055"/>
              <a:gd name="connsiteX20" fmla="*/ 614212 w 3021543"/>
              <a:gd name="connsiteY20" fmla="*/ 422324 h 1532055"/>
              <a:gd name="connsiteX21" fmla="*/ 522131 w 3021543"/>
              <a:gd name="connsiteY21" fmla="*/ 453478 h 1532055"/>
              <a:gd name="connsiteX22" fmla="*/ 457370 w 3021543"/>
              <a:gd name="connsiteY22" fmla="*/ 467857 h 1532055"/>
              <a:gd name="connsiteX23" fmla="*/ 388562 w 3021543"/>
              <a:gd name="connsiteY23" fmla="*/ 471452 h 1532055"/>
              <a:gd name="connsiteX24" fmla="*/ 372372 w 3021543"/>
              <a:gd name="connsiteY24" fmla="*/ 494218 h 1532055"/>
              <a:gd name="connsiteX25" fmla="*/ 393622 w 3021543"/>
              <a:gd name="connsiteY25" fmla="*/ 518184 h 1532055"/>
              <a:gd name="connsiteX26" fmla="*/ 426002 w 3021543"/>
              <a:gd name="connsiteY26" fmla="*/ 520580 h 1532055"/>
              <a:gd name="connsiteX27" fmla="*/ 619271 w 3021543"/>
              <a:gd name="connsiteY27" fmla="*/ 526571 h 1532055"/>
              <a:gd name="connsiteX28" fmla="*/ 0 w 3021543"/>
              <a:gd name="connsiteY28" fmla="*/ 579294 h 1532055"/>
              <a:gd name="connsiteX29" fmla="*/ 83986 w 3021543"/>
              <a:gd name="connsiteY29" fmla="*/ 611647 h 1532055"/>
              <a:gd name="connsiteX30" fmla="*/ 112319 w 3021543"/>
              <a:gd name="connsiteY30" fmla="*/ 700317 h 1532055"/>
              <a:gd name="connsiteX31" fmla="*/ 215531 w 3021543"/>
              <a:gd name="connsiteY31" fmla="*/ 750643 h 1532055"/>
              <a:gd name="connsiteX32" fmla="*/ 282315 w 3021543"/>
              <a:gd name="connsiteY32" fmla="*/ 768617 h 1532055"/>
              <a:gd name="connsiteX33" fmla="*/ 435109 w 3021543"/>
              <a:gd name="connsiteY33" fmla="*/ 794979 h 1532055"/>
              <a:gd name="connsiteX34" fmla="*/ 457370 w 3021543"/>
              <a:gd name="connsiteY34" fmla="*/ 838116 h 1532055"/>
              <a:gd name="connsiteX35" fmla="*/ 476596 w 3021543"/>
              <a:gd name="connsiteY35" fmla="*/ 886046 h 1532055"/>
              <a:gd name="connsiteX36" fmla="*/ 517071 w 3021543"/>
              <a:gd name="connsiteY36" fmla="*/ 917200 h 1532055"/>
              <a:gd name="connsiteX37" fmla="*/ 202377 w 3021543"/>
              <a:gd name="connsiteY37" fmla="*/ 912407 h 1532055"/>
              <a:gd name="connsiteX38" fmla="*/ 557546 w 3021543"/>
              <a:gd name="connsiteY38" fmla="*/ 1013060 h 1532055"/>
              <a:gd name="connsiteX39" fmla="*/ 526178 w 3021543"/>
              <a:gd name="connsiteY39" fmla="*/ 1052602 h 1532055"/>
              <a:gd name="connsiteX40" fmla="*/ 720459 w 3021543"/>
              <a:gd name="connsiteY40" fmla="*/ 1106523 h 1532055"/>
              <a:gd name="connsiteX41" fmla="*/ 616236 w 3021543"/>
              <a:gd name="connsiteY41" fmla="*/ 1112514 h 1532055"/>
              <a:gd name="connsiteX42" fmla="*/ 1222353 w 3021543"/>
              <a:gd name="connsiteY42" fmla="*/ 1337785 h 1532055"/>
              <a:gd name="connsiteX43" fmla="*/ 2087511 w 3021543"/>
              <a:gd name="connsiteY43" fmla="*/ 1500747 h 1532055"/>
              <a:gd name="connsiteX44" fmla="*/ 2425479 w 3021543"/>
              <a:gd name="connsiteY44" fmla="*/ 1531901 h 1532055"/>
              <a:gd name="connsiteX45" fmla="*/ 2809994 w 3021543"/>
              <a:gd name="connsiteY45" fmla="*/ 1522315 h 1532055"/>
              <a:gd name="connsiteX46" fmla="*/ 2953618 w 3021543"/>
              <a:gd name="connsiteY46" fmla="*/ 1512448 h 1532055"/>
              <a:gd name="connsiteX47" fmla="*/ 3021543 w 3021543"/>
              <a:gd name="connsiteY47" fmla="*/ 1502657 h 1532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532055">
                <a:moveTo>
                  <a:pt x="3021543" y="0"/>
                </a:moveTo>
                <a:lnTo>
                  <a:pt x="2963800" y="7730"/>
                </a:lnTo>
                <a:cubicBezTo>
                  <a:pt x="2907134" y="14919"/>
                  <a:pt x="2850469" y="24506"/>
                  <a:pt x="2793803" y="25704"/>
                </a:cubicBezTo>
                <a:cubicBezTo>
                  <a:pt x="2667318" y="29298"/>
                  <a:pt x="2539821" y="20911"/>
                  <a:pt x="2414348" y="31695"/>
                </a:cubicBezTo>
                <a:cubicBezTo>
                  <a:pt x="2307089" y="41281"/>
                  <a:pt x="2198818" y="30497"/>
                  <a:pt x="2091558" y="29298"/>
                </a:cubicBezTo>
                <a:cubicBezTo>
                  <a:pt x="1942812" y="28100"/>
                  <a:pt x="1793053" y="19713"/>
                  <a:pt x="1645319" y="30497"/>
                </a:cubicBezTo>
                <a:cubicBezTo>
                  <a:pt x="1510738" y="38885"/>
                  <a:pt x="1376158" y="41281"/>
                  <a:pt x="1243602" y="64048"/>
                </a:cubicBezTo>
                <a:cubicBezTo>
                  <a:pt x="1079677" y="76030"/>
                  <a:pt x="916765" y="68841"/>
                  <a:pt x="753851" y="61651"/>
                </a:cubicBezTo>
                <a:cubicBezTo>
                  <a:pt x="653675" y="56858"/>
                  <a:pt x="554511" y="41281"/>
                  <a:pt x="465465" y="123960"/>
                </a:cubicBezTo>
                <a:cubicBezTo>
                  <a:pt x="489751" y="143132"/>
                  <a:pt x="519095" y="139537"/>
                  <a:pt x="546416" y="145529"/>
                </a:cubicBezTo>
                <a:cubicBezTo>
                  <a:pt x="594986" y="157511"/>
                  <a:pt x="643557" y="169493"/>
                  <a:pt x="689091" y="192260"/>
                </a:cubicBezTo>
                <a:cubicBezTo>
                  <a:pt x="699210" y="197053"/>
                  <a:pt x="708317" y="206639"/>
                  <a:pt x="704269" y="222217"/>
                </a:cubicBezTo>
                <a:cubicBezTo>
                  <a:pt x="701234" y="234199"/>
                  <a:pt x="691115" y="234199"/>
                  <a:pt x="683020" y="236595"/>
                </a:cubicBezTo>
                <a:cubicBezTo>
                  <a:pt x="664806" y="243785"/>
                  <a:pt x="642545" y="238992"/>
                  <a:pt x="621295" y="264155"/>
                </a:cubicBezTo>
                <a:cubicBezTo>
                  <a:pt x="702245" y="277336"/>
                  <a:pt x="780160" y="252172"/>
                  <a:pt x="848968" y="304896"/>
                </a:cubicBezTo>
                <a:cubicBezTo>
                  <a:pt x="823671" y="331257"/>
                  <a:pt x="795339" y="325266"/>
                  <a:pt x="768018" y="330059"/>
                </a:cubicBezTo>
                <a:cubicBezTo>
                  <a:pt x="739685" y="334852"/>
                  <a:pt x="712365" y="343240"/>
                  <a:pt x="684032" y="348032"/>
                </a:cubicBezTo>
                <a:cubicBezTo>
                  <a:pt x="653675" y="354023"/>
                  <a:pt x="623319" y="355222"/>
                  <a:pt x="592962" y="361213"/>
                </a:cubicBezTo>
                <a:cubicBezTo>
                  <a:pt x="567666" y="366006"/>
                  <a:pt x="540345" y="357618"/>
                  <a:pt x="509988" y="387575"/>
                </a:cubicBezTo>
                <a:cubicBezTo>
                  <a:pt x="584867" y="409143"/>
                  <a:pt x="652663" y="376790"/>
                  <a:pt x="726531" y="398359"/>
                </a:cubicBezTo>
                <a:cubicBezTo>
                  <a:pt x="683020" y="417531"/>
                  <a:pt x="647604" y="411539"/>
                  <a:pt x="614212" y="422324"/>
                </a:cubicBezTo>
                <a:cubicBezTo>
                  <a:pt x="583855" y="433108"/>
                  <a:pt x="547428" y="421126"/>
                  <a:pt x="522131" y="453478"/>
                </a:cubicBezTo>
                <a:cubicBezTo>
                  <a:pt x="502905" y="478641"/>
                  <a:pt x="482668" y="482236"/>
                  <a:pt x="457370" y="467857"/>
                </a:cubicBezTo>
                <a:cubicBezTo>
                  <a:pt x="435109" y="454676"/>
                  <a:pt x="410824" y="458271"/>
                  <a:pt x="388562" y="471452"/>
                </a:cubicBezTo>
                <a:cubicBezTo>
                  <a:pt x="380468" y="476245"/>
                  <a:pt x="372372" y="482236"/>
                  <a:pt x="372372" y="494218"/>
                </a:cubicBezTo>
                <a:cubicBezTo>
                  <a:pt x="372372" y="510994"/>
                  <a:pt x="382491" y="515787"/>
                  <a:pt x="393622" y="518184"/>
                </a:cubicBezTo>
                <a:cubicBezTo>
                  <a:pt x="403741" y="520580"/>
                  <a:pt x="415883" y="522977"/>
                  <a:pt x="426002" y="520580"/>
                </a:cubicBezTo>
                <a:cubicBezTo>
                  <a:pt x="490762" y="507399"/>
                  <a:pt x="554511" y="528968"/>
                  <a:pt x="619271" y="526571"/>
                </a:cubicBezTo>
                <a:cubicBezTo>
                  <a:pt x="415883" y="578096"/>
                  <a:pt x="210471" y="561321"/>
                  <a:pt x="0" y="579294"/>
                </a:cubicBezTo>
                <a:cubicBezTo>
                  <a:pt x="27321" y="615241"/>
                  <a:pt x="62737" y="585286"/>
                  <a:pt x="83986" y="611647"/>
                </a:cubicBezTo>
                <a:cubicBezTo>
                  <a:pt x="63748" y="666766"/>
                  <a:pt x="71844" y="696722"/>
                  <a:pt x="112319" y="700317"/>
                </a:cubicBezTo>
                <a:cubicBezTo>
                  <a:pt x="151782" y="703912"/>
                  <a:pt x="194281" y="684740"/>
                  <a:pt x="215531" y="750643"/>
                </a:cubicBezTo>
                <a:cubicBezTo>
                  <a:pt x="221602" y="771014"/>
                  <a:pt x="259042" y="765023"/>
                  <a:pt x="282315" y="768617"/>
                </a:cubicBezTo>
                <a:cubicBezTo>
                  <a:pt x="332909" y="777005"/>
                  <a:pt x="386539" y="768617"/>
                  <a:pt x="435109" y="794979"/>
                </a:cubicBezTo>
                <a:cubicBezTo>
                  <a:pt x="454335" y="804565"/>
                  <a:pt x="467489" y="811754"/>
                  <a:pt x="457370" y="838116"/>
                </a:cubicBezTo>
                <a:cubicBezTo>
                  <a:pt x="447252" y="865675"/>
                  <a:pt x="460406" y="875261"/>
                  <a:pt x="476596" y="886046"/>
                </a:cubicBezTo>
                <a:cubicBezTo>
                  <a:pt x="488739" y="894433"/>
                  <a:pt x="506953" y="892037"/>
                  <a:pt x="517071" y="917200"/>
                </a:cubicBezTo>
                <a:cubicBezTo>
                  <a:pt x="410824" y="913605"/>
                  <a:pt x="307612" y="893235"/>
                  <a:pt x="202377" y="912407"/>
                </a:cubicBezTo>
                <a:cubicBezTo>
                  <a:pt x="317731" y="960337"/>
                  <a:pt x="444216" y="957940"/>
                  <a:pt x="557546" y="1013060"/>
                </a:cubicBezTo>
                <a:cubicBezTo>
                  <a:pt x="553499" y="1032232"/>
                  <a:pt x="527190" y="1023844"/>
                  <a:pt x="526178" y="1052602"/>
                </a:cubicBezTo>
                <a:cubicBezTo>
                  <a:pt x="585879" y="1082558"/>
                  <a:pt x="657723" y="1062188"/>
                  <a:pt x="720459" y="1106523"/>
                </a:cubicBezTo>
                <a:cubicBezTo>
                  <a:pt x="684032" y="1126893"/>
                  <a:pt x="650640" y="1093342"/>
                  <a:pt x="616236" y="1112514"/>
                </a:cubicBezTo>
                <a:cubicBezTo>
                  <a:pt x="627367" y="1141273"/>
                  <a:pt x="1131283" y="1318613"/>
                  <a:pt x="1222353" y="1337785"/>
                </a:cubicBezTo>
                <a:cubicBezTo>
                  <a:pt x="1407527" y="1377327"/>
                  <a:pt x="1940788" y="1477980"/>
                  <a:pt x="2087511" y="1500747"/>
                </a:cubicBezTo>
                <a:cubicBezTo>
                  <a:pt x="2200841" y="1517522"/>
                  <a:pt x="2313160" y="1530703"/>
                  <a:pt x="2425479" y="1531901"/>
                </a:cubicBezTo>
                <a:cubicBezTo>
                  <a:pt x="2553988" y="1533099"/>
                  <a:pt x="2681485" y="1527108"/>
                  <a:pt x="2809994" y="1522315"/>
                </a:cubicBezTo>
                <a:cubicBezTo>
                  <a:pt x="2858058" y="1520518"/>
                  <a:pt x="2905933" y="1517372"/>
                  <a:pt x="2953618" y="1512448"/>
                </a:cubicBezTo>
                <a:lnTo>
                  <a:pt x="3021543" y="1502657"/>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5C72E30-46AE-F4CB-2B36-9C21BA5BE74C}"/>
              </a:ext>
            </a:extLst>
          </p:cNvPr>
          <p:cNvSpPr>
            <a:spLocks noGrp="1"/>
          </p:cNvSpPr>
          <p:nvPr>
            <p:ph type="title"/>
          </p:nvPr>
        </p:nvSpPr>
        <p:spPr>
          <a:xfrm>
            <a:off x="303337" y="-45895"/>
            <a:ext cx="10143714" cy="1198982"/>
          </a:xfrm>
        </p:spPr>
        <p:txBody>
          <a:bodyPr>
            <a:normAutofit/>
          </a:bodyPr>
          <a:lstStyle/>
          <a:p>
            <a:r>
              <a:rPr lang="cy" b="0" i="0" u="none" strike="noStrike" cap="none" baseline="0" dirty="0">
                <a:effectLst/>
                <a:uFillTx/>
              </a:rPr>
              <a:t>Canlyniad Dysgu 1</a:t>
            </a:r>
          </a:p>
        </p:txBody>
      </p:sp>
      <p:sp>
        <p:nvSpPr>
          <p:cNvPr id="4" name="Content Placeholder 3">
            <a:extLst>
              <a:ext uri="{FF2B5EF4-FFF2-40B4-BE49-F238E27FC236}">
                <a16:creationId xmlns:a16="http://schemas.microsoft.com/office/drawing/2014/main" id="{931D671E-655A-D3A1-3D7B-686B76DDE59A}"/>
              </a:ext>
            </a:extLst>
          </p:cNvPr>
          <p:cNvSpPr>
            <a:spLocks noGrp="1"/>
          </p:cNvSpPr>
          <p:nvPr>
            <p:ph idx="1"/>
          </p:nvPr>
        </p:nvSpPr>
        <p:spPr>
          <a:xfrm>
            <a:off x="609600" y="1"/>
            <a:ext cx="10744200" cy="5721789"/>
          </a:xfrm>
        </p:spPr>
        <p:txBody>
          <a:bodyPr anchor="ctr">
            <a:no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b="0" i="0" u="none" strike="noStrike" cap="none" baseline="0" dirty="0">
              <a:effectLst/>
              <a:uFillTx/>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dirty="0"/>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b="0" i="0" u="none" strike="noStrike" cap="none" baseline="0" dirty="0">
              <a:effectLst/>
              <a:uFillTx/>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dirty="0">
                <a:latin typeface="Arial" panose="020B0604020202020204" pitchFamily="34" charset="0"/>
                <a:cs typeface="Arial" panose="020B0604020202020204" pitchFamily="34" charset="0"/>
              </a:rPr>
              <a:t>1. </a:t>
            </a:r>
            <a:r>
              <a:rPr lang="cy" sz="1600" b="1" i="0" u="none" strike="noStrike" cap="none" baseline="0" dirty="0">
                <a:effectLst/>
                <a:uFillTx/>
                <a:latin typeface="Arial" panose="020B0604020202020204" pitchFamily="34" charset="0"/>
                <a:cs typeface="Arial" panose="020B0604020202020204" pitchFamily="34" charset="0"/>
              </a:rPr>
              <a:t>Cymhwyso dadansoddiad wrth asesu i lywio ymyriadau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i="1" u="none" strike="noStrike" cap="none" baseline="0" dirty="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dirty="0">
                <a:solidFill>
                  <a:srgbClr val="000000"/>
                </a:solidFill>
                <a:latin typeface="Arial"/>
              </a:rPr>
              <a:t>1.2. Defnyddio dull sy’n canolbwyntio ar y dinesydd, ac ar ganlyniadau, i wneud asesiadau amrywiol er mwyn hybu a chefnogi llesiant</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i="1" u="none" strike="noStrike" cap="none" baseline="0" dirty="0">
                <a:solidFill>
                  <a:srgbClr val="000000"/>
                </a:solidFill>
                <a:effectLst/>
                <a:uFillTx/>
                <a:latin typeface="Arial"/>
              </a:rPr>
              <a:t>Meini prawf asesu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1.2.1 Gweithio mewn ffordd gyfannol ac mewn partneriaeth â phobl i’w galluogi i nodi, egluro a mynegi eu cryfderau, eu hanghenion a’r canlyniadau y maent yn dymuno eu gweld</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1.2.2 Dangos wrth asesu bod gwerthoedd gwaith cymdeithasol, y Côd Ymarfer Proffesiynol Gofal Cymdeithasol a Chanllawiau Ymarfer i weithwyr cymdeithasol yn cael eu hintegreiddio</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1.2.3 Cynnwys sensitifrwydd at ddiwylliant ac iaith yn ei ymarfer gan gynnwys y cynnig rhagweithiol yng nghyswllt yr iaith Gymraeg</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1.2.4. Gweithio mewn partneriaeth ag eraill er mwyn cynnal asesiad amlddisgyblaethol gan54 ddefnyddio dulliau sy’n canolbwyntio ar y dinesydd, ac ar ganlyniadau;</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1.2.5. Defnyddio dull sy’n canolbwyntio ar y dinesydd, ac ar ganlyniadau, i asesu: cryfderau unigolyn; anghenion unigolyn; anghenion gofalwr; eu hamgylchiadau; risg a phosibiliadau rheoli risg.</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1.2.6. Cynorthwyo pobl i gymryd rhan mewn ffyrdd creadigol o: nodi canlyniadau; adeiladu ar gryfderau, gallu a chyflawniadau; cael atebion; sicrhau newid; hybu llesiant.</a:t>
            </a:r>
          </a:p>
        </p:txBody>
      </p:sp>
      <p:sp>
        <p:nvSpPr>
          <p:cNvPr id="3" name="Footer Placeholder 2">
            <a:extLst>
              <a:ext uri="{FF2B5EF4-FFF2-40B4-BE49-F238E27FC236}">
                <a16:creationId xmlns:a16="http://schemas.microsoft.com/office/drawing/2014/main" id="{60B8FD28-E638-D4A6-EADC-F789C0F96420}"/>
              </a:ext>
            </a:extLst>
          </p:cNvPr>
          <p:cNvSpPr>
            <a:spLocks noGrp="1"/>
          </p:cNvSpPr>
          <p:nvPr>
            <p:ph type="ftr" sz="quarter" idx="11"/>
          </p:nvPr>
        </p:nvSpPr>
        <p:spPr>
          <a:xfrm>
            <a:off x="4008046" y="6502745"/>
            <a:ext cx="4897170"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6" name="Slide Number Placeholder 5">
            <a:extLst>
              <a:ext uri="{FF2B5EF4-FFF2-40B4-BE49-F238E27FC236}">
                <a16:creationId xmlns:a16="http://schemas.microsoft.com/office/drawing/2014/main" id="{F45A4979-9E83-1AD9-6F30-DDDC3C052C3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9</a:t>
            </a:fld>
            <a:endParaRPr lang="en-GB"/>
          </a:p>
        </p:txBody>
      </p:sp>
    </p:spTree>
    <p:extLst>
      <p:ext uri="{BB962C8B-B14F-4D97-AF65-F5344CB8AC3E}">
        <p14:creationId xmlns:p14="http://schemas.microsoft.com/office/powerpoint/2010/main" val="1254405100"/>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63D7220-9E76-495C-A299-730903B2BE91}"/>
              </a:ext>
            </a:extLst>
          </p:cNvPr>
          <p:cNvSpPr>
            <a:spLocks noGrp="1"/>
          </p:cNvSpPr>
          <p:nvPr>
            <p:ph type="title"/>
          </p:nvPr>
        </p:nvSpPr>
        <p:spPr>
          <a:xfrm>
            <a:off x="838200" y="365125"/>
            <a:ext cx="10515600" cy="1325563"/>
          </a:xfrm>
        </p:spPr>
        <p:txBody>
          <a:bodyPr>
            <a:normAutofit/>
          </a:bodyPr>
          <a:lstStyle/>
          <a:p>
            <a:r>
              <a:rPr lang="cy" sz="5400" b="1" i="0" u="none" strike="noStrike" cap="none" baseline="0">
                <a:solidFill>
                  <a:srgbClr val="000000"/>
                </a:solidFill>
                <a:effectLst/>
                <a:uFillTx/>
                <a:latin typeface="Calibri Light"/>
              </a:rPr>
              <a:t>Cydweithio/Cydgynhyrchu</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4BED68C-D1B3-4E97-8536-8FFAB60F2DBC}"/>
              </a:ext>
            </a:extLst>
          </p:cNvPr>
          <p:cNvSpPr>
            <a:spLocks noGrp="1"/>
          </p:cNvSpPr>
          <p:nvPr>
            <p:ph idx="1"/>
          </p:nvPr>
        </p:nvSpPr>
        <p:spPr>
          <a:xfrm>
            <a:off x="838200" y="1929384"/>
            <a:ext cx="10515600" cy="4251960"/>
          </a:xfrm>
        </p:spPr>
        <p:txBody>
          <a:bodyPr>
            <a:normAutofit/>
          </a:bodyPr>
          <a:lstStyle/>
          <a:p>
            <a:pPr marL="109537" indent="0">
              <a:buNone/>
            </a:pPr>
            <a:r>
              <a:rPr lang="cy" sz="2400" b="1" i="0" u="none" strike="noStrike" cap="none" baseline="0">
                <a:solidFill>
                  <a:srgbClr val="000000"/>
                </a:solidFill>
                <a:effectLst/>
                <a:uFillTx/>
                <a:latin typeface="Calibri"/>
              </a:rPr>
              <a:t>Ymarfer 1  </a:t>
            </a:r>
          </a:p>
          <a:p>
            <a:pPr marL="109537" indent="0">
              <a:buNone/>
            </a:pPr>
            <a:r>
              <a:rPr lang="cy" sz="2400" b="0" i="0" u="none" strike="noStrike" cap="none" baseline="0">
                <a:solidFill>
                  <a:srgbClr val="000000"/>
                </a:solidFill>
                <a:effectLst/>
                <a:uFillTx/>
                <a:latin typeface="Calibri"/>
              </a:rPr>
              <a:t>Trafodaeth grŵp</a:t>
            </a:r>
          </a:p>
          <a:p>
            <a:r>
              <a:rPr lang="cy" sz="2400" b="0" i="0" u="none" strike="noStrike" cap="none" baseline="0">
                <a:solidFill>
                  <a:srgbClr val="000000"/>
                </a:solidFill>
                <a:effectLst/>
                <a:uFillTx/>
                <a:latin typeface="Calibri"/>
              </a:rPr>
              <a:t>Beth ydych chi'n meddwl yw ystyr </a:t>
            </a:r>
            <a:r>
              <a:rPr lang="cy" sz="2400" b="1" i="0" u="none" strike="noStrike" cap="none" baseline="0">
                <a:solidFill>
                  <a:srgbClr val="000000"/>
                </a:solidFill>
                <a:effectLst/>
                <a:uFillTx/>
                <a:latin typeface="Calibri"/>
              </a:rPr>
              <a:t>cydweithio/cydgynhyrchu</a:t>
            </a:r>
            <a:r>
              <a:rPr lang="cy" sz="2400" b="0" i="0" u="none" strike="noStrike" cap="none" baseline="0">
                <a:solidFill>
                  <a:srgbClr val="000000"/>
                </a:solidFill>
                <a:effectLst/>
                <a:uFillTx/>
                <a:latin typeface="Calibri"/>
              </a:rPr>
              <a:t> fel y cyfeirir ato yn Neddf Gwasanaethau Cymdeithasol a Llesiant (Cymru) 2014</a:t>
            </a:r>
            <a:r>
              <a:rPr lang="cy" sz="2400" b="0" i="1" u="none" strike="noStrike" cap="none" baseline="0">
                <a:solidFill>
                  <a:srgbClr val="000000"/>
                </a:solidFill>
                <a:effectLst/>
                <a:uFillTx/>
                <a:latin typeface="Calibri"/>
              </a:rPr>
              <a:t>?</a:t>
            </a:r>
          </a:p>
          <a:p>
            <a:r>
              <a:rPr lang="cy" sz="2400" b="0" i="0" u="none" strike="noStrike" cap="none" baseline="0">
                <a:solidFill>
                  <a:srgbClr val="000000"/>
                </a:solidFill>
                <a:effectLst/>
                <a:uFillTx/>
                <a:latin typeface="Calibri"/>
              </a:rPr>
              <a:t>Ystyriwch a oes iddo'r un ystyr â phartneriaeth neu ymgynghori? </a:t>
            </a:r>
          </a:p>
          <a:p>
            <a:r>
              <a:rPr lang="cy" sz="2400" b="0" i="0" u="none" strike="noStrike" cap="none" baseline="0">
                <a:solidFill>
                  <a:srgbClr val="000000"/>
                </a:solidFill>
                <a:effectLst/>
                <a:uFillTx/>
                <a:latin typeface="Calibri"/>
              </a:rPr>
              <a:t>Beth fyddech chi'n ei ddweud yw'r </a:t>
            </a:r>
            <a:r>
              <a:rPr lang="cy" sz="2400" b="1" i="0" u="none" strike="noStrike" cap="none" baseline="0">
                <a:solidFill>
                  <a:srgbClr val="000000"/>
                </a:solidFill>
                <a:effectLst/>
                <a:uFillTx/>
                <a:latin typeface="Calibri"/>
              </a:rPr>
              <a:t>prif 'ysgogwyr'</a:t>
            </a:r>
            <a:r>
              <a:rPr lang="cy" sz="2400" b="0" i="0" u="none" strike="noStrike" cap="none" baseline="0">
                <a:solidFill>
                  <a:srgbClr val="000000"/>
                </a:solidFill>
                <a:effectLst/>
                <a:uFillTx/>
                <a:latin typeface="Calibri"/>
              </a:rPr>
              <a:t> am ddull mwy cydweithredol mewn gwaith cymdeithasol?  Gallai hyn ystyried y canlyniadau posibl, yn ogystal â deddfwriaeth berthnasol.</a:t>
            </a:r>
          </a:p>
        </p:txBody>
      </p:sp>
      <p:sp>
        <p:nvSpPr>
          <p:cNvPr id="4" name="Footer Placeholder 3">
            <a:extLst>
              <a:ext uri="{FF2B5EF4-FFF2-40B4-BE49-F238E27FC236}">
                <a16:creationId xmlns:a16="http://schemas.microsoft.com/office/drawing/2014/main" id="{FB54A701-9DAE-4336-242F-75F44285EE60}"/>
              </a:ext>
            </a:extLst>
          </p:cNvPr>
          <p:cNvSpPr>
            <a:spLocks noGrp="1"/>
          </p:cNvSpPr>
          <p:nvPr>
            <p:ph type="ftr" sz="quarter" idx="11"/>
          </p:nvPr>
        </p:nvSpPr>
        <p:spPr>
          <a:xfrm>
            <a:off x="4038600" y="6356350"/>
            <a:ext cx="4498818"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9EF7362C-79A8-6461-ABCD-BE43D7E06E43}"/>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10</a:t>
            </a:fld>
            <a:endParaRPr lang="en-GB"/>
          </a:p>
        </p:txBody>
      </p:sp>
    </p:spTree>
    <p:extLst>
      <p:ext uri="{BB962C8B-B14F-4D97-AF65-F5344CB8AC3E}">
        <p14:creationId xmlns:p14="http://schemas.microsoft.com/office/powerpoint/2010/main" val="3155794701"/>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8" name="Rectangle 174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0" name="Freeform: Shape 174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84FEE3C1-BCF5-4EA1-AAAF-1F9227A37272}"/>
              </a:ext>
            </a:extLst>
          </p:cNvPr>
          <p:cNvSpPr>
            <a:spLocks noGrp="1"/>
          </p:cNvSpPr>
          <p:nvPr>
            <p:ph type="title"/>
          </p:nvPr>
        </p:nvSpPr>
        <p:spPr>
          <a:xfrm>
            <a:off x="1137034" y="609597"/>
            <a:ext cx="9392421" cy="1330841"/>
          </a:xfrm>
        </p:spPr>
        <p:txBody>
          <a:bodyPr>
            <a:normAutofit/>
          </a:bodyPr>
          <a:lstStyle/>
          <a:p>
            <a:pPr>
              <a:defRPr/>
            </a:pPr>
            <a:r>
              <a:rPr lang="cy" sz="4400" b="0" i="0" u="none" strike="noStrike" cap="none" baseline="0" dirty="0">
                <a:solidFill>
                  <a:srgbClr val="000000"/>
                </a:solidFill>
                <a:effectLst/>
                <a:uFillTx/>
                <a:latin typeface="Arial"/>
              </a:rPr>
              <a:t>Diffiniad o Gydweithio a Chydgynhyrchu</a:t>
            </a:r>
          </a:p>
        </p:txBody>
      </p:sp>
      <p:sp>
        <p:nvSpPr>
          <p:cNvPr id="6" name="Content Placeholder 5">
            <a:extLst>
              <a:ext uri="{FF2B5EF4-FFF2-40B4-BE49-F238E27FC236}">
                <a16:creationId xmlns:a16="http://schemas.microsoft.com/office/drawing/2014/main" id="{D23263CB-A2E0-4D9B-8F71-D73DE6A3AD1F}"/>
              </a:ext>
            </a:extLst>
          </p:cNvPr>
          <p:cNvSpPr>
            <a:spLocks noGrp="1"/>
          </p:cNvSpPr>
          <p:nvPr>
            <p:ph idx="1"/>
          </p:nvPr>
        </p:nvSpPr>
        <p:spPr>
          <a:xfrm>
            <a:off x="1137033" y="2198362"/>
            <a:ext cx="5582333" cy="3917773"/>
          </a:xfrm>
        </p:spPr>
        <p:txBody>
          <a:bodyPr>
            <a:normAutofit fontScale="97500"/>
          </a:bodyPr>
          <a:lstStyle/>
          <a:p>
            <a:pPr marL="109537" indent="0">
              <a:buNone/>
              <a:defRPr/>
            </a:pPr>
            <a:r>
              <a:rPr lang="cy" sz="2000" b="1" i="0" u="none" strike="noStrike" cap="none" baseline="0" dirty="0">
                <a:effectLst/>
                <a:uFillTx/>
                <a:latin typeface="Arial" panose="020B0604020202020204" pitchFamily="34" charset="0"/>
                <a:cs typeface="Arial" panose="020B0604020202020204" pitchFamily="34" charset="0"/>
              </a:rPr>
              <a:t>Cydweithio</a:t>
            </a:r>
            <a:r>
              <a:rPr lang="cy" sz="2000" b="0" i="0" u="none" strike="noStrike" cap="none" baseline="0" dirty="0">
                <a:effectLst/>
                <a:uFillTx/>
                <a:latin typeface="Arial" panose="020B0604020202020204" pitchFamily="34" charset="0"/>
                <a:cs typeface="Arial" panose="020B0604020202020204" pitchFamily="34" charset="0"/>
              </a:rPr>
              <a:t>: I weithio gyda rhywun arall ar brosiect</a:t>
            </a:r>
          </a:p>
          <a:p>
            <a:pPr marL="109537" indent="0">
              <a:buNone/>
              <a:defRPr/>
            </a:pPr>
            <a:r>
              <a:rPr lang="cy" sz="1400" b="0" i="0" u="none" strike="noStrike" cap="none" baseline="0" dirty="0">
                <a:solidFill>
                  <a:srgbClr val="000000"/>
                </a:solidFill>
                <a:effectLst/>
                <a:uFillTx/>
                <a:latin typeface="Arial" panose="020B0604020202020204" pitchFamily="34" charset="0"/>
                <a:cs typeface="Arial" panose="020B0604020202020204" pitchFamily="34" charset="0"/>
              </a:rPr>
              <a:t>Geiriadur Saesneg Collins</a:t>
            </a:r>
          </a:p>
          <a:p>
            <a:pPr marL="109537" indent="0">
              <a:buNone/>
              <a:defRPr/>
            </a:pPr>
            <a:r>
              <a:rPr lang="cy" sz="2000" b="1" i="0" u="none" strike="noStrike" cap="none" baseline="0" dirty="0">
                <a:effectLst/>
                <a:uFillTx/>
                <a:latin typeface="Arial" panose="020B0604020202020204" pitchFamily="34" charset="0"/>
                <a:cs typeface="Arial" panose="020B0604020202020204" pitchFamily="34" charset="0"/>
              </a:rPr>
              <a:t>Cydgynyrchu</a:t>
            </a:r>
            <a:r>
              <a:rPr lang="cy" sz="2000" b="0" i="0" u="none" strike="noStrike" cap="none" baseline="0" dirty="0">
                <a:effectLst/>
                <a:uFillTx/>
                <a:latin typeface="Arial" panose="020B0604020202020204" pitchFamily="34" charset="0"/>
                <a:cs typeface="Arial" panose="020B0604020202020204" pitchFamily="34" charset="0"/>
              </a:rPr>
              <a:t>: Dinasyddion a gweithwyr proffesiynol yn rhannu pŵer ac yn cydweithio fel partneriaid cyfartal</a:t>
            </a:r>
          </a:p>
          <a:p>
            <a:pPr marL="109537" indent="0">
              <a:buNone/>
              <a:defRPr/>
            </a:pP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Dylai </a:t>
            </a:r>
            <a:r>
              <a:rPr lang="cy" sz="2000" b="1" i="0" u="none" strike="noStrike" cap="none" baseline="0" dirty="0">
                <a:solidFill>
                  <a:srgbClr val="000000"/>
                </a:solidFill>
                <a:effectLst/>
                <a:uFillTx/>
                <a:latin typeface="Arial" panose="020B0604020202020204" pitchFamily="34" charset="0"/>
                <a:cs typeface="Arial" panose="020B0604020202020204" pitchFamily="34" charset="0"/>
              </a:rPr>
              <a:t>cydgynhyrchu</a:t>
            </a: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 anelu at: </a:t>
            </a:r>
          </a:p>
          <a:p>
            <a:pPr>
              <a:defRPr/>
            </a:pP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Cydnabod pobl fel asedau sydd â chyfraniad cadarnhaol i'w wneud at ddylunio a gweithredu'r gwasanaethau y maent yn eu defnyddio sy'n adeiladu ar alluoedd </a:t>
            </a:r>
          </a:p>
          <a:p>
            <a:pPr marL="109537" indent="0">
              <a:buNone/>
              <a:defRPr/>
            </a:pPr>
            <a:r>
              <a:rPr lang="cy" sz="1400" b="0" i="0" u="none" strike="noStrike" cap="none" baseline="0" dirty="0">
                <a:solidFill>
                  <a:srgbClr val="000000"/>
                </a:solidFill>
                <a:effectLst/>
                <a:uFillTx/>
                <a:latin typeface="Arial" panose="020B0604020202020204" pitchFamily="34" charset="0"/>
                <a:cs typeface="Arial" panose="020B0604020202020204" pitchFamily="34" charset="0"/>
              </a:rPr>
              <a:t>Deddf Gwasanaethau Cymdeithasol a Llesiant (Cymru) 2014</a:t>
            </a:r>
          </a:p>
          <a:p>
            <a:pPr marL="109537" indent="0">
              <a:buNone/>
              <a:defRPr/>
            </a:pPr>
            <a:endParaRPr lang="en-GB" sz="1900" dirty="0"/>
          </a:p>
          <a:p>
            <a:pPr marL="109537" indent="0">
              <a:buNone/>
              <a:defRPr/>
            </a:pPr>
            <a:endParaRPr lang="en-GB" sz="1900" dirty="0"/>
          </a:p>
          <a:p>
            <a:pPr>
              <a:defRPr/>
            </a:pPr>
            <a:endParaRPr lang="en-GB" sz="1900" dirty="0"/>
          </a:p>
        </p:txBody>
      </p:sp>
      <p:pic>
        <p:nvPicPr>
          <p:cNvPr id="17413" name="Picture 7">
            <a:extLst>
              <a:ext uri="{FF2B5EF4-FFF2-40B4-BE49-F238E27FC236}">
                <a16:creationId xmlns:a16="http://schemas.microsoft.com/office/drawing/2014/main" id="{0E3A9A4B-042A-441A-8A3B-F201EA1C7C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719367" y="2575915"/>
            <a:ext cx="4788505" cy="297391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22" name="Freeform: Shape 1742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12" name="Slide Number Placeholder 6">
            <a:extLst>
              <a:ext uri="{FF2B5EF4-FFF2-40B4-BE49-F238E27FC236}">
                <a16:creationId xmlns:a16="http://schemas.microsoft.com/office/drawing/2014/main" id="{1974FF9C-B690-434A-8244-B52AE3E166A5}"/>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00221BB-07DD-4E5A-A354-4EBBC3168151}" type="slidenum">
              <a:rPr lang="en-GB" altLang="en-US" sz="1000"/>
              <a:pPr>
                <a:spcAft>
                  <a:spcPts val="600"/>
                </a:spcAft>
              </a:pPr>
              <a:t>11</a:t>
            </a:fld>
            <a:endParaRPr lang="en-GB" altLang="en-US" sz="1000"/>
          </a:p>
        </p:txBody>
      </p:sp>
      <p:sp>
        <p:nvSpPr>
          <p:cNvPr id="2" name="Footer Placeholder 1">
            <a:extLst>
              <a:ext uri="{FF2B5EF4-FFF2-40B4-BE49-F238E27FC236}">
                <a16:creationId xmlns:a16="http://schemas.microsoft.com/office/drawing/2014/main" id="{9DA350C0-B015-8016-A3F2-FC0E27D1C5B6}"/>
              </a:ext>
            </a:extLst>
          </p:cNvPr>
          <p:cNvSpPr>
            <a:spLocks noGrp="1"/>
          </p:cNvSpPr>
          <p:nvPr>
            <p:ph type="ftr" sz="quarter" idx="11"/>
          </p:nvPr>
        </p:nvSpPr>
        <p:spPr>
          <a:xfrm>
            <a:off x="4038599" y="6356350"/>
            <a:ext cx="4571999"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E36925-D26A-AB86-72ED-A4B5F35EB601}"/>
              </a:ext>
            </a:extLst>
          </p:cNvPr>
          <p:cNvSpPr>
            <a:spLocks noGrp="1"/>
          </p:cNvSpPr>
          <p:nvPr>
            <p:ph type="title"/>
          </p:nvPr>
        </p:nvSpPr>
        <p:spPr>
          <a:xfrm>
            <a:off x="3754759" y="136525"/>
            <a:ext cx="8092100" cy="1803915"/>
          </a:xfrm>
        </p:spPr>
        <p:txBody>
          <a:bodyPr>
            <a:normAutofit fontScale="90000"/>
          </a:bodyPr>
          <a:lstStyle/>
          <a:p>
            <a:r>
              <a:rPr lang="cy" sz="4400" b="1" i="0" u="none" strike="noStrike" cap="none" baseline="0">
                <a:solidFill>
                  <a:srgbClr val="000000"/>
                </a:solidFill>
                <a:effectLst/>
                <a:uFillTx/>
                <a:latin typeface="Calibri Light"/>
              </a:rPr>
              <a:t>Canolbwyntio ar y Dinesydd/Canolbwyntio ar Ganlyniadau </a:t>
            </a:r>
          </a:p>
        </p:txBody>
      </p:sp>
      <p:pic>
        <p:nvPicPr>
          <p:cNvPr id="7" name="Picture 6" descr="Colourful carved figures of humans">
            <a:extLst>
              <a:ext uri="{FF2B5EF4-FFF2-40B4-BE49-F238E27FC236}">
                <a16:creationId xmlns:a16="http://schemas.microsoft.com/office/drawing/2014/main" id="{8D340E71-009C-4B33-9B68-9BA36C56AA47}"/>
              </a:ext>
            </a:extLst>
          </p:cNvPr>
          <p:cNvPicPr>
            <a:picLocks noChangeAspect="1"/>
          </p:cNvPicPr>
          <p:nvPr/>
        </p:nvPicPr>
        <p:blipFill>
          <a:blip r:embed="rId3"/>
          <a:srcRect l="30612" r="30379" b="-1"/>
          <a:stretch>
            <a:fillRect/>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D1DAAB8A-DB25-EB82-8EC2-89DD07D24468}"/>
              </a:ext>
            </a:extLst>
          </p:cNvPr>
          <p:cNvSpPr>
            <a:spLocks noGrp="1"/>
          </p:cNvSpPr>
          <p:nvPr>
            <p:ph idx="1"/>
          </p:nvPr>
        </p:nvSpPr>
        <p:spPr>
          <a:xfrm>
            <a:off x="3927329" y="1948294"/>
            <a:ext cx="8092100" cy="4648574"/>
          </a:xfrm>
        </p:spPr>
        <p:txBody>
          <a:bodyPr anchor="t">
            <a:normAutofit fontScale="90000"/>
          </a:bodyPr>
          <a:lstStyle/>
          <a:p>
            <a:pPr marL="0" indent="0">
              <a:buNone/>
            </a:pPr>
            <a:r>
              <a:rPr lang="cy" sz="2000" b="0" i="0" u="none" strike="noStrike" cap="none" baseline="0" dirty="0">
                <a:solidFill>
                  <a:srgbClr val="000000"/>
                </a:solidFill>
                <a:effectLst/>
                <a:uFillTx/>
                <a:latin typeface="canada-type-gibson"/>
              </a:rPr>
              <a:t>Mae dull sy'n canolbwyntio ar ganlyniadau yn seiliedig ar yr egwyddorion hyn:</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pobl yn arbenigwyr ar eu bywydau eu hunain</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Nhw sydd yn y sefyllfa orau i ddweud wrthych beth sy'n bwysig iddynt a beth sy'n rhoi ymdeimlad o llesiant iddynt, ond efallai y bydd angen help arnynt i wneud hyn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pobl eisiau gwneud y pethau sydd bwysicaf iddyn nhw, yn eu ffordd eu hunain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cryfderau pobl yn bwysig ac mae angen eu cydnabod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Dechreuwn drwy nodi’r hyn y mae’r person am ei gyflawni, ac yna ystyried sut i gyflawni’r canlyniad hwnnw a chytuno ar gynllun i’w helpu i wneud hyn.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Gall teulu'r person, ei ofalwyr a'r gymuned leol gyfrannu at y cynllun hwn hefyd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sgyrsiau ystyrlon yn ganolog i ddeall canlyniadau person </a:t>
            </a:r>
          </a:p>
          <a:p>
            <a:pPr marL="0" indent="0">
              <a:buNone/>
            </a:pPr>
            <a:r>
              <a:rPr lang="cy" sz="1800" b="0" i="0" u="none" strike="noStrike" cap="none" baseline="0" dirty="0">
                <a:effectLst/>
                <a:uFillTx/>
                <a:hlinkClick r:id="rId4"/>
              </a:rPr>
              <a:t>Deddf Gwasanaethau Cymdeithasol a Llesiant (Cymru) 2014</a:t>
            </a:r>
            <a:endParaRPr lang="cy" sz="1800" b="0" i="0" u="none" strike="noStrike" cap="none" baseline="0" dirty="0">
              <a:effectLst/>
              <a:uFillTx/>
            </a:endParaRPr>
          </a:p>
          <a:p>
            <a:endParaRPr lang="en-US" sz="1400" dirty="0"/>
          </a:p>
        </p:txBody>
      </p:sp>
      <p:sp>
        <p:nvSpPr>
          <p:cNvPr id="4" name="Footer Placeholder 3">
            <a:extLst>
              <a:ext uri="{FF2B5EF4-FFF2-40B4-BE49-F238E27FC236}">
                <a16:creationId xmlns:a16="http://schemas.microsoft.com/office/drawing/2014/main" id="{8DE6B9B7-44F8-51DB-44A8-CDE1A8B07BE3}"/>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5DD444B2-ED64-4301-D721-899A9A75DEA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12</a:t>
            </a:fld>
            <a:endParaRPr lang="en-GB" sz="1000"/>
          </a:p>
        </p:txBody>
      </p:sp>
    </p:spTree>
    <p:extLst>
      <p:ext uri="{BB962C8B-B14F-4D97-AF65-F5344CB8AC3E}">
        <p14:creationId xmlns:p14="http://schemas.microsoft.com/office/powerpoint/2010/main" val="4138342180"/>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05B7FEE-1AB2-46AB-B947-4D9F0DE03319}"/>
              </a:ext>
            </a:extLst>
          </p:cNvPr>
          <p:cNvSpPr>
            <a:spLocks noGrp="1"/>
          </p:cNvSpPr>
          <p:nvPr>
            <p:ph type="title"/>
          </p:nvPr>
        </p:nvSpPr>
        <p:spPr>
          <a:xfrm>
            <a:off x="253496" y="339585"/>
            <a:ext cx="11282830" cy="1401183"/>
          </a:xfrm>
        </p:spPr>
        <p:txBody>
          <a:bodyPr anchor="t">
            <a:normAutofit/>
          </a:bodyPr>
          <a:lstStyle/>
          <a:p>
            <a:pPr>
              <a:defRPr/>
            </a:pPr>
            <a:r>
              <a:rPr lang="cy" sz="3000" b="1" i="0" u="none" strike="noStrike" cap="none" baseline="0" dirty="0">
                <a:solidFill>
                  <a:srgbClr val="000000"/>
                </a:solidFill>
                <a:effectLst/>
                <a:uFillTx/>
                <a:latin typeface="Arial"/>
              </a:rPr>
              <a:t>Meddwl yn Feirniadol mewn Ymarfer Cydweithredol Effeithiol</a:t>
            </a:r>
          </a:p>
        </p:txBody>
      </p:sp>
      <p:sp>
        <p:nvSpPr>
          <p:cNvPr id="31746" name="Content Placeholder 4">
            <a:extLst>
              <a:ext uri="{FF2B5EF4-FFF2-40B4-BE49-F238E27FC236}">
                <a16:creationId xmlns:a16="http://schemas.microsoft.com/office/drawing/2014/main" id="{C00BBBCA-FB53-4900-B0F8-C8CC99B3E173}"/>
              </a:ext>
            </a:extLst>
          </p:cNvPr>
          <p:cNvSpPr>
            <a:spLocks noGrp="1"/>
          </p:cNvSpPr>
          <p:nvPr>
            <p:ph idx="1"/>
          </p:nvPr>
        </p:nvSpPr>
        <p:spPr>
          <a:xfrm>
            <a:off x="4882833" y="1444213"/>
            <a:ext cx="6283840" cy="6054298"/>
          </a:xfrm>
        </p:spPr>
        <p:txBody>
          <a:bodyPr>
            <a:normAutofit/>
          </a:bodyPr>
          <a:lstStyle/>
          <a:p>
            <a:pPr marL="109537" indent="0">
              <a:buNone/>
              <a:tabLst>
                <a:tab pos="3883025" algn="l"/>
              </a:tabLst>
            </a:pPr>
            <a:r>
              <a:rPr lang="cy" sz="2400" b="0" i="0" u="none" strike="noStrike" cap="none" baseline="0" dirty="0">
                <a:solidFill>
                  <a:srgbClr val="000000"/>
                </a:solidFill>
                <a:effectLst/>
                <a:uFillTx/>
                <a:latin typeface="Arial"/>
              </a:rPr>
              <a:t>Mae cydweithio effeithiol yn cynnwys nodi a rheoli risg, cymhlethdod a chynlluniau wrth gefn </a:t>
            </a:r>
          </a:p>
          <a:p>
            <a:pPr marL="109537" indent="0">
              <a:buNone/>
              <a:tabLst>
                <a:tab pos="3883025" algn="l"/>
              </a:tabLst>
            </a:pPr>
            <a:r>
              <a:rPr lang="cy" sz="2400" b="0" i="0" u="none" strike="noStrike" cap="none" baseline="0" dirty="0">
                <a:solidFill>
                  <a:srgbClr val="000000"/>
                </a:solidFill>
                <a:effectLst/>
                <a:uFillTx/>
                <a:latin typeface="Arial"/>
              </a:rPr>
              <a:t>Bydd amrywiaeth o 'ddatrysiadau'</a:t>
            </a:r>
          </a:p>
          <a:p>
            <a:pPr>
              <a:buFontTx/>
              <a:buChar char="•"/>
              <a:tabLst>
                <a:tab pos="3883025" algn="l"/>
              </a:tabLst>
            </a:pPr>
            <a:r>
              <a:rPr lang="cy" sz="2400" b="0" i="0" u="none" strike="noStrike" cap="none" baseline="0" dirty="0">
                <a:solidFill>
                  <a:srgbClr val="000000"/>
                </a:solidFill>
                <a:effectLst/>
                <a:uFillTx/>
                <a:latin typeface="Arial"/>
              </a:rPr>
              <a:t>Bydd pethau'n newid</a:t>
            </a:r>
          </a:p>
          <a:p>
            <a:pPr>
              <a:buFontTx/>
              <a:buChar char="•"/>
              <a:tabLst>
                <a:tab pos="3883025" algn="l"/>
              </a:tabLst>
            </a:pPr>
            <a:r>
              <a:rPr lang="cy" sz="2400" b="0" i="0" u="none" strike="noStrike" cap="none" baseline="0" dirty="0">
                <a:solidFill>
                  <a:srgbClr val="000000"/>
                </a:solidFill>
                <a:effectLst/>
                <a:uFillTx/>
                <a:latin typeface="Arial"/>
              </a:rPr>
              <a:t>Ni ellir rhagweld canlyniadau yn gwbl sicr</a:t>
            </a:r>
          </a:p>
          <a:p>
            <a:pPr>
              <a:buFontTx/>
              <a:buChar char="•"/>
              <a:tabLst>
                <a:tab pos="3883025" algn="l"/>
              </a:tabLst>
            </a:pPr>
            <a:r>
              <a:rPr lang="cy" sz="2400" b="0" i="0" u="none" strike="noStrike" cap="none" baseline="0" dirty="0">
                <a:solidFill>
                  <a:srgbClr val="000000"/>
                </a:solidFill>
                <a:effectLst/>
                <a:uFillTx/>
                <a:latin typeface="Arial"/>
              </a:rPr>
              <a:t>Efallai na fydd rhai gwerthoedd a rhagdybiaethau yn ddilys yn y dyfodol</a:t>
            </a:r>
          </a:p>
          <a:p>
            <a:pPr>
              <a:buFontTx/>
              <a:buChar char="•"/>
              <a:tabLst>
                <a:tab pos="3883025" algn="l"/>
              </a:tabLst>
            </a:pPr>
            <a:r>
              <a:rPr lang="cy" sz="2400" b="0" i="0" u="none" strike="noStrike" cap="none" baseline="0" dirty="0">
                <a:solidFill>
                  <a:srgbClr val="000000"/>
                </a:solidFill>
                <a:effectLst/>
                <a:uFillTx/>
                <a:latin typeface="Arial"/>
              </a:rPr>
              <a:t>Bydd llawer o safbwyntiau eraill ar y</a:t>
            </a:r>
            <a:r>
              <a:rPr lang="cy" sz="2400" b="0" i="0" u="none" strike="noStrike" cap="none" baseline="0" dirty="0">
                <a:solidFill>
                  <a:srgbClr val="000000"/>
                </a:solidFill>
                <a:effectLst/>
                <a:highlight>
                  <a:srgbClr val="00FF00"/>
                </a:highlight>
                <a:uFillTx/>
                <a:latin typeface="Arial"/>
              </a:rPr>
              <a:t> </a:t>
            </a:r>
            <a:r>
              <a:rPr lang="cy" sz="2400" b="0" i="0" u="none" strike="noStrike" cap="none" baseline="0" dirty="0">
                <a:solidFill>
                  <a:srgbClr val="000000"/>
                </a:solidFill>
                <a:effectLst/>
                <a:uFillTx/>
                <a:latin typeface="Arial"/>
              </a:rPr>
              <a:t>sefyllfa.</a:t>
            </a:r>
          </a:p>
          <a:p>
            <a:pPr marL="0" indent="0">
              <a:buNone/>
              <a:tabLst>
                <a:tab pos="3883025" algn="l"/>
              </a:tabLst>
            </a:pPr>
            <a:r>
              <a:rPr lang="cy" sz="1700" b="0" i="1" u="none" strike="noStrike" cap="none" baseline="0" dirty="0">
                <a:solidFill>
                  <a:srgbClr val="000000"/>
                </a:solidFill>
                <a:effectLst/>
                <a:uFillTx/>
                <a:latin typeface="Arial"/>
              </a:rPr>
              <a:t>Rutter, L a Brown, K (2012)“Critical Thinking and Professional Judgement for Social Work”    </a:t>
            </a:r>
          </a:p>
          <a:p>
            <a:pPr marL="0" indent="0">
              <a:buNone/>
              <a:tabLst>
                <a:tab pos="3883025" algn="l"/>
              </a:tabLst>
            </a:pPr>
            <a:endParaRPr lang="en-GB" altLang="en-US" sz="1700" i="1" dirty="0">
              <a:latin typeface="Arial" panose="020B0604020202020204" pitchFamily="34" charset="0"/>
              <a:ea typeface="Calibri" panose="020F0502020204030204" pitchFamily="34" charset="0"/>
              <a:cs typeface="Arial" panose="020B0604020202020204" pitchFamily="34" charset="0"/>
            </a:endParaRPr>
          </a:p>
          <a:p>
            <a:pPr>
              <a:tabLst>
                <a:tab pos="3883025" algn="l"/>
              </a:tabLst>
            </a:pPr>
            <a:endParaRPr lang="en-GB" altLang="en-US" sz="1700" dirty="0">
              <a:ea typeface="Calibri" panose="020F0502020204030204" pitchFamily="34" charset="0"/>
              <a:cs typeface="Arial" panose="020B0604020202020204" pitchFamily="34" charset="0"/>
            </a:endParaRPr>
          </a:p>
        </p:txBody>
      </p:sp>
      <p:sp>
        <p:nvSpPr>
          <p:cNvPr id="31748" name="Slide Number Placeholder 6">
            <a:extLst>
              <a:ext uri="{FF2B5EF4-FFF2-40B4-BE49-F238E27FC236}">
                <a16:creationId xmlns:a16="http://schemas.microsoft.com/office/drawing/2014/main" id="{3E87CB67-F99A-40BD-AEE3-001297B7B7EE}"/>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4EF71113-322F-4926-8DFA-362E26A28D0D}" type="slidenum">
              <a:rPr lang="en-GB" altLang="en-US" smtClean="0"/>
              <a:pPr>
                <a:spcAft>
                  <a:spcPts val="600"/>
                </a:spcAft>
              </a:pPr>
              <a:t>13</a:t>
            </a:fld>
            <a:endParaRPr lang="en-GB" altLang="en-US"/>
          </a:p>
        </p:txBody>
      </p:sp>
      <p:sp>
        <p:nvSpPr>
          <p:cNvPr id="2" name="Footer Placeholder 1">
            <a:extLst>
              <a:ext uri="{FF2B5EF4-FFF2-40B4-BE49-F238E27FC236}">
                <a16:creationId xmlns:a16="http://schemas.microsoft.com/office/drawing/2014/main" id="{219AA292-976E-F02B-C518-6E9B4CAD42B5}"/>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pic>
        <p:nvPicPr>
          <p:cNvPr id="3" name="Graphic 2" descr="Connections">
            <a:extLst>
              <a:ext uri="{FF2B5EF4-FFF2-40B4-BE49-F238E27FC236}">
                <a16:creationId xmlns:a16="http://schemas.microsoft.com/office/drawing/2014/main" id="{A9A7EAA3-EBEE-1FDF-4A0F-F5A1015DBFA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44014" y="2115032"/>
            <a:ext cx="3523235" cy="3523235"/>
          </a:xfrm>
          <a:prstGeom prst="rect">
            <a:avLst/>
          </a:prstGeom>
        </p:spPr>
      </p:pic>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45" name="Rectangle 2664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8" name="Picture 3">
            <a:extLst>
              <a:ext uri="{FF2B5EF4-FFF2-40B4-BE49-F238E27FC236}">
                <a16:creationId xmlns:a16="http://schemas.microsoft.com/office/drawing/2014/main" id="{A8F65945-B533-45DA-944D-BFE69EFEACBD}"/>
              </a:ext>
            </a:extLst>
          </p:cNvPr>
          <p:cNvPicPr>
            <a:picLocks noChangeAspect="1"/>
          </p:cNvPicPr>
          <p:nvPr/>
        </p:nvPicPr>
        <p:blipFill>
          <a:blip r:embed="rId3">
            <a:extLst>
              <a:ext uri="{28A0092B-C50C-407E-A947-70E740481C1C}">
                <a14:useLocalDpi xmlns:a14="http://schemas.microsoft.com/office/drawing/2010/main" val="0"/>
              </a:ext>
            </a:extLst>
          </a:blip>
          <a:srcRect l="21041"/>
          <a:stretch>
            <a:fillRect/>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46" name="Rectangle 2664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extBox 3">
            <a:extLst>
              <a:ext uri="{FF2B5EF4-FFF2-40B4-BE49-F238E27FC236}">
                <a16:creationId xmlns:a16="http://schemas.microsoft.com/office/drawing/2014/main" id="{80535FE8-23A9-4769-B2F4-9410BE33F193}"/>
              </a:ext>
            </a:extLst>
          </p:cNvPr>
          <p:cNvSpPr txBox="1">
            <a:spLocks noChangeArrowheads="1"/>
          </p:cNvSpPr>
          <p:nvPr/>
        </p:nvSpPr>
        <p:spPr bwMode="auto">
          <a:xfrm>
            <a:off x="712694" y="0"/>
            <a:ext cx="5458428" cy="189991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cy" sz="4000" b="1" i="0" u="none" strike="noStrike" cap="none" baseline="0">
                <a:solidFill>
                  <a:srgbClr val="000000"/>
                </a:solidFill>
                <a:effectLst/>
                <a:uFillTx/>
                <a:latin typeface="Calibri Light"/>
              </a:rPr>
              <a:t>Cydweithio Rhyngbroffesiynol</a:t>
            </a:r>
          </a:p>
        </p:txBody>
      </p:sp>
      <p:sp>
        <p:nvSpPr>
          <p:cNvPr id="26627" name="TextBox 4">
            <a:extLst>
              <a:ext uri="{FF2B5EF4-FFF2-40B4-BE49-F238E27FC236}">
                <a16:creationId xmlns:a16="http://schemas.microsoft.com/office/drawing/2014/main" id="{F7E5EF26-8BBA-4477-BE4A-FB7E9CDDB5B2}"/>
              </a:ext>
            </a:extLst>
          </p:cNvPr>
          <p:cNvSpPr txBox="1">
            <a:spLocks noChangeArrowheads="1"/>
          </p:cNvSpPr>
          <p:nvPr/>
        </p:nvSpPr>
        <p:spPr bwMode="auto">
          <a:xfrm>
            <a:off x="637572" y="1752883"/>
            <a:ext cx="5458428" cy="405867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cy" sz="2000" b="0" i="0" u="none" strike="noStrike" cap="none" baseline="0">
                <a:solidFill>
                  <a:srgbClr val="000000"/>
                </a:solidFill>
                <a:effectLst/>
                <a:uFillTx/>
                <a:latin typeface="Calibri"/>
              </a:rPr>
              <a:t>...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indent="-228600">
              <a:lnSpc>
                <a:spcPct val="90000"/>
              </a:lnSpc>
              <a:spcBef>
                <a:spcPct val="0"/>
              </a:spcBef>
              <a:spcAft>
                <a:spcPts val="600"/>
              </a:spcAft>
              <a:buClrTx/>
              <a:buSzTx/>
              <a:buFont typeface="Arial" panose="020B0604020202020204" pitchFamily="34" charset="0"/>
              <a:buChar char="•"/>
            </a:pPr>
            <a:endParaRPr lang="en-US" altLang="en-US" sz="2000">
              <a:latin typeface="+mn-lt"/>
            </a:endParaRPr>
          </a:p>
          <a:p>
            <a:pPr>
              <a:lnSpc>
                <a:spcPct val="90000"/>
              </a:lnSpc>
              <a:spcBef>
                <a:spcPct val="0"/>
              </a:spcBef>
              <a:spcAft>
                <a:spcPts val="600"/>
              </a:spcAft>
              <a:buClrTx/>
              <a:buSzTx/>
              <a:buNone/>
            </a:pPr>
            <a:r>
              <a:rPr lang="cy" sz="2000" b="0" i="1" u="none" strike="noStrike" cap="none" baseline="0">
                <a:solidFill>
                  <a:srgbClr val="000000"/>
                </a:solidFill>
                <a:effectLst/>
                <a:uFillTx/>
                <a:latin typeface="Calibri"/>
              </a:rPr>
              <a:t>Crawford, K (2012) Interprofessional Collaboration in Social Work Practice”, London: Sage Publications</a:t>
            </a:r>
          </a:p>
        </p:txBody>
      </p:sp>
      <p:sp>
        <p:nvSpPr>
          <p:cNvPr id="26629" name="Slide Number Placeholder 4">
            <a:extLst>
              <a:ext uri="{FF2B5EF4-FFF2-40B4-BE49-F238E27FC236}">
                <a16:creationId xmlns:a16="http://schemas.microsoft.com/office/drawing/2014/main" id="{F603C728-E40C-4F45-AEAA-0D8D24AA7863}"/>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EEB33FA4-9D79-4912-8B34-86B76512C9EB}" type="slidenum">
              <a:rPr lang="en-US" altLang="en-US">
                <a:solidFill>
                  <a:srgbClr val="FFFFFF"/>
                </a:solidFill>
                <a:latin typeface="Calibri" panose="020F0502020204030204"/>
                <a:cs typeface="+mn-cs"/>
              </a:rPr>
              <a:pPr>
                <a:spcAft>
                  <a:spcPts val="600"/>
                </a:spcAft>
                <a:defRPr/>
              </a:pPr>
              <a:t>14</a:t>
            </a:fld>
            <a:endParaRPr lang="en-US" altLang="en-US">
              <a:solidFill>
                <a:srgbClr val="FFFFFF"/>
              </a:solidFill>
              <a:latin typeface="Calibri" panose="020F0502020204030204"/>
              <a:cs typeface="+mn-cs"/>
            </a:endParaRPr>
          </a:p>
        </p:txBody>
      </p:sp>
      <p:sp>
        <p:nvSpPr>
          <p:cNvPr id="2" name="Footer Placeholder 1">
            <a:extLst>
              <a:ext uri="{FF2B5EF4-FFF2-40B4-BE49-F238E27FC236}">
                <a16:creationId xmlns:a16="http://schemas.microsoft.com/office/drawing/2014/main" id="{747449D4-1D9F-7D8E-CE02-24C9B88FD1C3}"/>
              </a:ext>
            </a:extLst>
          </p:cNvPr>
          <p:cNvSpPr>
            <a:spLocks noGrp="1"/>
          </p:cNvSpPr>
          <p:nvPr>
            <p:ph type="ftr" sz="quarter" idx="11"/>
          </p:nvPr>
        </p:nvSpPr>
        <p:spPr>
          <a:xfrm>
            <a:off x="1955549" y="6356350"/>
            <a:ext cx="6197851"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7" name="Slide Background">
            <a:extLst>
              <a:ext uri="{FF2B5EF4-FFF2-40B4-BE49-F238E27FC236}">
                <a16:creationId xmlns:a16="http://schemas.microsoft.com/office/drawing/2014/main" id="{699EBD07-7968-467C-82EE-7283E4651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2530" name="Content Placeholder 3">
            <a:extLst>
              <a:ext uri="{FF2B5EF4-FFF2-40B4-BE49-F238E27FC236}">
                <a16:creationId xmlns:a16="http://schemas.microsoft.com/office/drawing/2014/main" id="{94A28B0A-A744-4963-93F9-352F9CCEDD6E}"/>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r="15258" b="-1"/>
          <a:stretch>
            <a:fillRect/>
          </a:stretch>
        </p:blipFill>
        <p:spPr>
          <a:xfrm>
            <a:off x="21" y="1714502"/>
            <a:ext cx="5666242" cy="4780907"/>
          </a:xfrm>
          <a:prstGeom prst="rect">
            <a:avLst/>
          </a:prstGeom>
        </p:spPr>
      </p:pic>
      <p:pic>
        <p:nvPicPr>
          <p:cNvPr id="8" name="Content Placeholder 3">
            <a:extLst>
              <a:ext uri="{FF2B5EF4-FFF2-40B4-BE49-F238E27FC236}">
                <a16:creationId xmlns:a16="http://schemas.microsoft.com/office/drawing/2014/main" id="{54971B8F-B676-4E99-B8D5-3199BCE4BA2B}"/>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b="148"/>
          <a:stretch>
            <a:fillRect/>
          </a:stretch>
        </p:blipFill>
        <p:spPr>
          <a:xfrm>
            <a:off x="6257807" y="1714502"/>
            <a:ext cx="5666242" cy="4780891"/>
          </a:xfrm>
          <a:prstGeom prst="rect">
            <a:avLst/>
          </a:prstGeom>
        </p:spPr>
      </p:pic>
      <p:sp useBgFill="1">
        <p:nvSpPr>
          <p:cNvPr id="22539" name="Rectangle 22538">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1714500"/>
          </a:xfrm>
          <a:prstGeom prst="rect">
            <a:avLst/>
          </a:prstGeom>
          <a:ln>
            <a:noFill/>
          </a:ln>
          <a:effectLst>
            <a:outerShdw blurRad="292100" dist="228600" dir="7140000" sx="91000" sy="91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3308E1A-4C74-4A4E-99D8-498BDF2B7BFB}"/>
              </a:ext>
            </a:extLst>
          </p:cNvPr>
          <p:cNvSpPr>
            <a:spLocks noGrp="1"/>
          </p:cNvSpPr>
          <p:nvPr>
            <p:ph type="title"/>
          </p:nvPr>
        </p:nvSpPr>
        <p:spPr>
          <a:xfrm>
            <a:off x="589557" y="211490"/>
            <a:ext cx="7015497" cy="1291523"/>
          </a:xfrm>
        </p:spPr>
        <p:txBody>
          <a:bodyPr vert="horz" lIns="91440" tIns="45720" rIns="91440" bIns="45720" rtlCol="0" anchor="ctr">
            <a:normAutofit/>
          </a:bodyPr>
          <a:lstStyle/>
          <a:p>
            <a:pPr>
              <a:defRPr/>
            </a:pPr>
            <a:r>
              <a:rPr lang="cy" sz="4000" b="0" i="0" u="none" strike="noStrike" cap="none" baseline="0">
                <a:solidFill>
                  <a:srgbClr val="000000"/>
                </a:solidFill>
                <a:effectLst/>
                <a:uFillTx/>
                <a:latin typeface="Calibri Light"/>
              </a:rPr>
              <a:t>Modelau Cyfranogiad</a:t>
            </a:r>
          </a:p>
        </p:txBody>
      </p:sp>
      <p:sp>
        <p:nvSpPr>
          <p:cNvPr id="22532" name="Slide Number Placeholder 5">
            <a:extLst>
              <a:ext uri="{FF2B5EF4-FFF2-40B4-BE49-F238E27FC236}">
                <a16:creationId xmlns:a16="http://schemas.microsoft.com/office/drawing/2014/main" id="{B41D6B4E-0CBB-43CA-A918-48DB9552973E}"/>
              </a:ext>
            </a:extLst>
          </p:cNvPr>
          <p:cNvSpPr>
            <a:spLocks noGrp="1"/>
          </p:cNvSpPr>
          <p:nvPr>
            <p:ph type="sldNum" sz="quarter" idx="12"/>
          </p:nvPr>
        </p:nvSpPr>
        <p:spPr bwMode="auto">
          <a:xfrm>
            <a:off x="8732520" y="6356350"/>
            <a:ext cx="3200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C489995-6E8A-40A6-ACBC-721822FE1AA8}" type="slidenum">
              <a:rPr lang="en-US" altLang="en-US">
                <a:solidFill>
                  <a:srgbClr val="FFFFFF"/>
                </a:solidFill>
                <a:latin typeface="+mn-lt"/>
                <a:cs typeface="+mn-cs"/>
              </a:rPr>
              <a:pPr>
                <a:spcAft>
                  <a:spcPts val="600"/>
                </a:spcAft>
              </a:pPr>
              <a:t>15</a:t>
            </a:fld>
            <a:endParaRPr lang="en-US" altLang="en-US">
              <a:solidFill>
                <a:srgbClr val="FFFFFF"/>
              </a:solidFill>
              <a:latin typeface="+mn-lt"/>
              <a:cs typeface="+mn-cs"/>
            </a:endParaRPr>
          </a:p>
        </p:txBody>
      </p:sp>
      <p:sp>
        <p:nvSpPr>
          <p:cNvPr id="2" name="Footer Placeholder 1">
            <a:extLst>
              <a:ext uri="{FF2B5EF4-FFF2-40B4-BE49-F238E27FC236}">
                <a16:creationId xmlns:a16="http://schemas.microsoft.com/office/drawing/2014/main" id="{BFAF0886-65F7-BE10-8874-614A14905F39}"/>
              </a:ext>
            </a:extLst>
          </p:cNvPr>
          <p:cNvSpPr>
            <a:spLocks noGrp="1"/>
          </p:cNvSpPr>
          <p:nvPr>
            <p:ph type="ftr" sz="quarter" idx="11"/>
          </p:nvPr>
        </p:nvSpPr>
        <p:spPr>
          <a:xfrm>
            <a:off x="4038600" y="6356350"/>
            <a:ext cx="4806636"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2FB21C4-4FF1-4859-9DF9-BCC044771336}"/>
              </a:ext>
            </a:extLst>
          </p:cNvPr>
          <p:cNvSpPr>
            <a:spLocks noGrp="1"/>
          </p:cNvSpPr>
          <p:nvPr>
            <p:ph type="title"/>
          </p:nvPr>
        </p:nvSpPr>
        <p:spPr>
          <a:xfrm>
            <a:off x="5685424" y="-140148"/>
            <a:ext cx="4596245" cy="1711119"/>
          </a:xfrm>
        </p:spPr>
        <p:txBody>
          <a:bodyPr anchor="ctr">
            <a:normAutofit fontScale="90000"/>
          </a:bodyPr>
          <a:lstStyle/>
          <a:p>
            <a:br>
              <a:rPr sz="2800" dirty="0"/>
            </a:br>
            <a:r>
              <a:rPr lang="cy" sz="3600" b="1" i="0" u="none" strike="noStrike" cap="none" baseline="0" dirty="0">
                <a:solidFill>
                  <a:srgbClr val="000000"/>
                </a:solidFill>
                <a:effectLst/>
                <a:uFillTx/>
                <a:latin typeface="Calibri Light"/>
              </a:rPr>
              <a:t>Ymarfer 2 </a:t>
            </a:r>
            <a:br>
              <a:rPr sz="3600" dirty="0"/>
            </a:br>
            <a:r>
              <a:rPr lang="cy" sz="3600" b="1" i="0" u="none" strike="noStrike" cap="none" baseline="0" dirty="0">
                <a:solidFill>
                  <a:srgbClr val="000000"/>
                </a:solidFill>
                <a:effectLst/>
                <a:uFillTx/>
                <a:latin typeface="Calibri Light"/>
              </a:rPr>
              <a:t>Modelau Cyfranogiad</a:t>
            </a:r>
            <a:br>
              <a:rPr sz="2800" dirty="0"/>
            </a:br>
            <a:endParaRPr sz="2800" dirty="0"/>
          </a:p>
        </p:txBody>
      </p:sp>
      <p:sp>
        <p:nvSpPr>
          <p:cNvPr id="37" name="Rectangle 36">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3C5946EA-3F06-01D0-644B-2E74CDEBB85A}"/>
              </a:ext>
            </a:extLst>
          </p:cNvPr>
          <p:cNvPicPr>
            <a:picLocks noChangeAspect="1"/>
          </p:cNvPicPr>
          <p:nvPr/>
        </p:nvPicPr>
        <p:blipFill>
          <a:blip r:embed="rId3"/>
          <a:srcRect l="13266" r="25178" b="-1"/>
          <a:stretch>
            <a:fillRect/>
          </a:stretch>
        </p:blipFill>
        <p:spPr>
          <a:xfrm>
            <a:off x="768873" y="1267993"/>
            <a:ext cx="3872455" cy="4356522"/>
          </a:xfrm>
          <a:prstGeom prst="rect">
            <a:avLst/>
          </a:prstGeom>
        </p:spPr>
      </p:pic>
      <p:sp>
        <p:nvSpPr>
          <p:cNvPr id="2" name="Content Placeholder 1">
            <a:extLst>
              <a:ext uri="{FF2B5EF4-FFF2-40B4-BE49-F238E27FC236}">
                <a16:creationId xmlns:a16="http://schemas.microsoft.com/office/drawing/2014/main" id="{E70B3147-600A-4531-B11C-C28E36BC758F}"/>
              </a:ext>
            </a:extLst>
          </p:cNvPr>
          <p:cNvSpPr>
            <a:spLocks noGrp="1"/>
          </p:cNvSpPr>
          <p:nvPr>
            <p:ph idx="1"/>
          </p:nvPr>
        </p:nvSpPr>
        <p:spPr>
          <a:xfrm>
            <a:off x="5701814" y="1750666"/>
            <a:ext cx="5651986" cy="5247482"/>
          </a:xfrm>
        </p:spPr>
        <p:txBody>
          <a:bodyPr anchor="ctr">
            <a:normAutofit lnSpcReduction="10000"/>
          </a:bodyPr>
          <a:lstStyle/>
          <a:p>
            <a:r>
              <a:rPr lang="cy" sz="2400" b="0" i="0" u="none" strike="noStrike" cap="none" baseline="0" dirty="0">
                <a:solidFill>
                  <a:srgbClr val="000000"/>
                </a:solidFill>
                <a:effectLst/>
                <a:uFillTx/>
                <a:latin typeface="Calibri"/>
              </a:rPr>
              <a:t>Gan ddefnyddio un o’r modelau cyfranogiad ystyriwch achos yr ydych wedi bod yn rhan ohonno lle rydych yn teimlo eich bod wedi gweithio’n dda mewn cydweithrediad ag unigolion/teuluoedd/gofalwyr. Pa gyfnod o gyfranogiad wnaethoch chi ei gyrraedd yn y darn hwn o waith? </a:t>
            </a:r>
          </a:p>
          <a:p>
            <a:r>
              <a:rPr lang="cy" sz="2400" b="0" i="0" u="none" strike="noStrike" cap="none" baseline="0" dirty="0">
                <a:solidFill>
                  <a:srgbClr val="000000"/>
                </a:solidFill>
                <a:effectLst/>
                <a:uFillTx/>
                <a:latin typeface="Calibri"/>
              </a:rPr>
              <a:t>Yn eich barn chi, pa wahaniaeth a wnaeth eich ymarfer i brofiad yr unigolion/teuluoedd/gofalwyr?</a:t>
            </a:r>
          </a:p>
          <a:p>
            <a:r>
              <a:rPr lang="cy" sz="2400" b="0" i="0" u="none" strike="noStrike" cap="none" baseline="0" dirty="0">
                <a:solidFill>
                  <a:srgbClr val="000000"/>
                </a:solidFill>
                <a:effectLst/>
                <a:uFillTx/>
                <a:latin typeface="Calibri"/>
              </a:rPr>
              <a:t>Beth fyddech chi’n ei nodi fel yr agwedd bwysicaf ar gydweithio yn y darn hwn o waith?</a:t>
            </a:r>
          </a:p>
          <a:p>
            <a:pPr marL="109537" indent="0">
              <a:buNone/>
            </a:pPr>
            <a:r>
              <a:rPr lang="en-GB" sz="1700" dirty="0"/>
              <a:t>                                 </a:t>
            </a:r>
          </a:p>
          <a:p>
            <a:endParaRPr lang="en-GB" sz="1700" dirty="0"/>
          </a:p>
          <a:p>
            <a:endParaRPr lang="en-GB" sz="1700" dirty="0"/>
          </a:p>
          <a:p>
            <a:endParaRPr lang="en-GB" sz="1700" dirty="0"/>
          </a:p>
        </p:txBody>
      </p:sp>
      <p:sp>
        <p:nvSpPr>
          <p:cNvPr id="4" name="Footer Placeholder 3">
            <a:extLst>
              <a:ext uri="{FF2B5EF4-FFF2-40B4-BE49-F238E27FC236}">
                <a16:creationId xmlns:a16="http://schemas.microsoft.com/office/drawing/2014/main" id="{6A12EE8A-BD23-2040-1CDE-E60E698F6C9F}"/>
              </a:ext>
            </a:extLst>
          </p:cNvPr>
          <p:cNvSpPr>
            <a:spLocks noGrp="1"/>
          </p:cNvSpPr>
          <p:nvPr>
            <p:ph type="ftr" sz="quarter" idx="11"/>
          </p:nvPr>
        </p:nvSpPr>
        <p:spPr>
          <a:xfrm>
            <a:off x="4038600" y="6356350"/>
            <a:ext cx="489717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6" name="Slide Number Placeholder 5">
            <a:extLst>
              <a:ext uri="{FF2B5EF4-FFF2-40B4-BE49-F238E27FC236}">
                <a16:creationId xmlns:a16="http://schemas.microsoft.com/office/drawing/2014/main" id="{41B69B20-5FA1-8DDC-85CD-74D4C2F6A39B}"/>
              </a:ext>
            </a:extLst>
          </p:cNvPr>
          <p:cNvSpPr>
            <a:spLocks noGrp="1"/>
          </p:cNvSpPr>
          <p:nvPr>
            <p:ph type="sldNum" sz="quarter" idx="12"/>
          </p:nvPr>
        </p:nvSpPr>
        <p:spPr/>
        <p:txBody>
          <a:bodyPr/>
          <a:lstStyle/>
          <a:p>
            <a:fld id="{0B6AE6A0-3EF2-408A-870E-EF48D545FFB4}" type="slidenum">
              <a:rPr lang="en-GB" smtClean="0"/>
              <a:t>16</a:t>
            </a:fld>
            <a:endParaRPr lang="en-GB"/>
          </a:p>
        </p:txBody>
      </p:sp>
    </p:spTree>
    <p:extLst>
      <p:ext uri="{BB962C8B-B14F-4D97-AF65-F5344CB8AC3E}">
        <p14:creationId xmlns:p14="http://schemas.microsoft.com/office/powerpoint/2010/main" val="3837433014"/>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FDAB50E-7679-0E4B-998A-27929103B803}"/>
              </a:ext>
            </a:extLst>
          </p:cNvPr>
          <p:cNvSpPr>
            <a:spLocks noGrp="1"/>
          </p:cNvSpPr>
          <p:nvPr>
            <p:ph type="title"/>
          </p:nvPr>
        </p:nvSpPr>
        <p:spPr>
          <a:xfrm>
            <a:off x="1137036" y="548640"/>
            <a:ext cx="9543405" cy="1188720"/>
          </a:xfrm>
        </p:spPr>
        <p:txBody>
          <a:bodyPr>
            <a:normAutofit/>
          </a:bodyPr>
          <a:lstStyle/>
          <a:p>
            <a:r>
              <a:rPr lang="cy" sz="4400" b="0" i="0" u="none" strike="noStrike" cap="none" baseline="0">
                <a:solidFill>
                  <a:srgbClr val="262626"/>
                </a:solidFill>
                <a:effectLst/>
                <a:uFillTx/>
                <a:latin typeface="Calibri Light"/>
              </a:rPr>
              <a:t>Yr Hyn sy'n Wirioneddol Bwysig </a:t>
            </a:r>
          </a:p>
        </p:txBody>
      </p:sp>
      <p:sp>
        <p:nvSpPr>
          <p:cNvPr id="2" name="Content Placeholder 1">
            <a:extLst>
              <a:ext uri="{FF2B5EF4-FFF2-40B4-BE49-F238E27FC236}">
                <a16:creationId xmlns:a16="http://schemas.microsoft.com/office/drawing/2014/main" id="{6BB674F9-7561-CD4D-8D19-F8CA2FAE6D2D}"/>
              </a:ext>
            </a:extLst>
          </p:cNvPr>
          <p:cNvSpPr>
            <a:spLocks noGrp="1"/>
          </p:cNvSpPr>
          <p:nvPr>
            <p:ph idx="1"/>
          </p:nvPr>
        </p:nvSpPr>
        <p:spPr>
          <a:xfrm>
            <a:off x="1415143" y="2133601"/>
            <a:ext cx="8818870" cy="3618196"/>
          </a:xfrm>
        </p:spPr>
        <p:txBody>
          <a:bodyPr anchor="ctr">
            <a:normAutofit/>
          </a:bodyPr>
          <a:lstStyle/>
          <a:p>
            <a:endParaRPr lang="en-US" sz="2400">
              <a:solidFill>
                <a:schemeClr val="tx1">
                  <a:lumMod val="85000"/>
                  <a:lumOff val="15000"/>
                </a:schemeClr>
              </a:solidFill>
            </a:endParaRPr>
          </a:p>
          <a:p>
            <a:pPr marL="109537" indent="0">
              <a:buNone/>
            </a:pPr>
            <a:r>
              <a:rPr lang="cy" sz="2400" b="0" i="0" u="none" strike="noStrike" cap="none" baseline="0">
                <a:solidFill>
                  <a:srgbClr val="262626"/>
                </a:solidFill>
                <a:effectLst/>
                <a:uFillTx/>
                <a:latin typeface="Calibri"/>
              </a:rPr>
              <a:t>Yr hyn oedd yn wirioneddol bwysig i mi gan Mr David Britton</a:t>
            </a:r>
          </a:p>
          <a:p>
            <a:pPr marL="109537" indent="0">
              <a:buNone/>
            </a:pPr>
            <a:r>
              <a:rPr lang="cy" sz="2400" b="0" i="0" u="none" strike="noStrike" cap="none" baseline="0">
                <a:solidFill>
                  <a:srgbClr val="262626"/>
                </a:solidFill>
                <a:effectLst/>
                <a:uFillTx/>
                <a:latin typeface="Calibri"/>
                <a:hlinkClick r:id="rId3" history="0"/>
              </a:rPr>
              <a:t>https://youtu.be/dgRpfZ2WyD8</a:t>
            </a:r>
          </a:p>
          <a:p>
            <a:pPr marL="109537" indent="0">
              <a:buNone/>
            </a:pPr>
            <a:endParaRPr lang="en-US" sz="2400">
              <a:solidFill>
                <a:schemeClr val="tx1">
                  <a:lumMod val="85000"/>
                  <a:lumOff val="15000"/>
                </a:schemeClr>
              </a:solidFill>
            </a:endParaRPr>
          </a:p>
          <a:p>
            <a:pPr marL="109537" indent="0">
              <a:buNone/>
            </a:pPr>
            <a:r>
              <a:rPr lang="cy" sz="2400" b="0" i="0" u="none" strike="noStrike" cap="none" baseline="0">
                <a:solidFill>
                  <a:srgbClr val="262626"/>
                </a:solidFill>
                <a:effectLst/>
                <a:uFillTx/>
                <a:latin typeface="Calibri"/>
              </a:rPr>
              <a:t>Gwybod beth sy'n wirioneddol bwysig i bobl gan Lucy Warren, gweithiwr cymdeithasol.</a:t>
            </a:r>
          </a:p>
          <a:p>
            <a:pPr marL="109537" indent="0">
              <a:buNone/>
            </a:pPr>
            <a:r>
              <a:rPr lang="cy" sz="2400" b="0" i="0" u="none" strike="noStrike" cap="none" baseline="0">
                <a:solidFill>
                  <a:srgbClr val="262626"/>
                </a:solidFill>
                <a:effectLst/>
                <a:uFillTx/>
                <a:latin typeface="Calibri"/>
                <a:hlinkClick r:id="rId4" history="0"/>
              </a:rPr>
              <a:t>https://youtu.be/hh57sJ4it7I</a:t>
            </a:r>
          </a:p>
          <a:p>
            <a:pPr marL="109537" indent="0">
              <a:buNone/>
            </a:pPr>
            <a:endParaRPr lang="en-US" sz="20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05A13029-B3EB-5FFE-302B-C9708B8E007B}"/>
              </a:ext>
            </a:extLst>
          </p:cNvPr>
          <p:cNvSpPr>
            <a:spLocks noGrp="1"/>
          </p:cNvSpPr>
          <p:nvPr>
            <p:ph type="ftr" sz="quarter" idx="11"/>
          </p:nvPr>
        </p:nvSpPr>
        <p:spPr>
          <a:xfrm>
            <a:off x="4038600" y="6356350"/>
            <a:ext cx="4770422"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7D9E517D-6387-EB37-DF52-64101D674703}"/>
              </a:ext>
            </a:extLst>
          </p:cNvPr>
          <p:cNvSpPr>
            <a:spLocks noGrp="1"/>
          </p:cNvSpPr>
          <p:nvPr>
            <p:ph type="sldNum" sz="quarter" idx="12"/>
          </p:nvPr>
        </p:nvSpPr>
        <p:spPr/>
        <p:txBody>
          <a:bodyPr/>
          <a:lstStyle/>
          <a:p>
            <a:fld id="{0B6AE6A0-3EF2-408A-870E-EF48D545FFB4}" type="slidenum">
              <a:rPr lang="en-GB" smtClean="0"/>
              <a:t>17</a:t>
            </a:fld>
            <a:endParaRPr lang="en-GB"/>
          </a:p>
        </p:txBody>
      </p:sp>
    </p:spTree>
    <p:extLst>
      <p:ext uri="{BB962C8B-B14F-4D97-AF65-F5344CB8AC3E}">
        <p14:creationId xmlns:p14="http://schemas.microsoft.com/office/powerpoint/2010/main" val="3740054548"/>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94CF3A-6F38-414E-995A-9853E6CAA513}"/>
              </a:ext>
            </a:extLst>
          </p:cNvPr>
          <p:cNvSpPr>
            <a:spLocks noGrp="1"/>
          </p:cNvSpPr>
          <p:nvPr>
            <p:ph type="title"/>
          </p:nvPr>
        </p:nvSpPr>
        <p:spPr>
          <a:xfrm>
            <a:off x="609600" y="633412"/>
            <a:ext cx="10972800" cy="784226"/>
          </a:xfrm>
        </p:spPr>
        <p:txBody>
          <a:bodyPr>
            <a:normAutofit fontScale="90000"/>
          </a:bodyPr>
          <a:lstStyle/>
          <a:p>
            <a:pPr>
              <a:defRPr/>
            </a:pPr>
            <a:r>
              <a:rPr lang="cy" sz="4400" b="0" i="0" u="none" strike="noStrike" cap="none" baseline="0" dirty="0">
                <a:solidFill>
                  <a:srgbClr val="000000"/>
                </a:solidFill>
                <a:effectLst/>
                <a:uFillTx/>
                <a:latin typeface="Arial"/>
              </a:rPr>
              <a:t>Cyd-destun Cymreig o fewn Tasg 2 - Arsylwad </a:t>
            </a:r>
            <a:br>
              <a:rPr sz="4000" dirty="0"/>
            </a:br>
            <a:endParaRPr sz="4000" dirty="0"/>
          </a:p>
        </p:txBody>
      </p:sp>
      <p:graphicFrame>
        <p:nvGraphicFramePr>
          <p:cNvPr id="40967" name="Content Placeholder 4">
            <a:extLst>
              <a:ext uri="{FF2B5EF4-FFF2-40B4-BE49-F238E27FC236}">
                <a16:creationId xmlns:a16="http://schemas.microsoft.com/office/drawing/2014/main" id="{8C696B42-FCB0-C4EC-B1AD-EF75793A8AD8}"/>
              </a:ext>
            </a:extLst>
          </p:cNvPr>
          <p:cNvGraphicFramePr>
            <a:graphicFrameLocks noGrp="1"/>
          </p:cNvGraphicFramePr>
          <p:nvPr>
            <p:ph idx="1"/>
            <p:extLst>
              <p:ext uri="{D42A27DB-BD31-4B8C-83A1-F6EECF244321}">
                <p14:modId xmlns:p14="http://schemas.microsoft.com/office/powerpoint/2010/main" val="1166475065"/>
              </p:ext>
            </p:extLst>
          </p:nvPr>
        </p:nvGraphicFramePr>
        <p:xfrm>
          <a:off x="556684" y="1417638"/>
          <a:ext cx="10972800" cy="4806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0965" name="Slide Number Placeholder 7">
            <a:extLst>
              <a:ext uri="{FF2B5EF4-FFF2-40B4-BE49-F238E27FC236}">
                <a16:creationId xmlns:a16="http://schemas.microsoft.com/office/drawing/2014/main" id="{5BC0574A-B08E-4F97-8F0E-36B0D87662E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6BF696-6D23-42A2-BC35-7E9D37D86974}" type="slidenum">
              <a:rPr lang="en-GB" altLang="en-US" smtClean="0"/>
              <a:t>18</a:t>
            </a:fld>
            <a:endParaRPr lang="en-GB" altLang="en-US"/>
          </a:p>
        </p:txBody>
      </p:sp>
      <p:sp>
        <p:nvSpPr>
          <p:cNvPr id="2" name="Footer Placeholder 1">
            <a:extLst>
              <a:ext uri="{FF2B5EF4-FFF2-40B4-BE49-F238E27FC236}">
                <a16:creationId xmlns:a16="http://schemas.microsoft.com/office/drawing/2014/main" id="{F0EEFEBA-4663-6898-2F60-BDF89D8A1022}"/>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0D0E5-890E-2C2A-16A4-A19D40ADE607}"/>
              </a:ext>
            </a:extLst>
          </p:cNvPr>
          <p:cNvSpPr>
            <a:spLocks noGrp="1"/>
          </p:cNvSpPr>
          <p:nvPr>
            <p:ph type="title"/>
          </p:nvPr>
        </p:nvSpPr>
        <p:spPr>
          <a:xfrm>
            <a:off x="6096000" y="577850"/>
            <a:ext cx="5389033" cy="1143000"/>
          </a:xfrm>
        </p:spPr>
        <p:txBody>
          <a:bodyPr>
            <a:normAutofit fontScale="90000"/>
          </a:bodyPr>
          <a:lstStyle/>
          <a:p>
            <a:r>
              <a:rPr lang="cy" sz="2000" b="1" i="0" u="none" strike="noStrike" cap="none" baseline="0" dirty="0">
                <a:solidFill>
                  <a:srgbClr val="1F1F1F"/>
                </a:solidFill>
                <a:effectLst/>
                <a:uFillTx/>
                <a:latin typeface="Arial"/>
              </a:rPr>
              <a:t>Census 2021</a:t>
            </a:r>
            <a:br>
              <a:rPr lang="cy" sz="2000" b="1" i="0" u="none" strike="noStrike" cap="none" baseline="0" dirty="0">
                <a:solidFill>
                  <a:srgbClr val="1F1F1F"/>
                </a:solidFill>
                <a:effectLst/>
                <a:uFillTx/>
                <a:latin typeface="Arial"/>
              </a:rPr>
            </a:br>
            <a:r>
              <a:rPr lang="cy" sz="2000" b="1" i="0" u="none" strike="noStrike" cap="none" baseline="0" dirty="0">
                <a:solidFill>
                  <a:srgbClr val="1F1F1F"/>
                </a:solidFill>
                <a:effectLst/>
                <a:uFillTx/>
                <a:latin typeface="Arial"/>
              </a:rPr>
              <a:t>Canran y bobl 3 oed neu hŷn sy’n gallu siarad Cymraeg, yn ôl ACEHI, 2021</a:t>
            </a:r>
            <a:br>
              <a:rPr sz="2000" dirty="0"/>
            </a:br>
            <a:endParaRPr sz="2000" dirty="0"/>
          </a:p>
        </p:txBody>
      </p:sp>
      <p:pic>
        <p:nvPicPr>
          <p:cNvPr id="7" name="Content Placeholder 6">
            <a:extLst>
              <a:ext uri="{FF2B5EF4-FFF2-40B4-BE49-F238E27FC236}">
                <a16:creationId xmlns:a16="http://schemas.microsoft.com/office/drawing/2014/main" id="{F03D6F18-519C-C77C-6FD7-F3331922809B}"/>
              </a:ext>
            </a:extLst>
          </p:cNvPr>
          <p:cNvPicPr>
            <a:picLocks noGrp="1" noChangeAspect="1"/>
          </p:cNvPicPr>
          <p:nvPr>
            <p:ph sz="half" idx="2"/>
          </p:nvPr>
        </p:nvPicPr>
        <p:blipFill>
          <a:blip r:embed="rId3"/>
          <a:stretch>
            <a:fillRect/>
          </a:stretch>
        </p:blipFill>
        <p:spPr>
          <a:xfrm>
            <a:off x="492139" y="1249973"/>
            <a:ext cx="5144291" cy="4747846"/>
          </a:xfrm>
          <a:prstGeom prst="rect">
            <a:avLst/>
          </a:prstGeom>
        </p:spPr>
      </p:pic>
      <p:pic>
        <p:nvPicPr>
          <p:cNvPr id="8" name="Picture 2" descr="This map shows how the percentage of people aged three or older able to speak Welsh varies by small area known as LSOAs. Small areas where over 70% of their population were able to speak Welsh were in north west Wales whereas most small areas where 10% or less of their population were able to speak Welsh were in south east Wales.">
            <a:extLst>
              <a:ext uri="{FF2B5EF4-FFF2-40B4-BE49-F238E27FC236}">
                <a16:creationId xmlns:a16="http://schemas.microsoft.com/office/drawing/2014/main" id="{E68614B1-58C4-87D4-E94F-2A20424D69A4}"/>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tretch>
            <a:fillRect/>
          </a:stretch>
        </p:blipFill>
        <p:spPr bwMode="auto">
          <a:xfrm>
            <a:off x="6096000" y="1720850"/>
            <a:ext cx="4986208" cy="36845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13554A5-A13D-CE7E-645D-5A9EF4D3151E}"/>
              </a:ext>
            </a:extLst>
          </p:cNvPr>
          <p:cNvSpPr txBox="1"/>
          <p:nvPr/>
        </p:nvSpPr>
        <p:spPr>
          <a:xfrm>
            <a:off x="492138" y="293914"/>
            <a:ext cx="5394422" cy="945825"/>
          </a:xfrm>
          <a:prstGeom prst="rect">
            <a:avLst/>
          </a:prstGeom>
          <a:noFill/>
        </p:spPr>
        <p:txBody>
          <a:bodyPr wrap="square" rtlCol="0">
            <a:spAutoFit/>
          </a:bodyPr>
          <a:lstStyle/>
          <a:p>
            <a:r>
              <a:rPr lang="cy" sz="2800" b="0" i="0" u="none" strike="noStrike" cap="none" baseline="0">
                <a:solidFill>
                  <a:srgbClr val="000000"/>
                </a:solidFill>
                <a:effectLst/>
                <a:uFillTx/>
                <a:latin typeface="Arial"/>
              </a:rPr>
              <a:t>Yr Iaith Gymraeg ac ymarfer Diwylliannol Sensitif</a:t>
            </a:r>
          </a:p>
        </p:txBody>
      </p:sp>
      <p:sp>
        <p:nvSpPr>
          <p:cNvPr id="3" name="Footer Placeholder 2">
            <a:extLst>
              <a:ext uri="{FF2B5EF4-FFF2-40B4-BE49-F238E27FC236}">
                <a16:creationId xmlns:a16="http://schemas.microsoft.com/office/drawing/2014/main" id="{AD73A753-CF79-942D-4C1C-E35A19BD4A6D}"/>
              </a:ext>
            </a:extLst>
          </p:cNvPr>
          <p:cNvSpPr>
            <a:spLocks noGrp="1"/>
          </p:cNvSpPr>
          <p:nvPr>
            <p:ph type="ftr" sz="quarter" idx="11"/>
          </p:nvPr>
        </p:nvSpPr>
        <p:spPr>
          <a:xfrm>
            <a:off x="4038600" y="6356350"/>
            <a:ext cx="4725154"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A3F49921-F232-86F6-7803-2F8D0360E007}"/>
              </a:ext>
            </a:extLst>
          </p:cNvPr>
          <p:cNvSpPr>
            <a:spLocks noGrp="1"/>
          </p:cNvSpPr>
          <p:nvPr>
            <p:ph type="sldNum" sz="quarter" idx="12"/>
          </p:nvPr>
        </p:nvSpPr>
        <p:spPr/>
        <p:txBody>
          <a:bodyPr/>
          <a:lstStyle/>
          <a:p>
            <a:fld id="{0B6AE6A0-3EF2-408A-870E-EF48D545FFB4}" type="slidenum">
              <a:rPr lang="en-GB" smtClean="0"/>
              <a:t>19</a:t>
            </a:fld>
            <a:endParaRPr lang="en-GB"/>
          </a:p>
        </p:txBody>
      </p:sp>
    </p:spTree>
    <p:extLst>
      <p:ext uri="{BB962C8B-B14F-4D97-AF65-F5344CB8AC3E}">
        <p14:creationId xmlns:p14="http://schemas.microsoft.com/office/powerpoint/2010/main" val="451164273"/>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0956DB-C1F1-4262-BB0B-3CA72FC934E1}"/>
              </a:ext>
            </a:extLst>
          </p:cNvPr>
          <p:cNvSpPr>
            <a:spLocks noGrp="1"/>
          </p:cNvSpPr>
          <p:nvPr>
            <p:ph type="title"/>
          </p:nvPr>
        </p:nvSpPr>
        <p:spPr>
          <a:xfrm>
            <a:off x="839787" y="365125"/>
            <a:ext cx="10909189" cy="1325563"/>
          </a:xfrm>
        </p:spPr>
        <p:txBody>
          <a:bodyPr anchor="ctr">
            <a:noAutofit/>
          </a:bodyPr>
          <a:lstStyle/>
          <a:p>
            <a:pPr>
              <a:lnSpc>
                <a:spcPct val="90000"/>
              </a:lnSpc>
              <a:defRPr/>
            </a:pPr>
            <a:r>
              <a:rPr lang="cy" sz="3200" b="1" i="0" u="none" strike="noStrike" cap="none" baseline="0" dirty="0">
                <a:effectLst/>
                <a:uFillTx/>
              </a:rPr>
              <a:t>Deddf Gwasanaethau Cymdeithasol a Llesiant (Cymru) 2014 </a:t>
            </a:r>
            <a:br>
              <a:rPr lang="cy" sz="3200" b="1" i="0" u="none" strike="noStrike" cap="none" baseline="0" dirty="0">
                <a:effectLst/>
                <a:uFillTx/>
              </a:rPr>
            </a:br>
            <a:r>
              <a:rPr lang="cy" sz="3200" b="1" i="0" u="none" strike="noStrike" cap="none" baseline="0" dirty="0">
                <a:effectLst/>
                <a:uFillTx/>
              </a:rPr>
              <a:t>Y Cynnig Rhagweithiol - Mwy Na Geiriau</a:t>
            </a:r>
            <a:r>
              <a:rPr lang="cy" sz="3200" b="1" i="0" u="none" strike="noStrike" cap="none" baseline="0" dirty="0">
                <a:solidFill>
                  <a:srgbClr val="000000"/>
                </a:solidFill>
                <a:effectLst/>
                <a:uFillTx/>
                <a:latin typeface="Calibri"/>
              </a:rPr>
              <a:t> </a:t>
            </a:r>
            <a:r>
              <a:rPr lang="cy" sz="3200" b="1" i="0" u="none" strike="noStrike" cap="none" baseline="0" dirty="0">
                <a:solidFill>
                  <a:srgbClr val="000000"/>
                </a:solidFill>
                <a:effectLst/>
                <a:uFillTx/>
              </a:rPr>
              <a:t>(Llywodraeth Cymru, 2022-2027) </a:t>
            </a:r>
            <a:endParaRPr lang="cy" sz="3200" b="1" i="0" u="none" strike="noStrike" cap="none" baseline="0" dirty="0">
              <a:effectLst/>
              <a:uFillTx/>
            </a:endParaRPr>
          </a:p>
        </p:txBody>
      </p:sp>
      <p:sp>
        <p:nvSpPr>
          <p:cNvPr id="45058" name="Content Placeholder 4">
            <a:extLst>
              <a:ext uri="{FF2B5EF4-FFF2-40B4-BE49-F238E27FC236}">
                <a16:creationId xmlns:a16="http://schemas.microsoft.com/office/drawing/2014/main" id="{E1869719-71E4-4BD8-B649-C62D8EEB0EE1}"/>
              </a:ext>
            </a:extLst>
          </p:cNvPr>
          <p:cNvSpPr>
            <a:spLocks noGrp="1"/>
          </p:cNvSpPr>
          <p:nvPr>
            <p:ph sz="half" idx="2"/>
          </p:nvPr>
        </p:nvSpPr>
        <p:spPr>
          <a:xfrm>
            <a:off x="703384" y="1972654"/>
            <a:ext cx="10785231" cy="5168900"/>
          </a:xfrm>
        </p:spPr>
        <p:txBody>
          <a:bodyPr wrap="square" anchor="t">
            <a:noAutofit/>
          </a:bodyPr>
          <a:lstStyle/>
          <a:p>
            <a:pPr>
              <a:lnSpc>
                <a:spcPct val="90000"/>
              </a:lnSpc>
            </a:pPr>
            <a:r>
              <a:rPr lang="cy" sz="2800" b="0" i="0" u="none" strike="noStrike" cap="none" baseline="0" dirty="0">
                <a:solidFill>
                  <a:srgbClr val="000000"/>
                </a:solidFill>
                <a:effectLst/>
                <a:uFillTx/>
                <a:latin typeface="Calibri"/>
              </a:rPr>
              <a:t>Yn syml, mae’r ‘Cynnig Rhagweithiol’ yn golygu darparu gwasanaeth yn Gymraeg heb i rywun orfod gofyn amdano</a:t>
            </a:r>
          </a:p>
          <a:p>
            <a:pPr>
              <a:lnSpc>
                <a:spcPct val="90000"/>
              </a:lnSpc>
            </a:pPr>
            <a:r>
              <a:rPr lang="cy" sz="2800" b="0" i="0" u="none" strike="noStrike" cap="none" baseline="0" dirty="0">
                <a:solidFill>
                  <a:srgbClr val="000000"/>
                </a:solidFill>
                <a:effectLst/>
                <a:uFillTx/>
                <a:latin typeface="Calibri"/>
              </a:rPr>
              <a:t>Dylai'r Gymraeg fod mor weladwy â'r Saesneg</a:t>
            </a:r>
          </a:p>
          <a:p>
            <a:pPr>
              <a:lnSpc>
                <a:spcPct val="90000"/>
              </a:lnSpc>
            </a:pPr>
            <a:r>
              <a:rPr lang="cy" sz="2800" b="0" i="0" u="none" strike="noStrike" cap="none" baseline="0" dirty="0">
                <a:solidFill>
                  <a:srgbClr val="000000"/>
                </a:solidFill>
                <a:effectLst/>
                <a:uFillTx/>
                <a:latin typeface="Calibri"/>
              </a:rPr>
              <a:t>Mae darparu gwasanaeth sy'n canolbwyntio ar y rhai sy'n defnyddio gwasanaethau yn hanfodol i'r 'Cynnig Rhagweithiol' </a:t>
            </a:r>
          </a:p>
          <a:p>
            <a:pPr>
              <a:lnSpc>
                <a:spcPct val="90000"/>
              </a:lnSpc>
            </a:pPr>
            <a:r>
              <a:rPr lang="cy" sz="2800" b="0" i="0" u="none" strike="noStrike" cap="none" baseline="0" dirty="0">
                <a:solidFill>
                  <a:srgbClr val="000000"/>
                </a:solidFill>
                <a:effectLst/>
                <a:uFillTx/>
                <a:latin typeface="Calibri"/>
              </a:rPr>
              <a:t>Yr hyn y mae hyn yn ei olygu’n ymarferol yw darparu gwasanaeth wedi’i deilwra sy’n galluogi’r unigolyn i gael sicrwydd mai ef/hi sy’n rheoli ac yn deall y gwasanaethau a gynigir yn llawn.</a:t>
            </a:r>
          </a:p>
          <a:p>
            <a:pPr marL="0" indent="0">
              <a:buNone/>
            </a:pPr>
            <a:r>
              <a:rPr lang="cy" sz="1600" b="0" i="0" u="none" strike="noStrike" cap="none" baseline="0" dirty="0">
                <a:solidFill>
                  <a:srgbClr val="000000"/>
                </a:solidFill>
                <a:effectLst/>
                <a:uFillTx/>
                <a:latin typeface="Arial"/>
              </a:rPr>
              <a:t>Mwy na Geiriau -  </a:t>
            </a:r>
            <a:r>
              <a:rPr lang="cy" sz="1600" b="0" i="0" u="none" strike="noStrike" cap="none" baseline="0" dirty="0">
                <a:solidFill>
                  <a:srgbClr val="000000"/>
                </a:solidFill>
                <a:uFillTx/>
                <a:latin typeface="Arial"/>
                <a:hlinkClick r:id="rId3" history="0"/>
              </a:rPr>
              <a:t>www.gov.wales</a:t>
            </a:r>
            <a:r>
              <a:rPr lang="cy" sz="1600" b="0" i="0" u="none" strike="noStrike" cap="none" baseline="0" dirty="0">
                <a:solidFill>
                  <a:srgbClr val="000000"/>
                </a:solidFill>
                <a:effectLst/>
                <a:uFillTx/>
                <a:latin typeface="Arial"/>
              </a:rPr>
              <a:t> (ar gael ar Moodle</a:t>
            </a:r>
            <a:r>
              <a:rPr lang="cy" sz="1600" b="0" i="0" u="none" strike="noStrike" cap="none" baseline="0" dirty="0">
                <a:solidFill>
                  <a:srgbClr val="000000"/>
                </a:solidFill>
                <a:effectLst/>
                <a:uFillTx/>
                <a:latin typeface="Calibri"/>
              </a:rPr>
              <a:t>)</a:t>
            </a:r>
          </a:p>
          <a:p>
            <a:pPr>
              <a:lnSpc>
                <a:spcPct val="90000"/>
              </a:lnSpc>
            </a:pPr>
            <a:endParaRPr lang="en-GB" altLang="en-US" sz="2800" dirty="0"/>
          </a:p>
        </p:txBody>
      </p:sp>
      <p:sp>
        <p:nvSpPr>
          <p:cNvPr id="2" name="Footer Placeholder 1">
            <a:extLst>
              <a:ext uri="{FF2B5EF4-FFF2-40B4-BE49-F238E27FC236}">
                <a16:creationId xmlns:a16="http://schemas.microsoft.com/office/drawing/2014/main" id="{71EE429D-0524-F655-5B2F-6C15E914175D}"/>
              </a:ext>
            </a:extLst>
          </p:cNvPr>
          <p:cNvSpPr>
            <a:spLocks noGrp="1"/>
          </p:cNvSpPr>
          <p:nvPr>
            <p:ph type="ftr" sz="quarter" idx="11"/>
          </p:nvPr>
        </p:nvSpPr>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3" name="Slide Number Placeholder 2">
            <a:extLst>
              <a:ext uri="{FF2B5EF4-FFF2-40B4-BE49-F238E27FC236}">
                <a16:creationId xmlns:a16="http://schemas.microsoft.com/office/drawing/2014/main" id="{FB2AAEA0-DA25-9C2F-3A14-F38A86F6EB4C}"/>
              </a:ext>
            </a:extLst>
          </p:cNvPr>
          <p:cNvSpPr>
            <a:spLocks noGrp="1"/>
          </p:cNvSpPr>
          <p:nvPr>
            <p:ph type="sldNum" sz="quarter" idx="12"/>
          </p:nvPr>
        </p:nvSpPr>
        <p:spPr/>
        <p:txBody>
          <a:bodyPr/>
          <a:lstStyle/>
          <a:p>
            <a:fld id="{0B6AE6A0-3EF2-408A-870E-EF48D545FFB4}" type="slidenum">
              <a:rPr lang="en-GB" smtClean="0"/>
              <a:t>20</a:t>
            </a:fld>
            <a:endParaRPr lang="en-GB"/>
          </a:p>
        </p:txBody>
      </p:sp>
      <p:pic>
        <p:nvPicPr>
          <p:cNvPr id="5" name="Picture 4">
            <a:extLst>
              <a:ext uri="{FF2B5EF4-FFF2-40B4-BE49-F238E27FC236}">
                <a16:creationId xmlns:a16="http://schemas.microsoft.com/office/drawing/2014/main" id="{2F2DB256-7DBE-E3DB-2B50-07970DD5D442}"/>
              </a:ext>
            </a:extLst>
          </p:cNvPr>
          <p:cNvPicPr>
            <a:picLocks noChangeAspect="1"/>
          </p:cNvPicPr>
          <p:nvPr/>
        </p:nvPicPr>
        <p:blipFill>
          <a:blip r:embed="rId4"/>
          <a:stretch>
            <a:fillRect/>
          </a:stretch>
        </p:blipFill>
        <p:spPr>
          <a:xfrm>
            <a:off x="10455348" y="5273748"/>
            <a:ext cx="1584251" cy="1584251"/>
          </a:xfrm>
          <a:prstGeom prst="rect">
            <a:avLst/>
          </a:prstGeom>
        </p:spPr>
      </p:pic>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29" name="Rectangle 430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DEFDC-20B2-4925-B618-979AEAE97DA3}"/>
              </a:ext>
            </a:extLst>
          </p:cNvPr>
          <p:cNvSpPr>
            <a:spLocks noGrp="1"/>
          </p:cNvSpPr>
          <p:nvPr>
            <p:ph type="title"/>
          </p:nvPr>
        </p:nvSpPr>
        <p:spPr>
          <a:xfrm>
            <a:off x="572493" y="238539"/>
            <a:ext cx="11018520" cy="1434415"/>
          </a:xfrm>
        </p:spPr>
        <p:txBody>
          <a:bodyPr anchor="b">
            <a:normAutofit/>
          </a:bodyPr>
          <a:lstStyle/>
          <a:p>
            <a:pPr>
              <a:defRPr/>
            </a:pPr>
            <a:r>
              <a:rPr lang="cy" sz="5400" b="0" i="0" u="none" strike="noStrike" cap="none" baseline="0">
                <a:solidFill>
                  <a:srgbClr val="000000"/>
                </a:solidFill>
                <a:effectLst/>
                <a:uFillTx/>
                <a:latin typeface="Calibri Light"/>
              </a:rPr>
              <a:t>Mwy na Geiriau</a:t>
            </a:r>
          </a:p>
        </p:txBody>
      </p:sp>
      <p:sp>
        <p:nvSpPr>
          <p:cNvPr id="430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DA93D6A-E50D-4FDE-BE2E-B38C4F6853BA}"/>
              </a:ext>
            </a:extLst>
          </p:cNvPr>
          <p:cNvSpPr>
            <a:spLocks noGrp="1"/>
          </p:cNvSpPr>
          <p:nvPr>
            <p:ph idx="1"/>
          </p:nvPr>
        </p:nvSpPr>
        <p:spPr>
          <a:xfrm>
            <a:off x="572492" y="1851929"/>
            <a:ext cx="8038107" cy="4730955"/>
          </a:xfrm>
        </p:spPr>
        <p:txBody>
          <a:bodyPr anchor="t">
            <a:normAutofit fontScale="92500" lnSpcReduction="10000"/>
          </a:bodyPr>
          <a:lstStyle/>
          <a:p>
            <a:pPr marL="109537" indent="0">
              <a:buNone/>
              <a:defRPr/>
            </a:pPr>
            <a:r>
              <a:rPr lang="cy" sz="1900" b="1" i="0" u="none" strike="noStrike" cap="none" baseline="0" dirty="0">
                <a:solidFill>
                  <a:srgbClr val="000000"/>
                </a:solidFill>
                <a:effectLst/>
                <a:uFillTx/>
                <a:latin typeface="Calibri"/>
              </a:rPr>
              <a:t>Mwy na geiriau - Gwenan Prysor </a:t>
            </a:r>
          </a:p>
          <a:p>
            <a:pPr marL="109537" indent="0">
              <a:buNone/>
              <a:defRPr/>
            </a:pPr>
            <a:r>
              <a:rPr lang="cy" sz="1900" b="1" i="0" u="none" strike="noStrike" cap="none" baseline="0" dirty="0">
                <a:solidFill>
                  <a:srgbClr val="000000"/>
                </a:solidFill>
                <a:effectLst/>
                <a:uFillTx/>
                <a:latin typeface="Calibri"/>
                <a:hlinkClick r:id="rId3" history="0"/>
              </a:rPr>
              <a:t>https://youtu.be/qS-9F_qqOXo</a:t>
            </a:r>
          </a:p>
          <a:p>
            <a:pPr marL="109537" indent="0">
              <a:buNone/>
              <a:defRPr/>
            </a:pPr>
            <a:r>
              <a:rPr lang="cy" sz="1900" b="1" i="0" u="none" strike="noStrike" cap="none" baseline="0" dirty="0">
                <a:solidFill>
                  <a:srgbClr val="000000"/>
                </a:solidFill>
                <a:effectLst/>
                <a:uFillTx/>
                <a:latin typeface="Calibri"/>
              </a:rPr>
              <a:t>Mwy na geiriau - Hywel Jones</a:t>
            </a:r>
          </a:p>
          <a:p>
            <a:pPr>
              <a:defRPr/>
            </a:pPr>
            <a:r>
              <a:rPr lang="cy" sz="1900" b="0" i="0" u="none" strike="noStrike" cap="none" baseline="0" dirty="0">
                <a:solidFill>
                  <a:srgbClr val="000000"/>
                </a:solidFill>
                <a:effectLst/>
                <a:uFillTx/>
                <a:latin typeface="Calibri"/>
                <a:hlinkClick r:id="rId4" history="0"/>
              </a:rPr>
              <a:t>https://youtu.be/YTzMZ4Hqo7Y</a:t>
            </a:r>
          </a:p>
          <a:p>
            <a:pPr marL="109537" indent="0">
              <a:buNone/>
              <a:defRPr/>
            </a:pPr>
            <a:r>
              <a:rPr lang="cy" sz="1900" b="1" i="0" u="none" strike="noStrike" cap="none" baseline="0" dirty="0">
                <a:solidFill>
                  <a:srgbClr val="000000"/>
                </a:solidFill>
                <a:effectLst/>
                <a:uFillTx/>
                <a:latin typeface="Calibri"/>
              </a:rPr>
              <a:t>Mwy na geiriau - Wyn Gruffydd</a:t>
            </a:r>
          </a:p>
          <a:p>
            <a:pPr>
              <a:defRPr/>
            </a:pPr>
            <a:r>
              <a:rPr lang="cy" sz="1900" b="0" i="0" u="none" strike="noStrike" cap="none" baseline="0" dirty="0">
                <a:solidFill>
                  <a:srgbClr val="000000"/>
                </a:solidFill>
                <a:effectLst/>
                <a:uFillTx/>
                <a:latin typeface="Calibri"/>
                <a:hlinkClick r:id="rId5" history="0"/>
              </a:rPr>
              <a:t>https://youtu.be/IOOs62dzOE4</a:t>
            </a:r>
          </a:p>
          <a:p>
            <a:pPr marL="109537" indent="0">
              <a:buNone/>
              <a:defRPr/>
            </a:pPr>
            <a:r>
              <a:rPr lang="cy" sz="1900" b="1" i="0" u="none" strike="noStrike" cap="none" baseline="0" dirty="0">
                <a:solidFill>
                  <a:srgbClr val="000000"/>
                </a:solidFill>
                <a:effectLst/>
                <a:uFillTx/>
                <a:latin typeface="Calibri"/>
              </a:rPr>
              <a:t>Mwy na geiriau - Iola Gruffydd</a:t>
            </a:r>
          </a:p>
          <a:p>
            <a:pPr>
              <a:defRPr/>
            </a:pPr>
            <a:r>
              <a:rPr lang="cy" sz="1900" b="0" i="0" u="none" strike="noStrike" cap="none" baseline="0" dirty="0">
                <a:solidFill>
                  <a:srgbClr val="000000"/>
                </a:solidFill>
                <a:effectLst/>
                <a:uFillTx/>
                <a:latin typeface="Calibri"/>
                <a:hlinkClick r:id="rId6" history="0"/>
              </a:rPr>
              <a:t>https://youtu.be/2iF41nNoM5M</a:t>
            </a:r>
          </a:p>
          <a:p>
            <a:pPr marL="109537" indent="0">
              <a:buNone/>
              <a:defRPr/>
            </a:pPr>
            <a:r>
              <a:rPr lang="cy" sz="2400" b="0" i="0" u="none" strike="noStrike" cap="none" baseline="0" dirty="0">
                <a:solidFill>
                  <a:srgbClr val="000000"/>
                </a:solidFill>
                <a:effectLst/>
                <a:uFillTx/>
                <a:latin typeface="Calibri"/>
              </a:rPr>
              <a:t>Sicrhewch eich bod yn gwylio'r holl glipiau fideo y gellir eu cyrchu trwy Moodle.  Gall y fideos eich helpu i feddwl am eich profiad eich hun ac i fyfyrio ar pam y dylai iaith fod yn rhan annatod o’r broses asesu a darparu gwasanaethau. </a:t>
            </a:r>
          </a:p>
          <a:p>
            <a:pPr marL="109537" indent="0">
              <a:buNone/>
              <a:defRPr/>
            </a:pPr>
            <a:r>
              <a:rPr lang="en-GB" sz="2400" dirty="0" err="1"/>
              <a:t>Rhaid</a:t>
            </a:r>
            <a:r>
              <a:rPr lang="en-GB" sz="2400" dirty="0"/>
              <a:t> </a:t>
            </a:r>
            <a:r>
              <a:rPr lang="en-GB" sz="2400" dirty="0" err="1"/>
              <a:t>i</a:t>
            </a:r>
            <a:r>
              <a:rPr lang="en-GB" sz="2400" dirty="0"/>
              <a:t> chi </a:t>
            </a:r>
            <a:r>
              <a:rPr lang="en-GB" sz="2400" dirty="0" err="1"/>
              <a:t>gyfeirio</a:t>
            </a:r>
            <a:r>
              <a:rPr lang="en-GB" sz="2400" dirty="0"/>
              <a:t> at </a:t>
            </a:r>
            <a:r>
              <a:rPr lang="en-GB" sz="2400" dirty="0" err="1"/>
              <a:t>Mwy</a:t>
            </a:r>
            <a:r>
              <a:rPr lang="en-GB" sz="2400" dirty="0"/>
              <a:t> </a:t>
            </a:r>
            <a:r>
              <a:rPr lang="en-GB" sz="2400" dirty="0" err="1"/>
              <a:t>na</a:t>
            </a:r>
            <a:r>
              <a:rPr lang="en-GB" sz="2400" dirty="0"/>
              <a:t> </a:t>
            </a:r>
            <a:r>
              <a:rPr lang="en-GB" sz="2400" dirty="0" err="1"/>
              <a:t>Geiriau</a:t>
            </a:r>
            <a:r>
              <a:rPr lang="en-GB" sz="2400" dirty="0"/>
              <a:t> (</a:t>
            </a:r>
            <a:r>
              <a:rPr lang="en-GB" sz="2400" dirty="0" err="1"/>
              <a:t>Llywodraeth</a:t>
            </a:r>
            <a:r>
              <a:rPr lang="en-GB" sz="2400" dirty="0"/>
              <a:t> Cymru 2022-2027) o </a:t>
            </a:r>
            <a:r>
              <a:rPr lang="en-GB" sz="2400" dirty="0" err="1"/>
              <a:t>fewn</a:t>
            </a:r>
            <a:r>
              <a:rPr lang="en-GB" sz="2400" dirty="0"/>
              <a:t> yr </a:t>
            </a:r>
            <a:r>
              <a:rPr lang="en-GB" sz="2400" dirty="0" err="1"/>
              <a:t>arsylwad</a:t>
            </a:r>
            <a:r>
              <a:rPr lang="en-GB" sz="2400" dirty="0"/>
              <a:t>. </a:t>
            </a:r>
          </a:p>
          <a:p>
            <a:pPr marL="109537" indent="0">
              <a:buNone/>
              <a:defRPr/>
            </a:pPr>
            <a:endParaRPr lang="cy" sz="2400" b="0" i="0" u="none" strike="noStrike" cap="none" baseline="0" dirty="0">
              <a:solidFill>
                <a:srgbClr val="000000"/>
              </a:solidFill>
              <a:effectLst/>
              <a:uFillTx/>
              <a:latin typeface="Calibri"/>
            </a:endParaRPr>
          </a:p>
          <a:p>
            <a:pPr marL="109537" indent="0">
              <a:buNone/>
              <a:defRPr/>
            </a:pPr>
            <a:endParaRPr lang="cy" sz="2400" b="0" i="0" u="none" strike="noStrike" cap="none" baseline="0" dirty="0">
              <a:solidFill>
                <a:srgbClr val="000000"/>
              </a:solidFill>
              <a:effectLst/>
              <a:uFillTx/>
              <a:latin typeface="Calibri"/>
            </a:endParaRPr>
          </a:p>
        </p:txBody>
      </p:sp>
      <p:pic>
        <p:nvPicPr>
          <p:cNvPr id="43014" name="Picture 43013" descr="Empty speech bubbles">
            <a:extLst>
              <a:ext uri="{FF2B5EF4-FFF2-40B4-BE49-F238E27FC236}">
                <a16:creationId xmlns:a16="http://schemas.microsoft.com/office/drawing/2014/main" id="{25887D47-75AD-003B-00F8-CF9EBC7DDBEA}"/>
              </a:ext>
            </a:extLst>
          </p:cNvPr>
          <p:cNvPicPr>
            <a:picLocks noChangeAspect="1"/>
          </p:cNvPicPr>
          <p:nvPr/>
        </p:nvPicPr>
        <p:blipFill>
          <a:blip r:embed="rId7"/>
          <a:srcRect l="22192" r="13592" b="2"/>
          <a:stretch>
            <a:fillRect/>
          </a:stretch>
        </p:blipFill>
        <p:spPr>
          <a:xfrm>
            <a:off x="8355724" y="2290514"/>
            <a:ext cx="3110851" cy="3233553"/>
          </a:xfrm>
          <a:prstGeom prst="rect">
            <a:avLst/>
          </a:prstGeom>
        </p:spPr>
      </p:pic>
      <p:sp>
        <p:nvSpPr>
          <p:cNvPr id="3" name="Footer Placeholder 2">
            <a:extLst>
              <a:ext uri="{FF2B5EF4-FFF2-40B4-BE49-F238E27FC236}">
                <a16:creationId xmlns:a16="http://schemas.microsoft.com/office/drawing/2014/main" id="{F889CD0A-C4E6-49A1-84F4-118C7F0A48E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43012" name="Slide Number Placeholder 6">
            <a:extLst>
              <a:ext uri="{FF2B5EF4-FFF2-40B4-BE49-F238E27FC236}">
                <a16:creationId xmlns:a16="http://schemas.microsoft.com/office/drawing/2014/main" id="{57B638B6-B59F-4729-8F9B-145E6408B896}"/>
              </a:ext>
            </a:extLst>
          </p:cNvPr>
          <p:cNvSpPr>
            <a:spLocks noGrp="1" noChangeArrowheads="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BCCCE71-823A-4CAE-924E-7A2F48950941}" type="slidenum">
              <a:rPr lang="en-GB" altLang="en-US" smtClean="0"/>
              <a:pPr>
                <a:spcAft>
                  <a:spcPts val="600"/>
                </a:spcAft>
              </a:pPr>
              <a:t>21</a:t>
            </a:fld>
            <a:endParaRPr lang="en-GB" altLang="en-US"/>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FB15A112-8F13-46BB-93DE-2D1151BBC048}"/>
              </a:ext>
            </a:extLst>
          </p:cNvPr>
          <p:cNvSpPr>
            <a:spLocks noGrp="1"/>
          </p:cNvSpPr>
          <p:nvPr>
            <p:ph type="title"/>
          </p:nvPr>
        </p:nvSpPr>
        <p:spPr>
          <a:xfrm>
            <a:off x="838200" y="365125"/>
            <a:ext cx="10515600" cy="1325563"/>
          </a:xfrm>
        </p:spPr>
        <p:txBody>
          <a:bodyPr>
            <a:normAutofit/>
          </a:bodyPr>
          <a:lstStyle/>
          <a:p>
            <a:r>
              <a:rPr lang="cy" sz="4400" b="0" i="0" u="none" strike="noStrike" cap="none" baseline="0">
                <a:solidFill>
                  <a:srgbClr val="000000"/>
                </a:solidFill>
                <a:effectLst/>
                <a:uFillTx/>
                <a:latin typeface="Calibri Light"/>
              </a:rPr>
              <a:t>Trafodaeth grŵp </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21EC6C86-CE6E-4575-AA24-E2199695A275}"/>
              </a:ext>
            </a:extLst>
          </p:cNvPr>
          <p:cNvSpPr>
            <a:spLocks noGrp="1"/>
          </p:cNvSpPr>
          <p:nvPr>
            <p:ph idx="1"/>
          </p:nvPr>
        </p:nvSpPr>
        <p:spPr>
          <a:xfrm>
            <a:off x="838200" y="1449107"/>
            <a:ext cx="10515600" cy="4351338"/>
          </a:xfrm>
        </p:spPr>
        <p:txBody>
          <a:bodyPr>
            <a:normAutofit/>
          </a:bodyPr>
          <a:lstStyle/>
          <a:p>
            <a:pPr marL="0" indent="0">
              <a:buNone/>
            </a:pPr>
            <a:r>
              <a:rPr lang="cy" sz="2600" b="1" i="0" u="none" strike="noStrike" cap="none" baseline="0" dirty="0">
                <a:solidFill>
                  <a:srgbClr val="000000"/>
                </a:solidFill>
                <a:effectLst/>
                <a:uFillTx/>
                <a:latin typeface="Calibri"/>
              </a:rPr>
              <a:t>Ymarfer 3 </a:t>
            </a:r>
          </a:p>
          <a:p>
            <a:r>
              <a:rPr lang="cy" sz="2600" b="0" i="0" u="none" strike="noStrike" cap="none" baseline="0" dirty="0">
                <a:solidFill>
                  <a:srgbClr val="000000"/>
                </a:solidFill>
                <a:effectLst/>
                <a:uFillTx/>
                <a:latin typeface="Calibri"/>
              </a:rPr>
              <a:t>Pam ddylai anghenion iaith fod yn rhan annatod o’r broses asesu a darparu gwasanaethau yng Nghymru?</a:t>
            </a:r>
          </a:p>
          <a:p>
            <a:r>
              <a:rPr lang="cy" sz="2600" b="0" i="0" u="none" strike="noStrike" cap="none" baseline="0" dirty="0">
                <a:solidFill>
                  <a:srgbClr val="000000"/>
                </a:solidFill>
                <a:effectLst/>
                <a:uFillTx/>
                <a:latin typeface="Calibri"/>
              </a:rPr>
              <a:t>Pa anghenion iaith sydd angen i chi eu hystyried yn eich lleoliad gwaith wrth weithio gydag unigolion/</a:t>
            </a:r>
            <a:r>
              <a:rPr lang="cy-GB" dirty="0"/>
              <a:t>teuluoedd</a:t>
            </a:r>
            <a:r>
              <a:rPr lang="cy" sz="2600" b="0" i="0" u="none" strike="noStrike" cap="none" baseline="0" dirty="0">
                <a:solidFill>
                  <a:srgbClr val="000000"/>
                </a:solidFill>
                <a:effectLst/>
                <a:uFillTx/>
                <a:latin typeface="Calibri"/>
              </a:rPr>
              <a:t>/gofalwyr? </a:t>
            </a:r>
          </a:p>
          <a:p>
            <a:r>
              <a:rPr lang="cy" sz="2600" b="0" i="0" u="none" strike="noStrike" cap="none" baseline="0" dirty="0">
                <a:solidFill>
                  <a:srgbClr val="000000"/>
                </a:solidFill>
                <a:effectLst/>
                <a:uFillTx/>
                <a:latin typeface="Calibri"/>
              </a:rPr>
              <a:t>Beth allwch chi ei wneud i sicrhau eich bod yn gweithio i egwyddorion y Cynnig Rhagweithiol? </a:t>
            </a:r>
          </a:p>
          <a:p>
            <a:r>
              <a:rPr lang="cy" sz="2600" b="0" i="0" u="none" strike="noStrike" cap="none" baseline="0" dirty="0">
                <a:solidFill>
                  <a:srgbClr val="000000"/>
                </a:solidFill>
                <a:effectLst/>
                <a:uFillTx/>
                <a:latin typeface="Calibri"/>
              </a:rPr>
              <a:t>Pa ddeddfwriaeth/polisi/gweithdrefn y gallai fod angen i chi ei hystyried mewn perthynas ag anghenion cyfathrebu ac iaith effeithiol yn eich gweithle?</a:t>
            </a:r>
          </a:p>
          <a:p>
            <a:endParaRPr lang="en-GB" sz="2600" dirty="0"/>
          </a:p>
          <a:p>
            <a:pPr marL="0" indent="0">
              <a:buNone/>
            </a:pPr>
            <a:endParaRPr lang="en-GB" sz="2600" dirty="0"/>
          </a:p>
        </p:txBody>
      </p:sp>
      <p:sp>
        <p:nvSpPr>
          <p:cNvPr id="4" name="Footer Placeholder 3">
            <a:extLst>
              <a:ext uri="{FF2B5EF4-FFF2-40B4-BE49-F238E27FC236}">
                <a16:creationId xmlns:a16="http://schemas.microsoft.com/office/drawing/2014/main" id="{9C575FEF-1450-DB6B-B054-7D16BAD9EE62}"/>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6FDEE588-37C7-B289-C1EB-39439DE42A0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22</a:t>
            </a:fld>
            <a:endParaRPr lang="en-GB"/>
          </a:p>
        </p:txBody>
      </p:sp>
    </p:spTree>
    <p:extLst>
      <p:ext uri="{BB962C8B-B14F-4D97-AF65-F5344CB8AC3E}">
        <p14:creationId xmlns:p14="http://schemas.microsoft.com/office/powerpoint/2010/main" val="1879504035"/>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7" name="Picture 3">
            <a:extLst>
              <a:ext uri="{FF2B5EF4-FFF2-40B4-BE49-F238E27FC236}">
                <a16:creationId xmlns:a16="http://schemas.microsoft.com/office/drawing/2014/main" id="{90072A86-4298-4A55-8D09-A516946DAB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671920" y="4949427"/>
            <a:ext cx="3817145" cy="1908573"/>
          </a:xfrm>
          <a:prstGeom prst="rect">
            <a:avLst/>
          </a:prstGeom>
          <a:noFill/>
          <a:ln>
            <a:noFill/>
          </a:ln>
          <a:effectLst>
            <a:outerShdw blurRad="50800" dist="50800" dir="5400000" algn="ctr" rotWithShape="0">
              <a:srgbClr val="000000">
                <a:alpha val="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4" name="Title 1">
            <a:extLst>
              <a:ext uri="{FF2B5EF4-FFF2-40B4-BE49-F238E27FC236}">
                <a16:creationId xmlns:a16="http://schemas.microsoft.com/office/drawing/2014/main" id="{E8FAE10D-6730-4591-9741-A687264958D0}"/>
              </a:ext>
            </a:extLst>
          </p:cNvPr>
          <p:cNvSpPr>
            <a:spLocks noGrp="1"/>
          </p:cNvSpPr>
          <p:nvPr>
            <p:ph type="title"/>
          </p:nvPr>
        </p:nvSpPr>
        <p:spPr>
          <a:xfrm>
            <a:off x="838200" y="18255"/>
            <a:ext cx="10515600" cy="1325563"/>
          </a:xfrm>
        </p:spPr>
        <p:txBody>
          <a:bodyPr>
            <a:normAutofit/>
          </a:bodyPr>
          <a:lstStyle/>
          <a:p>
            <a:pPr eaLnBrk="1" hangingPunct="1">
              <a:defRPr/>
            </a:pPr>
            <a:r>
              <a:rPr lang="cy" sz="4000" b="0" i="0" u="none" strike="noStrike" cap="none" baseline="0">
                <a:solidFill>
                  <a:srgbClr val="000000"/>
                </a:solidFill>
                <a:effectLst/>
                <a:uFillTx/>
                <a:latin typeface="Arial"/>
              </a:rPr>
              <a:t>Mesur y Gymraeg (Cymru), 2011</a:t>
            </a:r>
          </a:p>
        </p:txBody>
      </p:sp>
      <p:sp>
        <p:nvSpPr>
          <p:cNvPr id="54274" name="Content Placeholder 2">
            <a:extLst>
              <a:ext uri="{FF2B5EF4-FFF2-40B4-BE49-F238E27FC236}">
                <a16:creationId xmlns:a16="http://schemas.microsoft.com/office/drawing/2014/main" id="{3F993423-270B-4E0B-8F2E-B0601E2D9916}"/>
              </a:ext>
            </a:extLst>
          </p:cNvPr>
          <p:cNvSpPr>
            <a:spLocks noGrp="1"/>
          </p:cNvSpPr>
          <p:nvPr>
            <p:ph sz="half" idx="1"/>
          </p:nvPr>
        </p:nvSpPr>
        <p:spPr>
          <a:xfrm>
            <a:off x="838200" y="1253331"/>
            <a:ext cx="5181600" cy="4351338"/>
          </a:xfrm>
        </p:spPr>
        <p:txBody>
          <a:bodyPr>
            <a:normAutofit fontScale="97500" lnSpcReduction="10000"/>
          </a:bodyPr>
          <a:lstStyle/>
          <a:p>
            <a:pPr eaLnBrk="1" hangingPunct="1"/>
            <a:r>
              <a:rPr lang="cy" sz="2800" b="0" i="0" u="none" strike="noStrike" cap="none" baseline="0" dirty="0">
                <a:solidFill>
                  <a:srgbClr val="000000"/>
                </a:solidFill>
                <a:effectLst/>
                <a:uFillTx/>
                <a:latin typeface="Arial"/>
              </a:rPr>
              <a:t>Daeth yn ddeddf yn 2011</a:t>
            </a:r>
          </a:p>
          <a:p>
            <a:pPr eaLnBrk="1" hangingPunct="1"/>
            <a:r>
              <a:rPr lang="cy" sz="2800" b="0" i="0" u="none" strike="noStrike" cap="none" baseline="0" dirty="0">
                <a:solidFill>
                  <a:srgbClr val="000000"/>
                </a:solidFill>
                <a:effectLst/>
                <a:uFillTx/>
                <a:latin typeface="Arial"/>
              </a:rPr>
              <a:t>Diddymwyd Bwrdd yr Iaith Gymraeg</a:t>
            </a:r>
          </a:p>
          <a:p>
            <a:pPr eaLnBrk="1" hangingPunct="1"/>
            <a:r>
              <a:rPr lang="cy" sz="2800" b="0" i="0" u="none" strike="noStrike" cap="none" baseline="0" dirty="0">
                <a:solidFill>
                  <a:srgbClr val="000000"/>
                </a:solidFill>
                <a:effectLst/>
                <a:uFillTx/>
                <a:latin typeface="Arial"/>
              </a:rPr>
              <a:t>Sefydlwyd Comisiynydd y Gymraeg </a:t>
            </a:r>
          </a:p>
          <a:p>
            <a:pPr eaLnBrk="1" hangingPunct="1"/>
            <a:r>
              <a:rPr lang="cy" sz="2800" b="0" i="0" u="none" strike="noStrike" cap="none" baseline="0" dirty="0">
                <a:solidFill>
                  <a:srgbClr val="000000"/>
                </a:solidFill>
                <a:effectLst/>
                <a:uFillTx/>
                <a:latin typeface="Arial"/>
              </a:rPr>
              <a:t>Cadarnhawyd statws swyddogol y Gymraeg</a:t>
            </a:r>
          </a:p>
          <a:p>
            <a:pPr eaLnBrk="1" hangingPunct="1"/>
            <a:r>
              <a:rPr lang="cy" sz="2800" b="0" i="0" u="none" strike="noStrike" cap="none" baseline="0" dirty="0">
                <a:solidFill>
                  <a:srgbClr val="000000"/>
                </a:solidFill>
                <a:effectLst/>
                <a:uFillTx/>
                <a:latin typeface="Arial"/>
              </a:rPr>
              <a:t>Cr</a:t>
            </a:r>
            <a:r>
              <a:rPr lang="en-GB" sz="2800" b="0" i="0" u="none" strike="noStrike" cap="none" baseline="0" dirty="0">
                <a:solidFill>
                  <a:srgbClr val="000000"/>
                </a:solidFill>
                <a:effectLst/>
                <a:uFillTx/>
                <a:latin typeface="Arial"/>
              </a:rPr>
              <a:t>ë</a:t>
            </a:r>
            <a:r>
              <a:rPr lang="cy" sz="2800" b="0" i="0" u="none" strike="noStrike" cap="none" baseline="0" dirty="0">
                <a:solidFill>
                  <a:srgbClr val="000000"/>
                </a:solidFill>
                <a:effectLst/>
                <a:uFillTx/>
                <a:latin typeface="Arial"/>
              </a:rPr>
              <a:t>wyd hawliau i siaradwyr Cymraeg</a:t>
            </a:r>
          </a:p>
          <a:p>
            <a:pPr eaLnBrk="1" hangingPunct="1"/>
            <a:r>
              <a:rPr lang="cy" sz="2800" b="0" i="0" u="none" strike="noStrike" cap="none" baseline="0" dirty="0">
                <a:solidFill>
                  <a:srgbClr val="000000"/>
                </a:solidFill>
                <a:effectLst/>
                <a:uFillTx/>
                <a:latin typeface="Arial"/>
              </a:rPr>
              <a:t>Yn cyflwyno dyletswyddau ar ffurf Safonau’r Gymraeg</a:t>
            </a:r>
          </a:p>
        </p:txBody>
      </p:sp>
      <p:sp>
        <p:nvSpPr>
          <p:cNvPr id="3" name="Content Placeholder 2">
            <a:extLst>
              <a:ext uri="{FF2B5EF4-FFF2-40B4-BE49-F238E27FC236}">
                <a16:creationId xmlns:a16="http://schemas.microsoft.com/office/drawing/2014/main" id="{FAC4C22D-C06F-4855-2536-BA42A2E2D8C8}"/>
              </a:ext>
            </a:extLst>
          </p:cNvPr>
          <p:cNvSpPr>
            <a:spLocks noGrp="1"/>
          </p:cNvSpPr>
          <p:nvPr>
            <p:ph sz="half" idx="2"/>
          </p:nvPr>
        </p:nvSpPr>
        <p:spPr>
          <a:xfrm>
            <a:off x="5758004" y="1253331"/>
            <a:ext cx="5595798" cy="4351338"/>
          </a:xfrm>
        </p:spPr>
        <p:txBody>
          <a:bodyPr>
            <a:normAutofit/>
          </a:bodyPr>
          <a:lstStyle/>
          <a:p>
            <a:pPr marL="109537" indent="0">
              <a:buNone/>
            </a:pPr>
            <a:r>
              <a:rPr lang="cy" sz="2800" b="0" i="0" u="none" strike="noStrike" cap="none" baseline="0" dirty="0">
                <a:solidFill>
                  <a:srgbClr val="000000"/>
                </a:solidFill>
                <a:effectLst/>
                <a:uFillTx/>
                <a:latin typeface="Arial"/>
              </a:rPr>
              <a:t>Gall Gweinidogion Cymru bennu 5 math o safon mewn rheoliadau:</a:t>
            </a:r>
          </a:p>
          <a:p>
            <a:r>
              <a:rPr lang="cy" sz="2800" b="0" i="0" u="none" strike="noStrike" cap="none" baseline="0" dirty="0">
                <a:solidFill>
                  <a:srgbClr val="000000"/>
                </a:solidFill>
                <a:effectLst/>
                <a:uFillTx/>
                <a:latin typeface="Arial"/>
              </a:rPr>
              <a:t>Safonau darparu gwasanaethau</a:t>
            </a:r>
          </a:p>
          <a:p>
            <a:r>
              <a:rPr lang="cy" sz="2800" b="0" i="0" u="none" strike="noStrike" cap="none" baseline="0" dirty="0">
                <a:solidFill>
                  <a:srgbClr val="000000"/>
                </a:solidFill>
                <a:effectLst/>
                <a:uFillTx/>
                <a:latin typeface="Arial"/>
              </a:rPr>
              <a:t>Safonau llunio polisi</a:t>
            </a:r>
          </a:p>
          <a:p>
            <a:r>
              <a:rPr lang="cy" sz="2800" b="0" i="0" u="none" strike="noStrike" cap="none" baseline="0" dirty="0">
                <a:solidFill>
                  <a:srgbClr val="000000"/>
                </a:solidFill>
                <a:effectLst/>
                <a:uFillTx/>
                <a:latin typeface="Arial"/>
              </a:rPr>
              <a:t>Safonau gweithredol</a:t>
            </a:r>
          </a:p>
          <a:p>
            <a:r>
              <a:rPr lang="cy" sz="2800" b="0" i="0" u="none" strike="noStrike" cap="none" baseline="0" dirty="0">
                <a:solidFill>
                  <a:srgbClr val="000000"/>
                </a:solidFill>
                <a:effectLst/>
                <a:uFillTx/>
                <a:latin typeface="Arial"/>
              </a:rPr>
              <a:t>Safonau hyrwyddo</a:t>
            </a:r>
          </a:p>
          <a:p>
            <a:r>
              <a:rPr lang="cy" sz="2800" b="0" i="0" u="none" strike="noStrike" cap="none" baseline="0" dirty="0">
                <a:solidFill>
                  <a:srgbClr val="000000"/>
                </a:solidFill>
                <a:effectLst/>
                <a:uFillTx/>
                <a:latin typeface="Arial"/>
              </a:rPr>
              <a:t>Safonau cadw cofnodion</a:t>
            </a:r>
          </a:p>
          <a:p>
            <a:endParaRPr lang="en-US" dirty="0"/>
          </a:p>
        </p:txBody>
      </p:sp>
      <p:sp>
        <p:nvSpPr>
          <p:cNvPr id="2" name="Footer Placeholder 1">
            <a:extLst>
              <a:ext uri="{FF2B5EF4-FFF2-40B4-BE49-F238E27FC236}">
                <a16:creationId xmlns:a16="http://schemas.microsoft.com/office/drawing/2014/main" id="{501839A4-E0FE-2320-4002-457B0E46CED5}"/>
              </a:ext>
            </a:extLst>
          </p:cNvPr>
          <p:cNvSpPr>
            <a:spLocks noGrp="1"/>
          </p:cNvSpPr>
          <p:nvPr>
            <p:ph type="ftr" sz="quarter" idx="11"/>
          </p:nvPr>
        </p:nvSpPr>
        <p:spPr>
          <a:xfrm>
            <a:off x="724277" y="6356350"/>
            <a:ext cx="7429123"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F35F46A-15A2-4230-999E-3B55571A1113}"/>
              </a:ext>
            </a:extLst>
          </p:cNvPr>
          <p:cNvSpPr>
            <a:spLocks noGrp="1"/>
          </p:cNvSpPr>
          <p:nvPr>
            <p:ph type="title"/>
          </p:nvPr>
        </p:nvSpPr>
        <p:spPr>
          <a:xfrm>
            <a:off x="609600" y="273050"/>
            <a:ext cx="10972800" cy="562522"/>
          </a:xfrm>
        </p:spPr>
        <p:txBody>
          <a:bodyPr>
            <a:normAutofit fontScale="90000"/>
          </a:bodyPr>
          <a:lstStyle/>
          <a:p>
            <a:pPr algn="ctr">
              <a:defRPr/>
            </a:pPr>
            <a:br>
              <a:rPr sz="4400" dirty="0"/>
            </a:br>
            <a:r>
              <a:rPr lang="cy" sz="4400" b="0" i="0" u="none" strike="noStrike" cap="none" baseline="0" dirty="0">
                <a:solidFill>
                  <a:srgbClr val="000000"/>
                </a:solidFill>
                <a:effectLst/>
                <a:uFillTx/>
                <a:latin typeface="Arial"/>
              </a:rPr>
              <a:t>Dimensiynau Gweithio yng Nghymru</a:t>
            </a:r>
            <a:br>
              <a:rPr sz="4400" dirty="0"/>
            </a:br>
            <a:endParaRPr sz="4400" dirty="0"/>
          </a:p>
        </p:txBody>
      </p:sp>
      <p:sp>
        <p:nvSpPr>
          <p:cNvPr id="49154" name="Content Placeholder 6">
            <a:extLst>
              <a:ext uri="{FF2B5EF4-FFF2-40B4-BE49-F238E27FC236}">
                <a16:creationId xmlns:a16="http://schemas.microsoft.com/office/drawing/2014/main" id="{9609A4AD-B75A-46A2-9C7D-58242A1977CF}"/>
              </a:ext>
            </a:extLst>
          </p:cNvPr>
          <p:cNvSpPr>
            <a:spLocks noGrp="1"/>
          </p:cNvSpPr>
          <p:nvPr>
            <p:ph sz="half" idx="2"/>
          </p:nvPr>
        </p:nvSpPr>
        <p:spPr>
          <a:xfrm>
            <a:off x="1133635" y="1190759"/>
            <a:ext cx="6464762" cy="5108028"/>
          </a:xfrm>
        </p:spPr>
        <p:txBody>
          <a:bodyPr>
            <a:normAutofit fontScale="92500" lnSpcReduction="20000"/>
          </a:bodyPr>
          <a:lstStyle/>
          <a:p>
            <a:pPr marL="109537" indent="0">
              <a:buNone/>
            </a:pPr>
            <a:r>
              <a:rPr lang="cy" sz="2200" b="0" i="0" u="none" strike="noStrike" cap="none" baseline="0" dirty="0">
                <a:solidFill>
                  <a:srgbClr val="000000"/>
                </a:solidFill>
                <a:effectLst/>
                <a:uFillTx/>
                <a:latin typeface="Arial"/>
              </a:rPr>
              <a:t>Efallai y byddwch am ystyried:</a:t>
            </a:r>
          </a:p>
          <a:p>
            <a:r>
              <a:rPr lang="cy" sz="2200" b="0" i="0" u="none" strike="noStrike" cap="none" baseline="0" dirty="0">
                <a:solidFill>
                  <a:srgbClr val="000000"/>
                </a:solidFill>
                <a:effectLst/>
                <a:uFillTx/>
                <a:latin typeface="Arial"/>
              </a:rPr>
              <a:t>Dirywiad diwydiannol</a:t>
            </a:r>
          </a:p>
          <a:p>
            <a:r>
              <a:rPr lang="cy" sz="2200" b="0" i="0" u="none" strike="noStrike" cap="none" baseline="0" dirty="0">
                <a:solidFill>
                  <a:srgbClr val="000000"/>
                </a:solidFill>
                <a:effectLst/>
                <a:uFillTx/>
                <a:latin typeface="Arial"/>
              </a:rPr>
              <a:t>Tlodi</a:t>
            </a:r>
          </a:p>
          <a:p>
            <a:r>
              <a:rPr lang="cy" sz="2200" b="0" i="0" u="none" strike="noStrike" cap="none" baseline="0" dirty="0">
                <a:solidFill>
                  <a:srgbClr val="000000"/>
                </a:solidFill>
                <a:effectLst/>
                <a:uFillTx/>
                <a:latin typeface="Arial"/>
              </a:rPr>
              <a:t>Diweithdra</a:t>
            </a:r>
          </a:p>
          <a:p>
            <a:r>
              <a:rPr lang="cy" sz="2200" dirty="0">
                <a:solidFill>
                  <a:srgbClr val="000000"/>
                </a:solidFill>
                <a:latin typeface="Arial"/>
              </a:rPr>
              <a:t>Cyflwr t</a:t>
            </a:r>
            <a:r>
              <a:rPr lang="cy" sz="2200" b="0" i="0" u="none" strike="noStrike" cap="none" baseline="0" dirty="0">
                <a:solidFill>
                  <a:srgbClr val="000000"/>
                </a:solidFill>
                <a:effectLst/>
                <a:uFillTx/>
                <a:latin typeface="Arial"/>
              </a:rPr>
              <a:t>ai gwael</a:t>
            </a:r>
          </a:p>
          <a:p>
            <a:r>
              <a:rPr lang="cy" sz="2200" b="0" i="0" u="none" strike="noStrike" cap="none" baseline="0" dirty="0">
                <a:solidFill>
                  <a:srgbClr val="000000"/>
                </a:solidFill>
                <a:effectLst/>
                <a:uFillTx/>
                <a:latin typeface="Arial"/>
              </a:rPr>
              <a:t>Lleoliad daearyddol </a:t>
            </a:r>
          </a:p>
          <a:p>
            <a:r>
              <a:rPr lang="cy" sz="2200" b="0" i="0" u="none" strike="noStrike" cap="none" baseline="0" dirty="0">
                <a:solidFill>
                  <a:srgbClr val="000000"/>
                </a:solidFill>
                <a:effectLst/>
                <a:uFillTx/>
                <a:latin typeface="Arial"/>
              </a:rPr>
              <a:t>Culture and  Diwylliant a Chrefydd </a:t>
            </a:r>
          </a:p>
          <a:p>
            <a:r>
              <a:rPr lang="cy" sz="2200" b="0" i="0" u="none" strike="noStrike" cap="none" baseline="0" dirty="0">
                <a:solidFill>
                  <a:srgbClr val="000000"/>
                </a:solidFill>
                <a:effectLst/>
                <a:uFillTx/>
                <a:latin typeface="Arial"/>
              </a:rPr>
              <a:t>Ardal lle mae amddifadedd</a:t>
            </a:r>
          </a:p>
          <a:p>
            <a:r>
              <a:rPr lang="cy" sz="2200" b="0" i="0" u="none" strike="noStrike" cap="none" baseline="0" dirty="0">
                <a:solidFill>
                  <a:srgbClr val="000000"/>
                </a:solidFill>
                <a:effectLst/>
                <a:uFillTx/>
                <a:latin typeface="Arial"/>
              </a:rPr>
              <a:t>Rôl menywod</a:t>
            </a:r>
            <a:r>
              <a:rPr lang="cy-GB" sz="2200" dirty="0"/>
              <a:t>/dynion</a:t>
            </a:r>
            <a:r>
              <a:rPr lang="cy" sz="2200" b="0" i="0" u="none" strike="noStrike" cap="none" baseline="0" dirty="0">
                <a:solidFill>
                  <a:srgbClr val="000000"/>
                </a:solidFill>
                <a:effectLst/>
                <a:uFillTx/>
                <a:latin typeface="Arial"/>
              </a:rPr>
              <a:t> yn y teulu a’r gweithlu</a:t>
            </a:r>
          </a:p>
          <a:p>
            <a:r>
              <a:rPr lang="cy" sz="2200" b="0" i="0" u="none" strike="noStrike" cap="none" baseline="0" dirty="0">
                <a:solidFill>
                  <a:srgbClr val="000000"/>
                </a:solidFill>
                <a:effectLst/>
                <a:uFillTx/>
                <a:latin typeface="Arial"/>
              </a:rPr>
              <a:t>Materion rhywedd a chyfeiriadedd rhywiol</a:t>
            </a:r>
          </a:p>
          <a:p>
            <a:r>
              <a:rPr lang="en-GB" altLang="en-US" sz="2200" dirty="0" err="1">
                <a:latin typeface="Arial" panose="020B0604020202020204" pitchFamily="34" charset="0"/>
                <a:cs typeface="Arial" panose="020B0604020202020204" pitchFamily="34" charset="0"/>
              </a:rPr>
              <a:t>Grwpiau</a:t>
            </a:r>
            <a:r>
              <a:rPr lang="en-GB" altLang="en-US" sz="2200" dirty="0">
                <a:latin typeface="Arial" panose="020B0604020202020204" pitchFamily="34" charset="0"/>
                <a:cs typeface="Arial" panose="020B0604020202020204" pitchFamily="34" charset="0"/>
              </a:rPr>
              <a:t> </a:t>
            </a:r>
            <a:r>
              <a:rPr lang="en-GB" altLang="en-US" sz="2200" dirty="0" err="1">
                <a:latin typeface="Arial" panose="020B0604020202020204" pitchFamily="34" charset="0"/>
                <a:cs typeface="Arial" panose="020B0604020202020204" pitchFamily="34" charset="0"/>
              </a:rPr>
              <a:t>lleiafrifol</a:t>
            </a:r>
            <a:endParaRPr lang="en-GB" altLang="en-US" sz="2200" dirty="0">
              <a:latin typeface="Arial" panose="020B0604020202020204" pitchFamily="34" charset="0"/>
              <a:cs typeface="Arial" panose="020B0604020202020204" pitchFamily="34" charset="0"/>
            </a:endParaRPr>
          </a:p>
          <a:p>
            <a:r>
              <a:rPr lang="en-GB" altLang="en-US" sz="2200" dirty="0" err="1">
                <a:latin typeface="Arial" panose="020B0604020202020204" pitchFamily="34" charset="0"/>
                <a:cs typeface="Arial" panose="020B0604020202020204" pitchFamily="34" charset="0"/>
              </a:rPr>
              <a:t>Ethnigrwydd</a:t>
            </a:r>
            <a:r>
              <a:rPr lang="en-GB" altLang="en-US" sz="2200" dirty="0">
                <a:latin typeface="Arial" panose="020B0604020202020204" pitchFamily="34" charset="0"/>
                <a:cs typeface="Arial" panose="020B0604020202020204" pitchFamily="34" charset="0"/>
              </a:rPr>
              <a:t>/</a:t>
            </a:r>
            <a:r>
              <a:rPr lang="en-GB" altLang="en-US" sz="2200" dirty="0" err="1">
                <a:latin typeface="Arial" panose="020B0604020202020204" pitchFamily="34" charset="0"/>
                <a:cs typeface="Arial" panose="020B0604020202020204" pitchFamily="34" charset="0"/>
              </a:rPr>
              <a:t>hil</a:t>
            </a:r>
            <a:r>
              <a:rPr lang="en-GB" altLang="en-US" sz="2200" dirty="0">
                <a:latin typeface="Arial" panose="020B0604020202020204" pitchFamily="34" charset="0"/>
                <a:cs typeface="Arial" panose="020B0604020202020204" pitchFamily="34" charset="0"/>
              </a:rPr>
              <a:t> </a:t>
            </a:r>
            <a:endParaRPr lang="cy" sz="2200" b="0" i="0" u="none" strike="noStrike" cap="none" baseline="0" dirty="0">
              <a:solidFill>
                <a:srgbClr val="000000"/>
              </a:solidFill>
              <a:effectLst/>
              <a:uFillTx/>
              <a:latin typeface="Arial"/>
            </a:endParaRPr>
          </a:p>
          <a:p>
            <a:r>
              <a:rPr lang="cy" sz="2200" b="0" i="0" u="none" strike="noStrike" cap="none" baseline="0" dirty="0">
                <a:solidFill>
                  <a:srgbClr val="000000"/>
                </a:solidFill>
                <a:effectLst/>
                <a:uFillTx/>
                <a:latin typeface="Arial"/>
              </a:rPr>
              <a:t>Fframwaith/sefydliadau/deddfwriaeth wleidyddol</a:t>
            </a:r>
          </a:p>
          <a:p>
            <a:r>
              <a:rPr lang="cy" sz="2200" b="0" i="0" u="none" strike="noStrike" cap="none" baseline="0" dirty="0">
                <a:solidFill>
                  <a:srgbClr val="000000"/>
                </a:solidFill>
                <a:effectLst/>
                <a:uFillTx/>
                <a:latin typeface="Arial"/>
              </a:rPr>
              <a:t>Seilwaith.</a:t>
            </a:r>
          </a:p>
          <a:p>
            <a:endParaRPr lang="en-GB" altLang="en-US" dirty="0"/>
          </a:p>
        </p:txBody>
      </p:sp>
      <p:sp>
        <p:nvSpPr>
          <p:cNvPr id="49156" name="Slide Number Placeholder 4">
            <a:extLst>
              <a:ext uri="{FF2B5EF4-FFF2-40B4-BE49-F238E27FC236}">
                <a16:creationId xmlns:a16="http://schemas.microsoft.com/office/drawing/2014/main" id="{FE5C486D-08E4-4A8B-93DE-A8DA758B7D2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6EFA59C-E452-4B11-A9F1-894FE8F02A3A}" type="slidenum">
              <a:rPr lang="en-GB" altLang="en-US" smtClean="0"/>
              <a:t>24</a:t>
            </a:fld>
            <a:endParaRPr lang="en-GB" altLang="en-US"/>
          </a:p>
        </p:txBody>
      </p:sp>
      <p:pic>
        <p:nvPicPr>
          <p:cNvPr id="2" name="Picture 1">
            <a:extLst>
              <a:ext uri="{FF2B5EF4-FFF2-40B4-BE49-F238E27FC236}">
                <a16:creationId xmlns:a16="http://schemas.microsoft.com/office/drawing/2014/main" id="{0DFC6BE5-774A-4E1C-9FDB-6C53C8863DA7}"/>
              </a:ext>
            </a:extLst>
          </p:cNvPr>
          <p:cNvPicPr>
            <a:picLocks noChangeAspect="1"/>
          </p:cNvPicPr>
          <p:nvPr/>
        </p:nvPicPr>
        <p:blipFill>
          <a:blip r:embed="rId3"/>
          <a:stretch>
            <a:fillRect/>
          </a:stretch>
        </p:blipFill>
        <p:spPr>
          <a:xfrm>
            <a:off x="8737329" y="4309563"/>
            <a:ext cx="1474548" cy="1474548"/>
          </a:xfrm>
          <a:prstGeom prst="rect">
            <a:avLst/>
          </a:prstGeom>
        </p:spPr>
      </p:pic>
      <p:pic>
        <p:nvPicPr>
          <p:cNvPr id="3" name="Picture 2">
            <a:extLst>
              <a:ext uri="{FF2B5EF4-FFF2-40B4-BE49-F238E27FC236}">
                <a16:creationId xmlns:a16="http://schemas.microsoft.com/office/drawing/2014/main" id="{707A375E-1400-4205-BC0F-627C9B6D1E18}"/>
              </a:ext>
            </a:extLst>
          </p:cNvPr>
          <p:cNvPicPr>
            <a:picLocks noChangeAspect="1"/>
          </p:cNvPicPr>
          <p:nvPr/>
        </p:nvPicPr>
        <p:blipFill>
          <a:blip r:embed="rId4"/>
          <a:stretch>
            <a:fillRect/>
          </a:stretch>
        </p:blipFill>
        <p:spPr>
          <a:xfrm>
            <a:off x="7740504" y="1278795"/>
            <a:ext cx="3092302" cy="2587544"/>
          </a:xfrm>
          <a:prstGeom prst="rect">
            <a:avLst/>
          </a:prstGeom>
        </p:spPr>
      </p:pic>
      <p:sp>
        <p:nvSpPr>
          <p:cNvPr id="4" name="Footer Placeholder 3">
            <a:extLst>
              <a:ext uri="{FF2B5EF4-FFF2-40B4-BE49-F238E27FC236}">
                <a16:creationId xmlns:a16="http://schemas.microsoft.com/office/drawing/2014/main" id="{3199C462-ED77-A73C-A0DC-7A4818D03D0A}"/>
              </a:ext>
            </a:extLst>
          </p:cNvPr>
          <p:cNvSpPr>
            <a:spLocks noGrp="1"/>
          </p:cNvSpPr>
          <p:nvPr>
            <p:ph type="ftr" sz="quarter" idx="11"/>
          </p:nvPr>
        </p:nvSpPr>
        <p:spPr>
          <a:xfrm>
            <a:off x="4038599" y="6356350"/>
            <a:ext cx="4815689"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Title 8">
            <a:extLst>
              <a:ext uri="{FF2B5EF4-FFF2-40B4-BE49-F238E27FC236}">
                <a16:creationId xmlns:a16="http://schemas.microsoft.com/office/drawing/2014/main" id="{D1A145FC-718A-A8AD-4B79-8E26226B3125}"/>
              </a:ext>
            </a:extLst>
          </p:cNvPr>
          <p:cNvSpPr>
            <a:spLocks noGrp="1"/>
          </p:cNvSpPr>
          <p:nvPr>
            <p:ph type="title"/>
          </p:nvPr>
        </p:nvSpPr>
        <p:spPr>
          <a:xfrm>
            <a:off x="838199" y="1068891"/>
            <a:ext cx="4259731" cy="1985085"/>
          </a:xfrm>
        </p:spPr>
        <p:txBody>
          <a:bodyPr anchor="b">
            <a:normAutofit/>
          </a:bodyPr>
          <a:lstStyle/>
          <a:p>
            <a:pPr algn="ctr"/>
            <a:r>
              <a:rPr lang="en-GB" sz="3400" err="1">
                <a:latin typeface="Arial"/>
              </a:rPr>
              <a:t>Dimensiynau</a:t>
            </a:r>
            <a:r>
              <a:rPr lang="en-GB" sz="3400">
                <a:latin typeface="Arial"/>
              </a:rPr>
              <a:t> </a:t>
            </a:r>
            <a:r>
              <a:rPr lang="en-GB" sz="3400" err="1">
                <a:latin typeface="Arial"/>
              </a:rPr>
              <a:t>Gweithio</a:t>
            </a:r>
            <a:r>
              <a:rPr lang="en-GB" sz="3400">
                <a:latin typeface="Arial"/>
              </a:rPr>
              <a:t> </a:t>
            </a:r>
            <a:r>
              <a:rPr lang="en-GB" sz="3400" err="1">
                <a:latin typeface="Arial"/>
              </a:rPr>
              <a:t>yng</a:t>
            </a:r>
            <a:r>
              <a:rPr lang="en-GB" sz="3400">
                <a:latin typeface="Arial"/>
              </a:rPr>
              <a:t> </a:t>
            </a:r>
            <a:r>
              <a:rPr lang="en-GB" sz="3400" err="1">
                <a:latin typeface="Arial"/>
              </a:rPr>
              <a:t>Nghymru</a:t>
            </a:r>
            <a:br>
              <a:rPr lang="en-GB" sz="3400"/>
            </a:br>
            <a:endParaRPr lang="en-US" sz="3400"/>
          </a:p>
        </p:txBody>
      </p:sp>
      <p:sp>
        <p:nvSpPr>
          <p:cNvPr id="31" name="Freeform: Shape 30">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1" name="Picture 10">
            <a:extLst>
              <a:ext uri="{FF2B5EF4-FFF2-40B4-BE49-F238E27FC236}">
                <a16:creationId xmlns:a16="http://schemas.microsoft.com/office/drawing/2014/main" id="{5B110CD9-406C-CBFA-FC9C-A38378DB375A}"/>
              </a:ext>
            </a:extLst>
          </p:cNvPr>
          <p:cNvPicPr>
            <a:picLocks noChangeAspect="1"/>
          </p:cNvPicPr>
          <p:nvPr/>
        </p:nvPicPr>
        <p:blipFill>
          <a:blip r:embed="rId2"/>
          <a:stretch>
            <a:fillRect/>
          </a:stretch>
        </p:blipFill>
        <p:spPr>
          <a:xfrm>
            <a:off x="1049617" y="3993855"/>
            <a:ext cx="3836894" cy="1574110"/>
          </a:xfrm>
          <a:prstGeom prst="rect">
            <a:avLst/>
          </a:prstGeom>
        </p:spPr>
      </p:pic>
      <p:sp>
        <p:nvSpPr>
          <p:cNvPr id="33"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4D2BA451-6FA8-2F3E-31CA-3C6BBAF22EAC}"/>
              </a:ext>
            </a:extLst>
          </p:cNvPr>
          <p:cNvSpPr>
            <a:spLocks noGrp="1"/>
          </p:cNvSpPr>
          <p:nvPr>
            <p:ph idx="1"/>
          </p:nvPr>
        </p:nvSpPr>
        <p:spPr>
          <a:xfrm>
            <a:off x="6228988" y="723152"/>
            <a:ext cx="5728550" cy="5776121"/>
          </a:xfrm>
        </p:spPr>
        <p:txBody>
          <a:bodyPr anchor="ctr">
            <a:normAutofit/>
          </a:bodyPr>
          <a:lstStyle/>
          <a:p>
            <a:pPr marL="109537" indent="0">
              <a:buNone/>
            </a:pPr>
            <a:r>
              <a:rPr lang="en-GB" sz="2200" b="1" dirty="0">
                <a:latin typeface="Arial" panose="020B0604020202020204" pitchFamily="34" charset="0"/>
                <a:cs typeface="Arial" panose="020B0604020202020204" pitchFamily="34" charset="0"/>
              </a:rPr>
              <a:t>Ystyriaeth o ADP/AOP a </a:t>
            </a:r>
            <a:r>
              <a:rPr lang="cy" sz="2200" b="1" dirty="0">
                <a:latin typeface="Arial"/>
              </a:rPr>
              <a:t>Materion Cydraddoldeb</a:t>
            </a:r>
          </a:p>
          <a:p>
            <a:r>
              <a:rPr lang="cy" sz="2200" dirty="0">
                <a:latin typeface="Arial"/>
              </a:rPr>
              <a:t>Mynediad cyfartal i wybodaeth a gwasanaethau</a:t>
            </a:r>
          </a:p>
          <a:p>
            <a:r>
              <a:rPr lang="cy" sz="2200" dirty="0">
                <a:latin typeface="Arial"/>
              </a:rPr>
              <a:t>Gwasanaethau cyfieithu a chyfieithu ar y pryd </a:t>
            </a:r>
          </a:p>
          <a:p>
            <a:r>
              <a:rPr lang="cy" sz="2200" dirty="0">
                <a:latin typeface="Arial"/>
              </a:rPr>
              <a:t>Dewis gwybodus a chydsyniad gwybodus</a:t>
            </a:r>
          </a:p>
          <a:p>
            <a:r>
              <a:rPr lang="cy" sz="2200" dirty="0">
                <a:latin typeface="Arial"/>
              </a:rPr>
              <a:t>Adnoddau cyfyngedig </a:t>
            </a:r>
          </a:p>
          <a:p>
            <a:r>
              <a:rPr lang="cy" sz="2200" dirty="0">
                <a:latin typeface="Arial"/>
              </a:rPr>
              <a:t>Atebolrwydd cyhoeddus</a:t>
            </a:r>
          </a:p>
          <a:p>
            <a:r>
              <a:rPr lang="cy" sz="2200" dirty="0">
                <a:latin typeface="Arial"/>
              </a:rPr>
              <a:t>Allg</a:t>
            </a:r>
            <a:r>
              <a:rPr lang="en-GB" sz="2200" dirty="0" err="1">
                <a:latin typeface="Arial"/>
              </a:rPr>
              <a:t>á</a:t>
            </a:r>
            <a:r>
              <a:rPr lang="cy" sz="2200" dirty="0">
                <a:latin typeface="Arial"/>
              </a:rPr>
              <a:t>u cymdeithasol </a:t>
            </a:r>
          </a:p>
          <a:p>
            <a:r>
              <a:rPr lang="cy" sz="2200" dirty="0">
                <a:latin typeface="Arial"/>
              </a:rPr>
              <a:t>Mynediad i'r grŵp diwylliannol  </a:t>
            </a:r>
          </a:p>
          <a:p>
            <a:r>
              <a:rPr lang="cy" sz="2200" dirty="0">
                <a:latin typeface="Arial"/>
              </a:rPr>
              <a:t>Anghydraddoldebau iechyd. </a:t>
            </a:r>
          </a:p>
          <a:p>
            <a:endParaRPr lang="en-US" sz="2000" dirty="0"/>
          </a:p>
        </p:txBody>
      </p:sp>
      <p:sp>
        <p:nvSpPr>
          <p:cNvPr id="7" name="Footer Placeholder 6">
            <a:extLst>
              <a:ext uri="{FF2B5EF4-FFF2-40B4-BE49-F238E27FC236}">
                <a16:creationId xmlns:a16="http://schemas.microsoft.com/office/drawing/2014/main" id="{D7E4C5A3-7EBA-8ECA-C56D-6662D2076B59}"/>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8" name="Slide Number Placeholder 7">
            <a:extLst>
              <a:ext uri="{FF2B5EF4-FFF2-40B4-BE49-F238E27FC236}">
                <a16:creationId xmlns:a16="http://schemas.microsoft.com/office/drawing/2014/main" id="{F6A9A21D-5E6B-30A0-2100-29A391542502}"/>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25</a:t>
            </a:fld>
            <a:endParaRPr lang="en-GB" sz="1000"/>
          </a:p>
        </p:txBody>
      </p:sp>
    </p:spTree>
    <p:extLst>
      <p:ext uri="{BB962C8B-B14F-4D97-AF65-F5344CB8AC3E}">
        <p14:creationId xmlns:p14="http://schemas.microsoft.com/office/powerpoint/2010/main" val="3653990051"/>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0181609-9071-4AFD-BD25-A5FDE23649D3}"/>
              </a:ext>
            </a:extLst>
          </p:cNvPr>
          <p:cNvSpPr>
            <a:spLocks noGrp="1"/>
          </p:cNvSpPr>
          <p:nvPr>
            <p:ph type="body" idx="1"/>
          </p:nvPr>
        </p:nvSpPr>
        <p:spPr>
          <a:xfrm>
            <a:off x="609599" y="0"/>
            <a:ext cx="5386917" cy="762000"/>
          </a:xfrm>
        </p:spPr>
        <p:txBody>
          <a:bodyPr>
            <a:normAutofit/>
          </a:bodyPr>
          <a:lstStyle/>
          <a:p>
            <a:r>
              <a:rPr lang="cy" sz="2800" b="1" i="0" u="none" strike="noStrike" cap="none" baseline="0" dirty="0">
                <a:solidFill>
                  <a:srgbClr val="000000"/>
                </a:solidFill>
                <a:effectLst/>
                <a:uFillTx/>
                <a:latin typeface="Arial"/>
              </a:rPr>
              <a:t>Diwylliant a Chyfathrebu</a:t>
            </a:r>
          </a:p>
        </p:txBody>
      </p:sp>
      <p:sp>
        <p:nvSpPr>
          <p:cNvPr id="46082" name="Content Placeholder 2">
            <a:extLst>
              <a:ext uri="{FF2B5EF4-FFF2-40B4-BE49-F238E27FC236}">
                <a16:creationId xmlns:a16="http://schemas.microsoft.com/office/drawing/2014/main" id="{85DE4165-A5FE-4B24-A0B2-EA7E10CD95E1}"/>
              </a:ext>
            </a:extLst>
          </p:cNvPr>
          <p:cNvSpPr>
            <a:spLocks noGrp="1"/>
          </p:cNvSpPr>
          <p:nvPr>
            <p:ph sz="half" idx="2"/>
          </p:nvPr>
        </p:nvSpPr>
        <p:spPr>
          <a:xfrm>
            <a:off x="609599" y="1211509"/>
            <a:ext cx="5290004" cy="4434981"/>
          </a:xfrm>
        </p:spPr>
        <p:txBody>
          <a:bodyPr wrap="square" anchor="t">
            <a:noAutofit/>
          </a:bodyPr>
          <a:lstStyle/>
          <a:p>
            <a:pPr marL="109537" indent="0">
              <a:lnSpc>
                <a:spcPct val="90000"/>
              </a:lnSpc>
              <a:buNone/>
              <a:defRPr/>
            </a:pPr>
            <a:r>
              <a:rPr lang="cy" sz="2000" b="0" i="0" u="none" strike="noStrike" cap="none" baseline="0" dirty="0">
                <a:solidFill>
                  <a:srgbClr val="000000"/>
                </a:solidFill>
                <a:effectLst/>
                <a:uFillTx/>
                <a:latin typeface="Calibri"/>
              </a:rPr>
              <a:t>Mae Gast a Patmore (2012) yn trafod ystyron a rennir o fewn cymunedau</a:t>
            </a:r>
          </a:p>
          <a:p>
            <a:pPr marL="109537" indent="0">
              <a:lnSpc>
                <a:spcPct val="90000"/>
              </a:lnSpc>
              <a:buNone/>
              <a:defRPr/>
            </a:pPr>
            <a:r>
              <a:rPr lang="cy" sz="2000" b="0" i="0" u="none" strike="noStrike" cap="none" baseline="0" dirty="0">
                <a:solidFill>
                  <a:srgbClr val="000000"/>
                </a:solidFill>
                <a:effectLst/>
                <a:uFillTx/>
                <a:latin typeface="Calibri"/>
              </a:rPr>
              <a:t>O ran 'grwpiau mewnol' a 'grwpiau allanol' y gellir eu cysylltu â'r iaith a siaredir:</a:t>
            </a:r>
          </a:p>
          <a:p>
            <a:pPr eaLnBrk="1" hangingPunct="1">
              <a:lnSpc>
                <a:spcPct val="90000"/>
              </a:lnSpc>
              <a:defRPr/>
            </a:pPr>
            <a:r>
              <a:rPr lang="cy" sz="2000" b="0" i="0" u="none" strike="noStrike" cap="none" baseline="0" dirty="0">
                <a:solidFill>
                  <a:srgbClr val="000000"/>
                </a:solidFill>
                <a:effectLst/>
                <a:uFillTx/>
                <a:latin typeface="Calibri"/>
              </a:rPr>
              <a:t>Mae ieithoedd cyffredin yn helpu i ddatblygu diwylliannau</a:t>
            </a:r>
          </a:p>
          <a:p>
            <a:pPr eaLnBrk="1" hangingPunct="1">
              <a:lnSpc>
                <a:spcPct val="90000"/>
              </a:lnSpc>
              <a:defRPr/>
            </a:pPr>
            <a:r>
              <a:rPr lang="cy" sz="2000" b="0" i="0" u="none" strike="noStrike" cap="none" baseline="0" dirty="0">
                <a:solidFill>
                  <a:srgbClr val="000000"/>
                </a:solidFill>
                <a:effectLst/>
                <a:uFillTx/>
                <a:latin typeface="Calibri"/>
              </a:rPr>
              <a:t>Gall diwylliant ac arddull cyfathrebu gweithwyr cymdeithasol eu hunain effeithio ar y gwasanaethau a ddarperir</a:t>
            </a:r>
          </a:p>
          <a:p>
            <a:pPr eaLnBrk="1" hangingPunct="1">
              <a:lnSpc>
                <a:spcPct val="90000"/>
              </a:lnSpc>
              <a:defRPr/>
            </a:pPr>
            <a:r>
              <a:rPr lang="cy" sz="2000" b="0" i="0" u="none" strike="noStrike" cap="none" baseline="0" dirty="0">
                <a:solidFill>
                  <a:srgbClr val="000000"/>
                </a:solidFill>
                <a:effectLst/>
                <a:uFillTx/>
                <a:latin typeface="Calibri"/>
              </a:rPr>
              <a:t>Gall iaith y lleoliad gwaith greu rhwystrau e.e. llaw-fer cyfathrebu – sut mae negeseuon yn cael eu cyfleu a’u derbyn ac ati.   </a:t>
            </a:r>
          </a:p>
        </p:txBody>
      </p:sp>
      <p:sp>
        <p:nvSpPr>
          <p:cNvPr id="3" name="Text Placeholder 2">
            <a:extLst>
              <a:ext uri="{FF2B5EF4-FFF2-40B4-BE49-F238E27FC236}">
                <a16:creationId xmlns:a16="http://schemas.microsoft.com/office/drawing/2014/main" id="{39B3EB87-47DD-4ED7-9755-FC02F95673E5}"/>
              </a:ext>
            </a:extLst>
          </p:cNvPr>
          <p:cNvSpPr>
            <a:spLocks noGrp="1"/>
          </p:cNvSpPr>
          <p:nvPr>
            <p:ph type="body" sz="quarter" idx="3"/>
          </p:nvPr>
        </p:nvSpPr>
        <p:spPr>
          <a:xfrm>
            <a:off x="6029529" y="301131"/>
            <a:ext cx="5389033" cy="762000"/>
          </a:xfrm>
        </p:spPr>
        <p:txBody>
          <a:bodyPr>
            <a:normAutofit fontScale="97500" lnSpcReduction="10000"/>
          </a:bodyPr>
          <a:lstStyle/>
          <a:p>
            <a:r>
              <a:rPr lang="cy" sz="2800" b="1" i="0" u="none" strike="noStrike" cap="none" baseline="0">
                <a:solidFill>
                  <a:srgbClr val="000000"/>
                </a:solidFill>
                <a:effectLst/>
                <a:uFillTx/>
                <a:latin typeface="Calibri"/>
              </a:rPr>
              <a:t>Gwaith Cymdeithasol mewn Cyd-destun Gwledig</a:t>
            </a:r>
          </a:p>
        </p:txBody>
      </p:sp>
      <p:sp>
        <p:nvSpPr>
          <p:cNvPr id="4" name="Content Placeholder 3">
            <a:extLst>
              <a:ext uri="{FF2B5EF4-FFF2-40B4-BE49-F238E27FC236}">
                <a16:creationId xmlns:a16="http://schemas.microsoft.com/office/drawing/2014/main" id="{16E737E4-A154-46B4-891D-CB0CAE44EAF1}"/>
              </a:ext>
            </a:extLst>
          </p:cNvPr>
          <p:cNvSpPr>
            <a:spLocks noGrp="1"/>
          </p:cNvSpPr>
          <p:nvPr>
            <p:ph sz="quarter" idx="4"/>
          </p:nvPr>
        </p:nvSpPr>
        <p:spPr>
          <a:xfrm>
            <a:off x="6096000" y="1200274"/>
            <a:ext cx="5576162" cy="4163767"/>
          </a:xfrm>
        </p:spPr>
        <p:txBody>
          <a:bodyPr>
            <a:normAutofit fontScale="92500" lnSpcReduction="10000"/>
          </a:bodyPr>
          <a:lstStyle/>
          <a:p>
            <a:pPr marL="109537" indent="0">
              <a:lnSpc>
                <a:spcPct val="90000"/>
              </a:lnSpc>
              <a:buNone/>
              <a:defRPr/>
            </a:pPr>
            <a:r>
              <a:rPr lang="cy" sz="2800" b="0" i="0" u="none" strike="noStrike" cap="none" baseline="0" dirty="0">
                <a:solidFill>
                  <a:srgbClr val="000000"/>
                </a:solidFill>
                <a:effectLst/>
                <a:uFillTx/>
                <a:latin typeface="Calibri"/>
              </a:rPr>
              <a:t>Gallech chi nodi:</a:t>
            </a:r>
          </a:p>
          <a:p>
            <a:pPr>
              <a:lnSpc>
                <a:spcPct val="90000"/>
              </a:lnSpc>
              <a:defRPr/>
            </a:pPr>
            <a:r>
              <a:rPr lang="cy" sz="2800" b="0" i="0" u="none" strike="noStrike" cap="none" baseline="0" dirty="0">
                <a:solidFill>
                  <a:srgbClr val="000000"/>
                </a:solidFill>
                <a:effectLst/>
                <a:uFillTx/>
                <a:latin typeface="Calibri"/>
              </a:rPr>
              <a:t>Materion yn ymwneud â byw a gweithio mewn ardal wledig</a:t>
            </a:r>
          </a:p>
          <a:p>
            <a:pPr>
              <a:lnSpc>
                <a:spcPct val="90000"/>
              </a:lnSpc>
              <a:defRPr/>
            </a:pPr>
            <a:r>
              <a:rPr lang="cy" sz="2800" b="0" i="0" u="none" strike="noStrike" cap="none" baseline="0" dirty="0">
                <a:solidFill>
                  <a:srgbClr val="000000"/>
                </a:solidFill>
                <a:effectLst/>
                <a:uFillTx/>
                <a:latin typeface="Calibri"/>
              </a:rPr>
              <a:t>Ymyleiddio</a:t>
            </a:r>
          </a:p>
          <a:p>
            <a:pPr>
              <a:lnSpc>
                <a:spcPct val="90000"/>
              </a:lnSpc>
              <a:defRPr/>
            </a:pPr>
            <a:r>
              <a:rPr lang="cy" sz="2800" b="0" i="0" u="none" strike="noStrike" cap="none" baseline="0" dirty="0">
                <a:solidFill>
                  <a:srgbClr val="000000"/>
                </a:solidFill>
                <a:effectLst/>
                <a:uFillTx/>
                <a:latin typeface="Calibri"/>
              </a:rPr>
              <a:t>Problemau unigol</a:t>
            </a:r>
          </a:p>
          <a:p>
            <a:pPr>
              <a:lnSpc>
                <a:spcPct val="90000"/>
              </a:lnSpc>
              <a:defRPr/>
            </a:pPr>
            <a:r>
              <a:rPr lang="cy" sz="2800" b="0" i="0" u="none" strike="noStrike" cap="none" baseline="0" dirty="0">
                <a:solidFill>
                  <a:srgbClr val="000000"/>
                </a:solidFill>
                <a:effectLst/>
                <a:uFillTx/>
                <a:latin typeface="Calibri"/>
              </a:rPr>
              <a:t>'Delfryd wledig'</a:t>
            </a:r>
          </a:p>
          <a:p>
            <a:pPr>
              <a:lnSpc>
                <a:spcPct val="90000"/>
              </a:lnSpc>
              <a:defRPr/>
            </a:pPr>
            <a:r>
              <a:rPr lang="cy" sz="2800" b="0" i="0" u="none" strike="noStrike" cap="none" baseline="0" dirty="0">
                <a:solidFill>
                  <a:srgbClr val="000000"/>
                </a:solidFill>
                <a:effectLst/>
                <a:uFillTx/>
                <a:latin typeface="Calibri"/>
              </a:rPr>
              <a:t>'Anweledigrwydd'</a:t>
            </a:r>
          </a:p>
          <a:p>
            <a:pPr>
              <a:lnSpc>
                <a:spcPct val="90000"/>
              </a:lnSpc>
              <a:defRPr/>
            </a:pPr>
            <a:r>
              <a:rPr lang="cy" sz="2800" b="0" i="0" u="none" strike="noStrike" cap="none" baseline="0" dirty="0">
                <a:solidFill>
                  <a:srgbClr val="000000"/>
                </a:solidFill>
                <a:effectLst/>
                <a:uFillTx/>
                <a:latin typeface="Calibri"/>
              </a:rPr>
              <a:t>Anghenion gwahanol </a:t>
            </a:r>
            <a:br>
              <a:rPr lang="cy" sz="2800" b="0" i="0" u="none" strike="noStrike" cap="none" baseline="0" dirty="0">
                <a:solidFill>
                  <a:srgbClr val="000000"/>
                </a:solidFill>
                <a:effectLst/>
                <a:uFillTx/>
                <a:latin typeface="Calibri"/>
              </a:rPr>
            </a:br>
            <a:r>
              <a:rPr lang="cy" sz="2800" b="0" i="0" u="none" strike="noStrike" cap="none" baseline="0" dirty="0">
                <a:solidFill>
                  <a:srgbClr val="000000"/>
                </a:solidFill>
                <a:effectLst/>
                <a:uFillTx/>
                <a:latin typeface="Calibri"/>
              </a:rPr>
              <a:t>ddiwylliannau ac ethnigrwydd</a:t>
            </a:r>
          </a:p>
          <a:p>
            <a:pPr>
              <a:lnSpc>
                <a:spcPct val="90000"/>
              </a:lnSpc>
              <a:defRPr/>
            </a:pPr>
            <a:r>
              <a:rPr lang="cy" sz="2800" b="0" i="0" u="none" strike="noStrike" cap="none" baseline="0" dirty="0">
                <a:solidFill>
                  <a:srgbClr val="000000"/>
                </a:solidFill>
                <a:effectLst/>
                <a:uFillTx/>
                <a:latin typeface="Calibri"/>
              </a:rPr>
              <a:t>Tlodi gwledig.</a:t>
            </a:r>
          </a:p>
          <a:p>
            <a:pPr>
              <a:lnSpc>
                <a:spcPct val="90000"/>
              </a:lnSpc>
              <a:defRPr/>
            </a:pPr>
            <a:endParaRPr lang="en-GB" altLang="en-US" dirty="0"/>
          </a:p>
          <a:p>
            <a:endParaRPr lang="en-GB" dirty="0"/>
          </a:p>
        </p:txBody>
      </p:sp>
      <p:sp>
        <p:nvSpPr>
          <p:cNvPr id="58372" name="Slide Number Placeholder 4" hidden="1">
            <a:extLst>
              <a:ext uri="{FF2B5EF4-FFF2-40B4-BE49-F238E27FC236}">
                <a16:creationId xmlns:a16="http://schemas.microsoft.com/office/drawing/2014/main" id="{E27A8801-597E-448F-A06B-0A25454A108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04E70E2-13B0-4613-B7E2-58E65732504D}" type="slidenum">
              <a:rPr lang="en-GB" altLang="en-US" smtClean="0"/>
              <a:pPr>
                <a:spcAft>
                  <a:spcPts val="600"/>
                </a:spcAft>
              </a:pPr>
              <a:t>26</a:t>
            </a:fld>
            <a:endParaRPr lang="en-GB" altLang="en-US"/>
          </a:p>
        </p:txBody>
      </p:sp>
      <p:pic>
        <p:nvPicPr>
          <p:cNvPr id="5" name="Picture 4" descr="A close up of a logo&#10;&#10;Description automatically generated">
            <a:extLst>
              <a:ext uri="{FF2B5EF4-FFF2-40B4-BE49-F238E27FC236}">
                <a16:creationId xmlns:a16="http://schemas.microsoft.com/office/drawing/2014/main" id="{DC519F87-E337-4410-BD76-66E4E4A1AF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0036" y="5278194"/>
            <a:ext cx="2935651" cy="1603020"/>
          </a:xfrm>
          <a:prstGeom prst="rect">
            <a:avLst/>
          </a:prstGeom>
          <a:noFill/>
          <a:ln>
            <a:noFill/>
            <a:prstDash val="sysDash"/>
            <a:miter lim="800000"/>
          </a:ln>
        </p:spPr>
      </p:pic>
      <p:sp>
        <p:nvSpPr>
          <p:cNvPr id="6" name="Footer Placeholder 5">
            <a:extLst>
              <a:ext uri="{FF2B5EF4-FFF2-40B4-BE49-F238E27FC236}">
                <a16:creationId xmlns:a16="http://schemas.microsoft.com/office/drawing/2014/main" id="{F464F28A-8A38-3138-9D15-AA1D10C6EA69}"/>
              </a:ext>
            </a:extLst>
          </p:cNvPr>
          <p:cNvSpPr>
            <a:spLocks noGrp="1"/>
          </p:cNvSpPr>
          <p:nvPr>
            <p:ph type="ftr" sz="quarter" idx="11"/>
          </p:nvPr>
        </p:nvSpPr>
        <p:spPr>
          <a:xfrm>
            <a:off x="4038599" y="6356350"/>
            <a:ext cx="4924331"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233" name="Rectangle 52232">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3980216-EFD0-4035-8C88-900BA2A893FA}"/>
              </a:ext>
            </a:extLst>
          </p:cNvPr>
          <p:cNvSpPr>
            <a:spLocks noGrp="1"/>
          </p:cNvSpPr>
          <p:nvPr>
            <p:ph type="title"/>
          </p:nvPr>
        </p:nvSpPr>
        <p:spPr>
          <a:xfrm>
            <a:off x="838200" y="365125"/>
            <a:ext cx="10515600" cy="1325563"/>
          </a:xfrm>
        </p:spPr>
        <p:txBody>
          <a:bodyPr>
            <a:normAutofit/>
          </a:bodyPr>
          <a:lstStyle/>
          <a:p>
            <a:pPr>
              <a:defRPr/>
            </a:pPr>
            <a:r>
              <a:rPr lang="cy" sz="4400" b="0" i="0" u="none" strike="noStrike" cap="none" baseline="0" dirty="0">
                <a:solidFill>
                  <a:srgbClr val="000000"/>
                </a:solidFill>
                <a:effectLst/>
                <a:uFillTx/>
                <a:latin typeface="Arial"/>
              </a:rPr>
              <a:t>Anghenion Ychwanegol </a:t>
            </a:r>
            <a:br>
              <a:rPr sz="4400" dirty="0"/>
            </a:br>
            <a:r>
              <a:rPr lang="cy" sz="4400" b="0" i="0" u="none" strike="noStrike" cap="none" baseline="0" dirty="0">
                <a:solidFill>
                  <a:srgbClr val="000000"/>
                </a:solidFill>
                <a:effectLst/>
                <a:uFillTx/>
                <a:latin typeface="Arial"/>
              </a:rPr>
              <a:t>Grwpiau Ethnig Lleiafrifol yng Nghymru</a:t>
            </a:r>
          </a:p>
        </p:txBody>
      </p:sp>
      <p:sp>
        <p:nvSpPr>
          <p:cNvPr id="52226" name="Content Placeholder 1">
            <a:extLst>
              <a:ext uri="{FF2B5EF4-FFF2-40B4-BE49-F238E27FC236}">
                <a16:creationId xmlns:a16="http://schemas.microsoft.com/office/drawing/2014/main" id="{5458BA26-3C33-420E-9A9F-03C648B2E812}"/>
              </a:ext>
            </a:extLst>
          </p:cNvPr>
          <p:cNvSpPr>
            <a:spLocks noGrp="1"/>
          </p:cNvSpPr>
          <p:nvPr>
            <p:ph idx="1"/>
          </p:nvPr>
        </p:nvSpPr>
        <p:spPr>
          <a:xfrm>
            <a:off x="609600" y="1966521"/>
            <a:ext cx="5638800" cy="4526354"/>
          </a:xfrm>
        </p:spPr>
        <p:txBody>
          <a:bodyPr>
            <a:normAutofit fontScale="95000" lnSpcReduction="10000"/>
          </a:bodyPr>
          <a:lstStyle/>
          <a:p>
            <a:r>
              <a:rPr lang="cy" sz="2000" b="0" i="0" u="none" strike="noStrike" cap="none" baseline="0">
                <a:solidFill>
                  <a:srgbClr val="000000"/>
                </a:solidFill>
                <a:effectLst/>
                <a:uFillTx/>
                <a:latin typeface="Arial"/>
              </a:rPr>
              <a:t>Gall fod dan anfantais ee tlodi, daearyddiaeth, ardal, tai, cyrhaeddiad addysgol, gwahaniaethu</a:t>
            </a:r>
          </a:p>
          <a:p>
            <a:r>
              <a:rPr lang="cy" sz="2000" b="0" i="0" u="none" strike="noStrike" cap="none" baseline="0">
                <a:solidFill>
                  <a:srgbClr val="000000"/>
                </a:solidFill>
                <a:effectLst/>
                <a:uFillTx/>
                <a:latin typeface="Arial"/>
              </a:rPr>
              <a:t>Arwahanrwydd cymdeithasol (gall fod yn fwy mewn ardaloedd gwledig) </a:t>
            </a:r>
          </a:p>
          <a:p>
            <a:r>
              <a:rPr lang="cy" sz="2000" b="0" i="0" u="none" strike="noStrike" cap="none" baseline="0">
                <a:solidFill>
                  <a:srgbClr val="000000"/>
                </a:solidFill>
                <a:effectLst/>
                <a:uFillTx/>
                <a:latin typeface="Arial"/>
              </a:rPr>
              <a:t>Ansicr sut mae'r system yn gweithio: ceisio cymorth, atgyfeirio</a:t>
            </a:r>
          </a:p>
          <a:p>
            <a:r>
              <a:rPr lang="cy" sz="2000" b="0" i="0" u="none" strike="noStrike" cap="none" baseline="0">
                <a:solidFill>
                  <a:srgbClr val="000000"/>
                </a:solidFill>
                <a:effectLst/>
                <a:uFillTx/>
                <a:latin typeface="Arial"/>
              </a:rPr>
              <a:t>Gall fod ag anghenion iechyd cymhleth  </a:t>
            </a:r>
          </a:p>
          <a:p>
            <a:r>
              <a:rPr lang="cy" sz="2000" b="0" i="0" u="none" strike="noStrike" cap="none" baseline="0">
                <a:solidFill>
                  <a:srgbClr val="000000"/>
                </a:solidFill>
                <a:effectLst/>
                <a:uFillTx/>
                <a:latin typeface="Arial"/>
              </a:rPr>
              <a:t>Ddim yn grŵp homogenaidd - yn ychwanegu at y cymhlethdodau  </a:t>
            </a:r>
          </a:p>
          <a:p>
            <a:r>
              <a:rPr lang="cy" sz="2000" b="0" i="0" u="none" strike="noStrike" cap="none" baseline="0">
                <a:solidFill>
                  <a:srgbClr val="000000"/>
                </a:solidFill>
                <a:effectLst/>
                <a:uFillTx/>
                <a:latin typeface="Arial"/>
              </a:rPr>
              <a:t>Mynediad at hawliau iechyd a budd-daliadau </a:t>
            </a:r>
          </a:p>
          <a:p>
            <a:r>
              <a:rPr lang="cy" sz="2000" b="0" i="0" u="none" strike="noStrike" cap="none" baseline="0">
                <a:solidFill>
                  <a:srgbClr val="000000"/>
                </a:solidFill>
                <a:effectLst/>
                <a:uFillTx/>
                <a:latin typeface="Arial"/>
              </a:rPr>
              <a:t>Credoau iechyd ac arferion diwylliannol gwahanol </a:t>
            </a:r>
          </a:p>
          <a:p>
            <a:r>
              <a:rPr lang="cy" sz="2000" b="0" i="0" u="none" strike="noStrike" cap="none" baseline="0">
                <a:solidFill>
                  <a:srgbClr val="000000"/>
                </a:solidFill>
                <a:effectLst/>
                <a:uFillTx/>
                <a:latin typeface="Arial"/>
              </a:rPr>
              <a:t>Credoau ac arferion ysbrydol gwahanol</a:t>
            </a:r>
          </a:p>
          <a:p>
            <a:r>
              <a:rPr lang="cy" sz="2000" b="0" i="0" u="none" strike="noStrike" cap="none" baseline="0">
                <a:solidFill>
                  <a:srgbClr val="000000"/>
                </a:solidFill>
                <a:effectLst/>
                <a:uFillTx/>
                <a:latin typeface="Arial"/>
              </a:rPr>
              <a:t>Cymraeg neu Saesneg ddim yn Iaith Gyntaf.</a:t>
            </a:r>
          </a:p>
          <a:p>
            <a:endParaRPr lang="en-GB" altLang="en-US" sz="1600"/>
          </a:p>
        </p:txBody>
      </p:sp>
      <p:pic>
        <p:nvPicPr>
          <p:cNvPr id="2" name="Picture 1">
            <a:extLst>
              <a:ext uri="{FF2B5EF4-FFF2-40B4-BE49-F238E27FC236}">
                <a16:creationId xmlns:a16="http://schemas.microsoft.com/office/drawing/2014/main" id="{B066DE5C-125D-4F8B-83F2-6BD9EA6A3F11}"/>
              </a:ext>
            </a:extLst>
          </p:cNvPr>
          <p:cNvPicPr>
            <a:picLocks noChangeAspect="1"/>
          </p:cNvPicPr>
          <p:nvPr/>
        </p:nvPicPr>
        <p:blipFill>
          <a:blip r:embed="rId3"/>
          <a:srcRect l="6000" r="-1" b="-1"/>
          <a:stretch>
            <a:fillRect/>
          </a:stretch>
        </p:blipFill>
        <p:spPr>
          <a:xfrm>
            <a:off x="6202605" y="2087563"/>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
        <p:nvSpPr>
          <p:cNvPr id="4" name="Footer Placeholder 3">
            <a:extLst>
              <a:ext uri="{FF2B5EF4-FFF2-40B4-BE49-F238E27FC236}">
                <a16:creationId xmlns:a16="http://schemas.microsoft.com/office/drawing/2014/main" id="{5B7C52C1-3047-9F5D-9C3A-5D284ECE9EFA}"/>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2228" name="Slide Number Placeholder 5">
            <a:extLst>
              <a:ext uri="{FF2B5EF4-FFF2-40B4-BE49-F238E27FC236}">
                <a16:creationId xmlns:a16="http://schemas.microsoft.com/office/drawing/2014/main" id="{33E5052C-FF34-4837-A509-A4F1CB462229}"/>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BEEF38F-4FAD-40B8-82C4-2268EDA3C9B5}" type="slidenum">
              <a:rPr lang="en-GB" altLang="en-US" smtClean="0"/>
              <a:pPr>
                <a:spcAft>
                  <a:spcPts val="600"/>
                </a:spcAft>
              </a:pPr>
              <a:t>27</a:t>
            </a:fld>
            <a:endParaRPr lang="en-GB" altLang="en-US"/>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E68A3B4-133A-3633-2478-D87244EDA760}"/>
              </a:ext>
            </a:extLst>
          </p:cNvPr>
          <p:cNvSpPr>
            <a:spLocks noGrp="1"/>
          </p:cNvSpPr>
          <p:nvPr>
            <p:ph type="title"/>
          </p:nvPr>
        </p:nvSpPr>
        <p:spPr>
          <a:xfrm>
            <a:off x="462933" y="1147623"/>
            <a:ext cx="9816893" cy="1042022"/>
          </a:xfrm>
        </p:spPr>
        <p:txBody>
          <a:bodyPr>
            <a:noAutofit/>
          </a:bodyPr>
          <a:lstStyle/>
          <a:p>
            <a:r>
              <a:rPr lang="cy" b="1" i="0" u="none" strike="noStrike" cap="none" baseline="0" dirty="0">
                <a:solidFill>
                  <a:srgbClr val="262626"/>
                </a:solidFill>
                <a:effectLst/>
                <a:uFillTx/>
                <a:latin typeface="Arial"/>
              </a:rPr>
              <a:t>Canlyniad Dysgu 2</a:t>
            </a:r>
            <a:br>
              <a:rPr dirty="0"/>
            </a:br>
            <a:br>
              <a:rPr dirty="0"/>
            </a:br>
            <a:endParaRPr dirty="0"/>
          </a:p>
        </p:txBody>
      </p:sp>
      <p:sp>
        <p:nvSpPr>
          <p:cNvPr id="3" name="Content Placeholder 2">
            <a:extLst>
              <a:ext uri="{FF2B5EF4-FFF2-40B4-BE49-F238E27FC236}">
                <a16:creationId xmlns:a16="http://schemas.microsoft.com/office/drawing/2014/main" id="{28F9D741-66CD-AAD8-4282-B734A3B7037A}"/>
              </a:ext>
            </a:extLst>
          </p:cNvPr>
          <p:cNvSpPr>
            <a:spLocks noGrp="1"/>
          </p:cNvSpPr>
          <p:nvPr>
            <p:ph idx="1"/>
          </p:nvPr>
        </p:nvSpPr>
        <p:spPr>
          <a:xfrm>
            <a:off x="1233378" y="835864"/>
            <a:ext cx="9816894" cy="5578584"/>
          </a:xfrm>
        </p:spPr>
        <p:txBody>
          <a:bodyPr anchor="ctr">
            <a:norm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1" i="0" u="none" strike="noStrike" cap="none" baseline="0" dirty="0">
                <a:solidFill>
                  <a:srgbClr val="262626"/>
                </a:solidFill>
                <a:effectLst/>
                <a:uFillTx/>
                <a:latin typeface="Arial"/>
              </a:rPr>
              <a:t>Gweithio ar y cyd â Defnyddwyr Gwasanaeth, Gofalwyr a Gweithwyr Proffesiynol Eraill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1" i="1" u="none" strike="noStrike" cap="none" baseline="0" dirty="0">
                <a:solidFill>
                  <a:srgbClr val="262626"/>
                </a:solidFill>
                <a:effectLst/>
                <a:uFillTx/>
                <a:latin typeface="Arial"/>
              </a:rPr>
              <a:t>Canlyniadau Dysgu - </a:t>
            </a:r>
            <a:r>
              <a:rPr lang="cy" b="0" i="0" u="none" strike="noStrike" cap="none" baseline="0" dirty="0">
                <a:solidFill>
                  <a:srgbClr val="262626"/>
                </a:solidFill>
                <a:effectLst/>
                <a:uFillTx/>
                <a:latin typeface="Arial"/>
              </a:rPr>
              <a:t>Gall y dysgwr:</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0" i="0" u="none" strike="noStrike" cap="none" baseline="0" dirty="0">
                <a:effectLst/>
                <a:uFillTx/>
              </a:rPr>
              <a:t>2.1. </a:t>
            </a:r>
            <a:r>
              <a:rPr lang="cy" b="0" i="0" u="none" strike="noStrike" cap="none" baseline="0" dirty="0">
                <a:solidFill>
                  <a:srgbClr val="262626"/>
                </a:solidFill>
                <a:effectLst/>
                <a:uFillTx/>
                <a:latin typeface="Arial"/>
              </a:rPr>
              <a:t>C</a:t>
            </a:r>
            <a:r>
              <a:rPr lang="cy" dirty="0">
                <a:solidFill>
                  <a:srgbClr val="262626"/>
                </a:solidFill>
                <a:latin typeface="Arial"/>
              </a:rPr>
              <a:t>yfathrebu’n effeithiol gyda phobl sydd angen gofal a chymorth a’u gofalwyr</a:t>
            </a:r>
          </a:p>
          <a:p>
            <a:endParaRPr lang="en-US" sz="800" dirty="0">
              <a:solidFill>
                <a:schemeClr val="tx1">
                  <a:lumMod val="85000"/>
                  <a:lumOff val="15000"/>
                </a:schemeClr>
              </a:solidFill>
            </a:endParaRPr>
          </a:p>
        </p:txBody>
      </p:sp>
      <p:sp>
        <p:nvSpPr>
          <p:cNvPr id="15" name="Freeform: Shape 14">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019285F0-61A8-3394-0FC1-A248528B1ADC}"/>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6" name="Slide Number Placeholder 5">
            <a:extLst>
              <a:ext uri="{FF2B5EF4-FFF2-40B4-BE49-F238E27FC236}">
                <a16:creationId xmlns:a16="http://schemas.microsoft.com/office/drawing/2014/main" id="{280DB87B-69D5-D6FA-D813-3598BE9115A4}"/>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28</a:t>
            </a:fld>
            <a:endParaRPr lang="en-GB" sz="1000"/>
          </a:p>
        </p:txBody>
      </p:sp>
    </p:spTree>
    <p:extLst>
      <p:ext uri="{BB962C8B-B14F-4D97-AF65-F5344CB8AC3E}">
        <p14:creationId xmlns:p14="http://schemas.microsoft.com/office/powerpoint/2010/main" val="1442226328"/>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40106-EBA2-2BA9-8DCD-E17CA85F9218}"/>
              </a:ext>
            </a:extLst>
          </p:cNvPr>
          <p:cNvSpPr>
            <a:spLocks noGrp="1"/>
          </p:cNvSpPr>
          <p:nvPr>
            <p:ph type="title"/>
          </p:nvPr>
        </p:nvSpPr>
        <p:spPr/>
        <p:txBody>
          <a:bodyPr/>
          <a:lstStyle/>
          <a:p>
            <a:r>
              <a:rPr lang="cy" b="1" dirty="0">
                <a:solidFill>
                  <a:srgbClr val="262626"/>
                </a:solidFill>
                <a:latin typeface="Arial"/>
              </a:rPr>
              <a:t>Canlyniad Dysgu 2 – Dadansoddiad Manwl</a:t>
            </a:r>
            <a:endParaRPr lang="en-US" dirty="0"/>
          </a:p>
        </p:txBody>
      </p:sp>
      <p:sp>
        <p:nvSpPr>
          <p:cNvPr id="3" name="Content Placeholder 2">
            <a:extLst>
              <a:ext uri="{FF2B5EF4-FFF2-40B4-BE49-F238E27FC236}">
                <a16:creationId xmlns:a16="http://schemas.microsoft.com/office/drawing/2014/main" id="{03AE975E-2EF7-95EE-9ABA-1D64B0C56E28}"/>
              </a:ext>
            </a:extLst>
          </p:cNvPr>
          <p:cNvSpPr>
            <a:spLocks noGrp="1"/>
          </p:cNvSpPr>
          <p:nvPr>
            <p:ph idx="1"/>
          </p:nvPr>
        </p:nvSpPr>
        <p:spPr/>
        <p:txBody>
          <a:bodyPr>
            <a:normAutofit fontScale="55000" lnSpcReduction="2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1" i="1" dirty="0">
                <a:solidFill>
                  <a:srgbClr val="262626"/>
                </a:solidFill>
                <a:latin typeface="Arial"/>
              </a:rPr>
              <a:t>Meini prawf asesu - </a:t>
            </a:r>
            <a:r>
              <a:rPr lang="cy" dirty="0">
                <a:solidFill>
                  <a:srgbClr val="262626"/>
                </a:solidFill>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2.1.1 Paratoi yn llawn ar gyfer bod yn rhan o waith cymdeithasol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2.1.2 Sefydlu trefniadau cydgynhyrchu a phartneriaeth fel sail i gyfathrebu effeithiol mewn amgylchiadau amrywiol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2.1.3 Dangos defnydd o ddulliau cyfathrebu geiriol a di-eiriau wrth ymgysylltu ag unigolion sydd ag anghenion gofal a chymorth, a’u gofalwyr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2.1.4 Gofyn am gymorth os nad yw’r gweithiwr yn gallu defnyddio’r dull cyfathrebu sy’n cael ei ffafrio</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2.1.5 Dangos sgiliau cyfathrebu sy’n ystyried dewis iaith a diwylliant</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2.1.6 Dangos sgiliau cyfathrebu sy’n dangos parch dyledus at oedran, ethnigrwydd, diwylliant, cyfeiriadedd rhywiol, hunaniaeth o ran rhywedd, crefydd neu gred, dealltwriaeth ac anghenion</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2.1.7 Defnyddio sgiliau cyfathrebu i helpu i reoli sefyllfaoedd lle mae trallod, gelyniaeth neu wrthwynebiad</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2.1.8 Defnyddio sgiliau cyfathrebu i gadarnhau bod dymuniadau a dewisiadau unigolion gofalwyr wedi cael eu deall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2.1.9 Adlewyrchu canlyniadau llesiant, barn, dewisiadau a theimladau unigolion a gofalwyr mewn cofnodion, gohebiaeth a chynlluniau</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2.1.10 Disgrifio sut mae eu harferion cyfathrebu wedi newid a datblygu ers cymhwyso </a:t>
            </a:r>
          </a:p>
          <a:p>
            <a:endParaRPr lang="en-US" dirty="0"/>
          </a:p>
        </p:txBody>
      </p:sp>
      <p:sp>
        <p:nvSpPr>
          <p:cNvPr id="4" name="Footer Placeholder 3">
            <a:extLst>
              <a:ext uri="{FF2B5EF4-FFF2-40B4-BE49-F238E27FC236}">
                <a16:creationId xmlns:a16="http://schemas.microsoft.com/office/drawing/2014/main" id="{7B670C58-9023-B662-F062-49735E95FA10}"/>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B2C7CFF6-F013-02CA-8CE4-FBBCBD397178}"/>
              </a:ext>
            </a:extLst>
          </p:cNvPr>
          <p:cNvSpPr>
            <a:spLocks noGrp="1"/>
          </p:cNvSpPr>
          <p:nvPr>
            <p:ph type="sldNum" sz="quarter" idx="12"/>
          </p:nvPr>
        </p:nvSpPr>
        <p:spPr/>
        <p:txBody>
          <a:bodyPr/>
          <a:lstStyle/>
          <a:p>
            <a:fld id="{0B6AE6A0-3EF2-408A-870E-EF48D545FFB4}" type="slidenum">
              <a:rPr lang="en-GB" smtClean="0"/>
              <a:t>29</a:t>
            </a:fld>
            <a:endParaRPr lang="en-GB"/>
          </a:p>
        </p:txBody>
      </p:sp>
    </p:spTree>
    <p:extLst>
      <p:ext uri="{BB962C8B-B14F-4D97-AF65-F5344CB8AC3E}">
        <p14:creationId xmlns:p14="http://schemas.microsoft.com/office/powerpoint/2010/main" val="4240302209"/>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94" name="Rectangle 28693">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6" name="Freeform: Shape 28695">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8"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86EAB0FD-7572-4883-B495-14FA837B1542}"/>
              </a:ext>
            </a:extLst>
          </p:cNvPr>
          <p:cNvSpPr>
            <a:spLocks noGrp="1"/>
          </p:cNvSpPr>
          <p:nvPr>
            <p:ph type="title"/>
          </p:nvPr>
        </p:nvSpPr>
        <p:spPr>
          <a:xfrm>
            <a:off x="573741" y="286871"/>
            <a:ext cx="5225513" cy="1330839"/>
          </a:xfrm>
        </p:spPr>
        <p:txBody>
          <a:bodyPr>
            <a:normAutofit/>
          </a:bodyPr>
          <a:lstStyle/>
          <a:p>
            <a:pPr>
              <a:defRPr/>
            </a:pPr>
            <a:r>
              <a:rPr lang="cy" sz="4400" b="0" i="0" u="none" strike="noStrike" cap="none" baseline="0">
                <a:solidFill>
                  <a:srgbClr val="000000"/>
                </a:solidFill>
                <a:effectLst/>
                <a:uFillTx/>
                <a:latin typeface="Arial"/>
              </a:rPr>
              <a:t>Cyfathrebu Effeithiol </a:t>
            </a:r>
          </a:p>
        </p:txBody>
      </p:sp>
      <p:sp>
        <p:nvSpPr>
          <p:cNvPr id="2" name="Content Placeholder 1">
            <a:extLst>
              <a:ext uri="{FF2B5EF4-FFF2-40B4-BE49-F238E27FC236}">
                <a16:creationId xmlns:a16="http://schemas.microsoft.com/office/drawing/2014/main" id="{59B11639-3DAF-4F0B-8A70-FFADAAE352EE}"/>
              </a:ext>
            </a:extLst>
          </p:cNvPr>
          <p:cNvSpPr>
            <a:spLocks noGrp="1"/>
          </p:cNvSpPr>
          <p:nvPr>
            <p:ph idx="1"/>
          </p:nvPr>
        </p:nvSpPr>
        <p:spPr>
          <a:xfrm>
            <a:off x="573741" y="1617711"/>
            <a:ext cx="5468670" cy="4953418"/>
          </a:xfrm>
        </p:spPr>
        <p:txBody>
          <a:bodyPr>
            <a:normAutofit fontScale="95000" lnSpcReduction="10000"/>
          </a:bodyPr>
          <a:lstStyle/>
          <a:p>
            <a:pPr>
              <a:spcAft>
                <a:spcPts val="600"/>
              </a:spcAft>
              <a:defRPr/>
            </a:pPr>
            <a:r>
              <a:rPr lang="cy" sz="2000" b="0" i="0" u="none" strike="noStrike" cap="none" baseline="0">
                <a:solidFill>
                  <a:srgbClr val="000000"/>
                </a:solidFill>
                <a:effectLst/>
                <a:uFillTx/>
                <a:latin typeface="Arial"/>
              </a:rPr>
              <a:t>Datblygu dealltwriaeth gyffredin o'r hyn y mae'r berthynas yn ei olygu; gan gynnwys rhannu gwybodaeth</a:t>
            </a:r>
          </a:p>
          <a:p>
            <a:pPr>
              <a:spcAft>
                <a:spcPts val="600"/>
              </a:spcAft>
              <a:defRPr/>
            </a:pPr>
            <a:r>
              <a:rPr lang="cy" sz="2000" b="0" i="0" u="none" strike="noStrike" cap="none" baseline="0">
                <a:solidFill>
                  <a:srgbClr val="000000"/>
                </a:solidFill>
                <a:effectLst/>
                <a:uFillTx/>
                <a:latin typeface="Arial"/>
              </a:rPr>
              <a:t>Mwyhau dewis a rheolaeth; tra'n aros yn onest am y dewisiadau sydd ar gael</a:t>
            </a:r>
          </a:p>
          <a:p>
            <a:pPr>
              <a:defRPr/>
            </a:pPr>
            <a:r>
              <a:rPr lang="cy" sz="2000" b="0" i="0" u="none" strike="noStrike" cap="none" baseline="0">
                <a:solidFill>
                  <a:srgbClr val="000000"/>
                </a:solidFill>
                <a:effectLst/>
                <a:uFillTx/>
                <a:latin typeface="Arial"/>
              </a:rPr>
              <a:t>Ymatebolrwydd; gan gynnwys ymarferol ac emosiynol</a:t>
            </a:r>
          </a:p>
          <a:p>
            <a:pPr>
              <a:defRPr/>
            </a:pPr>
            <a:r>
              <a:rPr lang="cy" sz="2000" b="0" i="0" u="none" strike="noStrike" cap="none" baseline="0">
                <a:solidFill>
                  <a:srgbClr val="000000"/>
                </a:solidFill>
                <a:effectLst/>
                <a:uFillTx/>
                <a:latin typeface="Arial"/>
              </a:rPr>
              <a:t>Dibynadwyedd; effeithio'n sylweddol ar ymddiriedaeth a hyder</a:t>
            </a:r>
          </a:p>
          <a:p>
            <a:pPr>
              <a:defRPr/>
            </a:pPr>
            <a:r>
              <a:rPr lang="cy" sz="2000" b="0" i="0" u="none" strike="noStrike" cap="none" baseline="0">
                <a:solidFill>
                  <a:srgbClr val="000000"/>
                </a:solidFill>
                <a:effectLst/>
                <a:uFillTx/>
                <a:latin typeface="Arial"/>
              </a:rPr>
              <a:t>Gonestrwydd; gan gynnwys rhoi newyddion digroeso</a:t>
            </a:r>
          </a:p>
          <a:p>
            <a:pPr>
              <a:defRPr/>
            </a:pPr>
            <a:r>
              <a:rPr lang="cy" sz="2000" b="0" i="0" u="none" strike="noStrike" cap="none" baseline="0">
                <a:solidFill>
                  <a:srgbClr val="000000"/>
                </a:solidFill>
                <a:effectLst/>
                <a:uFillTx/>
                <a:latin typeface="Arial"/>
              </a:rPr>
              <a:t>Dim brys; mae'n newid ansawdd y gwaith a wneir</a:t>
            </a:r>
          </a:p>
          <a:p>
            <a:pPr>
              <a:defRPr/>
            </a:pPr>
            <a:r>
              <a:rPr lang="cy" sz="2000" b="0" i="0" u="none" strike="noStrike" cap="none" baseline="0">
                <a:solidFill>
                  <a:srgbClr val="000000"/>
                </a:solidFill>
                <a:effectLst/>
                <a:uFillTx/>
                <a:latin typeface="Arial"/>
              </a:rPr>
              <a:t>Parch; cysyniad trosfwaol sy'n ymwneud â gwerthoedd gwaith cymdeithasol</a:t>
            </a:r>
          </a:p>
          <a:p>
            <a:pPr marL="0" indent="0">
              <a:buNone/>
              <a:defRPr/>
            </a:pPr>
            <a:r>
              <a:rPr lang="cy" sz="1400" b="0" i="1" u="none" strike="noStrike" cap="none" baseline="0">
                <a:solidFill>
                  <a:srgbClr val="000000"/>
                </a:solidFill>
                <a:effectLst/>
                <a:uFillTx/>
                <a:latin typeface="Arial"/>
              </a:rPr>
              <a:t>Koprowska, J (2020) “Communication &amp; Interpersonal Skills in Social Work” : Learning Matters Ltd.</a:t>
            </a:r>
          </a:p>
          <a:p>
            <a:pPr>
              <a:defRPr/>
            </a:pPr>
            <a:endParaRPr lang="en-GB" sz="1400"/>
          </a:p>
        </p:txBody>
      </p:sp>
      <p:pic>
        <p:nvPicPr>
          <p:cNvPr id="28677" name="Picture 3">
            <a:extLst>
              <a:ext uri="{FF2B5EF4-FFF2-40B4-BE49-F238E27FC236}">
                <a16:creationId xmlns:a16="http://schemas.microsoft.com/office/drawing/2014/main" id="{426180FF-48F2-416B-AAEE-08FDE4D4E6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880610" y="2255695"/>
            <a:ext cx="4737650" cy="23688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6A8346F7-D531-2558-E541-D968EF557950}"/>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28676" name="Slide Number Placeholder 6">
            <a:extLst>
              <a:ext uri="{FF2B5EF4-FFF2-40B4-BE49-F238E27FC236}">
                <a16:creationId xmlns:a16="http://schemas.microsoft.com/office/drawing/2014/main" id="{60AC2375-8D88-4C4E-AE9C-EA30C9BC7D07}"/>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15F2A05-8145-43B0-80A6-BABA3F4C566F}" type="slidenum">
              <a:rPr lang="en-GB" altLang="en-US" sz="1000" smtClean="0"/>
              <a:pPr>
                <a:spcAft>
                  <a:spcPts val="600"/>
                </a:spcAft>
              </a:pPr>
              <a:t>30</a:t>
            </a:fld>
            <a:endParaRPr lang="en-GB" altLang="en-US" sz="1000"/>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840" name="Rectangle 7783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7842" name="Rectangle 7784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44" name="Rectangle 7784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46" name="Rectangle 7784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48" name="Rectangle 7784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850" name="Freeform: Shape 7784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852" name="Rectangle 7785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9B50D-5A23-4AB1-AD16-7BC2431477B4}"/>
              </a:ext>
            </a:extLst>
          </p:cNvPr>
          <p:cNvSpPr>
            <a:spLocks noGrp="1"/>
          </p:cNvSpPr>
          <p:nvPr>
            <p:ph type="title"/>
          </p:nvPr>
        </p:nvSpPr>
        <p:spPr>
          <a:xfrm>
            <a:off x="466722" y="586855"/>
            <a:ext cx="3201366" cy="3387497"/>
          </a:xfrm>
        </p:spPr>
        <p:txBody>
          <a:bodyPr anchor="b">
            <a:normAutofit/>
          </a:bodyPr>
          <a:lstStyle/>
          <a:p>
            <a:pPr algn="r">
              <a:defRPr/>
            </a:pPr>
            <a:r>
              <a:rPr lang="cy" sz="4000" b="0" i="0" u="none" strike="noStrike" cap="none" baseline="0">
                <a:solidFill>
                  <a:srgbClr val="FFFFFF"/>
                </a:solidFill>
                <a:effectLst/>
                <a:uFillTx/>
                <a:latin typeface="Arial"/>
              </a:rPr>
              <a:t>Cyfathrebu Effeithiol </a:t>
            </a:r>
          </a:p>
        </p:txBody>
      </p:sp>
      <p:sp>
        <p:nvSpPr>
          <p:cNvPr id="4" name="Footer Placeholder 3">
            <a:extLst>
              <a:ext uri="{FF2B5EF4-FFF2-40B4-BE49-F238E27FC236}">
                <a16:creationId xmlns:a16="http://schemas.microsoft.com/office/drawing/2014/main" id="{B01A17D7-A16E-1FCE-5F9B-4F22C8CC6588}"/>
              </a:ext>
            </a:extLst>
          </p:cNvPr>
          <p:cNvSpPr>
            <a:spLocks noGrp="1"/>
          </p:cNvSpPr>
          <p:nvPr>
            <p:ph type="ftr" sz="quarter" idx="11"/>
          </p:nvPr>
        </p:nvSpPr>
        <p:spPr>
          <a:xfrm rot="5400000">
            <a:off x="-1828800" y="1984248"/>
            <a:ext cx="4114800" cy="365125"/>
          </a:xfrm>
        </p:spPr>
        <p:txBody>
          <a:bodyPr>
            <a:normAutofit/>
          </a:bodyPr>
          <a:lstStyle/>
          <a:p>
            <a:pPr algn="l">
              <a:spcAft>
                <a:spcPts val="600"/>
              </a:spcAft>
            </a:pPr>
            <a:r>
              <a:rPr lang="cy" sz="1000" b="0" i="0" u="none" strike="noStrike" cap="none" baseline="0">
                <a:solidFill>
                  <a:srgbClr val="FFFFFF"/>
                </a:solidFill>
                <a:effectLst/>
                <a:uFillTx/>
                <a:latin typeface="Calibri"/>
              </a:rPr>
              <a:t>PORTH AGORED - </a:t>
            </a:r>
            <a:r>
              <a:rPr lang="en-GB" sz="1000" b="0" i="0" u="none" strike="noStrike" cap="none" baseline="0">
                <a:solidFill>
                  <a:srgbClr val="FFFFFF"/>
                </a:solidFill>
                <a:effectLst/>
                <a:uFillTx/>
                <a:latin typeface="Calibri"/>
              </a:rPr>
              <a:t>Cadarnhau</a:t>
            </a:r>
            <a:r>
              <a:rPr lang="cy" sz="1000" b="0" i="0" u="none" strike="noStrike" cap="none" baseline="0">
                <a:solidFill>
                  <a:srgbClr val="FFFFFF"/>
                </a:solidFill>
                <a:effectLst/>
                <a:uFillTx/>
                <a:latin typeface="Calibri"/>
              </a:rPr>
              <a:t>'r Rhaglen Ymarfer Gwaith Cymdeithasol</a:t>
            </a:r>
          </a:p>
        </p:txBody>
      </p:sp>
      <p:sp>
        <p:nvSpPr>
          <p:cNvPr id="3" name="Content Placeholder 2">
            <a:extLst>
              <a:ext uri="{FF2B5EF4-FFF2-40B4-BE49-F238E27FC236}">
                <a16:creationId xmlns:a16="http://schemas.microsoft.com/office/drawing/2014/main" id="{0EE96557-5636-47C6-9041-B781E689915B}"/>
              </a:ext>
            </a:extLst>
          </p:cNvPr>
          <p:cNvSpPr>
            <a:spLocks noGrp="1"/>
          </p:cNvSpPr>
          <p:nvPr>
            <p:ph idx="1"/>
          </p:nvPr>
        </p:nvSpPr>
        <p:spPr>
          <a:xfrm>
            <a:off x="4417255" y="649480"/>
            <a:ext cx="7308023" cy="6218658"/>
          </a:xfrm>
        </p:spPr>
        <p:txBody>
          <a:bodyPr anchor="ctr">
            <a:normAutofit/>
          </a:bodyPr>
          <a:lstStyle/>
          <a:p>
            <a:pPr marL="109537" indent="0">
              <a:buNone/>
              <a:defRPr/>
            </a:pPr>
            <a:r>
              <a:rPr lang="cy" sz="2200" b="0" i="0" u="none" strike="noStrike" cap="none" baseline="0" dirty="0">
                <a:effectLst/>
                <a:uFillTx/>
                <a:latin typeface="Arial"/>
              </a:rPr>
              <a:t>Ystyriwch/</a:t>
            </a:r>
            <a:r>
              <a:rPr lang="en-GB" sz="2200" b="0" i="0" u="none" strike="noStrike" cap="none" baseline="0" dirty="0" err="1">
                <a:effectLst/>
                <a:uFillTx/>
                <a:latin typeface="Arial"/>
              </a:rPr>
              <a:t>adlewyrchwch</a:t>
            </a:r>
            <a:r>
              <a:rPr lang="cy" sz="2200" b="0" i="0" u="none" strike="noStrike" cap="none" baseline="0" dirty="0">
                <a:effectLst/>
                <a:uFillTx/>
                <a:latin typeface="Arial"/>
              </a:rPr>
              <a:t> ar y rhestr isod wrth ysgrifennu eich adfyfyrdod beirniadol o'ch arsylwad.  </a:t>
            </a:r>
          </a:p>
          <a:p>
            <a:pPr marL="109537" indent="0">
              <a:buNone/>
              <a:defRPr/>
            </a:pPr>
            <a:r>
              <a:rPr lang="cy" sz="2200" b="0" i="0" u="none" strike="noStrike" cap="none" baseline="0" dirty="0">
                <a:effectLst/>
                <a:uFillTx/>
                <a:latin typeface="Arial"/>
              </a:rPr>
              <a:t>Mae sgiliau a dulliau cyfathrebu yn cynnwys:</a:t>
            </a:r>
          </a:p>
          <a:p>
            <a:pPr eaLnBrk="1" hangingPunct="1">
              <a:defRPr/>
            </a:pPr>
            <a:r>
              <a:rPr lang="cy" sz="2200" b="1" i="0" u="none" strike="noStrike" cap="none" baseline="0" dirty="0">
                <a:effectLst/>
                <a:uFillTx/>
                <a:latin typeface="Arial"/>
              </a:rPr>
              <a:t>Llafar </a:t>
            </a:r>
            <a:r>
              <a:rPr lang="cy" sz="2200" b="0" i="0" u="none" strike="noStrike" cap="none" baseline="0" dirty="0">
                <a:effectLst/>
                <a:uFillTx/>
                <a:latin typeface="Arial"/>
              </a:rPr>
              <a:t>(ar lafar ac yn ysgrifenedig)</a:t>
            </a:r>
          </a:p>
          <a:p>
            <a:pPr eaLnBrk="1" hangingPunct="1">
              <a:defRPr/>
            </a:pPr>
            <a:r>
              <a:rPr lang="cy" sz="2200" b="1" i="0" u="none" strike="noStrike" cap="none" baseline="0" dirty="0">
                <a:effectLst/>
                <a:uFillTx/>
                <a:latin typeface="Arial"/>
              </a:rPr>
              <a:t>Di-eiriau </a:t>
            </a:r>
            <a:r>
              <a:rPr lang="cy" sz="2200" b="0" i="0" u="none" strike="noStrike" cap="none" baseline="0" dirty="0">
                <a:effectLst/>
                <a:uFillTx/>
                <a:latin typeface="Arial"/>
              </a:rPr>
              <a:t>(iaith y corff, mynegiant yr wyneb)</a:t>
            </a:r>
          </a:p>
          <a:p>
            <a:pPr eaLnBrk="1" hangingPunct="1">
              <a:defRPr/>
            </a:pPr>
            <a:r>
              <a:rPr lang="cy" sz="2200" b="1" i="0" u="none" strike="noStrike" cap="none" baseline="0" dirty="0">
                <a:effectLst/>
                <a:uFillTx/>
                <a:latin typeface="Arial"/>
              </a:rPr>
              <a:t>Symbolaidd </a:t>
            </a:r>
            <a:r>
              <a:rPr lang="cy" sz="2200" b="0" i="0" u="none" strike="noStrike" cap="none" baseline="0" dirty="0">
                <a:effectLst/>
                <a:uFillTx/>
                <a:latin typeface="Arial"/>
              </a:rPr>
              <a:t>(ystyr y tu ôl i weithredoedd, e.e. bod yn hwyr, edrych ar oriawr, ac ati.)</a:t>
            </a:r>
          </a:p>
          <a:p>
            <a:pPr eaLnBrk="1" hangingPunct="1">
              <a:defRPr/>
            </a:pPr>
            <a:r>
              <a:rPr lang="cy" sz="2200" b="1" i="0" u="none" strike="noStrike" cap="none" baseline="0" dirty="0">
                <a:effectLst/>
                <a:uFillTx/>
                <a:latin typeface="Arial"/>
              </a:rPr>
              <a:t>Agosrwydd</a:t>
            </a:r>
            <a:r>
              <a:rPr lang="cy" sz="2200" b="0" i="0" u="none" strike="noStrike" cap="none" baseline="0" dirty="0">
                <a:effectLst/>
                <a:uFillTx/>
                <a:latin typeface="Arial"/>
              </a:rPr>
              <a:t> (gofod personol)</a:t>
            </a:r>
          </a:p>
          <a:p>
            <a:pPr eaLnBrk="1" hangingPunct="1">
              <a:defRPr/>
            </a:pPr>
            <a:r>
              <a:rPr lang="cy" sz="2200" b="1" i="0" u="none" strike="noStrike" cap="none" baseline="0" dirty="0">
                <a:effectLst/>
                <a:uFillTx/>
                <a:latin typeface="Arial"/>
              </a:rPr>
              <a:t>Osgo</a:t>
            </a:r>
            <a:r>
              <a:rPr lang="cy" sz="2200" b="0" i="0" u="none" strike="noStrike" cap="none" baseline="0" dirty="0">
                <a:effectLst/>
                <a:uFillTx/>
                <a:latin typeface="Arial"/>
              </a:rPr>
              <a:t> (eistedd neu sefyll, eistedd wrth ymyl rhywun, eistedd gyferbyn)</a:t>
            </a:r>
          </a:p>
          <a:p>
            <a:pPr>
              <a:defRPr/>
            </a:pPr>
            <a:r>
              <a:rPr lang="cy" sz="2200" b="0" i="0" u="none" strike="noStrike" cap="none" baseline="0" dirty="0">
                <a:effectLst/>
                <a:uFillTx/>
              </a:rPr>
              <a:t>Mae </a:t>
            </a:r>
            <a:r>
              <a:rPr lang="cy" sz="2200" b="1" i="0" u="none" strike="noStrike" cap="none" baseline="0" dirty="0">
                <a:effectLst/>
                <a:uFillTx/>
                <a:latin typeface="Arial"/>
              </a:rPr>
              <a:t>mathau o gwestiynau </a:t>
            </a:r>
            <a:r>
              <a:rPr lang="cy" sz="2200" b="0" i="0" u="none" strike="noStrike" cap="none" baseline="0" dirty="0">
                <a:effectLst/>
                <a:uFillTx/>
                <a:latin typeface="Arial"/>
              </a:rPr>
              <a:t>yn gwahodd atebion penodol, ee caeedig neu agored</a:t>
            </a:r>
          </a:p>
          <a:p>
            <a:pPr>
              <a:defRPr/>
            </a:pPr>
            <a:r>
              <a:rPr lang="cy" sz="2200" b="1" i="0" u="none" strike="noStrike" cap="none" baseline="0" dirty="0">
                <a:effectLst/>
                <a:uFillTx/>
                <a:latin typeface="Arial"/>
              </a:rPr>
              <a:t>Cymharwch ansawdd y wybodaeth </a:t>
            </a:r>
            <a:r>
              <a:rPr lang="cy" sz="2200" b="0" i="0" u="none" strike="noStrike" cap="none" baseline="0" dirty="0">
                <a:effectLst/>
                <a:uFillTx/>
                <a:latin typeface="Arial"/>
              </a:rPr>
              <a:t>a enillir trwy gwestiynau agored ac anuniongyrchol ac ymateb i giwiau.</a:t>
            </a:r>
          </a:p>
          <a:p>
            <a:pPr marL="342900" indent="-342900">
              <a:defRPr/>
            </a:pPr>
            <a:endParaRPr lang="en-GB" sz="1900" dirty="0">
              <a:latin typeface="Arial"/>
              <a:cs typeface="Arial"/>
            </a:endParaRPr>
          </a:p>
          <a:p>
            <a:pPr>
              <a:defRPr/>
            </a:pPr>
            <a:endParaRPr lang="en-GB" sz="1900" dirty="0"/>
          </a:p>
        </p:txBody>
      </p:sp>
      <p:sp>
        <p:nvSpPr>
          <p:cNvPr id="77828" name="Slide Number Placeholder 6">
            <a:extLst>
              <a:ext uri="{FF2B5EF4-FFF2-40B4-BE49-F238E27FC236}">
                <a16:creationId xmlns:a16="http://schemas.microsoft.com/office/drawing/2014/main" id="{A4386927-3227-42FF-BEF4-4D297FF027E6}"/>
              </a:ext>
            </a:extLst>
          </p:cNvPr>
          <p:cNvSpPr>
            <a:spLocks noGrp="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8D886C8-DCD9-403A-BCFD-58270AD3FC5A}" type="slidenum">
              <a:rPr lang="en-GB" altLang="en-US" sz="1100">
                <a:solidFill>
                  <a:schemeClr val="tx1">
                    <a:lumMod val="50000"/>
                    <a:lumOff val="50000"/>
                  </a:schemeClr>
                </a:solidFill>
              </a:rPr>
              <a:pPr>
                <a:spcAft>
                  <a:spcPts val="600"/>
                </a:spcAft>
              </a:pPr>
              <a:t>31</a:t>
            </a:fld>
            <a:endParaRPr lang="en-GB" altLang="en-US" sz="1100">
              <a:solidFill>
                <a:schemeClr val="tx1">
                  <a:lumMod val="50000"/>
                  <a:lumOff val="50000"/>
                </a:schemeClr>
              </a:solidFill>
            </a:endParaRPr>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881" name="Rectangle 7988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883" name="Freeform: Shape 7988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758C3F-A261-4A6D-B278-D138280B34C1}"/>
              </a:ext>
            </a:extLst>
          </p:cNvPr>
          <p:cNvSpPr>
            <a:spLocks noGrp="1"/>
          </p:cNvSpPr>
          <p:nvPr>
            <p:ph type="title"/>
          </p:nvPr>
        </p:nvSpPr>
        <p:spPr>
          <a:xfrm>
            <a:off x="862714" y="540565"/>
            <a:ext cx="9392421" cy="1330841"/>
          </a:xfrm>
        </p:spPr>
        <p:txBody>
          <a:bodyPr>
            <a:normAutofit/>
          </a:bodyPr>
          <a:lstStyle/>
          <a:p>
            <a:pPr>
              <a:defRPr/>
            </a:pPr>
            <a:r>
              <a:rPr lang="cy" sz="4400" b="0" i="0" u="none" strike="noStrike" cap="none" baseline="0">
                <a:solidFill>
                  <a:srgbClr val="000000"/>
                </a:solidFill>
                <a:effectLst/>
                <a:uFillTx/>
                <a:latin typeface="Arial"/>
              </a:rPr>
              <a:t>Rhwystrau i Gyfathrebu</a:t>
            </a:r>
          </a:p>
        </p:txBody>
      </p:sp>
      <p:sp>
        <p:nvSpPr>
          <p:cNvPr id="79874" name="Content Placeholder 2">
            <a:extLst>
              <a:ext uri="{FF2B5EF4-FFF2-40B4-BE49-F238E27FC236}">
                <a16:creationId xmlns:a16="http://schemas.microsoft.com/office/drawing/2014/main" id="{5EBFBEE2-BD90-44D8-AED6-46AB00F72F81}"/>
              </a:ext>
            </a:extLst>
          </p:cNvPr>
          <p:cNvSpPr>
            <a:spLocks noGrp="1"/>
          </p:cNvSpPr>
          <p:nvPr>
            <p:ph idx="1"/>
          </p:nvPr>
        </p:nvSpPr>
        <p:spPr>
          <a:xfrm>
            <a:off x="862714" y="1704110"/>
            <a:ext cx="5582332" cy="4241408"/>
          </a:xfrm>
        </p:spPr>
        <p:txBody>
          <a:bodyPr>
            <a:noAutofit/>
          </a:bodyPr>
          <a:lstStyle/>
          <a:p>
            <a:r>
              <a:rPr lang="cy" sz="2400" b="0" i="0" u="none" strike="noStrike" cap="none" baseline="0">
                <a:solidFill>
                  <a:srgbClr val="000000"/>
                </a:solidFill>
                <a:effectLst/>
                <a:uFillTx/>
                <a:latin typeface="Arial"/>
              </a:rPr>
              <a:t>Amgylchedd anghyfforddus</a:t>
            </a:r>
          </a:p>
          <a:p>
            <a:r>
              <a:rPr lang="cy" sz="2400" b="0" i="0" u="none" strike="noStrike" cap="none" baseline="0">
                <a:solidFill>
                  <a:srgbClr val="000000"/>
                </a:solidFill>
                <a:effectLst/>
                <a:uFillTx/>
                <a:latin typeface="Arial"/>
              </a:rPr>
              <a:t>Ymyriadau</a:t>
            </a:r>
          </a:p>
          <a:p>
            <a:r>
              <a:rPr lang="cy" sz="2400" b="0" i="0" u="none" strike="noStrike" cap="none" baseline="0">
                <a:solidFill>
                  <a:srgbClr val="000000"/>
                </a:solidFill>
                <a:effectLst/>
                <a:uFillTx/>
                <a:latin typeface="Arial"/>
              </a:rPr>
              <a:t>Pryder am sefyllfa arall, yr ymweliad nesaf ac ati.</a:t>
            </a:r>
          </a:p>
          <a:p>
            <a:r>
              <a:rPr lang="cy" sz="2400" b="0" i="0" u="none" strike="noStrike" cap="none" baseline="0">
                <a:solidFill>
                  <a:srgbClr val="000000"/>
                </a:solidFill>
                <a:effectLst/>
                <a:uFillTx/>
                <a:latin typeface="Arial"/>
              </a:rPr>
              <a:t>Stereoteipio a gwneud rhagdybiaethau am yr unigolyn</a:t>
            </a:r>
          </a:p>
          <a:p>
            <a:r>
              <a:rPr lang="cy" sz="2400" b="0" i="0" u="none" strike="noStrike" cap="none" baseline="0">
                <a:solidFill>
                  <a:srgbClr val="000000"/>
                </a:solidFill>
                <a:effectLst/>
                <a:uFillTx/>
                <a:latin typeface="Arial"/>
              </a:rPr>
              <a:t>Profiad negyddol o wasanaethau cymdeithasol yn y gorffennol</a:t>
            </a:r>
          </a:p>
          <a:p>
            <a:r>
              <a:rPr lang="cy" sz="2400" b="0" i="0" u="none" strike="noStrike" cap="none" baseline="0">
                <a:solidFill>
                  <a:srgbClr val="000000"/>
                </a:solidFill>
                <a:effectLst/>
                <a:uFillTx/>
                <a:latin typeface="Arial"/>
              </a:rPr>
              <a:t>Trosglwyddo – o bosibl o weithiwr blaenorol neu berson arwyddocaol. </a:t>
            </a:r>
          </a:p>
        </p:txBody>
      </p:sp>
      <p:pic>
        <p:nvPicPr>
          <p:cNvPr id="3" name="Picture 2">
            <a:extLst>
              <a:ext uri="{FF2B5EF4-FFF2-40B4-BE49-F238E27FC236}">
                <a16:creationId xmlns:a16="http://schemas.microsoft.com/office/drawing/2014/main" id="{98F5D444-E274-4474-B8D6-3B6CA9126F14}"/>
              </a:ext>
            </a:extLst>
          </p:cNvPr>
          <p:cNvPicPr>
            <a:picLocks noChangeAspect="1"/>
          </p:cNvPicPr>
          <p:nvPr/>
        </p:nvPicPr>
        <p:blipFill>
          <a:blip r:embed="rId3"/>
          <a:stretch>
            <a:fillRect/>
          </a:stretch>
        </p:blipFill>
        <p:spPr>
          <a:xfrm>
            <a:off x="6719367" y="1845277"/>
            <a:ext cx="4788505" cy="2158400"/>
          </a:xfrm>
          <a:prstGeom prst="rect">
            <a:avLst/>
          </a:prstGeom>
        </p:spPr>
      </p:pic>
      <p:sp>
        <p:nvSpPr>
          <p:cNvPr id="79885" name="Freeform: Shape 7988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B6D39F5-B533-E782-2CE8-131810A8DA4B}"/>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79876" name="Slide Number Placeholder 5">
            <a:extLst>
              <a:ext uri="{FF2B5EF4-FFF2-40B4-BE49-F238E27FC236}">
                <a16:creationId xmlns:a16="http://schemas.microsoft.com/office/drawing/2014/main" id="{500641AE-1564-43D6-96D2-856FA4964EF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316D358-B2D2-46D5-959D-4C8BACA94EFB}" type="slidenum">
              <a:rPr lang="en-GB" altLang="en-US" sz="1000"/>
              <a:pPr>
                <a:spcAft>
                  <a:spcPts val="600"/>
                </a:spcAft>
              </a:pPr>
              <a:t>32</a:t>
            </a:fld>
            <a:endParaRPr lang="en-GB" altLang="en-US" sz="1000"/>
          </a:p>
        </p:txBody>
      </p:sp>
      <p:sp>
        <p:nvSpPr>
          <p:cNvPr id="5" name="TextBox 4">
            <a:extLst>
              <a:ext uri="{FF2B5EF4-FFF2-40B4-BE49-F238E27FC236}">
                <a16:creationId xmlns:a16="http://schemas.microsoft.com/office/drawing/2014/main" id="{3D97E7CA-CDB6-624C-38E7-9F15EDFE7460}"/>
              </a:ext>
            </a:extLst>
          </p:cNvPr>
          <p:cNvSpPr txBox="1"/>
          <p:nvPr/>
        </p:nvSpPr>
        <p:spPr>
          <a:xfrm>
            <a:off x="6986660" y="4414048"/>
            <a:ext cx="4668389" cy="1372972"/>
          </a:xfrm>
          <a:prstGeom prst="rect">
            <a:avLst/>
          </a:prstGeom>
          <a:solidFill>
            <a:schemeClr val="accent6">
              <a:lumMod val="40000"/>
              <a:lumOff val="60000"/>
            </a:schemeClr>
          </a:solidFill>
        </p:spPr>
        <p:txBody>
          <a:bodyPr wrap="square" rtlCol="0">
            <a:spAutoFit/>
          </a:bodyPr>
          <a:lstStyle/>
          <a:p>
            <a:r>
              <a:rPr lang="cy" sz="2800" b="0" i="0" u="none" strike="noStrike" cap="none" baseline="0" dirty="0">
                <a:solidFill>
                  <a:srgbClr val="000000"/>
                </a:solidFill>
                <a:effectLst/>
                <a:uFillTx/>
                <a:latin typeface="Calibri"/>
              </a:rPr>
              <a:t>Pa rwystrau eraill i gyfathrebu effeithiol ydych chi wedi dod ar eu traws yn eich gwaith? </a:t>
            </a:r>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DBA17-ECE3-5D2E-FF67-E0CEE2977C01}"/>
              </a:ext>
            </a:extLst>
          </p:cNvPr>
          <p:cNvSpPr>
            <a:spLocks noGrp="1"/>
          </p:cNvSpPr>
          <p:nvPr>
            <p:ph type="title"/>
          </p:nvPr>
        </p:nvSpPr>
        <p:spPr>
          <a:xfrm>
            <a:off x="838200" y="365125"/>
            <a:ext cx="10515600" cy="1325563"/>
          </a:xfrm>
        </p:spPr>
        <p:txBody>
          <a:bodyPr>
            <a:normAutofit/>
          </a:bodyPr>
          <a:lstStyle/>
          <a:p>
            <a:r>
              <a:rPr lang="cy" sz="2600" b="1" i="0" u="none" strike="noStrike" cap="none" baseline="0" dirty="0">
                <a:solidFill>
                  <a:srgbClr val="000000"/>
                </a:solidFill>
                <a:effectLst/>
                <a:uFillTx/>
                <a:latin typeface="Arial"/>
              </a:rPr>
              <a:t>Model </a:t>
            </a:r>
            <a:r>
              <a:rPr lang="en-GB" sz="2600" b="1" i="0" u="none" strike="noStrike" cap="none" baseline="0" dirty="0" err="1">
                <a:solidFill>
                  <a:srgbClr val="000000"/>
                </a:solidFill>
                <a:effectLst/>
                <a:uFillTx/>
                <a:latin typeface="Arial"/>
              </a:rPr>
              <a:t>adlewyrchu</a:t>
            </a:r>
            <a:r>
              <a:rPr lang="cy" sz="2600" b="1" i="0" u="none" strike="noStrike" cap="none" baseline="0" dirty="0">
                <a:solidFill>
                  <a:srgbClr val="000000"/>
                </a:solidFill>
                <a:effectLst/>
                <a:uFillTx/>
                <a:latin typeface="Arial"/>
              </a:rPr>
              <a:t> SHARE </a:t>
            </a:r>
            <a:br>
              <a:rPr sz="2600" dirty="0"/>
            </a:br>
            <a:r>
              <a:rPr lang="cy" sz="2600" b="1" i="0" u="none" strike="noStrike" cap="none" baseline="0" dirty="0">
                <a:solidFill>
                  <a:srgbClr val="000000"/>
                </a:solidFill>
                <a:effectLst/>
                <a:uFillTx/>
                <a:latin typeface="Arial"/>
              </a:rPr>
              <a:t>(Maclean, Finch a Tedam, 2018)</a:t>
            </a:r>
            <a:br>
              <a:rPr sz="2600" dirty="0"/>
            </a:br>
            <a:endParaRPr sz="2600" dirty="0"/>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55535D-58F0-1811-1749-847B0AC6BFE8}"/>
              </a:ext>
            </a:extLst>
          </p:cNvPr>
          <p:cNvSpPr>
            <a:spLocks noGrp="1"/>
          </p:cNvSpPr>
          <p:nvPr>
            <p:ph idx="1"/>
          </p:nvPr>
        </p:nvSpPr>
        <p:spPr>
          <a:xfrm>
            <a:off x="838200" y="1929384"/>
            <a:ext cx="10515600" cy="4251960"/>
          </a:xfrm>
        </p:spPr>
        <p:txBody>
          <a:bodyPr>
            <a:normAutofit lnSpcReduction="10000"/>
          </a:bodyPr>
          <a:lstStyle/>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S</a:t>
            </a:r>
            <a:r>
              <a:rPr lang="cy" sz="2400" b="0" i="0" u="none" strike="noStrike" cap="none" baseline="0">
                <a:solidFill>
                  <a:srgbClr val="000000"/>
                </a:solidFill>
                <a:effectLst/>
                <a:uFillTx/>
                <a:latin typeface="Calibri"/>
              </a:rPr>
              <a:t>EE - Di-eiriau, iaith y corff, cliwiau gweledol, agosrwydd.</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H</a:t>
            </a:r>
            <a:r>
              <a:rPr lang="cy" sz="2400" b="0" i="0" u="none" strike="noStrike" cap="none" baseline="0">
                <a:solidFill>
                  <a:srgbClr val="000000"/>
                </a:solidFill>
                <a:effectLst/>
                <a:uFillTx/>
                <a:latin typeface="Calibri"/>
              </a:rPr>
              <a:t>EAR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Geiriau a ddefnyddiwyd gennych, sut wnaethoch chi siarad, tôn y llais, sŵn, cyflymder y sgwrs, sut gwnaeth y person glywed yr hyn a ddywedasoch, anghenion iaith, techneg holi, a wnaethoch chi wrando?</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A</a:t>
            </a:r>
            <a:r>
              <a:rPr lang="cy" sz="2400" b="0" i="0" u="none" strike="noStrike" cap="none" baseline="0">
                <a:solidFill>
                  <a:srgbClr val="000000"/>
                </a:solidFill>
                <a:effectLst/>
                <a:uFillTx/>
                <a:latin typeface="Calibri"/>
              </a:rPr>
              <a:t>CTION</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Beth? Pam? Sut? Beth wnaethoch chi? Beth wnaethon nhw ac ati.</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R</a:t>
            </a:r>
            <a:r>
              <a:rPr lang="cy" sz="2400" b="0" i="0" u="none" strike="noStrike" cap="none" baseline="0">
                <a:solidFill>
                  <a:srgbClr val="000000"/>
                </a:solidFill>
                <a:effectLst/>
                <a:uFillTx/>
                <a:latin typeface="Calibri"/>
              </a:rPr>
              <a:t>EAD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sut wnaethoch chi gofnodi, gwneud ymchwil, defnyddio cyfathrebu ysgrifenedig, sut wnaethoch chi eirio hyn? Beth ydych chi wedi'i ddarllen, beth mae'r unigolyn wedi'i ddarllen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a allai hyn effeithio ar ddealltwriaeth?</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E</a:t>
            </a:r>
            <a:r>
              <a:rPr lang="cy" sz="2400" b="0" i="0" u="none" strike="noStrike" cap="none" baseline="0">
                <a:solidFill>
                  <a:srgbClr val="000000"/>
                </a:solidFill>
                <a:effectLst/>
                <a:uFillTx/>
                <a:latin typeface="Calibri"/>
              </a:rPr>
              <a:t>VALUATE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Sut aeth pethau, pa gasgliadau allwch chi eu cyrraedd, beth sydd angen i chi ei ystyried mewn perthynas â phŵer a gwerthoedd, beth ddysgoch chi</a:t>
            </a:r>
          </a:p>
          <a:p>
            <a:pPr marL="342900" indent="-342900">
              <a:tabLst>
                <a:tab pos="457200" algn="l"/>
              </a:tabLst>
            </a:pPr>
            <a:r>
              <a:rPr lang="cy" sz="2200" b="1" i="0" u="sng" strike="noStrike" cap="none" baseline="0">
                <a:solidFill>
                  <a:srgbClr val="000000"/>
                </a:solidFill>
                <a:effectLst/>
                <a:uFill>
                  <a:solidFill>
                    <a:srgbClr val="000000"/>
                  </a:solidFill>
                </a:uFill>
                <a:latin typeface="Arial"/>
                <a:hlinkClick r:id="rId3" history="0"/>
              </a:rPr>
              <a:t>https://youtu.be/jEuq50wBRSg</a:t>
            </a:r>
          </a:p>
          <a:p>
            <a:pPr marL="342900" lvl="0" indent="-342900">
              <a:buFont typeface="Arial" panose="020B0604020202020204" pitchFamily="34" charset="0"/>
              <a:buChar char="•"/>
              <a:tabLst>
                <a:tab pos="457200" algn="l"/>
              </a:tabLst>
            </a:pPr>
            <a:endParaRPr lang="en-GB" sz="2200">
              <a:effectLst/>
              <a:latin typeface="Calibri" panose="020F0502020204030204" pitchFamily="34" charset="0"/>
              <a:ea typeface="Calibri" panose="020F0502020204030204" pitchFamily="34" charset="0"/>
              <a:cs typeface="Times New Roman" panose="02020603050405020304" pitchFamily="18" charset="0"/>
            </a:endParaRPr>
          </a:p>
          <a:p>
            <a:endParaRPr lang="en-US" sz="2200"/>
          </a:p>
        </p:txBody>
      </p:sp>
      <p:sp>
        <p:nvSpPr>
          <p:cNvPr id="4" name="Footer Placeholder 3">
            <a:extLst>
              <a:ext uri="{FF2B5EF4-FFF2-40B4-BE49-F238E27FC236}">
                <a16:creationId xmlns:a16="http://schemas.microsoft.com/office/drawing/2014/main" id="{1EBC52C0-E5CC-E3DC-0F6E-7D0DA5AA0FE6}"/>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90BCE600-4F97-38BA-A490-9EE9C08425A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33</a:t>
            </a:fld>
            <a:endParaRPr lang="en-GB"/>
          </a:p>
        </p:txBody>
      </p:sp>
    </p:spTree>
    <p:extLst>
      <p:ext uri="{BB962C8B-B14F-4D97-AF65-F5344CB8AC3E}">
        <p14:creationId xmlns:p14="http://schemas.microsoft.com/office/powerpoint/2010/main" val="2445989092"/>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CE1DEF5-443F-4D18-82A6-62854A09237D}"/>
              </a:ext>
            </a:extLst>
          </p:cNvPr>
          <p:cNvSpPr>
            <a:spLocks noGrp="1"/>
          </p:cNvSpPr>
          <p:nvPr>
            <p:ph type="title"/>
          </p:nvPr>
        </p:nvSpPr>
        <p:spPr>
          <a:xfrm>
            <a:off x="838200" y="365125"/>
            <a:ext cx="10515600" cy="1325563"/>
          </a:xfrm>
        </p:spPr>
        <p:txBody>
          <a:bodyPr>
            <a:normAutofit/>
          </a:bodyPr>
          <a:lstStyle/>
          <a:p>
            <a:r>
              <a:rPr lang="cy" sz="5400" b="1" i="0" u="none" strike="noStrike" cap="none" baseline="0">
                <a:solidFill>
                  <a:srgbClr val="000000"/>
                </a:solidFill>
                <a:effectLst/>
                <a:uFillTx/>
                <a:latin typeface="Calibri Light"/>
              </a:rPr>
              <a:t>Ymarfer 4 – Arsylwad o Ymarfer</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F75AC0C-73D1-49B0-8BAE-EA349A0CBD2E}"/>
              </a:ext>
            </a:extLst>
          </p:cNvPr>
          <p:cNvSpPr>
            <a:spLocks noGrp="1"/>
          </p:cNvSpPr>
          <p:nvPr>
            <p:ph idx="1"/>
          </p:nvPr>
        </p:nvSpPr>
        <p:spPr>
          <a:xfrm>
            <a:off x="497541" y="1924004"/>
            <a:ext cx="11120718" cy="4568872"/>
          </a:xfrm>
        </p:spPr>
        <p:txBody>
          <a:bodyPr>
            <a:normAutofit fontScale="92500" lnSpcReduction="10000"/>
          </a:bodyPr>
          <a:lstStyle/>
          <a:p>
            <a:pPr marL="109537" indent="0">
              <a:buNone/>
            </a:pPr>
            <a:r>
              <a:rPr lang="cy" sz="2400" b="0" i="0" u="none" strike="noStrike" cap="none" baseline="0" dirty="0">
                <a:solidFill>
                  <a:srgbClr val="000000"/>
                </a:solidFill>
                <a:effectLst/>
                <a:uFillTx/>
                <a:latin typeface="Arial"/>
              </a:rPr>
              <a:t>Mewn grwpiau bach ystyriwch arsylwad posibl yr ydych yn bwriadu ei wneud ar gyfer Tasg 2 (neu’r arsylwad yr ydych eisoes wedi’i wneud) ac atebwch y cwestiynau isod.</a:t>
            </a:r>
          </a:p>
          <a:p>
            <a:r>
              <a:rPr lang="cy" sz="2400" b="0" i="0" u="none" strike="noStrike" cap="none" baseline="0" dirty="0">
                <a:solidFill>
                  <a:srgbClr val="000000"/>
                </a:solidFill>
                <a:effectLst/>
                <a:uFillTx/>
                <a:latin typeface="Arial"/>
              </a:rPr>
              <a:t>Disgrifiwch yn gryno y cyd-destun/sefyllfa, ee cyd-destunau daearyddol a deddfwriaethol yn ogystal ag anghenion diwylliannol, ethnigrwydd, cyfathrebu ac iaith ac amcanion gwaith cymdeithasol.</a:t>
            </a:r>
          </a:p>
          <a:p>
            <a:r>
              <a:rPr lang="cy" sz="2400" b="0" i="0" u="none" strike="noStrike" cap="none" baseline="0" dirty="0">
                <a:solidFill>
                  <a:srgbClr val="000000"/>
                </a:solidFill>
                <a:effectLst/>
                <a:uFillTx/>
                <a:latin typeface="Arial"/>
              </a:rPr>
              <a:t>Ystyriwch sut y byddwch yn cael caniatâd ymlaen llaw ar gyfer yr arsylwad gan yr unigolyn/teulu yr ydych yn gweithio gyda nhw a’r effaith bosibl y bydd yr arsylwi yn ei gael ar yr unigolyn/teulu.</a:t>
            </a:r>
          </a:p>
          <a:p>
            <a:r>
              <a:rPr lang="cy" sz="2400" b="0" i="0" u="none" strike="noStrike" cap="none" baseline="0" dirty="0">
                <a:solidFill>
                  <a:srgbClr val="000000"/>
                </a:solidFill>
                <a:effectLst/>
                <a:uFillTx/>
                <a:latin typeface="Arial"/>
              </a:rPr>
              <a:t>Trafodwch werthoedd a moeseg perthnasol, gan gynnwys rôl y Cod Ymarfer Proffesiynol. </a:t>
            </a:r>
          </a:p>
          <a:p>
            <a:r>
              <a:rPr lang="en-GB" sz="2400" b="0" i="0" u="none" strike="noStrike" cap="none" baseline="0" dirty="0" err="1">
                <a:solidFill>
                  <a:srgbClr val="000000"/>
                </a:solidFill>
                <a:effectLst/>
                <a:uFillTx/>
                <a:latin typeface="Arial"/>
              </a:rPr>
              <a:t>Adlewyrchwch</a:t>
            </a:r>
            <a:r>
              <a:rPr lang="cy" sz="2400" b="0" i="0" u="none" strike="noStrike" cap="none" baseline="0" dirty="0">
                <a:solidFill>
                  <a:srgbClr val="000000"/>
                </a:solidFill>
                <a:effectLst/>
                <a:uFillTx/>
                <a:latin typeface="Arial"/>
              </a:rPr>
              <a:t> ar anghenion a dulliau iaith a chyfathrebu posibl gan gynnwys sut y gwnaethoch sicrhau ymarfer sy'n canolbwyntio ar yr unigolyn.</a:t>
            </a:r>
          </a:p>
          <a:p>
            <a:r>
              <a:rPr lang="cy" sz="2400" b="0" i="0" u="none" strike="noStrike" cap="none" baseline="0" dirty="0">
                <a:solidFill>
                  <a:srgbClr val="000000"/>
                </a:solidFill>
                <a:effectLst/>
                <a:uFillTx/>
                <a:latin typeface="Arial"/>
              </a:rPr>
              <a:t>Nodwch unrhyw ddamcaniaethau a/neu fodelau cyfathrebu sydd, neu a allai fod yn berthnasol i'ch arsylwad o ymarfer. </a:t>
            </a:r>
          </a:p>
          <a:p>
            <a:pPr marL="0" indent="0">
              <a:buNone/>
            </a:pPr>
            <a:endParaRPr lang="en-GB" sz="2000" dirty="0"/>
          </a:p>
        </p:txBody>
      </p:sp>
      <p:sp>
        <p:nvSpPr>
          <p:cNvPr id="4" name="Footer Placeholder 3">
            <a:extLst>
              <a:ext uri="{FF2B5EF4-FFF2-40B4-BE49-F238E27FC236}">
                <a16:creationId xmlns:a16="http://schemas.microsoft.com/office/drawing/2014/main" id="{3B28D258-13BB-43A1-4132-65113E4F19A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FF5BF2E8-EA29-F9BD-A229-30E7C057D67A}"/>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34</a:t>
            </a:fld>
            <a:endParaRPr lang="en-GB"/>
          </a:p>
        </p:txBody>
      </p:sp>
    </p:spTree>
    <p:extLst>
      <p:ext uri="{BB962C8B-B14F-4D97-AF65-F5344CB8AC3E}">
        <p14:creationId xmlns:p14="http://schemas.microsoft.com/office/powerpoint/2010/main" val="2075428724"/>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47" name="Rectangle 8194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9" name="Freeform: Shape 8194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608FE1A-9896-4EB0-B79F-795A474FD24C}"/>
              </a:ext>
            </a:extLst>
          </p:cNvPr>
          <p:cNvSpPr>
            <a:spLocks noGrp="1"/>
          </p:cNvSpPr>
          <p:nvPr>
            <p:ph type="title"/>
          </p:nvPr>
        </p:nvSpPr>
        <p:spPr>
          <a:xfrm>
            <a:off x="555710" y="-1"/>
            <a:ext cx="10515600" cy="1325563"/>
          </a:xfrm>
        </p:spPr>
        <p:txBody>
          <a:bodyPr>
            <a:normAutofit/>
          </a:bodyPr>
          <a:lstStyle/>
          <a:p>
            <a:pPr>
              <a:defRPr/>
            </a:pPr>
            <a:r>
              <a:rPr lang="cy" sz="4000" b="0" i="0" u="none" strike="noStrike" cap="none" baseline="0">
                <a:solidFill>
                  <a:srgbClr val="000000"/>
                </a:solidFill>
                <a:effectLst/>
                <a:uFillTx/>
                <a:latin typeface="Arial"/>
              </a:rPr>
              <a:t>Sgiliau Cam Cyntaf ac Ail Gam</a:t>
            </a:r>
          </a:p>
        </p:txBody>
      </p:sp>
      <p:sp>
        <p:nvSpPr>
          <p:cNvPr id="81951" name="Arc 8195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F8A302-5819-4EFA-BD3F-0D57BAFEAF7C}"/>
              </a:ext>
            </a:extLst>
          </p:cNvPr>
          <p:cNvSpPr>
            <a:spLocks noGrp="1"/>
          </p:cNvSpPr>
          <p:nvPr>
            <p:ph idx="1"/>
          </p:nvPr>
        </p:nvSpPr>
        <p:spPr>
          <a:xfrm>
            <a:off x="641131" y="1082566"/>
            <a:ext cx="11204028" cy="5549462"/>
          </a:xfrm>
        </p:spPr>
        <p:txBody>
          <a:bodyPr>
            <a:normAutofit fontScale="92500"/>
          </a:bodyPr>
          <a:lstStyle/>
          <a:p>
            <a:pPr marL="109537" indent="0">
              <a:buNone/>
              <a:defRPr/>
            </a:pPr>
            <a:r>
              <a:rPr lang="cy" sz="2400" b="0" i="0" u="none" strike="noStrike" cap="none" baseline="0" dirty="0">
                <a:solidFill>
                  <a:srgbClr val="000000"/>
                </a:solidFill>
                <a:effectLst/>
                <a:uFillTx/>
                <a:latin typeface="Arial"/>
              </a:rPr>
              <a:t>Mae Koprowska (2010) yn cyfeirio at sgiliau ‘cam cyntaf’ ac ‘ail gam’:</a:t>
            </a:r>
          </a:p>
          <a:p>
            <a:pPr>
              <a:defRPr/>
            </a:pPr>
            <a:r>
              <a:rPr lang="cy" sz="2400" b="0" i="0" u="none" strike="noStrike" cap="none" baseline="0" dirty="0">
                <a:solidFill>
                  <a:srgbClr val="000000"/>
                </a:solidFill>
                <a:effectLst/>
                <a:uFillTx/>
                <a:latin typeface="Arial"/>
              </a:rPr>
              <a:t>Mae angen sgiliau cam cyntaf mewn cyfathrebu uniongyrchol</a:t>
            </a:r>
          </a:p>
          <a:p>
            <a:pPr>
              <a:defRPr/>
            </a:pPr>
            <a:r>
              <a:rPr lang="cy" sz="2400" b="0" i="0" u="none" strike="noStrike" cap="none" baseline="0" dirty="0">
                <a:solidFill>
                  <a:srgbClr val="000000"/>
                </a:solidFill>
                <a:effectLst/>
                <a:uFillTx/>
                <a:latin typeface="Arial"/>
              </a:rPr>
              <a:t>Defnyddir sgiliau ail gam wrth gynllunio sut y byddwn yn cyfathrebu; meddwl, arsylwi, cymryd adborth, adolygu ac addasu cyfathrebiadau yn y dyfodol yn unol â hynny</a:t>
            </a:r>
          </a:p>
          <a:p>
            <a:pPr>
              <a:defRPr/>
            </a:pPr>
            <a:r>
              <a:rPr lang="cy" sz="2400" b="0" i="0" u="none" strike="noStrike" cap="none" baseline="0" dirty="0">
                <a:solidFill>
                  <a:srgbClr val="000000"/>
                </a:solidFill>
                <a:effectLst/>
                <a:uFillTx/>
                <a:latin typeface="Arial"/>
              </a:rPr>
              <a:t>Cymharwch sgiliau ail gam gydag ‘adlewyrchu -ar-waith' ac 'adfyfyrio adlewyrchu -ar-weithredu' (Schon, 1984).  </a:t>
            </a:r>
            <a:endParaRPr lang="en-GB" sz="2400" dirty="0">
              <a:latin typeface="Arial" panose="020B0604020202020204" pitchFamily="34" charset="0"/>
              <a:cs typeface="Arial" panose="020B0604020202020204" pitchFamily="34" charset="0"/>
            </a:endParaRPr>
          </a:p>
          <a:p>
            <a:pPr>
              <a:defRPr/>
            </a:pPr>
            <a:r>
              <a:rPr lang="cy" sz="2400" b="0" i="0" u="none" strike="noStrike" cap="none" baseline="0" dirty="0">
                <a:solidFill>
                  <a:srgbClr val="000000"/>
                </a:solidFill>
                <a:effectLst/>
                <a:uFillTx/>
                <a:latin typeface="Arial"/>
              </a:rPr>
              <a:t>Fideos am sut mae gofalwyr di-dâl yn teimlo mewn gwirionedd yn rhoi persbectif i'r unigolion, gallai'r rhain fod o gymorth wrth ystyried technegau cyfathrebu</a:t>
            </a:r>
            <a:r>
              <a:rPr lang="cy" sz="2000" b="0" i="0" u="none" strike="noStrike" cap="none" baseline="0" dirty="0">
                <a:solidFill>
                  <a:srgbClr val="000000"/>
                </a:solidFill>
                <a:effectLst/>
                <a:uFillTx/>
                <a:latin typeface="Arial"/>
              </a:rPr>
              <a:t>. </a:t>
            </a:r>
          </a:p>
          <a:p>
            <a:pPr>
              <a:defRPr/>
            </a:pPr>
            <a:r>
              <a:rPr lang="en-GB" sz="2000" dirty="0">
                <a:latin typeface="Arial" panose="020B0604020202020204" pitchFamily="34" charset="0"/>
                <a:cs typeface="Arial" panose="020B0604020202020204" pitchFamily="34" charset="0"/>
              </a:rPr>
              <a:t>Videos below are about how unpaid carers really feel giving the individuals perspective, these may help you when considering communication techniques</a:t>
            </a:r>
            <a:r>
              <a:rPr lang="en-GB" sz="1800" dirty="0">
                <a:latin typeface="Arial" panose="020B0604020202020204" pitchFamily="34" charset="0"/>
                <a:cs typeface="Arial" panose="020B0604020202020204" pitchFamily="34" charset="0"/>
              </a:rPr>
              <a:t>. </a:t>
            </a:r>
          </a:p>
          <a:p>
            <a:pPr>
              <a:defRPr/>
            </a:pPr>
            <a:endParaRPr lang="cy" sz="2000" b="0" i="0" u="none" strike="noStrike" cap="none" baseline="0" dirty="0">
              <a:solidFill>
                <a:srgbClr val="000000"/>
              </a:solidFill>
              <a:effectLst/>
              <a:uFillTx/>
              <a:latin typeface="Arial"/>
            </a:endParaRPr>
          </a:p>
          <a:p>
            <a:pPr>
              <a:defRPr/>
            </a:pPr>
            <a:r>
              <a:rPr lang="cy" sz="2000" b="0" i="0" u="none" strike="noStrike" cap="none" baseline="0" dirty="0">
                <a:solidFill>
                  <a:srgbClr val="000000"/>
                </a:solidFill>
                <a:effectLst/>
                <a:uFillTx/>
                <a:latin typeface="Helvetica"/>
                <a:hlinkClick r:id="rId3" tooltip="https://www.youtube.com/watch?v=3OOJeAJbPlQ" history="0"/>
              </a:rPr>
              <a:t>https://www.youtube.com/watch?v=3OOJeAJbPlQ</a:t>
            </a:r>
            <a:br>
              <a:rPr sz="2000" dirty="0"/>
            </a:br>
            <a:r>
              <a:rPr lang="cy" sz="2000" b="0" i="0" u="none" strike="noStrike" cap="none" baseline="0" dirty="0">
                <a:solidFill>
                  <a:srgbClr val="000000"/>
                </a:solidFill>
                <a:effectLst/>
                <a:uFillTx/>
                <a:latin typeface="Helvetica"/>
                <a:hlinkClick r:id="rId3" tooltip="https://www.youtube.com/watch?v=3OOJeAJbPlQ" history="0"/>
              </a:rPr>
              <a:t>https://www.youtube.com/watch?v=6KN3PJjxhCQ</a:t>
            </a:r>
            <a:br>
              <a:rPr sz="2000" dirty="0"/>
            </a:br>
            <a:r>
              <a:rPr lang="cy" sz="2000" b="0" i="0" u="none" strike="noStrike" cap="none" baseline="0" dirty="0">
                <a:solidFill>
                  <a:srgbClr val="000000"/>
                </a:solidFill>
                <a:effectLst/>
                <a:uFillTx/>
                <a:latin typeface="Helvetica"/>
                <a:hlinkClick r:id="rId3" tooltip="https://www.youtube.com/watch?v=3OOJeAJbPlQ" history="0"/>
              </a:rPr>
              <a:t>https://www.youtube.com/watch?v=BjrMgGZifG8</a:t>
            </a:r>
            <a:br>
              <a:rPr sz="2000" dirty="0"/>
            </a:br>
            <a:r>
              <a:rPr lang="cy" sz="2000" b="0" i="0" u="none" strike="noStrike" cap="none" baseline="0" dirty="0">
                <a:solidFill>
                  <a:srgbClr val="000000"/>
                </a:solidFill>
                <a:effectLst/>
                <a:uFillTx/>
                <a:latin typeface="Helvetica"/>
                <a:hlinkClick r:id="rId3" tooltip="https://www.youtube.com/watch?v=3OOJeAJbPlQ" history="0"/>
              </a:rPr>
              <a:t>https://www.youtube.com/watch?v=gHQ6hQ3SQUM</a:t>
            </a:r>
          </a:p>
        </p:txBody>
      </p:sp>
      <p:sp>
        <p:nvSpPr>
          <p:cNvPr id="4" name="Footer Placeholder 3">
            <a:extLst>
              <a:ext uri="{FF2B5EF4-FFF2-40B4-BE49-F238E27FC236}">
                <a16:creationId xmlns:a16="http://schemas.microsoft.com/office/drawing/2014/main" id="{5E0AAC75-EF88-2128-9FE8-EE3EE9EFB1CD}"/>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81924" name="Slide Number Placeholder 6">
            <a:extLst>
              <a:ext uri="{FF2B5EF4-FFF2-40B4-BE49-F238E27FC236}">
                <a16:creationId xmlns:a16="http://schemas.microsoft.com/office/drawing/2014/main" id="{1510B65B-AC77-4E20-90F3-EA4623E71B3F}"/>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EEAAF8D-0969-4267-A3B9-0B4BDAABAE05}" type="slidenum">
              <a:rPr lang="en-GB" altLang="en-US" smtClean="0"/>
              <a:pPr>
                <a:spcAft>
                  <a:spcPts val="600"/>
                </a:spcAft>
              </a:pPr>
              <a:t>35</a:t>
            </a:fld>
            <a:endParaRPr lang="en-GB" altLang="en-US"/>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032" name="Rectangle 8603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034" name="Freeform: Shape 8603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EF8AC2C-C057-4020-96C8-808CB06CD7F2}"/>
              </a:ext>
            </a:extLst>
          </p:cNvPr>
          <p:cNvSpPr>
            <a:spLocks noGrp="1"/>
          </p:cNvSpPr>
          <p:nvPr>
            <p:ph type="title"/>
          </p:nvPr>
        </p:nvSpPr>
        <p:spPr>
          <a:xfrm>
            <a:off x="685413" y="0"/>
            <a:ext cx="9392421" cy="1330841"/>
          </a:xfrm>
        </p:spPr>
        <p:txBody>
          <a:bodyPr>
            <a:normAutofit/>
          </a:bodyPr>
          <a:lstStyle/>
          <a:p>
            <a:pPr>
              <a:defRPr/>
            </a:pPr>
            <a:r>
              <a:rPr lang="cy" b="0" i="0" u="none" strike="noStrike" cap="none" baseline="0" dirty="0">
                <a:effectLst/>
                <a:uFillTx/>
                <a:latin typeface="Arial"/>
              </a:rPr>
              <a:t>Anghenion Gwahanol</a:t>
            </a:r>
          </a:p>
        </p:txBody>
      </p:sp>
      <p:sp>
        <p:nvSpPr>
          <p:cNvPr id="3" name="Content Placeholder 2">
            <a:extLst>
              <a:ext uri="{FF2B5EF4-FFF2-40B4-BE49-F238E27FC236}">
                <a16:creationId xmlns:a16="http://schemas.microsoft.com/office/drawing/2014/main" id="{1AFF921A-1432-4F45-A0CC-A9EDC7CE36CD}"/>
              </a:ext>
            </a:extLst>
          </p:cNvPr>
          <p:cNvSpPr>
            <a:spLocks noGrp="1"/>
          </p:cNvSpPr>
          <p:nvPr>
            <p:ph idx="1"/>
          </p:nvPr>
        </p:nvSpPr>
        <p:spPr>
          <a:xfrm>
            <a:off x="685413" y="1330841"/>
            <a:ext cx="7499363" cy="5390634"/>
          </a:xfrm>
        </p:spPr>
        <p:txBody>
          <a:bodyPr>
            <a:normAutofit/>
          </a:bodyPr>
          <a:lstStyle/>
          <a:p>
            <a:pPr>
              <a:defRPr/>
            </a:pPr>
            <a:r>
              <a:rPr lang="cy" sz="1800" b="0" i="0" u="none" strike="noStrike" cap="none" baseline="0" dirty="0">
                <a:effectLst/>
                <a:uFillTx/>
                <a:latin typeface="Arial"/>
              </a:rPr>
              <a:t>Mae'r rhan fwyaf o gyfathrebu yn ddi-eiriau. Felly mae angen lefel uwch o hunanymwybyddiaeth arnom</a:t>
            </a:r>
          </a:p>
          <a:p>
            <a:pPr>
              <a:defRPr/>
            </a:pPr>
            <a:r>
              <a:rPr lang="cy" sz="1800" b="0" i="0" u="none" strike="noStrike" cap="none" baseline="0" dirty="0">
                <a:effectLst/>
                <a:uFillTx/>
                <a:latin typeface="Arial"/>
              </a:rPr>
              <a:t>Mae graddau cyswllt llygad derbyniol yn amrywio rhwng diwylliannau fel y mae dulliau eraill o gyfathrebu</a:t>
            </a:r>
          </a:p>
          <a:p>
            <a:pPr>
              <a:defRPr/>
            </a:pPr>
            <a:r>
              <a:rPr lang="cy" sz="1800" b="0" i="0" u="none" strike="noStrike" cap="none" baseline="0" dirty="0">
                <a:effectLst/>
                <a:uFillTx/>
                <a:latin typeface="Arial"/>
              </a:rPr>
              <a:t>Cyswllt wyneb yn wyneb ac agosrwydd at bobl â nam ar eu clyw </a:t>
            </a:r>
            <a:r>
              <a:rPr lang="cy-GB" sz="2000" dirty="0"/>
              <a:t>neu broblemau iechyd meddwl</a:t>
            </a:r>
          </a:p>
          <a:p>
            <a:pPr>
              <a:defRPr/>
            </a:pPr>
            <a:r>
              <a:rPr lang="cy" sz="1800" b="0" i="0" u="none" strike="noStrike" cap="none" baseline="0" dirty="0">
                <a:effectLst/>
                <a:uFillTx/>
                <a:latin typeface="Arial"/>
              </a:rPr>
              <a:t>Gall profiad o gam-drin emosiynol arwain at anawsterau a dryswch wrth ddarllen mynegiant wyneb/dehongli tôn llais ac ati.</a:t>
            </a:r>
          </a:p>
          <a:p>
            <a:pPr>
              <a:defRPr/>
            </a:pPr>
            <a:r>
              <a:rPr lang="cy" sz="1800" b="0" i="0" u="none" strike="noStrike" cap="none" baseline="0" dirty="0">
                <a:effectLst/>
                <a:uFillTx/>
                <a:latin typeface="Arial"/>
              </a:rPr>
              <a:t>Mae pobl â nam ar eu golwg yn fwy cyfarwydd â thôn llais, cyflymder lleferydd a symudiadau corff mwy</a:t>
            </a:r>
          </a:p>
          <a:p>
            <a:pPr>
              <a:defRPr/>
            </a:pPr>
            <a:r>
              <a:rPr lang="cy" sz="1800" b="0" i="0" u="none" strike="noStrike" cap="none" baseline="0" dirty="0">
                <a:effectLst/>
                <a:uFillTx/>
                <a:latin typeface="Arial"/>
              </a:rPr>
              <a:t>Gall cyswllt wyneb yn wyneb aflonyddu ar bobl ag awtistiaeth a gall adnabod emosiwn fod yn anodd. </a:t>
            </a:r>
          </a:p>
          <a:p>
            <a:pPr defTabSz="749808">
              <a:spcAft>
                <a:spcPts val="600"/>
              </a:spcAft>
              <a:defRPr/>
            </a:pPr>
            <a:r>
              <a:rPr lang="cy" sz="1800" b="0" i="0" u="none" strike="noStrike" cap="none" baseline="0" dirty="0">
                <a:effectLst/>
                <a:uFillTx/>
                <a:latin typeface="Arial"/>
              </a:rPr>
              <a:t>Mae ymchwil yn awgrymu gwahaniaethau posibl rhwng y rhywiau mewn cyfathrebu – mae menywod yn amgodio a dadgodio’n well na dynion ac yn meithrin cydberthynas a gwenu’n amlach? (Hall, 2006) </a:t>
            </a:r>
          </a:p>
          <a:p>
            <a:pPr>
              <a:defRPr/>
            </a:pPr>
            <a:endParaRPr lang="cy" sz="1100" b="0" i="0" u="none" strike="noStrike" cap="none" baseline="0" dirty="0">
              <a:effectLst/>
              <a:uFillTx/>
              <a:latin typeface="Arial"/>
            </a:endParaRPr>
          </a:p>
          <a:p>
            <a:pPr>
              <a:defRPr/>
            </a:pPr>
            <a:endParaRPr lang="en-GB" sz="1100" dirty="0">
              <a:latin typeface="Arial" panose="020B0604020202020204" pitchFamily="34" charset="0"/>
              <a:cs typeface="Arial" panose="020B0604020202020204" pitchFamily="34" charset="0"/>
            </a:endParaRPr>
          </a:p>
        </p:txBody>
      </p:sp>
      <p:pic>
        <p:nvPicPr>
          <p:cNvPr id="5" name="Picture 4" descr="A picture containing drawing&#10;&#10;Description automatically generated">
            <a:extLst>
              <a:ext uri="{FF2B5EF4-FFF2-40B4-BE49-F238E27FC236}">
                <a16:creationId xmlns:a16="http://schemas.microsoft.com/office/drawing/2014/main" id="{B316D714-9FF9-B531-BC2D-3F802F8C2C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10600" y="1677589"/>
            <a:ext cx="3143801" cy="2284495"/>
          </a:xfrm>
          <a:prstGeom prst="rect">
            <a:avLst/>
          </a:prstGeom>
        </p:spPr>
      </p:pic>
      <p:sp>
        <p:nvSpPr>
          <p:cNvPr id="86036" name="Freeform: Shape 8603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DFF9602-0D40-1AD5-7F98-67890D0E1312}"/>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effectLst/>
                <a:uFillTx/>
                <a:latin typeface="Calibri"/>
              </a:rPr>
              <a:t>PORTH AGORED - </a:t>
            </a:r>
            <a:r>
              <a:rPr lang="en-GB" sz="1000" b="0" i="0" u="none" strike="noStrike" cap="none" baseline="0" dirty="0" err="1">
                <a:effectLst/>
                <a:uFillTx/>
                <a:latin typeface="Calibri"/>
              </a:rPr>
              <a:t>Cadarnhau</a:t>
            </a:r>
            <a:r>
              <a:rPr lang="cy" sz="1000" b="0" i="0" u="none" strike="noStrike" cap="none" baseline="0" dirty="0">
                <a:effectLst/>
                <a:uFillTx/>
                <a:latin typeface="Calibri"/>
              </a:rPr>
              <a:t>'r Rhaglen Ymarfer Gwaith Cymdeithasol</a:t>
            </a:r>
          </a:p>
        </p:txBody>
      </p:sp>
      <p:sp>
        <p:nvSpPr>
          <p:cNvPr id="86020" name="Slide Number Placeholder 6">
            <a:extLst>
              <a:ext uri="{FF2B5EF4-FFF2-40B4-BE49-F238E27FC236}">
                <a16:creationId xmlns:a16="http://schemas.microsoft.com/office/drawing/2014/main" id="{1175EF6C-3E51-452B-B36E-531EC997EB84}"/>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73B4D32-EE27-408D-995D-5F54DCD8D4AF}" type="slidenum">
              <a:rPr lang="en-GB" altLang="en-US" sz="1000"/>
              <a:pPr>
                <a:spcAft>
                  <a:spcPts val="600"/>
                </a:spcAft>
              </a:pPr>
              <a:t>36</a:t>
            </a:fld>
            <a:endParaRPr lang="en-GB" altLang="en-US" sz="1000"/>
          </a:p>
        </p:txBody>
      </p:sp>
      <p:sp>
        <p:nvSpPr>
          <p:cNvPr id="6" name="TextBox 5">
            <a:extLst>
              <a:ext uri="{FF2B5EF4-FFF2-40B4-BE49-F238E27FC236}">
                <a16:creationId xmlns:a16="http://schemas.microsoft.com/office/drawing/2014/main" id="{CDF07519-63DE-D80A-CDFB-AF025032A48D}"/>
              </a:ext>
            </a:extLst>
          </p:cNvPr>
          <p:cNvSpPr txBox="1"/>
          <p:nvPr/>
        </p:nvSpPr>
        <p:spPr>
          <a:xfrm>
            <a:off x="9155108" y="4269813"/>
            <a:ext cx="3983421" cy="1200329"/>
          </a:xfrm>
          <a:prstGeom prst="rect">
            <a:avLst/>
          </a:prstGeom>
          <a:noFill/>
        </p:spPr>
        <p:txBody>
          <a:bodyPr wrap="square" rtlCol="0">
            <a:spAutoFit/>
          </a:bodyPr>
          <a:lstStyle/>
          <a:p>
            <a:r>
              <a:rPr lang="cy" sz="1800" b="0" i="0" u="none" strike="noStrike" cap="none" baseline="0" dirty="0">
                <a:solidFill>
                  <a:srgbClr val="000000"/>
                </a:solidFill>
                <a:effectLst/>
                <a:uFillTx/>
                <a:latin typeface="Calibri"/>
              </a:rPr>
              <a:t>CYFATHREBU DI-EIRIAU </a:t>
            </a:r>
          </a:p>
          <a:p>
            <a:r>
              <a:rPr lang="cy" sz="1800" b="0" i="0" u="none" strike="noStrike" cap="none" baseline="0" dirty="0">
                <a:solidFill>
                  <a:srgbClr val="000000"/>
                </a:solidFill>
                <a:effectLst/>
                <a:uFillTx/>
                <a:latin typeface="Calibri"/>
              </a:rPr>
              <a:t>Geiriau llafar 7% </a:t>
            </a:r>
          </a:p>
          <a:p>
            <a:r>
              <a:rPr lang="cy" sz="1800" b="0" i="0" u="none" strike="noStrike" cap="none" baseline="0" dirty="0">
                <a:solidFill>
                  <a:srgbClr val="000000"/>
                </a:solidFill>
                <a:effectLst/>
                <a:uFillTx/>
                <a:latin typeface="Calibri"/>
              </a:rPr>
              <a:t>Tôn y llais 38%  </a:t>
            </a:r>
          </a:p>
          <a:p>
            <a:r>
              <a:rPr lang="cy" sz="1800" b="0" i="0" u="none" strike="noStrike" cap="none" baseline="0" dirty="0">
                <a:solidFill>
                  <a:srgbClr val="000000"/>
                </a:solidFill>
                <a:effectLst/>
                <a:uFillTx/>
                <a:latin typeface="Calibri"/>
              </a:rPr>
              <a:t>Di-eiriau  55%</a:t>
            </a:r>
            <a:endParaRPr lang="en-US" dirty="0"/>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976" name="Rectangle 4097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77" name="Freeform: Shape 4097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C4D5573-A473-4ECC-88B0-B4AB7AABC6EE}"/>
              </a:ext>
            </a:extLst>
          </p:cNvPr>
          <p:cNvSpPr>
            <a:spLocks noGrp="1"/>
          </p:cNvSpPr>
          <p:nvPr>
            <p:ph type="title"/>
          </p:nvPr>
        </p:nvSpPr>
        <p:spPr>
          <a:xfrm>
            <a:off x="894987" y="224281"/>
            <a:ext cx="9392421" cy="1330841"/>
          </a:xfrm>
        </p:spPr>
        <p:txBody>
          <a:bodyPr>
            <a:normAutofit/>
          </a:bodyPr>
          <a:lstStyle/>
          <a:p>
            <a:pPr eaLnBrk="1" hangingPunct="1">
              <a:defRPr/>
            </a:pPr>
            <a:r>
              <a:rPr lang="cy" sz="3400" b="1" i="0" u="none" strike="noStrike" cap="none" baseline="0" dirty="0">
                <a:effectLst/>
                <a:uFillTx/>
                <a:latin typeface="Arial"/>
              </a:rPr>
              <a:t>Beth mae’r unigolion/teuluoedd/gofalwyr yr ydym yn gweithio â hwy yn ei ddweud:</a:t>
            </a:r>
          </a:p>
        </p:txBody>
      </p:sp>
      <p:sp>
        <p:nvSpPr>
          <p:cNvPr id="40963" name="Content Placeholder 2">
            <a:extLst>
              <a:ext uri="{FF2B5EF4-FFF2-40B4-BE49-F238E27FC236}">
                <a16:creationId xmlns:a16="http://schemas.microsoft.com/office/drawing/2014/main" id="{BC987AE8-B830-4702-AED2-6E2D8A20F6BB}"/>
              </a:ext>
            </a:extLst>
          </p:cNvPr>
          <p:cNvSpPr>
            <a:spLocks noGrp="1"/>
          </p:cNvSpPr>
          <p:nvPr>
            <p:ph idx="1"/>
          </p:nvPr>
        </p:nvSpPr>
        <p:spPr>
          <a:xfrm>
            <a:off x="779929" y="1905975"/>
            <a:ext cx="5701553" cy="4727743"/>
          </a:xfrm>
        </p:spPr>
        <p:txBody>
          <a:bodyPr>
            <a:normAutofit lnSpcReduction="10000"/>
          </a:bodyPr>
          <a:lstStyle/>
          <a:p>
            <a:pPr eaLnBrk="1" hangingPunct="1">
              <a:spcBef>
                <a:spcPct val="0"/>
              </a:spcBef>
              <a:buClrTx/>
              <a:buSzTx/>
              <a:buFontTx/>
              <a:buNone/>
            </a:pPr>
            <a:r>
              <a:rPr lang="cy" sz="2400" b="0" i="0" u="none" strike="noStrike" cap="none" baseline="0" dirty="0">
                <a:effectLst/>
                <a:uFillTx/>
                <a:latin typeface="Arial"/>
              </a:rPr>
              <a:t>...</a:t>
            </a:r>
            <a:r>
              <a:rPr lang="cy" sz="2400" b="0" i="1" u="none" strike="noStrike" cap="none" baseline="0" dirty="0">
                <a:effectLst/>
                <a:uFillTx/>
                <a:latin typeface="Arial"/>
              </a:rPr>
              <a:t>the majority of interviewees cited effectiveness ‘knowing what they’re doing’ and ‘doing what they say they’re going to do’ as being the most important qualities for effective social work practice. </a:t>
            </a:r>
          </a:p>
          <a:p>
            <a:pPr eaLnBrk="1" hangingPunct="1">
              <a:spcBef>
                <a:spcPct val="0"/>
              </a:spcBef>
              <a:buClrTx/>
              <a:buSzTx/>
              <a:buFontTx/>
              <a:buNone/>
            </a:pPr>
            <a:r>
              <a:rPr lang="en-GB" altLang="en-US" sz="2400" i="1" dirty="0">
                <a:latin typeface="Arial" panose="020B0604020202020204" pitchFamily="34" charset="0"/>
              </a:rPr>
              <a:t> </a:t>
            </a:r>
          </a:p>
          <a:p>
            <a:pPr eaLnBrk="1" hangingPunct="1">
              <a:spcBef>
                <a:spcPct val="0"/>
              </a:spcBef>
              <a:buClrTx/>
              <a:buSzTx/>
              <a:buFontTx/>
              <a:buNone/>
            </a:pPr>
            <a:r>
              <a:rPr lang="cy" sz="2400" b="0" i="1" u="none" strike="noStrike" cap="none" baseline="0" dirty="0">
                <a:effectLst/>
                <a:uFillTx/>
                <a:latin typeface="Arial"/>
              </a:rPr>
              <a:t>However, most interviewees did also see good communication skills, sensitivity and consideration as essential to forming a good collaborative working relationship with social work practitioners.</a:t>
            </a:r>
          </a:p>
          <a:p>
            <a:pPr eaLnBrk="1" hangingPunct="1">
              <a:spcBef>
                <a:spcPct val="0"/>
              </a:spcBef>
              <a:buClrTx/>
              <a:buSzTx/>
              <a:buFont typeface="Wingdings 3" panose="05040102010807070707" pitchFamily="18" charset="2"/>
              <a:buNone/>
            </a:pPr>
            <a:r>
              <a:rPr lang="cy" sz="2400" b="0" i="1" u="none" strike="noStrike" cap="none" baseline="0" dirty="0">
                <a:effectLst/>
                <a:uFillTx/>
                <a:latin typeface="Arial"/>
              </a:rPr>
              <a:t>Amanda Moss 2015</a:t>
            </a:r>
          </a:p>
          <a:p>
            <a:pPr eaLnBrk="1" hangingPunct="1">
              <a:spcBef>
                <a:spcPct val="0"/>
              </a:spcBef>
              <a:buClrTx/>
              <a:buSzTx/>
              <a:buFontTx/>
              <a:buNone/>
            </a:pPr>
            <a:r>
              <a:rPr lang="en-GB" altLang="en-US" sz="1900" dirty="0">
                <a:latin typeface="Arial" panose="020B0604020202020204" pitchFamily="34" charset="0"/>
              </a:rPr>
              <a:t>  </a:t>
            </a:r>
          </a:p>
          <a:p>
            <a:pPr eaLnBrk="1" hangingPunct="1">
              <a:spcBef>
                <a:spcPct val="0"/>
              </a:spcBef>
              <a:buClrTx/>
              <a:buSzTx/>
              <a:buFontTx/>
              <a:buNone/>
            </a:pPr>
            <a:endParaRPr lang="en-GB" altLang="en-US" sz="1900" dirty="0">
              <a:latin typeface="Arial" panose="020B0604020202020204" pitchFamily="34" charset="0"/>
            </a:endParaRPr>
          </a:p>
          <a:p>
            <a:endParaRPr lang="en-GB" altLang="en-US" sz="1900" dirty="0"/>
          </a:p>
        </p:txBody>
      </p:sp>
      <p:pic>
        <p:nvPicPr>
          <p:cNvPr id="40964" name="Picture 3" descr="A group of paper people holding hands&#10;&#10;Description automatically generated">
            <a:extLst>
              <a:ext uri="{FF2B5EF4-FFF2-40B4-BE49-F238E27FC236}">
                <a16:creationId xmlns:a16="http://schemas.microsoft.com/office/drawing/2014/main" id="{03F51779-6AE4-4B85-A6EA-558E893508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719367" y="2267182"/>
            <a:ext cx="4788505" cy="359137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78" name="Freeform: Shape 4097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965" name="Slide Number Placeholder 5">
            <a:extLst>
              <a:ext uri="{FF2B5EF4-FFF2-40B4-BE49-F238E27FC236}">
                <a16:creationId xmlns:a16="http://schemas.microsoft.com/office/drawing/2014/main" id="{DF9DF200-BA29-4C53-9B7C-7219DB32DB8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326610C9-B813-4B27-BDEF-45368893376E}" type="slidenum">
              <a:rPr lang="en-GB" altLang="en-US" sz="1000"/>
              <a:pPr>
                <a:spcAft>
                  <a:spcPts val="600"/>
                </a:spcAft>
              </a:pPr>
              <a:t>37</a:t>
            </a:fld>
            <a:endParaRPr lang="en-GB" altLang="en-US" sz="1000"/>
          </a:p>
        </p:txBody>
      </p:sp>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Box 3">
            <a:extLst>
              <a:ext uri="{FF2B5EF4-FFF2-40B4-BE49-F238E27FC236}">
                <a16:creationId xmlns:a16="http://schemas.microsoft.com/office/drawing/2014/main" id="{5A11B93A-7C05-4C86-AA94-A418C6FAE08B}"/>
              </a:ext>
            </a:extLst>
          </p:cNvPr>
          <p:cNvSpPr txBox="1">
            <a:spLocks noChangeArrowheads="1"/>
          </p:cNvSpPr>
          <p:nvPr/>
        </p:nvSpPr>
        <p:spPr bwMode="auto">
          <a:xfrm>
            <a:off x="2347272" y="260350"/>
            <a:ext cx="7640333" cy="94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cy" sz="2800" b="1" i="0" u="none" strike="noStrike" cap="none" baseline="0">
                <a:solidFill>
                  <a:srgbClr val="000000"/>
                </a:solidFill>
                <a:effectLst/>
                <a:uFillTx/>
                <a:latin typeface="Arial"/>
              </a:rPr>
              <a:t>Beth mae’r unigolion/teuluoedd/gofalwyr yr ydym yn gweithio â hwy yn ei ddweud:</a:t>
            </a:r>
          </a:p>
        </p:txBody>
      </p:sp>
      <p:sp>
        <p:nvSpPr>
          <p:cNvPr id="5" name="Rounded Rectangular Callout 4">
            <a:extLst>
              <a:ext uri="{FF2B5EF4-FFF2-40B4-BE49-F238E27FC236}">
                <a16:creationId xmlns:a16="http://schemas.microsoft.com/office/drawing/2014/main" id="{00FB22DB-E25F-46FE-8EB5-F032BFECF020}"/>
              </a:ext>
            </a:extLst>
          </p:cNvPr>
          <p:cNvSpPr/>
          <p:nvPr/>
        </p:nvSpPr>
        <p:spPr>
          <a:xfrm>
            <a:off x="2351089" y="1557338"/>
            <a:ext cx="2016125" cy="1655762"/>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dirty="0">
                <a:solidFill>
                  <a:srgbClr val="000000"/>
                </a:solidFill>
                <a:effectLst/>
                <a:uFillTx/>
                <a:latin typeface="Calibri"/>
              </a:rPr>
              <a:t>“Rwyf wedi dysgu llawer ynghylch sut i siarad gyda fy mab oddi wrth ei weithiwr cymdeithasol.”</a:t>
            </a:r>
          </a:p>
        </p:txBody>
      </p:sp>
      <p:sp>
        <p:nvSpPr>
          <p:cNvPr id="6" name="Rounded Rectangular Callout 5">
            <a:extLst>
              <a:ext uri="{FF2B5EF4-FFF2-40B4-BE49-F238E27FC236}">
                <a16:creationId xmlns:a16="http://schemas.microsoft.com/office/drawing/2014/main" id="{FF0C7EEB-F574-4569-8688-1D80F39435C0}"/>
              </a:ext>
            </a:extLst>
          </p:cNvPr>
          <p:cNvSpPr/>
          <p:nvPr/>
        </p:nvSpPr>
        <p:spPr>
          <a:xfrm>
            <a:off x="4943476" y="2565401"/>
            <a:ext cx="2016125" cy="1439863"/>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000000"/>
                </a:solidFill>
                <a:effectLst/>
                <a:uFillTx/>
                <a:latin typeface="Calibri"/>
              </a:rPr>
              <a:t>“Fel arfer, mae fy ngweithiwr yn hwyr ac yn edrych ar ei oriawr pan mae gyda mi.”</a:t>
            </a:r>
          </a:p>
        </p:txBody>
      </p:sp>
      <p:sp>
        <p:nvSpPr>
          <p:cNvPr id="7" name="Rounded Rectangular Callout 6">
            <a:extLst>
              <a:ext uri="{FF2B5EF4-FFF2-40B4-BE49-F238E27FC236}">
                <a16:creationId xmlns:a16="http://schemas.microsoft.com/office/drawing/2014/main" id="{5BC7FD21-F43B-434D-B66D-411F2DDD7600}"/>
              </a:ext>
            </a:extLst>
          </p:cNvPr>
          <p:cNvSpPr/>
          <p:nvPr/>
        </p:nvSpPr>
        <p:spPr>
          <a:xfrm>
            <a:off x="2279650" y="4221163"/>
            <a:ext cx="2592388" cy="1511300"/>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“Y“</a:t>
            </a:r>
            <a:r>
              <a:rPr lang="cy" sz="1400" b="0" i="0" u="none" strike="noStrike" cap="none" baseline="0">
                <a:solidFill>
                  <a:srgbClr val="000000"/>
                </a:solidFill>
                <a:effectLst/>
                <a:uFillTx/>
                <a:latin typeface="Calibri"/>
              </a:rPr>
              <a:t>“Yr hyn yr wyf i eisiau fwyaf yw gweithiwr cymdeithasol sy’n gwybod ei waith ac sy’n medru cael yr help yr wyf i ei angen i mi”</a:t>
            </a:r>
          </a:p>
        </p:txBody>
      </p:sp>
      <p:sp>
        <p:nvSpPr>
          <p:cNvPr id="8" name="Rounded Rectangular Callout 7">
            <a:extLst>
              <a:ext uri="{FF2B5EF4-FFF2-40B4-BE49-F238E27FC236}">
                <a16:creationId xmlns:a16="http://schemas.microsoft.com/office/drawing/2014/main" id="{243B4975-AA07-45D6-92C5-F9D0340FD86B}"/>
              </a:ext>
            </a:extLst>
          </p:cNvPr>
          <p:cNvSpPr/>
          <p:nvPr/>
        </p:nvSpPr>
        <p:spPr>
          <a:xfrm>
            <a:off x="7464426" y="1700214"/>
            <a:ext cx="2232025" cy="1368425"/>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a:t>
            </a:r>
            <a:r>
              <a:rPr lang="cy" sz="1400" b="0" i="0" u="none" strike="noStrike" cap="none" baseline="0">
                <a:solidFill>
                  <a:srgbClr val="000000"/>
                </a:solidFill>
                <a:effectLst/>
                <a:uFillTx/>
                <a:latin typeface="Calibri"/>
              </a:rPr>
              <a:t>“Mae gan fy ngweithiwr cymdeithasol ffordd hyfryd ac mae hi wastad yn fy nhrin gyda pharch.”</a:t>
            </a:r>
          </a:p>
        </p:txBody>
      </p:sp>
      <p:sp>
        <p:nvSpPr>
          <p:cNvPr id="9" name="Rounded Rectangular Callout 8">
            <a:extLst>
              <a:ext uri="{FF2B5EF4-FFF2-40B4-BE49-F238E27FC236}">
                <a16:creationId xmlns:a16="http://schemas.microsoft.com/office/drawing/2014/main" id="{7C52DF44-8218-46BF-B566-138B696F5B69}"/>
              </a:ext>
            </a:extLst>
          </p:cNvPr>
          <p:cNvSpPr/>
          <p:nvPr/>
        </p:nvSpPr>
        <p:spPr>
          <a:xfrm>
            <a:off x="7608889" y="4005263"/>
            <a:ext cx="2447925" cy="1727200"/>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a:t>
            </a:r>
            <a:r>
              <a:rPr lang="cy" sz="1400" b="0" i="0" u="none" strike="noStrike" cap="none" baseline="0">
                <a:solidFill>
                  <a:srgbClr val="000000"/>
                </a:solidFill>
                <a:effectLst/>
                <a:uFillTx/>
                <a:latin typeface="Calibri"/>
              </a:rPr>
              <a:t>“Waeth pa bryd y byddaf yn gofyn am help, mae rhywun yn dweud wrthyf pa mor brysur yw’r gweithwyr cymdeithasol a pha mor galed yw eu gwaith.”</a:t>
            </a:r>
          </a:p>
        </p:txBody>
      </p:sp>
      <p:sp>
        <p:nvSpPr>
          <p:cNvPr id="38920" name="Slide Number Placeholder 9">
            <a:extLst>
              <a:ext uri="{FF2B5EF4-FFF2-40B4-BE49-F238E27FC236}">
                <a16:creationId xmlns:a16="http://schemas.microsoft.com/office/drawing/2014/main" id="{E600C00B-D596-4E58-96F2-4F0D918153C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E823EB1-F706-48F0-AD4E-4A2FDD832A37}" type="slidenum">
              <a:rPr lang="en-GB" altLang="en-US" smtClean="0"/>
              <a:t>38</a:t>
            </a:fld>
            <a:endParaRPr lang="en-GB" altLang="en-US"/>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Green dialogue boxes">
            <a:extLst>
              <a:ext uri="{FF2B5EF4-FFF2-40B4-BE49-F238E27FC236}">
                <a16:creationId xmlns:a16="http://schemas.microsoft.com/office/drawing/2014/main" id="{88A8C9BE-ACB9-A9B2-BC57-92D6913C7E33}"/>
              </a:ext>
            </a:extLst>
          </p:cNvPr>
          <p:cNvPicPr>
            <a:picLocks noChangeAspect="1"/>
          </p:cNvPicPr>
          <p:nvPr/>
        </p:nvPicPr>
        <p:blipFill>
          <a:blip r:embed="rId3"/>
          <a:srcRect t="8919" r="9091" b="29656"/>
          <a:stretch>
            <a:fillRect/>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a:xfrm>
            <a:off x="838200" y="365125"/>
            <a:ext cx="10515600" cy="1325563"/>
          </a:xfrm>
        </p:spPr>
        <p:txBody>
          <a:bodyPr>
            <a:normAutofit/>
          </a:bodyPr>
          <a:lstStyle/>
          <a:p>
            <a:pPr hangingPunct="0"/>
            <a:r>
              <a:rPr lang="cy" b="0" i="0" u="none" strike="noStrike" cap="none" baseline="0">
                <a:effectLst/>
                <a:uFillTx/>
              </a:rPr>
              <a:t>Adborth a sylwadau gan bobl sydd angen gofal a chymorth a/neu eu gofalwyr</a:t>
            </a:r>
          </a:p>
        </p:txBody>
      </p:sp>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a:xfrm>
            <a:off x="838200" y="1825625"/>
            <a:ext cx="10515600" cy="4351338"/>
          </a:xfrm>
        </p:spPr>
        <p:txBody>
          <a:bodyPr>
            <a:normAutofit lnSpcReduction="10000"/>
          </a:bodyPr>
          <a:lstStyle/>
          <a:p>
            <a:r>
              <a:rPr lang="cy" sz="2600" b="0" i="0" u="none" strike="noStrike" cap="none" baseline="0" dirty="0">
                <a:solidFill>
                  <a:srgbClr val="000000"/>
                </a:solidFill>
                <a:effectLst/>
                <a:uFillTx/>
                <a:latin typeface="Calibri"/>
              </a:rPr>
              <a:t>Ar ôl yr arsylwad, gofynnir i'r unigolyn a/neu ei ofalwr am adborth/safbwyntiau ar sut aeth pethau yn eu barn nhw </a:t>
            </a:r>
          </a:p>
          <a:p>
            <a:r>
              <a:rPr lang="cy" sz="2600" b="0" i="0" u="none" strike="noStrike" cap="none" baseline="0" dirty="0">
                <a:solidFill>
                  <a:srgbClr val="000000"/>
                </a:solidFill>
                <a:effectLst/>
                <a:uFillTx/>
                <a:latin typeface="Calibri"/>
              </a:rPr>
              <a:t>Cymerwch amser i drafod hyn gyda nhw ymlaen llaw</a:t>
            </a:r>
          </a:p>
          <a:p>
            <a:r>
              <a:rPr lang="cy" sz="2600" b="0" i="0" u="none" strike="noStrike" cap="none" baseline="0" dirty="0">
                <a:solidFill>
                  <a:srgbClr val="000000"/>
                </a:solidFill>
                <a:effectLst/>
                <a:uFillTx/>
                <a:latin typeface="Calibri"/>
              </a:rPr>
              <a:t>Os yw'r arsylwad yn un rhithiol neu drwy alwad ffôn efallai y bydd angen i chi ystyried ymlaen llaw y ffordd orau o gael adborth gan yr unigolyn. </a:t>
            </a:r>
          </a:p>
          <a:p>
            <a:r>
              <a:rPr lang="cy" sz="2600" b="0" i="0" u="none" strike="noStrike" cap="none" baseline="0" dirty="0">
                <a:solidFill>
                  <a:srgbClr val="000000"/>
                </a:solidFill>
                <a:effectLst/>
                <a:uFillTx/>
                <a:latin typeface="Calibri Light"/>
              </a:rPr>
              <a:t>Gallwch ddylunio eich dulliau adborth eich hun os yw hyn yn fwy priodol ar gyfer yr unigolyn yr ydych yn gweithio ag ef, yn wir, mae hyn yn cael ei annog.</a:t>
            </a:r>
          </a:p>
          <a:p>
            <a:r>
              <a:rPr lang="cy" sz="2600" b="0" i="0" u="none" strike="noStrike" cap="none" baseline="0" dirty="0">
                <a:solidFill>
                  <a:srgbClr val="000000"/>
                </a:solidFill>
                <a:effectLst/>
                <a:uFillTx/>
                <a:latin typeface="Calibri"/>
              </a:rPr>
              <a:t>Gellir defnyddio'r adborth hwn yn Nhasg 1 rhan (b) i </a:t>
            </a:r>
            <a:r>
              <a:rPr lang="en-GB" sz="2600" b="0" i="0" u="none" strike="noStrike" cap="none" baseline="0" dirty="0" err="1">
                <a:solidFill>
                  <a:srgbClr val="000000"/>
                </a:solidFill>
                <a:effectLst/>
                <a:uFillTx/>
                <a:latin typeface="Calibri"/>
              </a:rPr>
              <a:t>adlewyrchu</a:t>
            </a:r>
            <a:r>
              <a:rPr lang="cy" sz="2600" b="0" i="0" u="none" strike="noStrike" cap="none" baseline="0" dirty="0">
                <a:solidFill>
                  <a:srgbClr val="000000"/>
                </a:solidFill>
                <a:effectLst/>
                <a:uFillTx/>
                <a:latin typeface="Calibri"/>
              </a:rPr>
              <a:t> ar adborth gan unigolion rydych yn gweithio gyda nhw a sut mae wedi effeithio ar eich ymarfer. </a:t>
            </a:r>
          </a:p>
          <a:p>
            <a:endParaRPr lang="en-GB" sz="2600" dirty="0"/>
          </a:p>
          <a:p>
            <a:endParaRPr lang="en-GB" sz="2600" dirty="0"/>
          </a:p>
        </p:txBody>
      </p:sp>
      <p:sp>
        <p:nvSpPr>
          <p:cNvPr id="4" name="Footer Placeholder 3">
            <a:extLst>
              <a:ext uri="{FF2B5EF4-FFF2-40B4-BE49-F238E27FC236}">
                <a16:creationId xmlns:a16="http://schemas.microsoft.com/office/drawing/2014/main" id="{5D12028A-FF6F-321D-139C-63C5EED8C48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08080"/>
                </a:solidFill>
                <a:effectLst/>
                <a:uFillTx/>
                <a:latin typeface="Calibri"/>
              </a:rPr>
              <a:t>PORTH AGORED - </a:t>
            </a:r>
            <a:r>
              <a:rPr lang="en-GB" sz="1100" b="0" i="0" u="none" strike="noStrike" cap="none" baseline="0" dirty="0" err="1">
                <a:solidFill>
                  <a:srgbClr val="808080"/>
                </a:solidFill>
                <a:effectLst/>
                <a:uFillTx/>
                <a:latin typeface="Calibri"/>
              </a:rPr>
              <a:t>Cadarnhau</a:t>
            </a:r>
            <a:r>
              <a:rPr lang="cy" sz="1100" b="0" i="0" u="none" strike="noStrike" cap="none" baseline="0" dirty="0">
                <a:solidFill>
                  <a:srgbClr val="808080"/>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12063080-3BC1-4A3C-BA36-AE46C41887D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a:solidFill>
                  <a:schemeClr val="tx1">
                    <a:lumMod val="50000"/>
                    <a:lumOff val="50000"/>
                  </a:schemeClr>
                </a:solidFill>
              </a:rPr>
              <a:pPr>
                <a:spcAft>
                  <a:spcPts val="600"/>
                </a:spcAft>
              </a:pPr>
              <a:t>39</a:t>
            </a:fld>
            <a:endParaRPr lang="en-GB">
              <a:solidFill>
                <a:schemeClr val="tx1">
                  <a:lumMod val="50000"/>
                  <a:lumOff val="50000"/>
                </a:schemeClr>
              </a:solidFill>
            </a:endParaRPr>
          </a:p>
        </p:txBody>
      </p:sp>
    </p:spTree>
    <p:extLst>
      <p:ext uri="{BB962C8B-B14F-4D97-AF65-F5344CB8AC3E}">
        <p14:creationId xmlns:p14="http://schemas.microsoft.com/office/powerpoint/2010/main" val="3831501047"/>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65D33EE-29A8-574C-95A7-CDA3F26AF505}"/>
              </a:ext>
            </a:extLst>
          </p:cNvPr>
          <p:cNvSpPr>
            <a:spLocks noGrp="1"/>
          </p:cNvSpPr>
          <p:nvPr>
            <p:ph sz="quarter" idx="2"/>
          </p:nvPr>
        </p:nvSpPr>
        <p:spPr>
          <a:xfrm>
            <a:off x="609600" y="914400"/>
            <a:ext cx="5386917" cy="5317958"/>
          </a:xfrm>
        </p:spPr>
        <p:txBody>
          <a:bodyPr/>
          <a:lstStyle/>
          <a:p>
            <a:pPr lvl="0"/>
            <a:r>
              <a:rPr lang="cy" sz="2800" b="0" i="0" u="none" strike="noStrike" cap="none" baseline="0" dirty="0">
                <a:solidFill>
                  <a:srgbClr val="000000"/>
                </a:solidFill>
                <a:effectLst/>
                <a:uFillTx/>
                <a:latin typeface="Calibri"/>
              </a:rPr>
              <a:t>Gallwch ddylunio eich dulliau adborth eich hun os yw hyn yn fwy priodol ar gyfer yr unigolyn yr ydych yn gweithio ag ef, yn wir, mae hyn yn cael ei annog.</a:t>
            </a:r>
          </a:p>
          <a:p>
            <a:pPr lvl="0"/>
            <a:r>
              <a:rPr lang="cy" sz="2800" b="0" i="0" u="none" strike="noStrike" cap="none" baseline="0" dirty="0">
                <a:solidFill>
                  <a:srgbClr val="000000"/>
                </a:solidFill>
                <a:effectLst/>
                <a:uFillTx/>
                <a:latin typeface="Calibri"/>
              </a:rPr>
              <a:t>Mae fersiwn hawdd ei darllen ar gael os ydych am anfon y cwestiynau at yr unigolyn</a:t>
            </a:r>
          </a:p>
          <a:p>
            <a:r>
              <a:rPr lang="cy-GB" dirty="0"/>
              <a:t>Mae'r fersiwn hawdd ei darllen ar gael ar Moodle</a:t>
            </a:r>
          </a:p>
          <a:p>
            <a:pPr lvl="0"/>
            <a:endParaRPr lang="cy" sz="2800" b="0" i="0" u="none" strike="noStrike" cap="none" baseline="0" dirty="0">
              <a:solidFill>
                <a:srgbClr val="000000"/>
              </a:solidFill>
              <a:effectLst/>
              <a:uFillTx/>
              <a:latin typeface="Calibri"/>
            </a:endParaRPr>
          </a:p>
        </p:txBody>
      </p:sp>
      <p:pic>
        <p:nvPicPr>
          <p:cNvPr id="7" name="Content Placeholder 6">
            <a:extLst>
              <a:ext uri="{FF2B5EF4-FFF2-40B4-BE49-F238E27FC236}">
                <a16:creationId xmlns:a16="http://schemas.microsoft.com/office/drawing/2014/main" id="{7202A20B-5993-3B43-A853-0D1C40708250}"/>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rcRect l="7596" r="7089" b="1834"/>
          <a:stretch>
            <a:fillRect/>
          </a:stretch>
        </p:blipFill>
        <p:spPr bwMode="auto">
          <a:xfrm>
            <a:off x="7085235" y="176068"/>
            <a:ext cx="1749732" cy="2013295"/>
          </a:xfrm>
          <a:prstGeom prst="rect">
            <a:avLst/>
          </a:prstGeom>
          <a:noFill/>
          <a:ln>
            <a:noFill/>
          </a:ln>
          <a:extLst>
            <a:ext uri="{53640926-AAD7-44D8-BBD7-CCE9431645EC}">
              <a14:shadowObscured xmlns:a14="http://schemas.microsoft.com/office/drawing/2010/main"/>
            </a:ext>
          </a:extLst>
        </p:spPr>
      </p:pic>
      <p:pic>
        <p:nvPicPr>
          <p:cNvPr id="8" name="Picture 7">
            <a:extLst>
              <a:ext uri="{FF2B5EF4-FFF2-40B4-BE49-F238E27FC236}">
                <a16:creationId xmlns:a16="http://schemas.microsoft.com/office/drawing/2014/main" id="{401A7006-A454-734F-8399-361DAA75EA39}"/>
              </a:ext>
            </a:extLst>
          </p:cNvPr>
          <p:cNvPicPr>
            <a:picLocks noChangeAspect="1"/>
          </p:cNvPicPr>
          <p:nvPr/>
        </p:nvPicPr>
        <p:blipFill>
          <a:blip r:embed="rId4">
            <a:extLst>
              <a:ext uri="{28A0092B-C50C-407E-A947-70E740481C1C}">
                <a14:useLocalDpi xmlns:a14="http://schemas.microsoft.com/office/drawing/2010/main" val="0"/>
              </a:ext>
            </a:extLst>
          </a:blip>
          <a:srcRect l="8168" t="1500" r="8333" b="2500"/>
          <a:stretch>
            <a:fillRect/>
          </a:stretch>
        </p:blipFill>
        <p:spPr bwMode="auto">
          <a:xfrm>
            <a:off x="9608820" y="633747"/>
            <a:ext cx="1432159" cy="1646281"/>
          </a:xfrm>
          <a:prstGeom prst="rect">
            <a:avLst/>
          </a:prstGeom>
          <a:noFill/>
          <a:ln>
            <a:noFill/>
          </a:ln>
          <a:extLst>
            <a:ext uri="{53640926-AAD7-44D8-BBD7-CCE9431645EC}">
              <a14:shadowObscured xmlns:a14="http://schemas.microsoft.com/office/drawing/2010/main"/>
            </a:ext>
          </a:extLst>
        </p:spPr>
      </p:pic>
      <p:pic>
        <p:nvPicPr>
          <p:cNvPr id="12" name="Picture 11">
            <a:extLst>
              <a:ext uri="{FF2B5EF4-FFF2-40B4-BE49-F238E27FC236}">
                <a16:creationId xmlns:a16="http://schemas.microsoft.com/office/drawing/2014/main" id="{0B268A39-9839-E148-9EA2-8E58CA2EDD7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bwMode="auto">
          <a:xfrm>
            <a:off x="6858001" y="4695323"/>
            <a:ext cx="1798860" cy="1798860"/>
          </a:xfrm>
          <a:prstGeom prst="rect">
            <a:avLst/>
          </a:prstGeom>
          <a:noFill/>
          <a:ln>
            <a:noFill/>
          </a:ln>
        </p:spPr>
      </p:pic>
      <p:pic>
        <p:nvPicPr>
          <p:cNvPr id="13" name="Picture 12">
            <a:extLst>
              <a:ext uri="{FF2B5EF4-FFF2-40B4-BE49-F238E27FC236}">
                <a16:creationId xmlns:a16="http://schemas.microsoft.com/office/drawing/2014/main" id="{E049FE41-E36F-9646-9618-12C003C9E479}"/>
              </a:ext>
            </a:extLst>
          </p:cNvPr>
          <p:cNvPicPr>
            <a:picLocks noChangeAspect="1"/>
          </p:cNvPicPr>
          <p:nvPr/>
        </p:nvPicPr>
        <p:blipFill>
          <a:blip r:embed="rId6">
            <a:extLst>
              <a:ext uri="{28A0092B-C50C-407E-A947-70E740481C1C}">
                <a14:useLocalDpi xmlns:a14="http://schemas.microsoft.com/office/drawing/2010/main" val="0"/>
              </a:ext>
            </a:extLst>
          </a:blip>
          <a:srcRect t="14667" b="17667"/>
          <a:stretch>
            <a:fillRect/>
          </a:stretch>
        </p:blipFill>
        <p:spPr bwMode="auto">
          <a:xfrm>
            <a:off x="9608819" y="4735178"/>
            <a:ext cx="1571625" cy="1336032"/>
          </a:xfrm>
          <a:prstGeom prst="rect">
            <a:avLst/>
          </a:prstGeom>
          <a:noFill/>
          <a:ln>
            <a:noFill/>
          </a:ln>
          <a:extLst>
            <a:ext uri="{53640926-AAD7-44D8-BBD7-CCE9431645EC}">
              <a14:shadowObscured xmlns:a14="http://schemas.microsoft.com/office/drawing/2010/main"/>
            </a:ext>
          </a:extLst>
        </p:spPr>
      </p:pic>
      <p:pic>
        <p:nvPicPr>
          <p:cNvPr id="15" name="Picture 14">
            <a:extLst>
              <a:ext uri="{FF2B5EF4-FFF2-40B4-BE49-F238E27FC236}">
                <a16:creationId xmlns:a16="http://schemas.microsoft.com/office/drawing/2014/main" id="{E4434BC3-93A1-DF48-841C-49CF3819F00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bwMode="auto">
          <a:xfrm>
            <a:off x="6039006" y="2605900"/>
            <a:ext cx="5552710" cy="1646281"/>
          </a:xfrm>
          <a:prstGeom prst="rect">
            <a:avLst/>
          </a:prstGeom>
          <a:noFill/>
          <a:ln>
            <a:noFill/>
          </a:ln>
        </p:spPr>
      </p:pic>
    </p:spTree>
    <p:extLst>
      <p:ext uri="{BB962C8B-B14F-4D97-AF65-F5344CB8AC3E}">
        <p14:creationId xmlns:p14="http://schemas.microsoft.com/office/powerpoint/2010/main" val="3537019320"/>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D1B4-6382-49BF-AC6D-8E8EE9004FB2}"/>
              </a:ext>
            </a:extLst>
          </p:cNvPr>
          <p:cNvSpPr>
            <a:spLocks noGrp="1"/>
          </p:cNvSpPr>
          <p:nvPr>
            <p:ph type="title"/>
          </p:nvPr>
        </p:nvSpPr>
        <p:spPr>
          <a:xfrm>
            <a:off x="1052939" y="203290"/>
            <a:ext cx="10300861" cy="1433433"/>
          </a:xfrm>
        </p:spPr>
        <p:txBody>
          <a:bodyPr anchor="b">
            <a:normAutofit fontScale="90000"/>
          </a:bodyPr>
          <a:lstStyle/>
          <a:p>
            <a:br>
              <a:rPr sz="4000" dirty="0"/>
            </a:br>
            <a:r>
              <a:rPr lang="cy" sz="4000" b="1" i="0" u="none" strike="noStrike" cap="none" baseline="0" dirty="0">
                <a:solidFill>
                  <a:srgbClr val="000000"/>
                </a:solidFill>
                <a:effectLst/>
                <a:uFillTx/>
                <a:latin typeface="Calibri Light"/>
              </a:rPr>
              <a:t>Adborth gan y bobl rydych chi'n gweithio gyda nhw</a:t>
            </a:r>
            <a:br>
              <a:rPr sz="2400" dirty="0"/>
            </a:br>
            <a:endParaRPr sz="2400" dirty="0"/>
          </a:p>
        </p:txBody>
      </p:sp>
      <p:pic>
        <p:nvPicPr>
          <p:cNvPr id="7" name="Picture 6" descr="Drawings on colourful paper">
            <a:extLst>
              <a:ext uri="{FF2B5EF4-FFF2-40B4-BE49-F238E27FC236}">
                <a16:creationId xmlns:a16="http://schemas.microsoft.com/office/drawing/2014/main" id="{8848610A-4F75-645E-708A-CB9D63AD320A}"/>
              </a:ext>
            </a:extLst>
          </p:cNvPr>
          <p:cNvPicPr>
            <a:picLocks noChangeAspect="1"/>
          </p:cNvPicPr>
          <p:nvPr/>
        </p:nvPicPr>
        <p:blipFill>
          <a:blip r:embed="rId3"/>
          <a:srcRect l="10105" r="30361" b="-1"/>
          <a:stretch>
            <a:fillRect/>
          </a:stretch>
        </p:blipFill>
        <p:spPr>
          <a:xfrm>
            <a:off x="1193336" y="1616193"/>
            <a:ext cx="3076142" cy="3449030"/>
          </a:xfrm>
          <a:prstGeom prst="rect">
            <a:avLst/>
          </a:prstGeom>
        </p:spPr>
      </p:pic>
      <p:sp>
        <p:nvSpPr>
          <p:cNvPr id="2" name="Content Placeholder 1">
            <a:extLst>
              <a:ext uri="{FF2B5EF4-FFF2-40B4-BE49-F238E27FC236}">
                <a16:creationId xmlns:a16="http://schemas.microsoft.com/office/drawing/2014/main" id="{68D841DB-9536-4AF1-98C3-0998659CA413}"/>
              </a:ext>
            </a:extLst>
          </p:cNvPr>
          <p:cNvSpPr>
            <a:spLocks noGrp="1"/>
          </p:cNvSpPr>
          <p:nvPr>
            <p:ph idx="1"/>
          </p:nvPr>
        </p:nvSpPr>
        <p:spPr>
          <a:xfrm>
            <a:off x="4711850" y="1377224"/>
            <a:ext cx="6641950" cy="4560769"/>
          </a:xfrm>
        </p:spPr>
        <p:txBody>
          <a:bodyPr anchor="t">
            <a:normAutofit fontScale="92500" lnSpcReduction="10000"/>
          </a:bodyPr>
          <a:lstStyle/>
          <a:p>
            <a:pPr marL="0" indent="0">
              <a:buNone/>
            </a:pPr>
            <a:r>
              <a:rPr lang="cy" sz="2800" b="1" i="0" u="none" strike="noStrike" cap="none" baseline="0" dirty="0">
                <a:solidFill>
                  <a:srgbClr val="000000"/>
                </a:solidFill>
                <a:effectLst/>
                <a:uFillTx/>
                <a:latin typeface="Calibri"/>
              </a:rPr>
              <a:t>Ymarfer 5 </a:t>
            </a:r>
          </a:p>
          <a:p>
            <a:pPr marL="0" indent="0">
              <a:buNone/>
            </a:pPr>
            <a:r>
              <a:rPr lang="cy" sz="2800" b="0" i="0" u="none" strike="noStrike" cap="none" baseline="0" dirty="0">
                <a:solidFill>
                  <a:srgbClr val="000000"/>
                </a:solidFill>
                <a:effectLst/>
                <a:uFillTx/>
                <a:latin typeface="Calibri"/>
              </a:rPr>
              <a:t>Gan ystyried yr adborth/sylwadau rydych chi wedi’u cael gan yr unigolion/teuluoedd rydych chi’n gweithio gyda nhw, defnyddiwch un gair neu frawddeg fer i ateb y cwestiynau isod. </a:t>
            </a:r>
          </a:p>
          <a:p>
            <a:r>
              <a:rPr lang="cy" sz="2800" b="0" i="0" u="none" strike="noStrike" cap="none" baseline="0" dirty="0">
                <a:solidFill>
                  <a:srgbClr val="000000"/>
                </a:solidFill>
                <a:effectLst/>
                <a:uFillTx/>
                <a:latin typeface="Calibri"/>
              </a:rPr>
              <a:t>Beth hoffech chi i bobl rydych chi'n gweithio gyda nhw ei ddweud amdanoch chi?</a:t>
            </a:r>
          </a:p>
          <a:p>
            <a:r>
              <a:rPr lang="cy" sz="2800" b="0" i="0" u="none" strike="noStrike" cap="none" baseline="0" dirty="0">
                <a:solidFill>
                  <a:srgbClr val="000000"/>
                </a:solidFill>
                <a:effectLst/>
                <a:uFillTx/>
                <a:latin typeface="Calibri"/>
              </a:rPr>
              <a:t>Beth hoffech chi i weithwyr proffesiynol eraill ei ddweud? </a:t>
            </a:r>
          </a:p>
          <a:p>
            <a:r>
              <a:rPr lang="cy" sz="2800" b="0" i="0" u="none" strike="noStrike" cap="none" baseline="0" dirty="0">
                <a:solidFill>
                  <a:srgbClr val="000000"/>
                </a:solidFill>
                <a:effectLst/>
                <a:uFillTx/>
                <a:latin typeface="Calibri"/>
              </a:rPr>
              <a:t>Os yw'r rhain yn wahanol, pam felly? </a:t>
            </a:r>
          </a:p>
          <a:p>
            <a:pPr marL="109537" indent="0">
              <a:buNone/>
            </a:pPr>
            <a:endParaRPr lang="en-GB" sz="2000" dirty="0"/>
          </a:p>
          <a:p>
            <a:pPr marL="109537" indent="0">
              <a:buNone/>
            </a:pPr>
            <a:r>
              <a:rPr lang="en-GB" sz="2000" dirty="0"/>
              <a:t> </a:t>
            </a:r>
          </a:p>
          <a:p>
            <a:endParaRPr lang="en-GB" sz="2000" dirty="0"/>
          </a:p>
        </p:txBody>
      </p:sp>
      <p:sp>
        <p:nvSpPr>
          <p:cNvPr id="4" name="Footer Placeholder 3">
            <a:extLst>
              <a:ext uri="{FF2B5EF4-FFF2-40B4-BE49-F238E27FC236}">
                <a16:creationId xmlns:a16="http://schemas.microsoft.com/office/drawing/2014/main" id="{2D179CD0-F7C7-26B6-2F87-E24AF432E7C0}"/>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CC102B70-4951-A99C-D382-D45FA71ABC12}"/>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41</a:t>
            </a:fld>
            <a:endParaRPr lang="en-GB"/>
          </a:p>
        </p:txBody>
      </p:sp>
    </p:spTree>
    <p:extLst>
      <p:ext uri="{BB962C8B-B14F-4D97-AF65-F5344CB8AC3E}">
        <p14:creationId xmlns:p14="http://schemas.microsoft.com/office/powerpoint/2010/main" val="722479265"/>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0E88-5B0F-40B4-B613-4C070004C5D8}"/>
              </a:ext>
            </a:extLst>
          </p:cNvPr>
          <p:cNvSpPr>
            <a:spLocks noGrp="1"/>
          </p:cNvSpPr>
          <p:nvPr>
            <p:ph type="title"/>
          </p:nvPr>
        </p:nvSpPr>
        <p:spPr>
          <a:xfrm>
            <a:off x="2382159" y="273050"/>
            <a:ext cx="9200241" cy="694359"/>
          </a:xfrm>
        </p:spPr>
        <p:txBody>
          <a:bodyPr>
            <a:normAutofit/>
          </a:bodyPr>
          <a:lstStyle/>
          <a:p>
            <a:r>
              <a:rPr lang="cy" sz="3600" b="0" i="0" u="none" strike="noStrike" cap="none" baseline="0" dirty="0">
                <a:solidFill>
                  <a:srgbClr val="000000"/>
                </a:solidFill>
                <a:effectLst/>
                <a:uFillTx/>
                <a:latin typeface="Calibri Light"/>
              </a:rPr>
              <a:t>             Arsylwadau Rhithiol</a:t>
            </a:r>
          </a:p>
        </p:txBody>
      </p:sp>
      <p:sp>
        <p:nvSpPr>
          <p:cNvPr id="3" name="Content Placeholder 2">
            <a:extLst>
              <a:ext uri="{FF2B5EF4-FFF2-40B4-BE49-F238E27FC236}">
                <a16:creationId xmlns:a16="http://schemas.microsoft.com/office/drawing/2014/main" id="{5B6A0340-7042-4782-8028-776D9519A35B}"/>
              </a:ext>
            </a:extLst>
          </p:cNvPr>
          <p:cNvSpPr>
            <a:spLocks noGrp="1"/>
          </p:cNvSpPr>
          <p:nvPr>
            <p:ph sz="half" idx="2"/>
          </p:nvPr>
        </p:nvSpPr>
        <p:spPr>
          <a:xfrm>
            <a:off x="609600" y="1444296"/>
            <a:ext cx="10292862" cy="4757722"/>
          </a:xfrm>
        </p:spPr>
        <p:txBody>
          <a:bodyPr>
            <a:normAutofit/>
          </a:bodyPr>
          <a:lstStyle/>
          <a:p>
            <a:pPr marL="0" indent="0">
              <a:buNone/>
            </a:pPr>
            <a:r>
              <a:rPr lang="cy" sz="2800" b="0" i="0" u="none" strike="noStrike" cap="none" baseline="0" dirty="0">
                <a:solidFill>
                  <a:srgbClr val="000000"/>
                </a:solidFill>
                <a:effectLst/>
                <a:uFillTx/>
                <a:latin typeface="Calibri"/>
              </a:rPr>
              <a:t>Lle bo modd, gwnewch yr arsylwad wyneb yn wyneb, fodd bynnag, os nad yw hyn yn bosibl mae arsylwi rhithiol yn caniatáu digon o le i fodloni'r canlyniadau dysgu</a:t>
            </a:r>
          </a:p>
          <a:p>
            <a:pPr marL="0" indent="0">
              <a:buNone/>
            </a:pPr>
            <a:r>
              <a:rPr lang="cy" sz="2800" b="0" i="0" u="none" strike="noStrike" cap="none" baseline="0" dirty="0">
                <a:solidFill>
                  <a:srgbClr val="000000"/>
                </a:solidFill>
                <a:effectLst/>
                <a:uFillTx/>
                <a:latin typeface="Calibri"/>
              </a:rPr>
              <a:t>Ystyriwch:</a:t>
            </a:r>
          </a:p>
          <a:p>
            <a:r>
              <a:rPr lang="cy" sz="2800" b="0" i="0" u="none" strike="noStrike" cap="none" baseline="0" dirty="0">
                <a:solidFill>
                  <a:srgbClr val="000000"/>
                </a:solidFill>
                <a:effectLst/>
                <a:uFillTx/>
                <a:latin typeface="Calibri"/>
              </a:rPr>
              <a:t>Dulliau a sgiliau cyfathrebu; goresgyn rhwystrau i hyn mewn sgwrs rhithiol. Sut wnaethoch chi gefnogi pobl i gymryd rhan? </a:t>
            </a:r>
          </a:p>
          <a:p>
            <a:r>
              <a:rPr lang="cy" sz="2800" b="0" i="0" u="none" strike="noStrike" cap="none" baseline="0" dirty="0">
                <a:solidFill>
                  <a:srgbClr val="000000"/>
                </a:solidFill>
                <a:effectLst/>
                <a:uFillTx/>
                <a:latin typeface="Calibri"/>
              </a:rPr>
              <a:t>Amgylchedd - a yw'r unigolyn mewn lle diogel, a yw'n gallu canolbwyntio, a yw dylanwadau allanol yn effeithio ar y rhyngweithio? Mae angen i chi adlewyrchu’n feirniadol ar y sgwrs gan ystyried yr heriau. </a:t>
            </a:r>
            <a:endParaRPr lang="en-GB" dirty="0"/>
          </a:p>
          <a:p>
            <a:endParaRPr lang="en-GB" dirty="0"/>
          </a:p>
        </p:txBody>
      </p:sp>
      <p:pic>
        <p:nvPicPr>
          <p:cNvPr id="5" name="Picture 4">
            <a:extLst>
              <a:ext uri="{FF2B5EF4-FFF2-40B4-BE49-F238E27FC236}">
                <a16:creationId xmlns:a16="http://schemas.microsoft.com/office/drawing/2014/main" id="{F1B3AB9D-8F97-4C0C-BA35-AB0C846EB7F6}"/>
              </a:ext>
            </a:extLst>
          </p:cNvPr>
          <p:cNvPicPr>
            <a:picLocks noChangeAspect="1"/>
          </p:cNvPicPr>
          <p:nvPr/>
        </p:nvPicPr>
        <p:blipFill>
          <a:blip r:embed="rId3"/>
          <a:stretch>
            <a:fillRect/>
          </a:stretch>
        </p:blipFill>
        <p:spPr>
          <a:xfrm>
            <a:off x="0" y="0"/>
            <a:ext cx="2382159" cy="1338470"/>
          </a:xfrm>
          <a:prstGeom prst="rect">
            <a:avLst/>
          </a:prstGeom>
        </p:spPr>
      </p:pic>
      <p:sp>
        <p:nvSpPr>
          <p:cNvPr id="6" name="Footer Placeholder 5">
            <a:extLst>
              <a:ext uri="{FF2B5EF4-FFF2-40B4-BE49-F238E27FC236}">
                <a16:creationId xmlns:a16="http://schemas.microsoft.com/office/drawing/2014/main" id="{36D1B67D-9757-C617-1D8C-F16B92A8858A}"/>
              </a:ext>
            </a:extLst>
          </p:cNvPr>
          <p:cNvSpPr>
            <a:spLocks noGrp="1"/>
          </p:cNvSpPr>
          <p:nvPr>
            <p:ph type="ftr" sz="quarter" idx="11"/>
          </p:nvPr>
        </p:nvSpPr>
        <p:spPr>
          <a:xfrm>
            <a:off x="4038600" y="6356350"/>
            <a:ext cx="4833796"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7" name="Slide Number Placeholder 6">
            <a:extLst>
              <a:ext uri="{FF2B5EF4-FFF2-40B4-BE49-F238E27FC236}">
                <a16:creationId xmlns:a16="http://schemas.microsoft.com/office/drawing/2014/main" id="{AE679245-C7E6-A949-C718-4123CDF0084F}"/>
              </a:ext>
            </a:extLst>
          </p:cNvPr>
          <p:cNvSpPr>
            <a:spLocks noGrp="1"/>
          </p:cNvSpPr>
          <p:nvPr>
            <p:ph type="sldNum" sz="quarter" idx="12"/>
          </p:nvPr>
        </p:nvSpPr>
        <p:spPr/>
        <p:txBody>
          <a:bodyPr/>
          <a:lstStyle/>
          <a:p>
            <a:fld id="{0B6AE6A0-3EF2-408A-870E-EF48D545FFB4}" type="slidenum">
              <a:rPr lang="en-GB" smtClean="0"/>
              <a:t>42</a:t>
            </a:fld>
            <a:endParaRPr lang="en-GB"/>
          </a:p>
        </p:txBody>
      </p:sp>
    </p:spTree>
    <p:extLst>
      <p:ext uri="{BB962C8B-B14F-4D97-AF65-F5344CB8AC3E}">
        <p14:creationId xmlns:p14="http://schemas.microsoft.com/office/powerpoint/2010/main" val="2314647058"/>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C1253B1-DFAE-027D-5789-123EF01F1469}"/>
              </a:ext>
            </a:extLst>
          </p:cNvPr>
          <p:cNvSpPr>
            <a:spLocks noGrp="1"/>
          </p:cNvSpPr>
          <p:nvPr>
            <p:ph type="title"/>
          </p:nvPr>
        </p:nvSpPr>
        <p:spPr>
          <a:xfrm>
            <a:off x="633844" y="339610"/>
            <a:ext cx="9895951" cy="1251131"/>
          </a:xfrm>
        </p:spPr>
        <p:txBody>
          <a:bodyPr>
            <a:noAutofit/>
          </a:bodyPr>
          <a:lstStyle/>
          <a:p>
            <a:r>
              <a:rPr lang="en-GB" sz="3200" b="1" dirty="0">
                <a:solidFill>
                  <a:srgbClr val="FFFFFF"/>
                </a:solidFill>
              </a:rPr>
              <a:t>TASG 2 </a:t>
            </a:r>
            <a:r>
              <a:rPr lang="en-GB" sz="3200" b="1" dirty="0" err="1">
                <a:solidFill>
                  <a:srgbClr val="FFFFFF"/>
                </a:solidFill>
              </a:rPr>
              <a:t>Adborth</a:t>
            </a:r>
            <a:r>
              <a:rPr lang="en-GB" sz="3200" b="1" dirty="0">
                <a:solidFill>
                  <a:srgbClr val="FFFFFF"/>
                </a:solidFill>
              </a:rPr>
              <a:t> </a:t>
            </a:r>
            <a:r>
              <a:rPr lang="en-GB" sz="3200" b="1" dirty="0" err="1">
                <a:solidFill>
                  <a:srgbClr val="FFFFFF"/>
                </a:solidFill>
              </a:rPr>
              <a:t>dinasyddion</a:t>
            </a:r>
            <a:r>
              <a:rPr lang="en-GB" sz="3200" b="1" dirty="0">
                <a:solidFill>
                  <a:srgbClr val="FFFFFF"/>
                </a:solidFill>
              </a:rPr>
              <a:t> </a:t>
            </a:r>
            <a:r>
              <a:rPr lang="en-GB" sz="3200" b="1" dirty="0" err="1">
                <a:solidFill>
                  <a:srgbClr val="FFFFFF"/>
                </a:solidFill>
              </a:rPr>
              <a:t>ar</a:t>
            </a:r>
            <a:r>
              <a:rPr lang="en-GB" sz="3200" b="1" dirty="0">
                <a:solidFill>
                  <a:srgbClr val="FFFFFF"/>
                </a:solidFill>
              </a:rPr>
              <a:t> </a:t>
            </a:r>
            <a:r>
              <a:rPr lang="en-GB" sz="3200" b="1" dirty="0" err="1">
                <a:solidFill>
                  <a:srgbClr val="FFFFFF"/>
                </a:solidFill>
              </a:rPr>
              <a:t>aseiniadau</a:t>
            </a:r>
            <a:br>
              <a:rPr lang="en-GB" sz="3200" b="1" dirty="0">
                <a:solidFill>
                  <a:srgbClr val="FFFFFF"/>
                </a:solidFill>
              </a:rPr>
            </a:br>
            <a:r>
              <a:rPr lang="en-GB" sz="3200" b="1" dirty="0">
                <a:solidFill>
                  <a:srgbClr val="FFFFFF"/>
                </a:solidFill>
              </a:rPr>
              <a:t>CRYNODEB – </a:t>
            </a:r>
            <a:r>
              <a:rPr lang="en-GB" sz="3200" b="1" dirty="0" err="1">
                <a:solidFill>
                  <a:srgbClr val="FFFFFF"/>
                </a:solidFill>
              </a:rPr>
              <a:t>Oedolion</a:t>
            </a:r>
            <a:r>
              <a:rPr lang="en-GB" sz="3200" b="1" dirty="0">
                <a:solidFill>
                  <a:srgbClr val="FFFFFF"/>
                </a:solidFill>
              </a:rPr>
              <a:t> </a:t>
            </a:r>
            <a:br>
              <a:rPr lang="en-GB" sz="3200" b="1" u="sng" dirty="0">
                <a:solidFill>
                  <a:srgbClr val="FFFFFF"/>
                </a:solidFill>
                <a:highlight>
                  <a:srgbClr val="FFFF00"/>
                </a:highlight>
              </a:rPr>
            </a:br>
            <a:endParaRPr lang="en-US" sz="3200" dirty="0">
              <a:solidFill>
                <a:srgbClr val="FFFFFF"/>
              </a:solidFill>
              <a:highlight>
                <a:srgbClr val="00FF00"/>
              </a:highlight>
            </a:endParaRPr>
          </a:p>
        </p:txBody>
      </p:sp>
      <p:sp>
        <p:nvSpPr>
          <p:cNvPr id="2" name="Footer Placeholder 1">
            <a:extLst>
              <a:ext uri="{FF2B5EF4-FFF2-40B4-BE49-F238E27FC236}">
                <a16:creationId xmlns:a16="http://schemas.microsoft.com/office/drawing/2014/main" id="{65EFCFCB-283A-DCD3-5572-201366820156}"/>
              </a:ext>
            </a:extLst>
          </p:cNvPr>
          <p:cNvSpPr>
            <a:spLocks noGrp="1"/>
          </p:cNvSpPr>
          <p:nvPr>
            <p:ph type="ftr" sz="quarter" idx="11"/>
          </p:nvPr>
        </p:nvSpPr>
        <p:spPr>
          <a:xfrm rot="5400000">
            <a:off x="-1827725" y="1984248"/>
            <a:ext cx="4114800" cy="365125"/>
          </a:xfrm>
        </p:spPr>
        <p:txBody>
          <a:bodyPr>
            <a:normAutofit/>
          </a:bodyPr>
          <a:lstStyle/>
          <a:p>
            <a:pPr algn="l">
              <a:spcAft>
                <a:spcPts val="600"/>
              </a:spcAft>
            </a:pPr>
            <a:r>
              <a:rPr lang="en-GB" sz="1100">
                <a:solidFill>
                  <a:srgbClr val="FFFFFF"/>
                </a:solidFill>
              </a:rPr>
              <a:t>PORTH AGORED - Consolidation of Social Work Practice Programme</a:t>
            </a:r>
          </a:p>
        </p:txBody>
      </p:sp>
      <p:sp>
        <p:nvSpPr>
          <p:cNvPr id="3" name="Slide Number Placeholder 2">
            <a:extLst>
              <a:ext uri="{FF2B5EF4-FFF2-40B4-BE49-F238E27FC236}">
                <a16:creationId xmlns:a16="http://schemas.microsoft.com/office/drawing/2014/main" id="{B0A5ABC7-2592-16E3-FA0A-DC274066BFBE}"/>
              </a:ext>
            </a:extLst>
          </p:cNvPr>
          <p:cNvSpPr>
            <a:spLocks noGrp="1"/>
          </p:cNvSpPr>
          <p:nvPr>
            <p:ph type="sldNum" sz="quarter" idx="12"/>
          </p:nvPr>
        </p:nvSpPr>
        <p:spPr>
          <a:xfrm>
            <a:off x="11704320" y="6455431"/>
            <a:ext cx="445913" cy="365125"/>
          </a:xfrm>
        </p:spPr>
        <p:txBody>
          <a:bodyPr>
            <a:normAutofit/>
          </a:bodyPr>
          <a:lstStyle/>
          <a:p>
            <a:pPr>
              <a:spcAft>
                <a:spcPts val="600"/>
              </a:spcAft>
            </a:pPr>
            <a:fld id="{0B6AE6A0-3EF2-408A-870E-EF48D545FFB4}" type="slidenum">
              <a:rPr lang="en-GB" sz="1100">
                <a:solidFill>
                  <a:schemeClr val="tx1">
                    <a:lumMod val="50000"/>
                    <a:lumOff val="50000"/>
                  </a:schemeClr>
                </a:solidFill>
              </a:rPr>
              <a:pPr>
                <a:spcAft>
                  <a:spcPts val="600"/>
                </a:spcAft>
              </a:pPr>
              <a:t>43</a:t>
            </a:fld>
            <a:endParaRPr lang="en-GB" sz="1100">
              <a:solidFill>
                <a:schemeClr val="tx1">
                  <a:lumMod val="50000"/>
                  <a:lumOff val="50000"/>
                </a:schemeClr>
              </a:solidFill>
            </a:endParaRPr>
          </a:p>
        </p:txBody>
      </p:sp>
      <p:sp>
        <p:nvSpPr>
          <p:cNvPr id="8" name="Rectangle 3">
            <a:extLst>
              <a:ext uri="{FF2B5EF4-FFF2-40B4-BE49-F238E27FC236}">
                <a16:creationId xmlns:a16="http://schemas.microsoft.com/office/drawing/2014/main" id="{7B536EC1-E20F-C074-E2BD-9084DE2463F2}"/>
              </a:ext>
            </a:extLst>
          </p:cNvPr>
          <p:cNvSpPr>
            <a:spLocks noChangeArrowheads="1"/>
          </p:cNvSpPr>
          <p:nvPr/>
        </p:nvSpPr>
        <p:spPr bwMode="auto">
          <a:xfrm>
            <a:off x="633844" y="1874000"/>
            <a:ext cx="10686567" cy="38523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100" b="0" i="0" u="none" strike="noStrike" cap="none" normalizeH="0" baseline="0" dirty="0">
                <a:ln>
                  <a:noFill/>
                </a:ln>
                <a:solidFill>
                  <a:srgbClr val="1F1F1F"/>
                </a:solidFill>
                <a:effectLst/>
                <a:latin typeface="inherit"/>
              </a:rPr>
              <a:t>O </a:t>
            </a:r>
            <a:r>
              <a:rPr kumimoji="0" lang="en-US" altLang="en-US" sz="2100" b="0" i="0" u="none" strike="noStrike" cap="none" normalizeH="0" baseline="0" dirty="0" err="1">
                <a:ln>
                  <a:noFill/>
                </a:ln>
                <a:solidFill>
                  <a:srgbClr val="1F1F1F"/>
                </a:solidFill>
                <a:effectLst/>
                <a:latin typeface="inherit"/>
              </a:rPr>
              <a:t>safbwynt</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defnyddiwr</a:t>
            </a:r>
            <a:r>
              <a:rPr kumimoji="0" lang="en-US" altLang="en-US" sz="2100" b="0" i="0" u="none" strike="noStrike" cap="none" normalizeH="0" baseline="0" dirty="0">
                <a:ln>
                  <a:noFill/>
                </a:ln>
                <a:solidFill>
                  <a:srgbClr val="1F1F1F"/>
                </a:solidFill>
                <a:effectLst/>
                <a:latin typeface="inherit"/>
              </a:rPr>
              <a:t> gwasanaeth;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100" b="0" i="0" u="none" strike="noStrike" cap="none" normalizeH="0" baseline="0" dirty="0" err="1">
                <a:ln>
                  <a:noFill/>
                </a:ln>
                <a:solidFill>
                  <a:srgbClr val="1F1F1F"/>
                </a:solidFill>
                <a:effectLst/>
                <a:latin typeface="inherit"/>
              </a:rPr>
              <a:t>Pethau</a:t>
            </a:r>
            <a:r>
              <a:rPr kumimoji="0" lang="en-US" altLang="en-US" sz="2100" b="0" i="0" u="none" strike="noStrike" cap="none" normalizeH="0" baseline="0" dirty="0">
                <a:ln>
                  <a:noFill/>
                </a:ln>
                <a:solidFill>
                  <a:srgbClr val="1F1F1F"/>
                </a:solidFill>
                <a:effectLst/>
                <a:latin typeface="inherit"/>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100" b="0" i="0" u="none" strike="noStrike" cap="none" normalizeH="0" baseline="0" dirty="0" err="1">
                <a:ln>
                  <a:noFill/>
                </a:ln>
                <a:solidFill>
                  <a:srgbClr val="1F1F1F"/>
                </a:solidFill>
                <a:effectLst/>
                <a:latin typeface="inherit"/>
              </a:rPr>
              <a:t>Cadarnhaol</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Roedd</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amlwg</a:t>
            </a:r>
            <a:r>
              <a:rPr kumimoji="0" lang="en-US" altLang="en-US" sz="2100" b="0" i="0" u="none" strike="noStrike" cap="none" normalizeH="0" baseline="0" dirty="0">
                <a:ln>
                  <a:noFill/>
                </a:ln>
                <a:solidFill>
                  <a:srgbClr val="1F1F1F"/>
                </a:solidFill>
                <a:effectLst/>
                <a:latin typeface="inherit"/>
              </a:rPr>
              <a:t> bod </a:t>
            </a:r>
            <a:r>
              <a:rPr kumimoji="0" lang="en-US" altLang="en-US" sz="2100" b="0" i="0" u="none" strike="noStrike" cap="none" normalizeH="0" baseline="0" dirty="0" err="1">
                <a:ln>
                  <a:noFill/>
                </a:ln>
                <a:solidFill>
                  <a:srgbClr val="1F1F1F"/>
                </a:solidFill>
                <a:effectLst/>
                <a:latin typeface="inherit"/>
              </a:rPr>
              <a:t>rhai</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dysgwyr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wedi</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ystyried</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meddyliau</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teimladau</a:t>
            </a:r>
            <a:r>
              <a:rPr kumimoji="0" lang="en-US" altLang="en-US" sz="2100" b="0" i="0" u="none" strike="noStrike" cap="none" normalizeH="0" baseline="0" dirty="0">
                <a:ln>
                  <a:noFill/>
                </a:ln>
                <a:solidFill>
                  <a:srgbClr val="1F1F1F"/>
                </a:solidFill>
                <a:effectLst/>
                <a:latin typeface="inherit"/>
              </a:rPr>
              <a:t> ac </a:t>
            </a:r>
            <a:r>
              <a:rPr kumimoji="0" lang="en-US" altLang="en-US" sz="2100" b="0" i="0" u="none" strike="noStrike" cap="none" normalizeH="0" baseline="0" dirty="0" err="1">
                <a:ln>
                  <a:noFill/>
                </a:ln>
                <a:solidFill>
                  <a:srgbClr val="1F1F1F"/>
                </a:solidFill>
                <a:effectLst/>
                <a:latin typeface="inherit"/>
              </a:rPr>
              <a:t>anghenion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cyfathrebu'r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unigolyn</a:t>
            </a:r>
            <a:r>
              <a:rPr kumimoji="0" lang="en-US" altLang="en-US" sz="2100" b="0" i="0" u="none" strike="noStrike" cap="none" normalizeH="0" baseline="0" dirty="0">
                <a:ln>
                  <a:noFill/>
                </a:ln>
                <a:solidFill>
                  <a:srgbClr val="1F1F1F"/>
                </a:solidFill>
                <a:effectLst/>
                <a:latin typeface="inherit"/>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100" b="0" i="0" u="none" strike="noStrike" cap="none" normalizeH="0" baseline="0" dirty="0">
                <a:ln>
                  <a:noFill/>
                </a:ln>
                <a:solidFill>
                  <a:srgbClr val="1F1F1F"/>
                </a:solidFill>
                <a:effectLst/>
                <a:latin typeface="inherit"/>
              </a:rPr>
              <a:t>"</a:t>
            </a:r>
            <a:r>
              <a:rPr kumimoji="0" lang="en-US" altLang="en-US" sz="2100" b="0" i="0" u="none" strike="noStrike" cap="none" normalizeH="0" baseline="0" dirty="0" err="1">
                <a:ln>
                  <a:noFill/>
                </a:ln>
                <a:solidFill>
                  <a:srgbClr val="1F1F1F"/>
                </a:solidFill>
                <a:effectLst/>
                <a:latin typeface="inherit"/>
              </a:rPr>
              <a:t>Roedd</a:t>
            </a:r>
            <a:r>
              <a:rPr kumimoji="0" lang="en-US" altLang="en-US" sz="2100" b="0" i="0" u="none" strike="noStrike" cap="none" normalizeH="0" baseline="0" dirty="0">
                <a:ln>
                  <a:noFill/>
                </a:ln>
                <a:solidFill>
                  <a:srgbClr val="1F1F1F"/>
                </a:solidFill>
                <a:effectLst/>
                <a:latin typeface="inherit"/>
              </a:rPr>
              <a:t> y </a:t>
            </a:r>
            <a:r>
              <a:rPr kumimoji="0" lang="en-US" altLang="en-US" sz="2100" b="0" i="0" u="none" strike="noStrike" cap="none" normalizeH="0" baseline="0" dirty="0" err="1">
                <a:ln>
                  <a:noFill/>
                </a:ln>
                <a:solidFill>
                  <a:srgbClr val="1F1F1F"/>
                </a:solidFill>
                <a:effectLst/>
                <a:latin typeface="inherit"/>
              </a:rPr>
              <a:t>dysgwr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deall</a:t>
            </a:r>
            <a:r>
              <a:rPr kumimoji="0" lang="en-US" altLang="en-US" sz="2100" b="0" i="0" u="none" strike="noStrike" cap="none" normalizeH="0" baseline="0" dirty="0">
                <a:ln>
                  <a:noFill/>
                </a:ln>
                <a:solidFill>
                  <a:srgbClr val="1F1F1F"/>
                </a:solidFill>
                <a:effectLst/>
                <a:latin typeface="inherit"/>
              </a:rPr>
              <a:t> yr </a:t>
            </a:r>
            <a:r>
              <a:rPr kumimoji="0" lang="en-US" altLang="en-US" sz="2100" b="0" i="0" u="none" strike="noStrike" cap="none" normalizeH="0" baseline="0" dirty="0" err="1">
                <a:ln>
                  <a:noFill/>
                </a:ln>
                <a:solidFill>
                  <a:srgbClr val="1F1F1F"/>
                </a:solidFill>
                <a:effectLst/>
                <a:latin typeface="inherit"/>
              </a:rPr>
              <a:t>hyn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roeddwn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i'n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ei</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ddweud</a:t>
            </a:r>
            <a:r>
              <a:rPr kumimoji="0" lang="en-US" altLang="en-US" sz="2100" b="0" i="0" u="none" strike="noStrike" cap="none" normalizeH="0" baseline="0" dirty="0">
                <a:ln>
                  <a:noFill/>
                </a:ln>
                <a:solidFill>
                  <a:srgbClr val="1F1F1F"/>
                </a:solidFill>
                <a:effectLst/>
                <a:latin typeface="inherit"/>
              </a:rPr>
              <a:t> a </a:t>
            </a:r>
            <a:r>
              <a:rPr kumimoji="0" lang="en-US" altLang="en-US" sz="2100" b="0" i="0" u="none" strike="noStrike" cap="none" normalizeH="0" baseline="0" dirty="0" err="1">
                <a:ln>
                  <a:noFill/>
                </a:ln>
                <a:solidFill>
                  <a:srgbClr val="1F1F1F"/>
                </a:solidFill>
                <a:effectLst/>
                <a:latin typeface="inherit"/>
              </a:rPr>
              <a:t>sut</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roeddwn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i'n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teimlo</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gwnaeth</a:t>
            </a:r>
            <a:r>
              <a:rPr kumimoji="0" lang="en-US" altLang="en-US" sz="2100" b="0" i="0" u="none" strike="noStrike" cap="none" normalizeH="0" baseline="0" dirty="0">
                <a:ln>
                  <a:noFill/>
                </a:ln>
                <a:solidFill>
                  <a:srgbClr val="1F1F1F"/>
                </a:solidFill>
                <a:effectLst/>
                <a:latin typeface="inherit"/>
              </a:rPr>
              <a:t> un </a:t>
            </a:r>
            <a:r>
              <a:rPr kumimoji="0" lang="en-US" altLang="en-US" sz="2100" b="0" i="0" u="none" strike="noStrike" cap="none" normalizeH="0" baseline="0" dirty="0" err="1">
                <a:ln>
                  <a:noFill/>
                </a:ln>
                <a:solidFill>
                  <a:srgbClr val="1F1F1F"/>
                </a:solidFill>
                <a:effectLst/>
                <a:latin typeface="inherit"/>
              </a:rPr>
              <a:t>arall</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sylw</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ba</a:t>
            </a:r>
            <a:r>
              <a:rPr kumimoji="0" lang="en-US" altLang="en-US" sz="2100" b="0" i="0" u="none" strike="noStrike" cap="none" normalizeH="0" baseline="0" dirty="0">
                <a:ln>
                  <a:noFill/>
                </a:ln>
                <a:solidFill>
                  <a:srgbClr val="1F1F1F"/>
                </a:solidFill>
                <a:effectLst/>
                <a:latin typeface="inherit"/>
              </a:rPr>
              <a:t> mor </a:t>
            </a:r>
            <a:r>
              <a:rPr kumimoji="0" lang="en-US" altLang="en-US" sz="2100" b="0" i="0" u="none" strike="noStrike" cap="none" normalizeH="0" baseline="0" dirty="0" err="1">
                <a:ln>
                  <a:noFill/>
                </a:ln>
                <a:solidFill>
                  <a:srgbClr val="1F1F1F"/>
                </a:solidFill>
                <a:effectLst/>
                <a:latin typeface="inherit"/>
              </a:rPr>
              <a:t>dda</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roedden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nhw'n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teimlo'n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rhan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o'r</a:t>
            </a:r>
            <a:r>
              <a:rPr kumimoji="0" lang="en-US" altLang="en-US" sz="2100" b="0" i="0" u="none" strike="noStrike" cap="none" normalizeH="0" baseline="0" dirty="0">
                <a:ln>
                  <a:noFill/>
                </a:ln>
                <a:solidFill>
                  <a:srgbClr val="1F1F1F"/>
                </a:solidFill>
                <a:effectLst/>
                <a:latin typeface="inherit"/>
              </a:rPr>
              <a:t> broses".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100" b="0" i="0" u="none" strike="noStrike" cap="none" normalizeH="0" baseline="0" dirty="0" err="1">
                <a:ln>
                  <a:noFill/>
                </a:ln>
                <a:solidFill>
                  <a:srgbClr val="1F1F1F"/>
                </a:solidFill>
                <a:effectLst/>
                <a:latin typeface="inherit"/>
              </a:rPr>
              <a:t>Pethau</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Negyddol</a:t>
            </a:r>
            <a:r>
              <a:rPr kumimoji="0" lang="en-US" altLang="en-US" sz="2100" b="0" i="0" u="none" strike="noStrike" cap="none" normalizeH="0" baseline="0" dirty="0">
                <a:ln>
                  <a:noFill/>
                </a:ln>
                <a:solidFill>
                  <a:srgbClr val="1F1F1F"/>
                </a:solidFill>
                <a:effectLst/>
                <a:latin typeface="inherit"/>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100" b="0" i="0" u="none" strike="noStrike" cap="none" normalizeH="0" baseline="0" dirty="0" err="1">
                <a:ln>
                  <a:noFill/>
                </a:ln>
                <a:solidFill>
                  <a:srgbClr val="1F1F1F"/>
                </a:solidFill>
                <a:effectLst/>
                <a:latin typeface="inherit"/>
              </a:rPr>
              <a:t>Diffyg</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cyfeiriad</a:t>
            </a:r>
            <a:r>
              <a:rPr kumimoji="0" lang="en-US" altLang="en-US" sz="2100" b="0" i="0" u="none" strike="noStrike" cap="none" normalizeH="0" baseline="0" dirty="0">
                <a:ln>
                  <a:noFill/>
                </a:ln>
                <a:solidFill>
                  <a:srgbClr val="1F1F1F"/>
                </a:solidFill>
                <a:effectLst/>
                <a:latin typeface="inherit"/>
              </a:rPr>
              <a:t> at </a:t>
            </a:r>
            <a:r>
              <a:rPr kumimoji="0" lang="en-US" altLang="en-US" sz="2100" b="0" i="0" u="none" strike="noStrike" cap="none" normalizeH="0" baseline="0" dirty="0" err="1">
                <a:ln>
                  <a:noFill/>
                </a:ln>
                <a:solidFill>
                  <a:srgbClr val="1F1F1F"/>
                </a:solidFill>
                <a:effectLst/>
                <a:latin typeface="inherit"/>
              </a:rPr>
              <a:t>gydweithio</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â'r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unigolyn</a:t>
            </a:r>
            <a:r>
              <a:rPr kumimoji="0" lang="en-US" altLang="en-US" sz="2100" b="0" i="0" u="none" strike="noStrike" cap="none" normalizeH="0" baseline="0" dirty="0">
                <a:ln>
                  <a:noFill/>
                </a:ln>
                <a:solidFill>
                  <a:srgbClr val="1F1F1F"/>
                </a:solidFill>
                <a:effectLst/>
                <a:latin typeface="inherit"/>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100" b="0" i="0" u="none" strike="noStrike" cap="none" normalizeH="0" baseline="0" dirty="0" err="1">
                <a:ln>
                  <a:noFill/>
                </a:ln>
                <a:solidFill>
                  <a:srgbClr val="1F1F1F"/>
                </a:solidFill>
                <a:effectLst/>
                <a:latin typeface="inherit"/>
              </a:rPr>
              <a:t>Gormod</a:t>
            </a:r>
            <a:r>
              <a:rPr kumimoji="0" lang="en-US" altLang="en-US" sz="2100" b="0" i="0" u="none" strike="noStrike" cap="none" normalizeH="0" baseline="0" dirty="0">
                <a:ln>
                  <a:noFill/>
                </a:ln>
                <a:solidFill>
                  <a:srgbClr val="1F1F1F"/>
                </a:solidFill>
                <a:effectLst/>
                <a:latin typeface="inherit"/>
              </a:rPr>
              <a:t> o </a:t>
            </a:r>
            <a:r>
              <a:rPr kumimoji="0" lang="en-US" altLang="en-US" sz="2100" b="0" i="0" u="none" strike="noStrike" cap="none" normalizeH="0" baseline="0" dirty="0" err="1">
                <a:ln>
                  <a:noFill/>
                </a:ln>
                <a:solidFill>
                  <a:srgbClr val="1F1F1F"/>
                </a:solidFill>
                <a:effectLst/>
                <a:latin typeface="inherit"/>
              </a:rPr>
              <a:t>ffocws</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ar</a:t>
            </a:r>
            <a:r>
              <a:rPr kumimoji="0" lang="en-US" altLang="en-US" sz="2100" b="0" i="0" u="none" strike="noStrike" cap="none" normalizeH="0" baseline="0" dirty="0">
                <a:ln>
                  <a:noFill/>
                </a:ln>
                <a:solidFill>
                  <a:srgbClr val="1F1F1F"/>
                </a:solidFill>
                <a:effectLst/>
                <a:latin typeface="inherit"/>
              </a:rPr>
              <a:t> y </a:t>
            </a:r>
            <a:r>
              <a:rPr kumimoji="0" lang="en-US" altLang="en-US" sz="2100" b="0" i="0" u="none" strike="noStrike" cap="none" normalizeH="0" baseline="0" dirty="0" err="1">
                <a:ln>
                  <a:noFill/>
                </a:ln>
                <a:solidFill>
                  <a:srgbClr val="1F1F1F"/>
                </a:solidFill>
                <a:effectLst/>
                <a:latin typeface="inherit"/>
              </a:rPr>
              <a:t>dysgwr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cyflawni</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gofynion</a:t>
            </a:r>
            <a:r>
              <a:rPr kumimoji="0" lang="en-US" altLang="en-US" sz="2100" b="0" i="0" u="none" strike="noStrike" cap="none" normalizeH="0" baseline="0" dirty="0">
                <a:ln>
                  <a:noFill/>
                </a:ln>
                <a:solidFill>
                  <a:srgbClr val="1F1F1F"/>
                </a:solidFill>
                <a:effectLst/>
                <a:latin typeface="inherit"/>
              </a:rPr>
              <a:t> y </a:t>
            </a:r>
            <a:r>
              <a:rPr kumimoji="0" lang="en-US" altLang="en-US" sz="2100" b="0" i="0" u="none" strike="noStrike" cap="none" normalizeH="0" baseline="0" dirty="0" err="1">
                <a:ln>
                  <a:noFill/>
                </a:ln>
                <a:solidFill>
                  <a:srgbClr val="1F1F1F"/>
                </a:solidFill>
                <a:effectLst/>
                <a:latin typeface="inherit"/>
              </a:rPr>
              <a:t>dasg</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hytrach</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na</a:t>
            </a:r>
            <a:r>
              <a:rPr kumimoji="0" lang="en-US" altLang="en-US" sz="2100" b="0" i="0" u="none" strike="noStrike" cap="none" normalizeH="0" baseline="0" dirty="0">
                <a:ln>
                  <a:noFill/>
                </a:ln>
                <a:solidFill>
                  <a:srgbClr val="1F1F1F"/>
                </a:solidFill>
                <a:effectLst/>
                <a:latin typeface="inherit"/>
              </a:rPr>
              <a:t> bod yr </a:t>
            </a:r>
            <a:r>
              <a:rPr kumimoji="0" lang="en-US" altLang="en-US" sz="2100" b="0" i="0" u="none" strike="noStrike" cap="none" normalizeH="0" baseline="0" dirty="0" err="1">
                <a:ln>
                  <a:noFill/>
                </a:ln>
                <a:solidFill>
                  <a:srgbClr val="1F1F1F"/>
                </a:solidFill>
                <a:effectLst/>
                <a:latin typeface="inherit"/>
              </a:rPr>
              <a:t>unigolyn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wrth</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wraidd</a:t>
            </a:r>
            <a:r>
              <a:rPr kumimoji="0" lang="en-US" altLang="en-US" sz="2100" b="0" i="0" u="none" strike="noStrike" cap="none" normalizeH="0" baseline="0" dirty="0">
                <a:ln>
                  <a:noFill/>
                </a:ln>
                <a:solidFill>
                  <a:srgbClr val="1F1F1F"/>
                </a:solidFill>
                <a:effectLst/>
                <a:latin typeface="inherit"/>
              </a:rPr>
              <a:t> yr </a:t>
            </a:r>
            <a:r>
              <a:rPr kumimoji="0" lang="en-US" altLang="en-US" sz="2100" b="0" i="0" u="none" strike="noStrike" cap="none" normalizeH="0" baseline="0" dirty="0" err="1">
                <a:ln>
                  <a:noFill/>
                </a:ln>
                <a:solidFill>
                  <a:srgbClr val="1F1F1F"/>
                </a:solidFill>
                <a:effectLst/>
                <a:latin typeface="inherit"/>
              </a:rPr>
              <a:t>ymyrraeth</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gyda'u</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holl</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anghenion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cyfathrebu</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cael</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eu</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cefnogi</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mewn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ffordd</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sy'n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canolbwyntio</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ar</a:t>
            </a:r>
            <a:r>
              <a:rPr kumimoji="0" lang="en-US" altLang="en-US" sz="2100" b="0" i="0" u="none" strike="noStrike" cap="none" normalizeH="0" baseline="0" dirty="0">
                <a:ln>
                  <a:noFill/>
                </a:ln>
                <a:solidFill>
                  <a:srgbClr val="1F1F1F"/>
                </a:solidFill>
                <a:effectLst/>
                <a:latin typeface="inherit"/>
              </a:rPr>
              <a:t> y person.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100" b="0" i="0" u="none" strike="noStrike" cap="none" normalizeH="0" baseline="0" dirty="0" err="1">
                <a:ln>
                  <a:noFill/>
                </a:ln>
                <a:solidFill>
                  <a:srgbClr val="1F1F1F"/>
                </a:solidFill>
                <a:effectLst/>
                <a:latin typeface="inherit"/>
              </a:rPr>
              <a:t>Gweler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atodiad</a:t>
            </a:r>
            <a:r>
              <a:rPr kumimoji="0" lang="en-US" altLang="en-US" sz="2100" b="0" i="0" u="none" strike="noStrike" cap="none" normalizeH="0" baseline="0" dirty="0">
                <a:ln>
                  <a:noFill/>
                </a:ln>
                <a:solidFill>
                  <a:srgbClr val="1F1F1F"/>
                </a:solidFill>
                <a:effectLst/>
                <a:latin typeface="inherit"/>
              </a:rPr>
              <a:t> 12 y </a:t>
            </a:r>
            <a:r>
              <a:rPr kumimoji="0" lang="en-US" altLang="en-US" sz="2100" b="0" i="0" u="none" strike="noStrike" cap="none" normalizeH="0" baseline="0" dirty="0" err="1">
                <a:ln>
                  <a:noFill/>
                </a:ln>
                <a:solidFill>
                  <a:srgbClr val="1F1F1F"/>
                </a:solidFill>
                <a:effectLst/>
                <a:latin typeface="inherit"/>
              </a:rPr>
              <a:t>llyfr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gwaith</a:t>
            </a:r>
            <a:r>
              <a:rPr kumimoji="0" lang="en-US" altLang="en-US" sz="2100" b="0" i="0" u="none" strike="noStrike" cap="none" normalizeH="0" baseline="0" dirty="0">
                <a:ln>
                  <a:noFill/>
                </a:ln>
                <a:solidFill>
                  <a:srgbClr val="1F1F1F"/>
                </a:solidFill>
                <a:effectLst/>
                <a:latin typeface="inherit"/>
              </a:rPr>
              <a:t> am </a:t>
            </a:r>
            <a:r>
              <a:rPr kumimoji="0" lang="en-US" altLang="en-US" sz="2100" b="0" i="0" u="none" strike="noStrike" cap="none" normalizeH="0" baseline="0" dirty="0" err="1">
                <a:ln>
                  <a:noFill/>
                </a:ln>
                <a:solidFill>
                  <a:srgbClr val="1F1F1F"/>
                </a:solidFill>
                <a:effectLst/>
                <a:latin typeface="inherit"/>
              </a:rPr>
              <a:t>adborth</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mwy</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manwl</a:t>
            </a:r>
            <a:r>
              <a:rPr kumimoji="0" lang="en-US" altLang="en-US" sz="2100" b="0" i="0" u="none" strike="noStrike" cap="none" normalizeH="0" baseline="0" dirty="0">
                <a:ln>
                  <a:noFill/>
                </a:ln>
                <a:solidFill>
                  <a:srgbClr val="1F1F1F"/>
                </a:solidFill>
                <a:effectLst/>
                <a:latin typeface="inherit"/>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75791114"/>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A3CD30A-1D01-F87D-35B8-FFCB40EDC23B}"/>
              </a:ext>
            </a:extLst>
          </p:cNvPr>
          <p:cNvSpPr>
            <a:spLocks noGrp="1"/>
          </p:cNvSpPr>
          <p:nvPr>
            <p:ph type="title"/>
          </p:nvPr>
        </p:nvSpPr>
        <p:spPr>
          <a:xfrm>
            <a:off x="459348" y="0"/>
            <a:ext cx="9688296" cy="1642969"/>
          </a:xfrm>
        </p:spPr>
        <p:txBody>
          <a:bodyPr anchor="b">
            <a:normAutofit fontScale="90000"/>
          </a:bodyPr>
          <a:lstStyle/>
          <a:p>
            <a:br>
              <a:rPr lang="en-GB" sz="3200" b="1" dirty="0"/>
            </a:br>
            <a:r>
              <a:rPr lang="en-GB" sz="3200" b="1" dirty="0"/>
              <a:t>TASG 2 </a:t>
            </a:r>
            <a:r>
              <a:rPr lang="en-GB" sz="3200" b="1" dirty="0" err="1"/>
              <a:t>Adborth</a:t>
            </a:r>
            <a:r>
              <a:rPr lang="en-GB" sz="3200" b="1" dirty="0"/>
              <a:t> </a:t>
            </a:r>
            <a:r>
              <a:rPr lang="en-GB" sz="3200" b="1" dirty="0" err="1"/>
              <a:t>dinasyddion</a:t>
            </a:r>
            <a:r>
              <a:rPr lang="en-GB" sz="3200" b="1" dirty="0"/>
              <a:t> </a:t>
            </a:r>
            <a:r>
              <a:rPr lang="en-GB" sz="3200" b="1" dirty="0" err="1"/>
              <a:t>ar</a:t>
            </a:r>
            <a:r>
              <a:rPr lang="en-GB" sz="3200" b="1" dirty="0"/>
              <a:t> </a:t>
            </a:r>
            <a:r>
              <a:rPr lang="en-GB" sz="3200" b="1" dirty="0" err="1"/>
              <a:t>aseiniadau</a:t>
            </a:r>
            <a:br>
              <a:rPr lang="en-GB" sz="3200" b="1" dirty="0"/>
            </a:br>
            <a:r>
              <a:rPr lang="en-GB" sz="3200" b="1" dirty="0"/>
              <a:t>CRYNODEB– Plant </a:t>
            </a:r>
            <a:br>
              <a:rPr lang="en-GB" sz="3700" b="1" u="sng" dirty="0">
                <a:highlight>
                  <a:srgbClr val="FFFF00"/>
                </a:highlight>
              </a:rPr>
            </a:br>
            <a:endParaRPr lang="en-US" sz="3700" dirty="0"/>
          </a:p>
        </p:txBody>
      </p:sp>
      <p:sp>
        <p:nvSpPr>
          <p:cNvPr id="2" name="Footer Placeholder 1">
            <a:extLst>
              <a:ext uri="{FF2B5EF4-FFF2-40B4-BE49-F238E27FC236}">
                <a16:creationId xmlns:a16="http://schemas.microsoft.com/office/drawing/2014/main" id="{649C9463-185F-7CAC-6767-4BAEBE87E16F}"/>
              </a:ext>
            </a:extLst>
          </p:cNvPr>
          <p:cNvSpPr>
            <a:spLocks noGrp="1"/>
          </p:cNvSpPr>
          <p:nvPr>
            <p:ph type="ftr" sz="quarter" idx="11"/>
          </p:nvPr>
        </p:nvSpPr>
        <p:spPr>
          <a:xfrm rot="5400000">
            <a:off x="-1780616" y="2066868"/>
            <a:ext cx="4114800" cy="365125"/>
          </a:xfrm>
        </p:spPr>
        <p:txBody>
          <a:bodyPr>
            <a:normAutofit/>
          </a:bodyPr>
          <a:lstStyle/>
          <a:p>
            <a:pPr algn="l">
              <a:spcAft>
                <a:spcPts val="600"/>
              </a:spcAft>
            </a:pPr>
            <a:r>
              <a:rPr lang="en-GB" sz="1100" dirty="0">
                <a:solidFill>
                  <a:schemeClr val="tx1">
                    <a:lumMod val="50000"/>
                    <a:lumOff val="50000"/>
                  </a:schemeClr>
                </a:solidFill>
              </a:rPr>
              <a:t>PORTH AGORED - Consolidation of Social Work Practice Programme</a:t>
            </a:r>
          </a:p>
        </p:txBody>
      </p:sp>
      <p:sp>
        <p:nvSpPr>
          <p:cNvPr id="5" name="Content Placeholder 4">
            <a:extLst>
              <a:ext uri="{FF2B5EF4-FFF2-40B4-BE49-F238E27FC236}">
                <a16:creationId xmlns:a16="http://schemas.microsoft.com/office/drawing/2014/main" id="{7CF5112D-8984-48CB-88E5-1959CBA3C189}"/>
              </a:ext>
            </a:extLst>
          </p:cNvPr>
          <p:cNvSpPr>
            <a:spLocks noGrp="1"/>
          </p:cNvSpPr>
          <p:nvPr>
            <p:ph idx="1"/>
          </p:nvPr>
        </p:nvSpPr>
        <p:spPr>
          <a:xfrm>
            <a:off x="459348" y="1116419"/>
            <a:ext cx="11353424" cy="5247598"/>
          </a:xfrm>
        </p:spPr>
        <p:txBody>
          <a:bodyPr anchor="t">
            <a:noAutofit/>
          </a:bodyPr>
          <a:lstStyle/>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Roedd sgiliau hunanymwybyddiaeth mewn rhai enghreifftiau yn rhannol. </a:t>
            </a: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Nid yw prosesau rheoli risg bob amser yn cydnabod cryfderau unigolyn, anghenion unigolyn, anghenion gofalwr, eu hamgylchiadau na'u llais yn llawn.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Tystiolaeth gyfyngedig o ddefnyddio sgiliau cyfathrebu cadarnhaol i helpu i reoli sefyllfaoedd lle mae trallod, gelyniaeth neu wrthwynebiad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Tystiolaeth rannol o gefnogi pobl i gymryd rhan mewn dod o hyd i ffyrdd creadigol o nodi eu canlyniadau (dymunol), gan adeiladu ar gryfderau, galluoedd a chyflawniadau; cyrraedd datrysiadau; ceisio cyflawni newid ystyrlon a hybu llesiant.</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Pwysleisiwch y defnydd o adlewyrchu beirniadol i werthuso ymarfer personol o ddadansoddi mewn asesiadau gwaith cymdeithasol yn cynnwys; gwneud llais yr unigolyn yn ganolog i asesiadau.</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Deallusrwydd emosiynol ac arddangosiad o reddf cyfyngedig mewn cwpl o enghreifftiau, sydd ei angen yn fawr i helpu gweithiwr proffesiynol i dynnu ar ei ystod o brofiadau ac adnabod ciwiau mewn sefyllfaoedd. Mae'r ffordd hon o weithio hefyd yn galluogi ymarferwyr i weld patrymau; ochr yn ochr ag adeiladu naratif am yr hyn y maent yn ei arsylwi (i lywio eu hymarfer/gwneud penderfyniadau).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r>
              <a:rPr lang="cy-GB" sz="1400" kern="100" dirty="0">
                <a:effectLst/>
                <a:latin typeface="Aptos" panose="020B0004020202020204" pitchFamily="34" charset="0"/>
                <a:ea typeface="Aptos" panose="020B0004020202020204" pitchFamily="34" charset="0"/>
                <a:cs typeface="Aptos" panose="020B0004020202020204" pitchFamily="34" charset="0"/>
              </a:rPr>
              <a:t>Ymddengys bod peth meddwl anhyblyg sy'n methu â chydnabod amrywiaeth, manteision posibl cymryd risgiau cadarnhaol a'r angen i hyrwyddo meddwl canlyniadol yn gadarnhaol (yn unol â galluoedd cyfathrebu penodol yr unigolyn, lefel dealltwriaeth ac anghenion datblygiadol).  Mae hyn yn hanfodol o ran (2.1.2) sefydlu </a:t>
            </a:r>
            <a:r>
              <a:rPr lang="cy-GB" sz="1400" kern="100" dirty="0" err="1">
                <a:effectLst/>
                <a:latin typeface="Aptos" panose="020B0004020202020204" pitchFamily="34" charset="0"/>
                <a:ea typeface="Aptos" panose="020B0004020202020204" pitchFamily="34" charset="0"/>
                <a:cs typeface="Aptos" panose="020B0004020202020204" pitchFamily="34" charset="0"/>
              </a:rPr>
              <a:t>cydgynhyrchu</a:t>
            </a:r>
            <a:r>
              <a:rPr lang="cy-GB" sz="1400" kern="100" dirty="0">
                <a:effectLst/>
                <a:latin typeface="Aptos" panose="020B0004020202020204" pitchFamily="34" charset="0"/>
                <a:ea typeface="Aptos" panose="020B0004020202020204" pitchFamily="34" charset="0"/>
                <a:cs typeface="Aptos" panose="020B0004020202020204" pitchFamily="34" charset="0"/>
              </a:rPr>
              <a:t> a phartneriaeth fel sail i gyfathrebu effeithiol mewn ystod o wahanol amgylchiadau.</a:t>
            </a:r>
            <a:endParaRPr lang="en-GB" sz="1400" dirty="0"/>
          </a:p>
        </p:txBody>
      </p:sp>
      <p:sp>
        <p:nvSpPr>
          <p:cNvPr id="12" name="Rectangle 11">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8728337B-2B7E-6237-B3E4-AB2F0CD0C6C7}"/>
              </a:ext>
            </a:extLst>
          </p:cNvPr>
          <p:cNvSpPr>
            <a:spLocks noGrp="1"/>
          </p:cNvSpPr>
          <p:nvPr>
            <p:ph type="sldNum" sz="quarter" idx="12"/>
          </p:nvPr>
        </p:nvSpPr>
        <p:spPr>
          <a:xfrm>
            <a:off x="11704320" y="6455664"/>
            <a:ext cx="448056" cy="365125"/>
          </a:xfrm>
        </p:spPr>
        <p:txBody>
          <a:bodyPr>
            <a:normAutofit/>
          </a:bodyPr>
          <a:lstStyle/>
          <a:p>
            <a:pPr>
              <a:spcAft>
                <a:spcPts val="600"/>
              </a:spcAft>
            </a:pPr>
            <a:fld id="{0B6AE6A0-3EF2-408A-870E-EF48D545FFB4}" type="slidenum">
              <a:rPr lang="en-GB" sz="1100">
                <a:solidFill>
                  <a:srgbClr val="FFFFFF"/>
                </a:solidFill>
              </a:rPr>
              <a:pPr>
                <a:spcAft>
                  <a:spcPts val="600"/>
                </a:spcAft>
              </a:pPr>
              <a:t>44</a:t>
            </a:fld>
            <a:endParaRPr lang="en-GB" sz="1100">
              <a:solidFill>
                <a:srgbClr val="FFFFFF"/>
              </a:solidFill>
            </a:endParaRPr>
          </a:p>
        </p:txBody>
      </p:sp>
    </p:spTree>
    <p:extLst>
      <p:ext uri="{BB962C8B-B14F-4D97-AF65-F5344CB8AC3E}">
        <p14:creationId xmlns:p14="http://schemas.microsoft.com/office/powerpoint/2010/main" val="2571272903"/>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9CA79672-6663-72E9-2E36-A27758EBB70D}"/>
              </a:ext>
            </a:extLst>
          </p:cNvPr>
          <p:cNvSpPr>
            <a:spLocks noGrp="1"/>
          </p:cNvSpPr>
          <p:nvPr>
            <p:ph type="title"/>
          </p:nvPr>
        </p:nvSpPr>
        <p:spPr>
          <a:xfrm>
            <a:off x="838200" y="365125"/>
            <a:ext cx="10515600" cy="1325563"/>
          </a:xfrm>
        </p:spPr>
        <p:txBody>
          <a:bodyPr>
            <a:normAutofit/>
          </a:bodyPr>
          <a:lstStyle/>
          <a:p>
            <a:r>
              <a:rPr lang="cy" sz="5400" b="0" i="0" u="none" strike="noStrike" cap="none" baseline="0" dirty="0">
                <a:effectLst/>
                <a:uFillTx/>
                <a:latin typeface="Calibri Light"/>
              </a:rPr>
              <a:t>Crynodeb</a:t>
            </a:r>
          </a:p>
        </p:txBody>
      </p:sp>
      <p:sp>
        <p:nvSpPr>
          <p:cNvPr id="2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BE231FFC-3397-4483-5499-E736F1A367F2}"/>
              </a:ext>
            </a:extLst>
          </p:cNvPr>
          <p:cNvSpPr>
            <a:spLocks noGrp="1"/>
          </p:cNvSpPr>
          <p:nvPr>
            <p:ph idx="1"/>
          </p:nvPr>
        </p:nvSpPr>
        <p:spPr>
          <a:xfrm>
            <a:off x="838200" y="1929383"/>
            <a:ext cx="10853928" cy="4563491"/>
          </a:xfrm>
        </p:spPr>
        <p:txBody>
          <a:bodyPr>
            <a:normAutofit/>
          </a:bodyPr>
          <a:lstStyle/>
          <a:p>
            <a:r>
              <a:rPr lang="cy" sz="2000" b="0" i="0" u="none" strike="noStrike" cap="none" baseline="0" dirty="0">
                <a:effectLst/>
                <a:uFillTx/>
              </a:rPr>
              <a:t>Gwnewch yr arsylwad cyn gynted â phosibl</a:t>
            </a:r>
          </a:p>
          <a:p>
            <a:r>
              <a:rPr lang="cy" sz="2000" b="0" i="0" u="none" strike="noStrike" cap="none" baseline="0" dirty="0">
                <a:effectLst/>
                <a:uFillTx/>
              </a:rPr>
              <a:t>Sicrhewch ganiatâd yr unigolyn ymlaen llaw ac ar adeg yr arsylwad</a:t>
            </a:r>
          </a:p>
          <a:p>
            <a:r>
              <a:rPr lang="en-US" sz="2000" dirty="0" err="1"/>
              <a:t>Ystyriwch</a:t>
            </a:r>
            <a:r>
              <a:rPr lang="en-US" sz="2000" dirty="0"/>
              <a:t> (</a:t>
            </a:r>
            <a:r>
              <a:rPr lang="en-US" sz="2000" dirty="0" err="1"/>
              <a:t>adlewyrchwch</a:t>
            </a:r>
            <a:r>
              <a:rPr lang="en-US" sz="2000" dirty="0"/>
              <a:t> </a:t>
            </a:r>
            <a:r>
              <a:rPr lang="en-US" sz="2000" dirty="0" err="1"/>
              <a:t>ar</a:t>
            </a:r>
            <a:r>
              <a:rPr lang="en-US" sz="2000" dirty="0"/>
              <a:t>) </a:t>
            </a:r>
            <a:r>
              <a:rPr lang="en-US" sz="2000" dirty="0" err="1"/>
              <a:t>effaith</a:t>
            </a:r>
            <a:r>
              <a:rPr lang="en-US" sz="2000" dirty="0"/>
              <a:t> yr </a:t>
            </a:r>
            <a:r>
              <a:rPr lang="en-US" sz="2000" dirty="0" err="1"/>
              <a:t>arsylwad</a:t>
            </a:r>
            <a:r>
              <a:rPr lang="en-US" sz="2000" dirty="0"/>
              <a:t> </a:t>
            </a:r>
            <a:r>
              <a:rPr lang="en-US" sz="2000" dirty="0" err="1"/>
              <a:t>ar</a:t>
            </a:r>
            <a:r>
              <a:rPr lang="en-US" sz="2000" dirty="0"/>
              <a:t> yr </a:t>
            </a:r>
            <a:r>
              <a:rPr lang="en-US" sz="2000" dirty="0" err="1"/>
              <a:t>unigolyn</a:t>
            </a:r>
            <a:r>
              <a:rPr lang="en-US" sz="2000" dirty="0"/>
              <a:t> </a:t>
            </a:r>
            <a:r>
              <a:rPr lang="cy-GB" sz="2000" dirty="0"/>
              <a:t>yng nghyd-destun adran Tasg 2</a:t>
            </a:r>
          </a:p>
          <a:p>
            <a:r>
              <a:rPr lang="cy" sz="2000" b="0" i="0" u="none" strike="noStrike" cap="none" baseline="0" dirty="0">
                <a:effectLst/>
                <a:uFillTx/>
              </a:rPr>
              <a:t>Ystyriwch ganlyniadau dysgu GCC ar gyfer y dasg hon a sut y byddwch yn eu cyflawni</a:t>
            </a:r>
          </a:p>
          <a:p>
            <a:r>
              <a:rPr lang="cy" sz="2000" b="0" i="0" u="none" strike="noStrike" cap="none" baseline="0" dirty="0">
                <a:effectLst/>
                <a:uFillTx/>
              </a:rPr>
              <a:t>Rhowch y manylion yn yr adran cyd-destun gan sicrhau eich bod yn cwmpasu amcanion, cyd-destun daearyddol a deddfwriaethol yn ogystal â diwylliant, ethnigrwydd, anghenion iaith a chael caniatâd/</a:t>
            </a:r>
            <a:r>
              <a:rPr lang="cy" sz="2000" dirty="0"/>
              <a:t>effaith</a:t>
            </a:r>
          </a:p>
          <a:p>
            <a:r>
              <a:rPr lang="cy-GB" sz="2000" dirty="0"/>
              <a:t>Defnyddiwch fyfyrdod beirniadol i fyfyrio ar; dulliau cyfathrebu, cydweithio, mabwysiadu dull sy'n canolbwyntio ar y person, gwerthoedd a moeseg (gan gynnwys y Cod Ymarfer Proffesiynol), y "cynnig gweithredol" a Mwy na Geiriau yn Unig.</a:t>
            </a:r>
          </a:p>
          <a:p>
            <a:r>
              <a:rPr lang="cy" sz="2000" b="0" i="0" u="none" strike="noStrike" cap="none" baseline="0" dirty="0">
                <a:effectLst/>
                <a:uFillTx/>
              </a:rPr>
              <a:t>Gwnewch yn siŵr eich bod yn ateb y cwestiwn yn llawn ac yn rhoi cyfeiriadau </a:t>
            </a:r>
          </a:p>
          <a:p>
            <a:r>
              <a:rPr lang="cy" sz="2000" b="0" i="0" u="none" strike="noStrike" cap="none" baseline="0" dirty="0">
                <a:effectLst/>
                <a:uFillTx/>
              </a:rPr>
              <a:t>Sicrhewch eich bod yn trafod yr hoffai’r arsyllwr gael adborth ar ôl yr arsylwad gan yr unigolyn a chynnwys yr adborth hwn yn eich cyflwyniad terfynol. </a:t>
            </a:r>
          </a:p>
        </p:txBody>
      </p:sp>
      <p:sp>
        <p:nvSpPr>
          <p:cNvPr id="7" name="Footer Placeholder 6">
            <a:extLst>
              <a:ext uri="{FF2B5EF4-FFF2-40B4-BE49-F238E27FC236}">
                <a16:creationId xmlns:a16="http://schemas.microsoft.com/office/drawing/2014/main" id="{E72C465F-3E66-C871-6193-5010FD3496DB}"/>
              </a:ext>
            </a:extLst>
          </p:cNvPr>
          <p:cNvSpPr>
            <a:spLocks noGrp="1"/>
          </p:cNvSpPr>
          <p:nvPr>
            <p:ph type="ftr" sz="quarter" idx="11"/>
          </p:nvPr>
        </p:nvSpPr>
        <p:spPr>
          <a:xfrm>
            <a:off x="4038600" y="6356350"/>
            <a:ext cx="4114800" cy="365125"/>
          </a:xfrm>
        </p:spPr>
        <p:txBody>
          <a:bodyPr>
            <a:normAutofit/>
          </a:bodyPr>
          <a:lstStyle/>
          <a:p>
            <a:pPr>
              <a:lnSpc>
                <a:spcPct val="90000"/>
              </a:lnSpc>
              <a:spcAft>
                <a:spcPts val="600"/>
              </a:spcAft>
            </a:pPr>
            <a:r>
              <a:rPr lang="cy" sz="1000" b="0" i="0" u="none" strike="noStrike" cap="none" baseline="0" dirty="0">
                <a:effectLst/>
                <a:uFillTx/>
                <a:latin typeface="Calibri"/>
              </a:rPr>
              <a:t>PORTH AGORED - </a:t>
            </a:r>
            <a:r>
              <a:rPr lang="en-GB" sz="1000" b="0" i="0" u="none" strike="noStrike" cap="none" baseline="0" dirty="0" err="1">
                <a:effectLst/>
                <a:uFillTx/>
                <a:latin typeface="Calibri"/>
              </a:rPr>
              <a:t>Cadarnhau</a:t>
            </a:r>
            <a:r>
              <a:rPr lang="cy" sz="1000" b="0" i="0" u="none" strike="noStrike" cap="none" baseline="0" dirty="0">
                <a:effectLst/>
                <a:uFillTx/>
                <a:latin typeface="Calibri"/>
              </a:rPr>
              <a:t>'r Rhaglen Ymarfer Gwaith Cymdeithasol</a:t>
            </a:r>
          </a:p>
        </p:txBody>
      </p:sp>
      <p:sp>
        <p:nvSpPr>
          <p:cNvPr id="8" name="Slide Number Placeholder 7">
            <a:extLst>
              <a:ext uri="{FF2B5EF4-FFF2-40B4-BE49-F238E27FC236}">
                <a16:creationId xmlns:a16="http://schemas.microsoft.com/office/drawing/2014/main" id="{DCC244D7-2BDE-E2F4-B963-DE35BBFD87E7}"/>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45</a:t>
            </a:fld>
            <a:endParaRPr lang="en-GB" dirty="0"/>
          </a:p>
        </p:txBody>
      </p:sp>
    </p:spTree>
    <p:extLst>
      <p:ext uri="{BB962C8B-B14F-4D97-AF65-F5344CB8AC3E}">
        <p14:creationId xmlns:p14="http://schemas.microsoft.com/office/powerpoint/2010/main" val="1815672100"/>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1137036" y="548640"/>
            <a:ext cx="9543405" cy="1188720"/>
          </a:xfrm>
        </p:spPr>
        <p:txBody>
          <a:bodyPr>
            <a:normAutofit/>
          </a:bodyPr>
          <a:lstStyle/>
          <a:p>
            <a:r>
              <a:rPr lang="cy" sz="4400" b="0" i="0" u="none" strike="noStrike" cap="none" baseline="0">
                <a:solidFill>
                  <a:srgbClr val="262626"/>
                </a:solidFill>
                <a:effectLst/>
                <a:uFillTx/>
                <a:latin typeface="Calibri Light"/>
              </a:rPr>
              <a:t>Gofynion Gweithdy 3 </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idx="1"/>
          </p:nvPr>
        </p:nvSpPr>
        <p:spPr>
          <a:xfrm>
            <a:off x="1264024" y="1737360"/>
            <a:ext cx="9790940" cy="4618989"/>
          </a:xfrm>
        </p:spPr>
        <p:txBody>
          <a:bodyPr anchor="ctr">
            <a:normAutofit lnSpcReduction="10000"/>
          </a:bodyPr>
          <a:lstStyle/>
          <a:p>
            <a:r>
              <a:rPr lang="cy" sz="2800" b="0" i="0" u="none" strike="noStrike" cap="none" baseline="0" dirty="0">
                <a:solidFill>
                  <a:srgbClr val="262626"/>
                </a:solidFill>
                <a:effectLst/>
                <a:uFillTx/>
                <a:latin typeface="Calibri"/>
              </a:rPr>
              <a:t>Cwblhewch, mewn trafodaeth â'ch mentoriaid, drafft o Dasg 1 rhan (a) o'r portffolio</a:t>
            </a:r>
          </a:p>
          <a:p>
            <a:r>
              <a:rPr lang="cy" sz="2800" b="0" i="0" u="none" strike="noStrike" cap="none" baseline="0" dirty="0">
                <a:solidFill>
                  <a:srgbClr val="262626"/>
                </a:solidFill>
                <a:effectLst/>
                <a:uFillTx/>
                <a:latin typeface="Calibri"/>
              </a:rPr>
              <a:t>Mewn trafodaeth â’ch mentor/goruchwyliwr, ystyriwch achos addas ar gyfer yr aseiniad diogelu Tasg 3 i’w drafod yn y gweithdy nesaf. </a:t>
            </a:r>
          </a:p>
          <a:p>
            <a:r>
              <a:rPr lang="cy" sz="2800" b="0" i="0" u="none" strike="noStrike" cap="none" baseline="0" dirty="0">
                <a:solidFill>
                  <a:srgbClr val="262626"/>
                </a:solidFill>
                <a:effectLst/>
                <a:uFillTx/>
                <a:latin typeface="Calibri"/>
              </a:rPr>
              <a:t>Gweler Tasg 3 y portffolio a'r canlyniadau dysgu yn y llawlyfr am fanylion pellach</a:t>
            </a:r>
          </a:p>
          <a:p>
            <a:r>
              <a:rPr lang="cy" sz="2800" b="0" i="0" u="none" strike="noStrike" cap="none" baseline="0" dirty="0">
                <a:solidFill>
                  <a:srgbClr val="262626"/>
                </a:solidFill>
                <a:effectLst/>
                <a:uFillTx/>
                <a:latin typeface="Calibri"/>
              </a:rPr>
              <a:t>Ewch i hyb Gofal Cymdeithasol Cymru ac edrychwch ar Ddeddf Gwasanaethau Cymdeithasol a Llesiant (Cymru) 2014 mewn perthynas ag Asesu a Diogelu (Cod Ymarfer) </a:t>
            </a:r>
            <a:r>
              <a:rPr lang="cy" sz="2800" b="0" i="0" u="none" strike="noStrike" cap="none" baseline="0" dirty="0">
                <a:solidFill>
                  <a:srgbClr val="262626"/>
                </a:solidFill>
                <a:effectLst/>
                <a:uFillTx/>
                <a:latin typeface="Calibri"/>
                <a:hlinkClick r:id="rId3" history="0"/>
              </a:rPr>
              <a:t>https://gofalcymdeithasol.cymru/adnoddau/hyb- gwybodaeth-a-dysgu</a:t>
            </a:r>
          </a:p>
          <a:p>
            <a:pPr marL="109537" indent="0">
              <a:buNone/>
            </a:pPr>
            <a:endParaRPr lang="en-GB" sz="2000" dirty="0">
              <a:solidFill>
                <a:schemeClr val="tx1">
                  <a:lumMod val="85000"/>
                  <a:lumOff val="15000"/>
                </a:schemeClr>
              </a:solidFill>
            </a:endParaRPr>
          </a:p>
        </p:txBody>
      </p:sp>
      <p:sp>
        <p:nvSpPr>
          <p:cNvPr id="14" name="Freeform: Shape 13">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756EB185-F431-DF04-286B-24E7D8D0A3E2}"/>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CC2797C0-BB70-99A5-3AE5-648DF0DC962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46</a:t>
            </a:fld>
            <a:endParaRPr lang="en-GB" sz="1000"/>
          </a:p>
        </p:txBody>
      </p:sp>
    </p:spTree>
    <p:extLst>
      <p:ext uri="{BB962C8B-B14F-4D97-AF65-F5344CB8AC3E}">
        <p14:creationId xmlns:p14="http://schemas.microsoft.com/office/powerpoint/2010/main" val="2015288732"/>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cy" sz="4400" b="0" i="0" u="none" strike="noStrike" cap="none" baseline="0">
                <a:solidFill>
                  <a:srgbClr val="000000"/>
                </a:solidFill>
                <a:effectLst/>
                <a:uFillTx/>
                <a:latin typeface="Calibri Light"/>
              </a:rPr>
              <a:t>Gwerthusiad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609600" y="1416050"/>
          <a:ext cx="5386917" cy="4624985"/>
        </p:xfrm>
        <a:graphic>
          <a:graphicData uri="http://schemas.openxmlformats.org/drawingml/2006/table">
            <a:tbl>
              <a:tblPr firstRow="1" firstCol="1" bandRow="1">
                <a:noFill/>
                <a:tableStyleId>{5C22544A-7EE6-4342-B048-85BDC9FD1C3A}</a:tableStyleId>
              </a:tblPr>
              <a:tblGrid>
                <a:gridCol w="5386917">
                  <a:extLst>
                    <a:ext uri="{9D8B030D-6E8A-4147-A177-3AD203B41FA5}">
                      <a16:colId xmlns:a16="http://schemas.microsoft.com/office/drawing/2014/main" val="3659162764"/>
                    </a:ext>
                  </a:extLst>
                </a:gridCol>
              </a:tblGrid>
              <a:tr h="1399510">
                <a:tc>
                  <a:txBody>
                    <a:bodyPr/>
                    <a:lstStyle/>
                    <a:p>
                      <a:r>
                        <a:rPr lang="cy" sz="1900" b="1" i="0" u="none" strike="noStrike" cap="none" baseline="0">
                          <a:solidFill>
                            <a:srgbClr val="FFFFFF"/>
                          </a:solidFill>
                          <a:effectLst/>
                          <a:uFillTx/>
                          <a:latin typeface="Calibri"/>
                        </a:rPr>
                        <a:t>Beth yn eich barn chi weithiodd yn dda yn y gweithdy/beth oedd yn ddefnyddiol i chi heddiw?</a:t>
                      </a:r>
                    </a:p>
                  </a:txBody>
                  <a:tcPr marL="265784" marR="159470" marT="159470" marB="1594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442194">
                <a:tc>
                  <a:txBody>
                    <a:bodyPr/>
                    <a:lstStyle/>
                    <a:p>
                      <a:r>
                        <a:rPr lang="cy" sz="1900" b="1" i="0" u="none" strike="noStrike" cap="none" baseline="0">
                          <a:solidFill>
                            <a:srgbClr val="FFFFFF"/>
                          </a:solidFill>
                          <a:effectLst/>
                          <a:uFillTx/>
                          <a:latin typeface="Calibri"/>
                        </a:rPr>
                        <a:t>A oedd unrhyw beth nad oeddech yn meddwl a weithiodd cystal? </a:t>
                      </a:r>
                    </a:p>
                    <a:p>
                      <a:r>
                        <a:rPr lang="en-GB" sz="1900" b="1">
                          <a:solidFill>
                            <a:srgbClr val="FFFFFF"/>
                          </a:solidFill>
                          <a:effectLst/>
                        </a:rPr>
                        <a:t> </a:t>
                      </a:r>
                      <a:endParaRPr lang="en-GB" sz="19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783281">
                <a:tc>
                  <a:txBody>
                    <a:bodyPr/>
                    <a:lstStyle/>
                    <a:p>
                      <a:r>
                        <a:rPr lang="cy" sz="1900" b="1" i="0" u="none" strike="noStrike" cap="none" baseline="0">
                          <a:solidFill>
                            <a:srgbClr val="FFFFFF"/>
                          </a:solidFill>
                          <a:effectLst/>
                          <a:uFillTx/>
                          <a:latin typeface="Calibri"/>
                        </a:rPr>
                        <a:t>A oes gennych unrhyw awgrymiadau am ffyrdd y gallwn wella'r gweithdai hyn?</a:t>
                      </a:r>
                    </a:p>
                    <a:p>
                      <a:br>
                        <a:rPr lang="en-GB" sz="1900" b="1">
                          <a:solidFill>
                            <a:srgbClr val="FFFFFF"/>
                          </a:solidFill>
                          <a:effectLst/>
                        </a:rPr>
                      </a:br>
                      <a:endParaRPr lang="en-GB" sz="19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6399212" y="1690688"/>
            <a:ext cx="5183188" cy="3684588"/>
          </a:xfrm>
        </p:spPr>
        <p:txBody>
          <a:bodyPr wrap="square" anchor="t">
            <a:normAutofit fontScale="92500" lnSpcReduction="10000"/>
          </a:bodyPr>
          <a:lstStyle/>
          <a:p>
            <a:pPr>
              <a:spcAft>
                <a:spcPts val="600"/>
              </a:spcAft>
            </a:pPr>
            <a:r>
              <a:rPr lang="cy" sz="2800" b="0" i="0" u="none" strike="noStrike" cap="none" baseline="0" dirty="0">
                <a:solidFill>
                  <a:srgbClr val="000000"/>
                </a:solidFill>
                <a:effectLst/>
                <a:uFillTx/>
                <a:latin typeface="Calibri"/>
              </a:rPr>
              <a:t>Bydd yr hyfforddwyr yn eich gadael am 5 munud i wneud gwerthusiad o'r diwrnod. </a:t>
            </a:r>
          </a:p>
          <a:p>
            <a:pPr>
              <a:spcAft>
                <a:spcPts val="600"/>
              </a:spcAft>
            </a:pPr>
            <a:r>
              <a:rPr lang="cy" sz="2800" b="0" i="0" u="none" strike="noStrike" cap="none" baseline="0">
                <a:solidFill>
                  <a:srgbClr val="000000"/>
                </a:solidFill>
                <a:effectLst/>
                <a:uFillTx/>
                <a:latin typeface="Calibri"/>
              </a:rPr>
              <a:t>A fyddai modd i un ohonoch gymryd nodiadau o'r adborth gan y grŵp a'i drosglwyddo i'r hyfforddwr (naill ai teipiwch yn y blwch trafod/sgwrsio os ar-lein neu ar siart droi os wyneb yn wyneb). </a:t>
            </a:r>
          </a:p>
          <a:p>
            <a:pPr marL="109537" indent="0">
              <a:spcAft>
                <a:spcPts val="600"/>
              </a:spcAft>
              <a:buNone/>
            </a:pPr>
            <a:r>
              <a:rPr lang="cy" sz="2800" b="0" i="0" u="none" strike="noStrike" cap="none" baseline="0" dirty="0">
                <a:solidFill>
                  <a:srgbClr val="000000"/>
                </a:solidFill>
                <a:effectLst/>
                <a:uFillTx/>
                <a:latin typeface="Calibri"/>
              </a:rPr>
              <a:t>                 Diolch.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47</a:t>
            </a:fld>
            <a:endParaRPr lang="en-GB" altLang="en-US"/>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a:xfrm>
            <a:off x="4038600" y="6356350"/>
            <a:ext cx="487001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extLst>
      <p:ext uri="{BB962C8B-B14F-4D97-AF65-F5344CB8AC3E}">
        <p14:creationId xmlns:p14="http://schemas.microsoft.com/office/powerpoint/2010/main" val="2182308461"/>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OS" val="Microsoft Windows NT 10.0"/>
  <p:tag name="AS_RELEASE_DATE" val="2017.10.31"/>
  <p:tag name="AS_TITLE" val="Aspose.Slides for Java"/>
  <p:tag name="AS_VERSION" val="17.1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20262</TotalTime>
  <Words>5488</Words>
  <Application>Microsoft Macintosh PowerPoint</Application>
  <PresentationFormat>Widescreen</PresentationFormat>
  <Paragraphs>493</Paragraphs>
  <Slides>47</Slides>
  <Notes>43</Notes>
  <HiddenSlides>3</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47</vt:i4>
      </vt:variant>
    </vt:vector>
  </HeadingPairs>
  <TitlesOfParts>
    <vt:vector size="57" baseType="lpstr">
      <vt:lpstr>Aptos</vt:lpstr>
      <vt:lpstr>Arial</vt:lpstr>
      <vt:lpstr>Calibri</vt:lpstr>
      <vt:lpstr>Calibri Light</vt:lpstr>
      <vt:lpstr>canada-type-gibson</vt:lpstr>
      <vt:lpstr>Euphemia</vt:lpstr>
      <vt:lpstr>Helvetica</vt:lpstr>
      <vt:lpstr>inherit</vt:lpstr>
      <vt:lpstr>Wingdings 3</vt:lpstr>
      <vt:lpstr>Office Theme</vt:lpstr>
      <vt:lpstr>Porth Agored Tystysgrif i Raddedigion</vt:lpstr>
      <vt:lpstr>Rheolau Sylfaenol/Disgwyliadau</vt:lpstr>
      <vt:lpstr>Nodau </vt:lpstr>
      <vt:lpstr>Arsylwad o ymarfer - Tasg 2</vt:lpstr>
      <vt:lpstr>Caniatâd/Cydsyniad</vt:lpstr>
      <vt:lpstr>Caniatâd/Cydsyniad</vt:lpstr>
      <vt:lpstr>Cwestiwn - Tasg 2</vt:lpstr>
      <vt:lpstr>Canlyniadau Dysgu GCC  Tasg 2 - Arsylwi ac adborth</vt:lpstr>
      <vt:lpstr>Canlyniad Dysgu 1</vt:lpstr>
      <vt:lpstr>Cydweithio/Cydgynhyrchu</vt:lpstr>
      <vt:lpstr>Diffiniad o Gydweithio a Chydgynhyrchu</vt:lpstr>
      <vt:lpstr>Canolbwyntio ar y Dinesydd/Canolbwyntio ar Ganlyniadau </vt:lpstr>
      <vt:lpstr>Meddwl yn Feirniadol mewn Ymarfer Cydweithredol Effeithiol</vt:lpstr>
      <vt:lpstr>PowerPoint Presentation</vt:lpstr>
      <vt:lpstr>Modelau Cyfranogiad</vt:lpstr>
      <vt:lpstr> Ymarfer 2  Modelau Cyfranogiad </vt:lpstr>
      <vt:lpstr>Yr Hyn sy'n Wirioneddol Bwysig </vt:lpstr>
      <vt:lpstr>Cyd-destun Cymreig o fewn Tasg 2 - Arsylwad  </vt:lpstr>
      <vt:lpstr>Census 2021 Canran y bobl 3 oed neu hŷn sy’n gallu siarad Cymraeg, yn ôl ACEHI, 2021 </vt:lpstr>
      <vt:lpstr>Deddf Gwasanaethau Cymdeithasol a Llesiant (Cymru) 2014  Y Cynnig Rhagweithiol - Mwy Na Geiriau (Llywodraeth Cymru, 2022-2027) </vt:lpstr>
      <vt:lpstr>Mwy na Geiriau</vt:lpstr>
      <vt:lpstr>Trafodaeth grŵp </vt:lpstr>
      <vt:lpstr>Mesur y Gymraeg (Cymru), 2011</vt:lpstr>
      <vt:lpstr> Dimensiynau Gweithio yng Nghymru </vt:lpstr>
      <vt:lpstr>Dimensiynau Gweithio yng Nghymru </vt:lpstr>
      <vt:lpstr>PowerPoint Presentation</vt:lpstr>
      <vt:lpstr>Anghenion Ychwanegol  Grwpiau Ethnig Lleiafrifol yng Nghymru</vt:lpstr>
      <vt:lpstr>Canlyniad Dysgu 2  </vt:lpstr>
      <vt:lpstr>Canlyniad Dysgu 2 – Dadansoddiad Manwl</vt:lpstr>
      <vt:lpstr>Cyfathrebu Effeithiol </vt:lpstr>
      <vt:lpstr>Cyfathrebu Effeithiol </vt:lpstr>
      <vt:lpstr>Rhwystrau i Gyfathrebu</vt:lpstr>
      <vt:lpstr>Model adlewyrchu SHARE  (Maclean, Finch a Tedam, 2018) </vt:lpstr>
      <vt:lpstr>Ymarfer 4 – Arsylwad o Ymarfer</vt:lpstr>
      <vt:lpstr>Sgiliau Cam Cyntaf ac Ail Gam</vt:lpstr>
      <vt:lpstr>Anghenion Gwahanol</vt:lpstr>
      <vt:lpstr>Beth mae’r unigolion/teuluoedd/gofalwyr yr ydym yn gweithio â hwy yn ei ddweud:</vt:lpstr>
      <vt:lpstr>PowerPoint Presentation</vt:lpstr>
      <vt:lpstr>Adborth a sylwadau gan bobl sydd angen gofal a chymorth a/neu eu gofalwyr</vt:lpstr>
      <vt:lpstr>PowerPoint Presentation</vt:lpstr>
      <vt:lpstr> Adborth gan y bobl rydych chi'n gweithio gyda nhw </vt:lpstr>
      <vt:lpstr>             Arsylwadau Rhithiol</vt:lpstr>
      <vt:lpstr>TASG 2 Adborth dinasyddion ar aseiniadau CRYNODEB – Oedolion  </vt:lpstr>
      <vt:lpstr> TASG 2 Adborth dinasyddion ar aseiniadau CRYNODEB– Plant  </vt:lpstr>
      <vt:lpstr>Crynodeb</vt:lpstr>
      <vt:lpstr>Gofynion Gweithdy 3 </vt:lpstr>
      <vt:lpstr>Gwerthusiad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2</dc:title>
  <dc:creator>Paula Mccreary</dc:creator>
  <cp:lastModifiedBy>Paula McCreary</cp:lastModifiedBy>
  <cp:revision>82</cp:revision>
  <dcterms:created xsi:type="dcterms:W3CDTF">2020-10-12T10:48:29Z</dcterms:created>
  <dcterms:modified xsi:type="dcterms:W3CDTF">2026-05-11T09:46:08Z</dcterms:modified>
</cp:coreProperties>
</file>