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handoutMasterIdLst>
    <p:handoutMasterId r:id="rId14"/>
  </p:handoutMasterIdLst>
  <p:sldIdLst>
    <p:sldId id="256" r:id="rId5"/>
    <p:sldId id="257" r:id="rId6"/>
    <p:sldId id="258" r:id="rId7"/>
    <p:sldId id="259" r:id="rId8"/>
    <p:sldId id="260" r:id="rId9"/>
    <p:sldId id="316" r:id="rId10"/>
    <p:sldId id="261" r:id="rId11"/>
    <p:sldId id="262" r:id="rId1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767" autoAdjust="0"/>
  </p:normalViewPr>
  <p:slideViewPr>
    <p:cSldViewPr>
      <p:cViewPr varScale="1">
        <p:scale>
          <a:sx n="83" d="100"/>
          <a:sy n="83" d="100"/>
        </p:scale>
        <p:origin x="2424" y="78"/>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15/10/2018</a:t>
            </a:fld>
            <a:endParaRPr lang="en-GB" dirty="0"/>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8D4FFA4-F19C-4939-B9A9-9C60295EBF09}" type="datetimeFigureOut">
              <a:rPr lang="en-GB" smtClean="0"/>
              <a:t>15/10/2018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1</a:t>
            </a:fld>
            <a:endParaRPr lang="en-GB"/>
          </a:p>
        </p:txBody>
      </p:sp>
    </p:spTree>
    <p:extLst>
      <p:ext uri="{BB962C8B-B14F-4D97-AF65-F5344CB8AC3E}">
        <p14:creationId xmlns:p14="http://schemas.microsoft.com/office/powerpoint/2010/main" val="243373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2</a:t>
            </a:fld>
            <a:endParaRPr lang="en-GB"/>
          </a:p>
        </p:txBody>
      </p:sp>
    </p:spTree>
    <p:extLst>
      <p:ext uri="{BB962C8B-B14F-4D97-AF65-F5344CB8AC3E}">
        <p14:creationId xmlns:p14="http://schemas.microsoft.com/office/powerpoint/2010/main" val="1435855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3</a:t>
            </a:fld>
            <a:endParaRPr lang="en-GB"/>
          </a:p>
        </p:txBody>
      </p:sp>
    </p:spTree>
    <p:extLst>
      <p:ext uri="{BB962C8B-B14F-4D97-AF65-F5344CB8AC3E}">
        <p14:creationId xmlns:p14="http://schemas.microsoft.com/office/powerpoint/2010/main" val="2030347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https://www.youtube.com/watch?v=HGY9i8iJu94       This is the URL for this video – it can be accessed </a:t>
            </a:r>
            <a:r>
              <a:rPr lang="en-GB"/>
              <a:t>on YouTube </a:t>
            </a:r>
            <a:r>
              <a:rPr lang="en-GB" dirty="0"/>
              <a:t>via the internet.</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a:p>
        </p:txBody>
      </p:sp>
    </p:spTree>
    <p:extLst>
      <p:ext uri="{BB962C8B-B14F-4D97-AF65-F5344CB8AC3E}">
        <p14:creationId xmlns:p14="http://schemas.microsoft.com/office/powerpoint/2010/main" val="16674216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look for the following key points.:-</a:t>
            </a:r>
          </a:p>
          <a:p>
            <a:r>
              <a:rPr lang="en-GB" b="1" dirty="0"/>
              <a:t>Lessons</a:t>
            </a:r>
          </a:p>
          <a:p>
            <a:pPr marL="171450" indent="-171450">
              <a:buFont typeface="Arial" panose="020B0604020202020204" pitchFamily="34" charset="0"/>
              <a:buChar char="•"/>
            </a:pPr>
            <a:r>
              <a:rPr lang="en-GB" dirty="0"/>
              <a:t>People who share a sense of community can help each other get where they are going more easily….because they are travelling on the trust of one another</a:t>
            </a:r>
          </a:p>
          <a:p>
            <a:pPr marL="171450" indent="-171450">
              <a:buFont typeface="Arial" panose="020B0604020202020204" pitchFamily="34" charset="0"/>
              <a:buChar char="•"/>
            </a:pPr>
            <a:r>
              <a:rPr lang="en-GB" dirty="0"/>
              <a:t>If we have as much sense as geese we stay in formation with those headed where we want to go.  We are willing to accept their help and give our help to others</a:t>
            </a:r>
          </a:p>
          <a:p>
            <a:pPr marL="171450" indent="-171450">
              <a:buFont typeface="Arial" panose="020B0604020202020204" pitchFamily="34" charset="0"/>
              <a:buChar char="•"/>
            </a:pPr>
            <a:r>
              <a:rPr lang="en-GB" dirty="0"/>
              <a:t>It pays to take turns doing the hard tasks.  We should respect and protect each other’s unique arrangement of skills, capabilities, talents and resources.  We can also learn from each other and increase our capabilities and competencies.</a:t>
            </a:r>
          </a:p>
          <a:p>
            <a:pPr marL="171450" indent="-171450">
              <a:buFont typeface="Arial" panose="020B0604020202020204" pitchFamily="34" charset="0"/>
              <a:buChar char="•"/>
            </a:pPr>
            <a:r>
              <a:rPr lang="en-GB" dirty="0"/>
              <a:t>We need to make sure that what we say is encouraging.  In teams where there is encouragement, production is greater.  Individual empowerment results from quality communication and encouragement.</a:t>
            </a:r>
          </a:p>
          <a:p>
            <a:pPr marL="171450" indent="-171450">
              <a:buFont typeface="Arial" panose="020B0604020202020204" pitchFamily="34" charset="0"/>
              <a:buChar char="•"/>
            </a:pPr>
            <a:r>
              <a:rPr lang="en-GB" dirty="0"/>
              <a:t>If we have as much sense as geese we will stand by each other in difficult times as well as when we are strong.</a:t>
            </a:r>
          </a:p>
          <a:p>
            <a:pPr marL="171450" indent="-171450">
              <a:buFont typeface="Arial" panose="020B0604020202020204" pitchFamily="34" charset="0"/>
              <a:buChar char="•"/>
            </a:pPr>
            <a:r>
              <a:rPr lang="en-GB" dirty="0"/>
              <a:t>Each person needs to know where the team is headed, so that they can contribute.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5</a:t>
            </a:fld>
            <a:endParaRPr lang="en-GB"/>
          </a:p>
        </p:txBody>
      </p:sp>
    </p:spTree>
    <p:extLst>
      <p:ext uri="{BB962C8B-B14F-4D97-AF65-F5344CB8AC3E}">
        <p14:creationId xmlns:p14="http://schemas.microsoft.com/office/powerpoint/2010/main" val="3583667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Team Dynamics:</a:t>
            </a:r>
          </a:p>
          <a:p>
            <a:r>
              <a:rPr lang="en-GB" dirty="0"/>
              <a:t>Most important – psychological safety</a:t>
            </a:r>
          </a:p>
        </p:txBody>
      </p:sp>
      <p:sp>
        <p:nvSpPr>
          <p:cNvPr id="4" name="Slide Number Placeholder 3"/>
          <p:cNvSpPr>
            <a:spLocks noGrp="1"/>
          </p:cNvSpPr>
          <p:nvPr>
            <p:ph type="sldNum" sz="quarter" idx="10"/>
          </p:nvPr>
        </p:nvSpPr>
        <p:spPr/>
        <p:txBody>
          <a:bodyPr/>
          <a:lstStyle/>
          <a:p>
            <a:fld id="{371B1ABB-E222-4BE5-99F1-9FD156E85ACA}" type="slidenum">
              <a:rPr lang="en-GB" smtClean="0"/>
              <a:t>6</a:t>
            </a:fld>
            <a:endParaRPr lang="en-GB"/>
          </a:p>
        </p:txBody>
      </p:sp>
    </p:spTree>
    <p:extLst>
      <p:ext uri="{BB962C8B-B14F-4D97-AF65-F5344CB8AC3E}">
        <p14:creationId xmlns:p14="http://schemas.microsoft.com/office/powerpoint/2010/main" val="4248305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7</a:t>
            </a:fld>
            <a:endParaRPr lang="en-GB"/>
          </a:p>
        </p:txBody>
      </p:sp>
    </p:spTree>
    <p:extLst>
      <p:ext uri="{BB962C8B-B14F-4D97-AF65-F5344CB8AC3E}">
        <p14:creationId xmlns:p14="http://schemas.microsoft.com/office/powerpoint/2010/main" val="578871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opportunity to pull quite a few threads together and issues that should/could be brought up by students include: -</a:t>
            </a:r>
          </a:p>
          <a:p>
            <a:endParaRPr lang="en-GB" dirty="0"/>
          </a:p>
          <a:p>
            <a:pPr marL="171450" indent="-171450">
              <a:buFont typeface="Arial" panose="020B0604020202020204" pitchFamily="34" charset="0"/>
              <a:buChar char="•"/>
            </a:pPr>
            <a:r>
              <a:rPr lang="en-GB" dirty="0"/>
              <a:t>Ensure there are thorough and thoughtful introductions.  This begins the process of forging bonds and building </a:t>
            </a:r>
            <a:r>
              <a:rPr lang="en-GB" b="1" i="1" dirty="0"/>
              <a:t>‘trust’. </a:t>
            </a:r>
            <a:r>
              <a:rPr lang="en-GB" b="0" i="0" dirty="0"/>
              <a:t>It also enables the team to recognise each members’ unique qualities – value and expertise (even if there is some overlap they will have </a:t>
            </a:r>
            <a:r>
              <a:rPr lang="en-GB" b="1" i="1" dirty="0"/>
              <a:t>different experience!</a:t>
            </a:r>
            <a:r>
              <a:rPr lang="en-GB" b="0" i="0" dirty="0"/>
              <a:t>)</a:t>
            </a:r>
            <a:endParaRPr lang="en-GB" b="1" i="1" dirty="0"/>
          </a:p>
          <a:p>
            <a:pPr marL="171450" indent="-171450">
              <a:buFont typeface="Arial" panose="020B0604020202020204" pitchFamily="34" charset="0"/>
              <a:buChar char="•"/>
            </a:pPr>
            <a:r>
              <a:rPr lang="en-GB" dirty="0"/>
              <a:t>Set a clear direction for the team and create a Shared Vision</a:t>
            </a:r>
          </a:p>
          <a:p>
            <a:pPr marL="171450" indent="-171450">
              <a:buFont typeface="Arial" panose="020B0604020202020204" pitchFamily="34" charset="0"/>
              <a:buChar char="•"/>
            </a:pPr>
            <a:r>
              <a:rPr lang="en-GB" dirty="0"/>
              <a:t>Establish, </a:t>
            </a:r>
            <a:r>
              <a:rPr lang="en-GB" b="1" i="1" dirty="0"/>
              <a:t>and agree</a:t>
            </a:r>
            <a:r>
              <a:rPr lang="en-GB" dirty="0"/>
              <a:t>,  Ground rules/guidelines for the team, and how it will behave, its purpose, etc. – publish these to make them visible</a:t>
            </a:r>
          </a:p>
          <a:p>
            <a:pPr marL="171450" indent="-171450">
              <a:buFont typeface="Arial" panose="020B0604020202020204" pitchFamily="34" charset="0"/>
              <a:buChar char="•"/>
            </a:pPr>
            <a:r>
              <a:rPr lang="en-GB" dirty="0"/>
              <a:t>Profile team members (Belbin, etc.)</a:t>
            </a:r>
          </a:p>
          <a:p>
            <a:pPr marL="171450" indent="-171450">
              <a:buFont typeface="Arial" panose="020B0604020202020204" pitchFamily="34" charset="0"/>
              <a:buChar char="•"/>
            </a:pPr>
            <a:r>
              <a:rPr lang="en-GB" dirty="0"/>
              <a:t>Identify and discuss development opportunities</a:t>
            </a:r>
          </a:p>
          <a:p>
            <a:pPr marL="171450" indent="-171450">
              <a:buFont typeface="Arial" panose="020B0604020202020204" pitchFamily="34" charset="0"/>
              <a:buChar char="•"/>
            </a:pPr>
            <a:r>
              <a:rPr lang="en-GB" dirty="0"/>
              <a:t>Agree clear roles and objectives for the team and for individuals</a:t>
            </a:r>
          </a:p>
          <a:p>
            <a:pPr marL="171450" indent="-171450">
              <a:buFont typeface="Arial" panose="020B0604020202020204" pitchFamily="34" charset="0"/>
              <a:buChar char="•"/>
            </a:pPr>
            <a:r>
              <a:rPr lang="en-GB" dirty="0"/>
              <a:t>Performance manage and develop team members – support their growth, deal with under-performance</a:t>
            </a:r>
          </a:p>
          <a:p>
            <a:pPr marL="171450" indent="-171450">
              <a:buFont typeface="Arial" panose="020B0604020202020204" pitchFamily="34" charset="0"/>
              <a:buChar char="•"/>
            </a:pPr>
            <a:r>
              <a:rPr lang="en-GB" dirty="0"/>
              <a:t>Identify skill or knowledge gap and arrange training &amp; development for suitable team members or identify outside help that can act as a ‘specialist’ to support the team….and mentor individuals with correct aptitude and attitude.</a:t>
            </a:r>
          </a:p>
          <a:p>
            <a:pPr marL="171450" indent="-171450">
              <a:buFont typeface="Arial" panose="020B0604020202020204" pitchFamily="34" charset="0"/>
              <a:buChar char="•"/>
            </a:pPr>
            <a:r>
              <a:rPr lang="en-GB" dirty="0"/>
              <a:t>Use effective ‘delegation’ to help build responsibility within the team and develop individuals.</a:t>
            </a:r>
          </a:p>
          <a:p>
            <a:pPr marL="171450" indent="-171450">
              <a:buFont typeface="Arial" panose="020B0604020202020204" pitchFamily="34" charset="0"/>
              <a:buChar char="•"/>
            </a:pPr>
            <a:r>
              <a:rPr lang="en-GB" dirty="0"/>
              <a:t>Embrace conflict, don’t ignore it, and deal with it sympathetically but assertively, to ensure resolution – don’t let things fester!</a:t>
            </a:r>
          </a:p>
          <a:p>
            <a:pPr marL="171450" indent="-171450">
              <a:buFont typeface="Arial" panose="020B0604020202020204" pitchFamily="34" charset="0"/>
              <a:buChar char="•"/>
            </a:pPr>
            <a:r>
              <a:rPr lang="en-GB" dirty="0"/>
              <a:t>Recognise and celebrate successes, at both a team and individual level</a:t>
            </a:r>
          </a:p>
          <a:p>
            <a:pPr marL="171450" indent="-171450">
              <a:buFont typeface="Arial" panose="020B0604020202020204" pitchFamily="34" charset="0"/>
              <a:buChar char="•"/>
            </a:pPr>
            <a:r>
              <a:rPr lang="en-GB" dirty="0"/>
              <a:t>Etc.</a:t>
            </a:r>
          </a:p>
        </p:txBody>
      </p:sp>
      <p:sp>
        <p:nvSpPr>
          <p:cNvPr id="4" name="Slide Number Placeholder 3"/>
          <p:cNvSpPr>
            <a:spLocks noGrp="1"/>
          </p:cNvSpPr>
          <p:nvPr>
            <p:ph type="sldNum" sz="quarter" idx="10"/>
          </p:nvPr>
        </p:nvSpPr>
        <p:spPr/>
        <p:txBody>
          <a:bodyPr/>
          <a:lstStyle/>
          <a:p>
            <a:fld id="{371B1ABB-E222-4BE5-99F1-9FD156E85ACA}" type="slidenum">
              <a:rPr lang="en-GB" smtClean="0"/>
              <a:t>8</a:t>
            </a:fld>
            <a:endParaRPr lang="en-GB"/>
          </a:p>
        </p:txBody>
      </p:sp>
    </p:spTree>
    <p:extLst>
      <p:ext uri="{BB962C8B-B14F-4D97-AF65-F5344CB8AC3E}">
        <p14:creationId xmlns:p14="http://schemas.microsoft.com/office/powerpoint/2010/main" val="13087901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15/10/2018</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0K5Sr8MIcnU"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The_Thumbs-up_position.jpg"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Week 4</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r>
              <a:rPr lang="en-GB" dirty="0"/>
              <a:t>The Dysfunctional Team – activity</a:t>
            </a:r>
          </a:p>
          <a:p>
            <a:r>
              <a:rPr lang="en-GB" dirty="0"/>
              <a:t>Group dynamics</a:t>
            </a:r>
          </a:p>
          <a:p>
            <a:r>
              <a:rPr lang="en-GB" dirty="0"/>
              <a:t>Lessons from Geese</a:t>
            </a:r>
          </a:p>
          <a:p>
            <a:r>
              <a:rPr lang="en-GB" dirty="0"/>
              <a:t>Workplace Example - Google</a:t>
            </a:r>
          </a:p>
          <a:p>
            <a:r>
              <a:rPr lang="en-GB" dirty="0" err="1"/>
              <a:t>Powerpoint</a:t>
            </a:r>
            <a:r>
              <a:rPr lang="en-GB" dirty="0"/>
              <a:t>/the assignment</a:t>
            </a: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B2FF1-8C41-46F2-A78B-4597C8EC1A8A}"/>
              </a:ext>
            </a:extLst>
          </p:cNvPr>
          <p:cNvSpPr>
            <a:spLocks noGrp="1"/>
          </p:cNvSpPr>
          <p:nvPr>
            <p:ph type="title"/>
          </p:nvPr>
        </p:nvSpPr>
        <p:spPr/>
        <p:txBody>
          <a:bodyPr/>
          <a:lstStyle/>
          <a:p>
            <a:r>
              <a:rPr lang="en-GB" dirty="0"/>
              <a:t>Group Dynamics</a:t>
            </a:r>
          </a:p>
        </p:txBody>
      </p:sp>
      <p:sp>
        <p:nvSpPr>
          <p:cNvPr id="3" name="Content Placeholder 2">
            <a:extLst>
              <a:ext uri="{FF2B5EF4-FFF2-40B4-BE49-F238E27FC236}">
                <a16:creationId xmlns:a16="http://schemas.microsoft.com/office/drawing/2014/main" id="{FB5ABA07-A302-4475-9F41-23ADDE5B146B}"/>
              </a:ext>
            </a:extLst>
          </p:cNvPr>
          <p:cNvSpPr>
            <a:spLocks noGrp="1"/>
          </p:cNvSpPr>
          <p:nvPr>
            <p:ph idx="1"/>
          </p:nvPr>
        </p:nvSpPr>
        <p:spPr>
          <a:xfrm>
            <a:off x="457200" y="1268760"/>
            <a:ext cx="8229600" cy="3628999"/>
          </a:xfrm>
        </p:spPr>
        <p:txBody>
          <a:bodyPr>
            <a:normAutofit/>
          </a:bodyPr>
          <a:lstStyle/>
          <a:p>
            <a:r>
              <a:rPr lang="en-GB" sz="28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p:txBody>
      </p:sp>
      <p:sp>
        <p:nvSpPr>
          <p:cNvPr id="4" name="Rectangle 3">
            <a:extLst>
              <a:ext uri="{FF2B5EF4-FFF2-40B4-BE49-F238E27FC236}">
                <a16:creationId xmlns:a16="http://schemas.microsoft.com/office/drawing/2014/main" id="{311714FE-CF78-4FE7-A5B5-418EA24BBCA4}"/>
              </a:ext>
            </a:extLst>
          </p:cNvPr>
          <p:cNvSpPr/>
          <p:nvPr/>
        </p:nvSpPr>
        <p:spPr>
          <a:xfrm>
            <a:off x="457200" y="4725144"/>
            <a:ext cx="8580858" cy="923330"/>
          </a:xfrm>
          <a:prstGeom prst="rect">
            <a:avLst/>
          </a:prstGeom>
        </p:spPr>
        <p:txBody>
          <a:bodyPr wrap="square">
            <a:spAutoFit/>
          </a:bodyPr>
          <a:lstStyle/>
          <a:p>
            <a:r>
              <a:rPr lang="en-GB" dirty="0">
                <a:latin typeface="ProximaNova-b7"/>
              </a:rPr>
              <a:t>MindTools. 2017.  </a:t>
            </a:r>
            <a:r>
              <a:rPr lang="en-GB" i="1" dirty="0">
                <a:latin typeface="ProximaNova-b7"/>
              </a:rPr>
              <a:t>Improving Group Dynamics: Helping Your Team Work More Effectively. </a:t>
            </a:r>
            <a:r>
              <a:rPr lang="en-GB" dirty="0">
                <a:latin typeface="ProximaNova-b7"/>
              </a:rPr>
              <a:t>[online] Available at: </a:t>
            </a:r>
            <a:r>
              <a:rPr lang="en-GB" dirty="0">
                <a:latin typeface="ProximaNova-b7"/>
                <a:hlinkClick r:id="rId3"/>
              </a:rPr>
              <a:t>https://www.mindtools.com/pages/article/improving-group-dynamics.htm</a:t>
            </a:r>
            <a:r>
              <a:rPr lang="en-GB" dirty="0">
                <a:latin typeface="ProximaNova-b7"/>
              </a:rPr>
              <a:t> [Accessed 10 July 2017].</a:t>
            </a:r>
            <a:endParaRPr lang="en-GB" i="1" dirty="0">
              <a:effectLst/>
              <a:latin typeface="ProximaNova-b7"/>
            </a:endParaRPr>
          </a:p>
        </p:txBody>
      </p:sp>
    </p:spTree>
    <p:extLst>
      <p:ext uri="{BB962C8B-B14F-4D97-AF65-F5344CB8AC3E}">
        <p14:creationId xmlns:p14="http://schemas.microsoft.com/office/powerpoint/2010/main" val="20998232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AA74C-AB80-4F4E-8940-8097EF1D2A68}"/>
              </a:ext>
            </a:extLst>
          </p:cNvPr>
          <p:cNvSpPr>
            <a:spLocks noGrp="1"/>
          </p:cNvSpPr>
          <p:nvPr>
            <p:ph type="title"/>
          </p:nvPr>
        </p:nvSpPr>
        <p:spPr>
          <a:xfrm>
            <a:off x="539552" y="-243408"/>
            <a:ext cx="8363272" cy="1143000"/>
          </a:xfrm>
        </p:spPr>
        <p:txBody>
          <a:bodyPr>
            <a:noAutofit/>
          </a:bodyPr>
          <a:lstStyle/>
          <a:p>
            <a:r>
              <a:rPr lang="en-GB" sz="3600" dirty="0"/>
              <a:t>Positive Dynamics – </a:t>
            </a:r>
            <a:r>
              <a:rPr lang="en-GB" sz="3600" i="1" dirty="0"/>
              <a:t>Lessons from Geese</a:t>
            </a:r>
          </a:p>
        </p:txBody>
      </p:sp>
      <p:pic>
        <p:nvPicPr>
          <p:cNvPr id="4" name="lessons from geese.wmv">
            <a:hlinkClick r:id="" action="ppaction://media"/>
            <a:extLst>
              <a:ext uri="{FF2B5EF4-FFF2-40B4-BE49-F238E27FC236}">
                <a16:creationId xmlns:a16="http://schemas.microsoft.com/office/drawing/2014/main" id="{472CCFDE-8183-4361-8440-899A8844E32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73188" y="692696"/>
            <a:ext cx="7143228" cy="5352252"/>
          </a:xfrm>
          <a:prstGeom prst="rect">
            <a:avLst/>
          </a:prstGeom>
        </p:spPr>
      </p:pic>
    </p:spTree>
    <p:extLst>
      <p:ext uri="{BB962C8B-B14F-4D97-AF65-F5344CB8AC3E}">
        <p14:creationId xmlns:p14="http://schemas.microsoft.com/office/powerpoint/2010/main" val="10999292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321DF-3D7A-4A57-948A-06827176C1E7}"/>
              </a:ext>
            </a:extLst>
          </p:cNvPr>
          <p:cNvSpPr>
            <a:spLocks noGrp="1"/>
          </p:cNvSpPr>
          <p:nvPr>
            <p:ph type="title"/>
          </p:nvPr>
        </p:nvSpPr>
        <p:spPr/>
        <p:txBody>
          <a:bodyPr/>
          <a:lstStyle/>
          <a:p>
            <a:r>
              <a:rPr lang="en-GB" dirty="0"/>
              <a:t>Lessons from Geese</a:t>
            </a:r>
          </a:p>
        </p:txBody>
      </p:sp>
      <p:sp>
        <p:nvSpPr>
          <p:cNvPr id="3" name="Content Placeholder 2">
            <a:extLst>
              <a:ext uri="{FF2B5EF4-FFF2-40B4-BE49-F238E27FC236}">
                <a16:creationId xmlns:a16="http://schemas.microsoft.com/office/drawing/2014/main" id="{D5295678-2027-444F-8FFD-39B9FB5C8B38}"/>
              </a:ext>
            </a:extLst>
          </p:cNvPr>
          <p:cNvSpPr>
            <a:spLocks noGrp="1"/>
          </p:cNvSpPr>
          <p:nvPr>
            <p:ph idx="1"/>
          </p:nvPr>
        </p:nvSpPr>
        <p:spPr/>
        <p:txBody>
          <a:bodyPr/>
          <a:lstStyle/>
          <a:p>
            <a:r>
              <a:rPr lang="en-GB" dirty="0"/>
              <a:t>What are the </a:t>
            </a:r>
            <a:r>
              <a:rPr lang="en-GB" i="1" dirty="0"/>
              <a:t>Lessons from Geese?</a:t>
            </a:r>
            <a:endParaRPr lang="en-GB" dirty="0"/>
          </a:p>
          <a:p>
            <a:endParaRPr lang="en-GB" i="1" dirty="0"/>
          </a:p>
          <a:p>
            <a:pPr marL="0" indent="0">
              <a:buNone/>
            </a:pPr>
            <a:r>
              <a:rPr lang="en-GB" dirty="0"/>
              <a:t>10 minutes to discuss and identify the lessons for discussion</a:t>
            </a:r>
          </a:p>
        </p:txBody>
      </p:sp>
    </p:spTree>
    <p:extLst>
      <p:ext uri="{BB962C8B-B14F-4D97-AF65-F5344CB8AC3E}">
        <p14:creationId xmlns:p14="http://schemas.microsoft.com/office/powerpoint/2010/main" val="30005373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CEB3-CC4C-46BC-8808-3CB2BBAFE4EF}"/>
              </a:ext>
            </a:extLst>
          </p:cNvPr>
          <p:cNvSpPr>
            <a:spLocks noGrp="1"/>
          </p:cNvSpPr>
          <p:nvPr>
            <p:ph type="title"/>
          </p:nvPr>
        </p:nvSpPr>
        <p:spPr/>
        <p:txBody>
          <a:bodyPr/>
          <a:lstStyle/>
          <a:p>
            <a:r>
              <a:rPr lang="en-GB" dirty="0"/>
              <a:t>Google – Effective Teams</a:t>
            </a:r>
          </a:p>
        </p:txBody>
      </p:sp>
      <p:sp>
        <p:nvSpPr>
          <p:cNvPr id="3" name="Content Placeholder 2">
            <a:extLst>
              <a:ext uri="{FF2B5EF4-FFF2-40B4-BE49-F238E27FC236}">
                <a16:creationId xmlns:a16="http://schemas.microsoft.com/office/drawing/2014/main" id="{4A27F311-6383-4691-A9F5-21A890B4B5CB}"/>
              </a:ext>
            </a:extLst>
          </p:cNvPr>
          <p:cNvSpPr>
            <a:spLocks noGrp="1"/>
          </p:cNvSpPr>
          <p:nvPr>
            <p:ph idx="1"/>
          </p:nvPr>
        </p:nvSpPr>
        <p:spPr/>
        <p:txBody>
          <a:bodyPr/>
          <a:lstStyle/>
          <a:p>
            <a:r>
              <a:rPr lang="en-GB" dirty="0">
                <a:hlinkClick r:id="rId3"/>
              </a:rPr>
              <a:t>https://www.youtube.com/watch?v=0K5Sr8MIcnU</a:t>
            </a:r>
            <a:endParaRPr lang="en-GB" dirty="0"/>
          </a:p>
          <a:p>
            <a:r>
              <a:rPr lang="en-GB" dirty="0"/>
              <a:t>Take notes, ready to discuss in about 20 minutes. </a:t>
            </a:r>
          </a:p>
        </p:txBody>
      </p:sp>
    </p:spTree>
    <p:extLst>
      <p:ext uri="{BB962C8B-B14F-4D97-AF65-F5344CB8AC3E}">
        <p14:creationId xmlns:p14="http://schemas.microsoft.com/office/powerpoint/2010/main" val="36746389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B583-C622-4F89-A041-DA07A80D739A}"/>
              </a:ext>
            </a:extLst>
          </p:cNvPr>
          <p:cNvSpPr>
            <a:spLocks noGrp="1"/>
          </p:cNvSpPr>
          <p:nvPr>
            <p:ph type="title"/>
          </p:nvPr>
        </p:nvSpPr>
        <p:spPr/>
        <p:txBody>
          <a:bodyPr/>
          <a:lstStyle/>
          <a:p>
            <a:r>
              <a:rPr lang="en-GB" dirty="0"/>
              <a:t>You’re a new Project Manager</a:t>
            </a:r>
          </a:p>
        </p:txBody>
      </p:sp>
      <p:sp>
        <p:nvSpPr>
          <p:cNvPr id="3" name="Content Placeholder 2">
            <a:extLst>
              <a:ext uri="{FF2B5EF4-FFF2-40B4-BE49-F238E27FC236}">
                <a16:creationId xmlns:a16="http://schemas.microsoft.com/office/drawing/2014/main" id="{85541D87-C58B-4F10-8EC0-C9C67DDCC0A9}"/>
              </a:ext>
            </a:extLst>
          </p:cNvPr>
          <p:cNvSpPr>
            <a:spLocks noGrp="1"/>
          </p:cNvSpPr>
          <p:nvPr>
            <p:ph idx="1"/>
          </p:nvPr>
        </p:nvSpPr>
        <p:spPr>
          <a:xfrm>
            <a:off x="457200" y="1268760"/>
            <a:ext cx="8229600" cy="3917032"/>
          </a:xfrm>
        </p:spPr>
        <p:txBody>
          <a:bodyPr>
            <a:normAutofit fontScale="70000" lnSpcReduction="20000"/>
          </a:bodyPr>
          <a:lstStyle/>
          <a:p>
            <a:pPr marL="0" indent="0">
              <a:buNone/>
            </a:pPr>
            <a:r>
              <a:rPr lang="en-GB" b="1" dirty="0">
                <a:effectLst>
                  <a:outerShdw blurRad="38100" dist="38100" dir="2700000" algn="tl">
                    <a:srgbClr val="000000">
                      <a:alpha val="43137"/>
                    </a:srgbClr>
                  </a:outerShdw>
                </a:effectLst>
                <a:cs typeface="Arial" panose="020B0604020202020204" pitchFamily="34" charset="0"/>
              </a:rPr>
              <a:t>Best-Case Scenario?</a:t>
            </a:r>
          </a:p>
          <a:p>
            <a:pPr marL="0" indent="0">
              <a:buNone/>
            </a:pPr>
            <a:endParaRPr lang="en-GB" b="1" dirty="0">
              <a:effectLst>
                <a:outerShdw blurRad="38100" dist="38100" dir="2700000" algn="tl">
                  <a:srgbClr val="000000">
                    <a:alpha val="43137"/>
                  </a:srgbClr>
                </a:outerShdw>
              </a:effectLst>
              <a:cs typeface="Arial" panose="020B0604020202020204" pitchFamily="34" charset="0"/>
            </a:endParaRPr>
          </a:p>
          <a:p>
            <a:pPr marL="0" indent="0">
              <a:lnSpc>
                <a:spcPct val="120000"/>
              </a:lnSpc>
              <a:spcBef>
                <a:spcPts val="0"/>
              </a:spcBef>
              <a:buNone/>
            </a:pPr>
            <a:r>
              <a:rPr lang="en-GB" altLang="en-US" i="1" dirty="0">
                <a:cs typeface="Arial" charset="0"/>
              </a:rPr>
              <a:t>You as the project manager have been allowed </a:t>
            </a:r>
            <a:r>
              <a:rPr lang="en-GB" altLang="en-US" b="1" i="1" dirty="0">
                <a:cs typeface="Arial" charset="0"/>
              </a:rPr>
              <a:t>free reign</a:t>
            </a:r>
            <a:r>
              <a:rPr lang="en-GB" altLang="en-US" i="1" dirty="0">
                <a:cs typeface="Arial" charset="0"/>
              </a:rPr>
              <a:t> to pick and choose a team of people to work on your project.</a:t>
            </a:r>
          </a:p>
          <a:p>
            <a:pPr marL="0" indent="0">
              <a:lnSpc>
                <a:spcPct val="120000"/>
              </a:lnSpc>
              <a:spcBef>
                <a:spcPts val="0"/>
              </a:spcBef>
              <a:buNone/>
            </a:pPr>
            <a:endParaRPr lang="en-GB" altLang="en-US" sz="1400" i="1" dirty="0">
              <a:cs typeface="Arial" charset="0"/>
            </a:endParaRPr>
          </a:p>
          <a:p>
            <a:pPr marL="0" indent="0">
              <a:lnSpc>
                <a:spcPct val="120000"/>
              </a:lnSpc>
              <a:spcBef>
                <a:spcPts val="0"/>
              </a:spcBef>
              <a:buNone/>
            </a:pPr>
            <a:r>
              <a:rPr lang="en-GB" altLang="en-US" i="1" dirty="0">
                <a:cs typeface="Arial" charset="0"/>
              </a:rPr>
              <a:t>You have chosen a team of experienced team players, who have worked well together in the past. They respect you as an individual and your authority as a manager, they have a wide range of project skills and specific skills required for the project, they have good communication, and time management skills, they work hard, are motivated and keen for the project to be successful.  </a:t>
            </a:r>
          </a:p>
          <a:p>
            <a:endParaRPr lang="en-GB" dirty="0"/>
          </a:p>
        </p:txBody>
      </p:sp>
      <p:pic>
        <p:nvPicPr>
          <p:cNvPr id="5" name="Picture 4">
            <a:extLst>
              <a:ext uri="{FF2B5EF4-FFF2-40B4-BE49-F238E27FC236}">
                <a16:creationId xmlns:a16="http://schemas.microsoft.com/office/drawing/2014/main" id="{20961B77-E5D1-4EDC-AAD2-29593CEE102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8089806" y="4221088"/>
            <a:ext cx="1044032" cy="1484784"/>
          </a:xfrm>
          <a:prstGeom prst="rect">
            <a:avLst/>
          </a:prstGeom>
        </p:spPr>
      </p:pic>
      <p:sp>
        <p:nvSpPr>
          <p:cNvPr id="6" name="TextBox 5">
            <a:extLst>
              <a:ext uri="{FF2B5EF4-FFF2-40B4-BE49-F238E27FC236}">
                <a16:creationId xmlns:a16="http://schemas.microsoft.com/office/drawing/2014/main" id="{D81FB43F-0577-4D95-80C9-3277BF4B601E}"/>
              </a:ext>
            </a:extLst>
          </p:cNvPr>
          <p:cNvSpPr txBox="1"/>
          <p:nvPr/>
        </p:nvSpPr>
        <p:spPr>
          <a:xfrm>
            <a:off x="5436095" y="7043112"/>
            <a:ext cx="1547019" cy="507831"/>
          </a:xfrm>
          <a:prstGeom prst="rect">
            <a:avLst/>
          </a:prstGeom>
          <a:noFill/>
        </p:spPr>
        <p:txBody>
          <a:bodyPr wrap="square" rtlCol="0">
            <a:spAutoFit/>
          </a:bodyPr>
          <a:lstStyle/>
          <a:p>
            <a:r>
              <a:rPr lang="en-GB" sz="900" dirty="0">
                <a:hlinkClick r:id="rId4" tooltip="http://commons.wikimedia.org/wiki/File:The_Thumbs-up_position.jpg"/>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35460008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3E604-0E45-488A-938E-B08D89615BEA}"/>
              </a:ext>
            </a:extLst>
          </p:cNvPr>
          <p:cNvSpPr>
            <a:spLocks noGrp="1"/>
          </p:cNvSpPr>
          <p:nvPr>
            <p:ph type="title"/>
          </p:nvPr>
        </p:nvSpPr>
        <p:spPr/>
        <p:txBody>
          <a:bodyPr>
            <a:noAutofit/>
          </a:bodyPr>
          <a:lstStyle/>
          <a:p>
            <a:r>
              <a:rPr lang="en-GB" sz="4000" dirty="0">
                <a:cs typeface="Arial" panose="020B0604020202020204" pitchFamily="34" charset="0"/>
              </a:rPr>
              <a:t>Worst-Case Scenario?                     Or What Happens in Real Life….</a:t>
            </a:r>
            <a:endParaRPr lang="en-GB" sz="4000" dirty="0"/>
          </a:p>
        </p:txBody>
      </p:sp>
      <p:sp>
        <p:nvSpPr>
          <p:cNvPr id="3" name="Content Placeholder 2">
            <a:extLst>
              <a:ext uri="{FF2B5EF4-FFF2-40B4-BE49-F238E27FC236}">
                <a16:creationId xmlns:a16="http://schemas.microsoft.com/office/drawing/2014/main" id="{C3EA588E-22EA-43BC-87F8-89744A9240B9}"/>
              </a:ext>
            </a:extLst>
          </p:cNvPr>
          <p:cNvSpPr>
            <a:spLocks noGrp="1"/>
          </p:cNvSpPr>
          <p:nvPr>
            <p:ph idx="1"/>
          </p:nvPr>
        </p:nvSpPr>
        <p:spPr/>
        <p:txBody>
          <a:bodyPr>
            <a:normAutofit fontScale="77500" lnSpcReduction="20000"/>
          </a:bodyPr>
          <a:lstStyle/>
          <a:p>
            <a:pPr marL="0" indent="0">
              <a:lnSpc>
                <a:spcPct val="120000"/>
              </a:lnSpc>
              <a:spcBef>
                <a:spcPts val="0"/>
              </a:spcBef>
              <a:buNone/>
            </a:pPr>
            <a:r>
              <a:rPr lang="en-GB" altLang="en-US" dirty="0">
                <a:cs typeface="Arial" charset="0"/>
              </a:rPr>
              <a:t>You are given a team of people who have a history of not working together very well; they all have the same set of skills; some skill areas and knowledge are missing, they resent you being brought in to manage them, they are de-motivated.</a:t>
            </a:r>
          </a:p>
          <a:p>
            <a:pPr marL="0" indent="0">
              <a:lnSpc>
                <a:spcPct val="120000"/>
              </a:lnSpc>
              <a:spcBef>
                <a:spcPts val="0"/>
              </a:spcBef>
              <a:buNone/>
            </a:pPr>
            <a:endParaRPr lang="en-GB" altLang="en-US" sz="2000" dirty="0">
              <a:cs typeface="Arial" charset="0"/>
            </a:endParaRPr>
          </a:p>
          <a:p>
            <a:pPr marL="0" indent="0">
              <a:lnSpc>
                <a:spcPct val="120000"/>
              </a:lnSpc>
              <a:spcBef>
                <a:spcPts val="0"/>
              </a:spcBef>
              <a:buNone/>
            </a:pPr>
            <a:r>
              <a:rPr lang="en-GB" altLang="en-US" b="1" dirty="0">
                <a:cs typeface="Arial" charset="0"/>
              </a:rPr>
              <a:t>EXERCISE - What would you do as Team Leader? </a:t>
            </a:r>
            <a:r>
              <a:rPr lang="en-GB" altLang="en-US" dirty="0">
                <a:cs typeface="Arial" charset="0"/>
              </a:rPr>
              <a:t>  </a:t>
            </a:r>
          </a:p>
          <a:p>
            <a:pPr marL="0" indent="0">
              <a:lnSpc>
                <a:spcPct val="120000"/>
              </a:lnSpc>
              <a:spcBef>
                <a:spcPts val="0"/>
              </a:spcBef>
              <a:buNone/>
            </a:pPr>
            <a:r>
              <a:rPr lang="en-GB" altLang="en-US" b="1" dirty="0">
                <a:cs typeface="Arial" charset="0"/>
              </a:rPr>
              <a:t>10 minutes in your groups</a:t>
            </a:r>
          </a:p>
          <a:p>
            <a:pPr marL="0" indent="0">
              <a:lnSpc>
                <a:spcPct val="120000"/>
              </a:lnSpc>
              <a:spcBef>
                <a:spcPts val="0"/>
              </a:spcBef>
              <a:buNone/>
            </a:pPr>
            <a:endParaRPr lang="en-GB" altLang="en-US" sz="900" dirty="0">
              <a:cs typeface="Arial" charset="0"/>
            </a:endParaRPr>
          </a:p>
          <a:p>
            <a:pPr marL="0" indent="0">
              <a:lnSpc>
                <a:spcPct val="120000"/>
              </a:lnSpc>
              <a:spcBef>
                <a:spcPts val="0"/>
              </a:spcBef>
              <a:buNone/>
            </a:pPr>
            <a:r>
              <a:rPr lang="en-GB" altLang="en-US" dirty="0">
                <a:cs typeface="Arial" charset="0"/>
              </a:rPr>
              <a:t>How could you build an effective project team?  What key steps would you take?</a:t>
            </a:r>
          </a:p>
          <a:p>
            <a:pPr marL="0" indent="0">
              <a:lnSpc>
                <a:spcPct val="120000"/>
              </a:lnSpc>
              <a:spcBef>
                <a:spcPts val="0"/>
              </a:spcBef>
              <a:buNone/>
            </a:pPr>
            <a:endParaRPr lang="en-GB" altLang="en-US" sz="500" dirty="0">
              <a:cs typeface="Arial" charset="0"/>
            </a:endParaRPr>
          </a:p>
        </p:txBody>
      </p:sp>
    </p:spTree>
    <p:extLst>
      <p:ext uri="{BB962C8B-B14F-4D97-AF65-F5344CB8AC3E}">
        <p14:creationId xmlns:p14="http://schemas.microsoft.com/office/powerpoint/2010/main" val="265825868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infopath/2007/PartnerControls"/>
    <ds:schemaRef ds:uri="http://schemas.microsoft.com/office/2006/metadata/properties"/>
    <ds:schemaRef ds:uri="a908d394-d138-480e-87a3-ff44c37f991a"/>
    <ds:schemaRef ds:uri="http://purl.org/dc/terms/"/>
    <ds:schemaRef ds:uri="http://schemas.openxmlformats.org/package/2006/metadata/core-properties"/>
    <ds:schemaRef ds:uri="f66716c4-314f-46c1-b01e-5a44c61897d8"/>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2019</TotalTime>
  <Words>852</Words>
  <Application>Microsoft Office PowerPoint</Application>
  <PresentationFormat>On-screen Show (4:3)</PresentationFormat>
  <Paragraphs>67</Paragraphs>
  <Slides>8</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Myriad Pro</vt:lpstr>
      <vt:lpstr>ProximaNova-b7</vt:lpstr>
      <vt:lpstr>20140311PresentationUWTSDTemplate</vt:lpstr>
      <vt:lpstr>CertHE Skills for the Workplace Module: BMSK4002</vt:lpstr>
      <vt:lpstr>Overview of Workshop</vt:lpstr>
      <vt:lpstr>Group Dynamics</vt:lpstr>
      <vt:lpstr>Positive Dynamics – Lessons from Geese</vt:lpstr>
      <vt:lpstr>Lessons from Geese</vt:lpstr>
      <vt:lpstr>Google – Effective Teams</vt:lpstr>
      <vt:lpstr>You’re a new Project Manager</vt:lpstr>
      <vt:lpstr>Worst-Case Scenario?                     Or What Happens in Real Life….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36</cp:revision>
  <cp:lastPrinted>2018-10-15T09:07:29Z</cp:lastPrinted>
  <dcterms:created xsi:type="dcterms:W3CDTF">2015-04-14T15:21:28Z</dcterms:created>
  <dcterms:modified xsi:type="dcterms:W3CDTF">2018-10-15T09:07:45Z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