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4" r:id="rId5"/>
    <p:sldId id="265" r:id="rId6"/>
    <p:sldId id="260" r:id="rId7"/>
    <p:sldId id="261" r:id="rId8"/>
    <p:sldId id="262" r:id="rId9"/>
    <p:sldId id="259" r:id="rId10"/>
    <p:sldId id="263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96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E9F44-B6A6-42D2-84B8-217A76F6F9AF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84139-684B-4C15-A7A8-5155F4480A2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510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101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946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6833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1954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745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140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6747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200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4636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684139-684B-4C15-A7A8-5155F4480A2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740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67B298-1C28-4308-B7E4-46CE34157A7C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7460F-F7E4-4C80-8BE1-DDB8DE985B7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Counselling Placement and Supervision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dirty="0" smtClean="0">
                <a:solidFill>
                  <a:schemeClr val="bg1"/>
                </a:solidFill>
              </a:rPr>
              <a:t>“Learning </a:t>
            </a:r>
            <a:r>
              <a:rPr lang="en-GB" dirty="0">
                <a:solidFill>
                  <a:schemeClr val="bg1"/>
                </a:solidFill>
              </a:rPr>
              <a:t>by experience is invaluable”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The Counselling Placement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solidFill>
                  <a:schemeClr val="bg1"/>
                </a:solidFill>
              </a:rPr>
              <a:t>“Learning </a:t>
            </a:r>
            <a:r>
              <a:rPr lang="en-GB" dirty="0">
                <a:solidFill>
                  <a:schemeClr val="bg1"/>
                </a:solidFill>
              </a:rPr>
              <a:t>by experience is invaluable” </a:t>
            </a:r>
            <a:r>
              <a:rPr lang="en-GB" dirty="0" err="1">
                <a:solidFill>
                  <a:schemeClr val="bg1"/>
                </a:solidFill>
              </a:rPr>
              <a:t>Fanthome</a:t>
            </a:r>
            <a:r>
              <a:rPr lang="en-GB" dirty="0">
                <a:solidFill>
                  <a:schemeClr val="bg1"/>
                </a:solidFill>
              </a:rPr>
              <a:t> (2004;x)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The Counselling Placement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bridge between ‘learning and earning’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(Rhodes</a:t>
            </a:r>
            <a:r>
              <a:rPr lang="en-GB" dirty="0"/>
              <a:t>, 2004, cited in </a:t>
            </a:r>
            <a:r>
              <a:rPr lang="en-GB" dirty="0" err="1"/>
              <a:t>Fanthome</a:t>
            </a:r>
            <a:r>
              <a:rPr lang="en-GB" dirty="0"/>
              <a:t>, 2004:2) 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The Counselling 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sz="5900" dirty="0" smtClean="0">
                <a:solidFill>
                  <a:schemeClr val="bg1"/>
                </a:solidFill>
              </a:rPr>
              <a:t>Students </a:t>
            </a:r>
            <a:r>
              <a:rPr lang="en-US" sz="5900" dirty="0" smtClean="0">
                <a:solidFill>
                  <a:schemeClr val="bg1"/>
                </a:solidFill>
              </a:rPr>
              <a:t>often cite the counselling placement as one of the most influential experiences of their helping career (</a:t>
            </a:r>
            <a:r>
              <a:rPr lang="en-US" sz="5900" dirty="0" err="1" smtClean="0">
                <a:solidFill>
                  <a:schemeClr val="bg1"/>
                </a:solidFill>
              </a:rPr>
              <a:t>Bairn</a:t>
            </a:r>
            <a:r>
              <a:rPr lang="en-US" sz="5900" dirty="0" smtClean="0">
                <a:solidFill>
                  <a:schemeClr val="bg1"/>
                </a:solidFill>
              </a:rPr>
              <a:t>, 2010), </a:t>
            </a:r>
          </a:p>
          <a:p>
            <a:endParaRPr lang="en-US" sz="5900" dirty="0" smtClean="0">
              <a:solidFill>
                <a:schemeClr val="bg1"/>
              </a:solidFill>
            </a:endParaRPr>
          </a:p>
          <a:p>
            <a:r>
              <a:rPr lang="en-US" sz="5900" dirty="0" smtClean="0">
                <a:solidFill>
                  <a:schemeClr val="bg1"/>
                </a:solidFill>
              </a:rPr>
              <a:t>Described as at the heart of counselling training </a:t>
            </a:r>
            <a:r>
              <a:rPr lang="en-GB" sz="4400" dirty="0" smtClean="0">
                <a:solidFill>
                  <a:schemeClr val="bg1"/>
                </a:solidFill>
              </a:rPr>
              <a:t>.  </a:t>
            </a:r>
          </a:p>
          <a:p>
            <a:pPr>
              <a:buNone/>
            </a:pPr>
            <a:r>
              <a:rPr lang="en-GB" sz="4400" dirty="0" smtClean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The Counselling 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>
                <a:solidFill>
                  <a:schemeClr val="bg1"/>
                </a:solidFill>
              </a:rPr>
              <a:t>Such </a:t>
            </a:r>
            <a:r>
              <a:rPr lang="en-GB" dirty="0" smtClean="0">
                <a:solidFill>
                  <a:schemeClr val="bg1"/>
                </a:solidFill>
              </a:rPr>
              <a:t>counselling placements are described by Kahr (2006;195;201) as “one of the most crucial components of any training course in mental health”, which can “become the vital vertebral spine of the training experience”.  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Things to consider..........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 </a:t>
            </a:r>
          </a:p>
          <a:p>
            <a:pPr lvl="0"/>
            <a:r>
              <a:rPr lang="en-GB" sz="4000" dirty="0">
                <a:solidFill>
                  <a:schemeClr val="bg1"/>
                </a:solidFill>
              </a:rPr>
              <a:t>Primary </a:t>
            </a:r>
            <a:r>
              <a:rPr lang="en-GB" sz="4000" dirty="0" smtClean="0">
                <a:solidFill>
                  <a:schemeClr val="bg1"/>
                </a:solidFill>
              </a:rPr>
              <a:t>aims</a:t>
            </a:r>
          </a:p>
          <a:p>
            <a:pPr lvl="0">
              <a:buNone/>
            </a:pPr>
            <a:endParaRPr lang="en-GB" sz="4000" dirty="0">
              <a:solidFill>
                <a:schemeClr val="bg1"/>
              </a:solidFill>
            </a:endParaRPr>
          </a:p>
          <a:p>
            <a:pPr lvl="0"/>
            <a:r>
              <a:rPr lang="en-GB" sz="4000" dirty="0">
                <a:solidFill>
                  <a:schemeClr val="bg1"/>
                </a:solidFill>
              </a:rPr>
              <a:t>Points of </a:t>
            </a:r>
            <a:r>
              <a:rPr lang="en-GB" sz="4000" dirty="0" smtClean="0">
                <a:solidFill>
                  <a:schemeClr val="bg1"/>
                </a:solidFill>
              </a:rPr>
              <a:t>compromise</a:t>
            </a:r>
          </a:p>
          <a:p>
            <a:pPr lvl="0">
              <a:buNone/>
            </a:pPr>
            <a:endParaRPr lang="en-GB" sz="4000" dirty="0">
              <a:solidFill>
                <a:schemeClr val="bg1"/>
              </a:solidFill>
            </a:endParaRPr>
          </a:p>
          <a:p>
            <a:r>
              <a:rPr lang="en-GB" sz="4000" dirty="0">
                <a:solidFill>
                  <a:schemeClr val="bg1"/>
                </a:solidFill>
              </a:rPr>
              <a:t>Restrictions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Things to consider..........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bg1"/>
                </a:solidFill>
              </a:rPr>
              <a:t>The amount of commitment </a:t>
            </a:r>
            <a:r>
              <a:rPr lang="en-GB" dirty="0" smtClean="0">
                <a:solidFill>
                  <a:schemeClr val="bg1"/>
                </a:solidFill>
              </a:rPr>
              <a:t>involved</a:t>
            </a:r>
          </a:p>
          <a:p>
            <a:pPr lvl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The qualities and skills you bring to the </a:t>
            </a:r>
            <a:r>
              <a:rPr lang="en-GB" dirty="0" smtClean="0">
                <a:solidFill>
                  <a:schemeClr val="bg1"/>
                </a:solidFill>
              </a:rPr>
              <a:t>work</a:t>
            </a:r>
          </a:p>
          <a:p>
            <a:pPr lvl="0"/>
            <a:endParaRPr lang="en-GB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The </a:t>
            </a:r>
            <a:r>
              <a:rPr lang="en-GB" dirty="0" smtClean="0">
                <a:solidFill>
                  <a:schemeClr val="bg1"/>
                </a:solidFill>
              </a:rPr>
              <a:t>environment</a:t>
            </a:r>
          </a:p>
          <a:p>
            <a:pPr lvl="0"/>
            <a:endParaRPr lang="en-GB" dirty="0" smtClean="0">
              <a:solidFill>
                <a:schemeClr val="bg1"/>
              </a:solidFill>
            </a:endParaRPr>
          </a:p>
          <a:p>
            <a:pPr lvl="0"/>
            <a:r>
              <a:rPr lang="en-GB" dirty="0" smtClean="0">
                <a:solidFill>
                  <a:schemeClr val="bg1"/>
                </a:solidFill>
              </a:rPr>
              <a:t>Extras, training, supervision, travel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Things to consider..........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>
                <a:solidFill>
                  <a:schemeClr val="bg1"/>
                </a:solidFill>
              </a:rPr>
              <a:t>The timescale</a:t>
            </a:r>
          </a:p>
          <a:p>
            <a:pPr lvl="0"/>
            <a:endParaRPr lang="en-GB" dirty="0" smtClean="0">
              <a:solidFill>
                <a:schemeClr val="bg1"/>
              </a:solidFill>
            </a:endParaRPr>
          </a:p>
          <a:p>
            <a:pPr lvl="0"/>
            <a:r>
              <a:rPr lang="en-GB" dirty="0" smtClean="0">
                <a:solidFill>
                  <a:schemeClr val="bg1"/>
                </a:solidFill>
              </a:rPr>
              <a:t>The kind of experiences welcomed, and those that are to be avoided</a:t>
            </a:r>
          </a:p>
          <a:p>
            <a:pPr lvl="0">
              <a:buNone/>
            </a:pPr>
            <a:endParaRPr lang="en-GB" dirty="0" smtClean="0">
              <a:solidFill>
                <a:schemeClr val="bg1"/>
              </a:solidFill>
            </a:endParaRPr>
          </a:p>
          <a:p>
            <a:pPr lvl="0"/>
            <a:r>
              <a:rPr lang="en-GB" dirty="0" smtClean="0">
                <a:solidFill>
                  <a:schemeClr val="bg1"/>
                </a:solidFill>
              </a:rPr>
              <a:t>The benefit in terms of future career enhancement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Ways to work towards securing a placement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>
                <a:solidFill>
                  <a:schemeClr val="bg1"/>
                </a:solidFill>
              </a:rPr>
              <a:t>Networking </a:t>
            </a:r>
            <a:r>
              <a:rPr lang="en-GB" dirty="0">
                <a:solidFill>
                  <a:schemeClr val="bg1"/>
                </a:solidFill>
              </a:rPr>
              <a:t>and personal </a:t>
            </a:r>
            <a:r>
              <a:rPr lang="en-GB" dirty="0" smtClean="0">
                <a:solidFill>
                  <a:schemeClr val="bg1"/>
                </a:solidFill>
              </a:rPr>
              <a:t>contacts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SCVS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Internet / telephone directory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importance of work experience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    </a:t>
            </a:r>
          </a:p>
          <a:p>
            <a:pPr>
              <a:lnSpc>
                <a:spcPct val="20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Work Experience on a CV shows evidence </a:t>
            </a:r>
            <a:r>
              <a:rPr lang="en-GB" dirty="0">
                <a:solidFill>
                  <a:schemeClr val="bg1"/>
                </a:solidFill>
              </a:rPr>
              <a:t>of a </a:t>
            </a:r>
            <a:r>
              <a:rPr lang="en-GB" b="1" dirty="0">
                <a:solidFill>
                  <a:schemeClr val="bg1"/>
                </a:solidFill>
              </a:rPr>
              <a:t>work ethic, commitment and practical experience</a:t>
            </a:r>
            <a:r>
              <a:rPr lang="en-GB" dirty="0">
                <a:solidFill>
                  <a:schemeClr val="bg1"/>
                </a:solidFill>
              </a:rPr>
              <a:t> alongside and enhancing theoretical understanding.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Discussion on the counsellor placement: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060848"/>
            <a:ext cx="6096000" cy="3654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0200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things to consider: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Preparation is key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Time management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Commitment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Administrative issues within a placement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Training opportunities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Expenses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Readiness to practice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Get the most out of your supervision…….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151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Coffee……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319895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278</Words>
  <Application>Microsoft Office PowerPoint</Application>
  <PresentationFormat>On-screen Show (4:3)</PresentationFormat>
  <Paragraphs>84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The Counselling Placement and Supervision</vt:lpstr>
      <vt:lpstr>The Counselling Placement</vt:lpstr>
      <vt:lpstr>The Counselling Placement</vt:lpstr>
      <vt:lpstr>The Counselling Placement</vt:lpstr>
      <vt:lpstr>The Counselling Placement</vt:lpstr>
      <vt:lpstr>Things to consider..........</vt:lpstr>
      <vt:lpstr>Things to consider..........</vt:lpstr>
      <vt:lpstr>Things to consider..........</vt:lpstr>
      <vt:lpstr>Ways to work towards securing a placement:</vt:lpstr>
      <vt:lpstr>The importance of work experience</vt:lpstr>
      <vt:lpstr>Discussion on the counsellor placement:</vt:lpstr>
      <vt:lpstr>Other things to consider:</vt:lpstr>
      <vt:lpstr>Coffee……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Counselling Placement and Supervision</dc:title>
  <dc:creator>bev</dc:creator>
  <cp:lastModifiedBy>Beverly</cp:lastModifiedBy>
  <cp:revision>7</cp:revision>
  <dcterms:created xsi:type="dcterms:W3CDTF">2012-10-08T18:20:40Z</dcterms:created>
  <dcterms:modified xsi:type="dcterms:W3CDTF">2018-02-13T08:05:19Z</dcterms:modified>
</cp:coreProperties>
</file>