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9" r:id="rId2"/>
    <p:sldId id="257" r:id="rId3"/>
    <p:sldId id="264" r:id="rId4"/>
    <p:sldId id="259" r:id="rId5"/>
    <p:sldId id="260" r:id="rId6"/>
    <p:sldId id="261" r:id="rId7"/>
    <p:sldId id="265" r:id="rId8"/>
    <p:sldId id="263" r:id="rId9"/>
    <p:sldId id="266"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235" autoAdjust="0"/>
    <p:restoredTop sz="94620" autoAdjust="0"/>
  </p:normalViewPr>
  <p:slideViewPr>
    <p:cSldViewPr snapToGrid="0">
      <p:cViewPr varScale="1">
        <p:scale>
          <a:sx n="101" d="100"/>
          <a:sy n="101" d="100"/>
        </p:scale>
        <p:origin x="32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Charles Williams (International Centre)" userId="ba7ba280-601e-4d8a-9293-8398117798c9" providerId="ADAL" clId="{AD3599E8-656E-43DC-A1D9-0523556D2604}"/>
    <pc:docChg chg="undo custSel modSld">
      <pc:chgData name="David Charles Williams (International Centre)" userId="ba7ba280-601e-4d8a-9293-8398117798c9" providerId="ADAL" clId="{AD3599E8-656E-43DC-A1D9-0523556D2604}" dt="2023-03-17T15:56:49.728" v="69" actId="20577"/>
      <pc:docMkLst>
        <pc:docMk/>
      </pc:docMkLst>
      <pc:sldChg chg="modSp mod">
        <pc:chgData name="David Charles Williams (International Centre)" userId="ba7ba280-601e-4d8a-9293-8398117798c9" providerId="ADAL" clId="{AD3599E8-656E-43DC-A1D9-0523556D2604}" dt="2023-03-14T16:48:32.614" v="0" actId="20577"/>
        <pc:sldMkLst>
          <pc:docMk/>
          <pc:sldMk cId="3262074249" sldId="260"/>
        </pc:sldMkLst>
        <pc:spChg chg="mod">
          <ac:chgData name="David Charles Williams (International Centre)" userId="ba7ba280-601e-4d8a-9293-8398117798c9" providerId="ADAL" clId="{AD3599E8-656E-43DC-A1D9-0523556D2604}" dt="2023-03-14T16:48:32.614" v="0" actId="20577"/>
          <ac:spMkLst>
            <pc:docMk/>
            <pc:sldMk cId="3262074249" sldId="260"/>
            <ac:spMk id="3" creationId="{C149CCD1-7266-420C-8DF8-A701727A2171}"/>
          </ac:spMkLst>
        </pc:spChg>
      </pc:sldChg>
      <pc:sldChg chg="modSp mod">
        <pc:chgData name="David Charles Williams (International Centre)" userId="ba7ba280-601e-4d8a-9293-8398117798c9" providerId="ADAL" clId="{AD3599E8-656E-43DC-A1D9-0523556D2604}" dt="2023-03-14T16:52:48.977" v="48" actId="6549"/>
        <pc:sldMkLst>
          <pc:docMk/>
          <pc:sldMk cId="2525167428" sldId="265"/>
        </pc:sldMkLst>
        <pc:spChg chg="mod">
          <ac:chgData name="David Charles Williams (International Centre)" userId="ba7ba280-601e-4d8a-9293-8398117798c9" providerId="ADAL" clId="{AD3599E8-656E-43DC-A1D9-0523556D2604}" dt="2023-03-14T16:52:48.977" v="48" actId="6549"/>
          <ac:spMkLst>
            <pc:docMk/>
            <pc:sldMk cId="2525167428" sldId="265"/>
            <ac:spMk id="3" creationId="{D25CD879-FBE2-41D8-8E75-16AF2F4CA5B4}"/>
          </ac:spMkLst>
        </pc:spChg>
      </pc:sldChg>
      <pc:sldChg chg="modSp mod">
        <pc:chgData name="David Charles Williams (International Centre)" userId="ba7ba280-601e-4d8a-9293-8398117798c9" providerId="ADAL" clId="{AD3599E8-656E-43DC-A1D9-0523556D2604}" dt="2023-03-17T15:56:49.728" v="69" actId="20577"/>
        <pc:sldMkLst>
          <pc:docMk/>
          <pc:sldMk cId="3208111415" sldId="266"/>
        </pc:sldMkLst>
        <pc:spChg chg="mod">
          <ac:chgData name="David Charles Williams (International Centre)" userId="ba7ba280-601e-4d8a-9293-8398117798c9" providerId="ADAL" clId="{AD3599E8-656E-43DC-A1D9-0523556D2604}" dt="2023-03-17T15:56:49.728" v="69" actId="20577"/>
          <ac:spMkLst>
            <pc:docMk/>
            <pc:sldMk cId="3208111415" sldId="266"/>
            <ac:spMk id="3" creationId="{57CD117A-2330-4360-A1A3-39738115A4F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15540D-BAC2-44E0-9F3B-8913194978CC}" type="datetimeFigureOut">
              <a:rPr lang="en-GB" smtClean="0"/>
              <a:t>17/03/2023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576B3C-273D-4F69-8797-E86F9E4EA1A4}" type="slidenum">
              <a:rPr lang="en-GB" smtClean="0"/>
              <a:t>‹#›</a:t>
            </a:fld>
            <a:endParaRPr lang="en-GB"/>
          </a:p>
        </p:txBody>
      </p:sp>
    </p:spTree>
    <p:extLst>
      <p:ext uri="{BB962C8B-B14F-4D97-AF65-F5344CB8AC3E}">
        <p14:creationId xmlns:p14="http://schemas.microsoft.com/office/powerpoint/2010/main" val="29689228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D20446-8C1E-4A9F-89ED-EBC5FC072511}" type="slidenum">
              <a:rPr lang="en-GB" smtClean="0"/>
              <a:t>1</a:t>
            </a:fld>
            <a:endParaRPr lang="en-GB"/>
          </a:p>
        </p:txBody>
      </p:sp>
    </p:spTree>
    <p:extLst>
      <p:ext uri="{BB962C8B-B14F-4D97-AF65-F5344CB8AC3E}">
        <p14:creationId xmlns:p14="http://schemas.microsoft.com/office/powerpoint/2010/main" val="4010914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57D3B-9FA0-4FC5-A427-659C4414B26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19D834F-CD07-42F1-9F2F-20D7739A1C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36EACCD-0D95-49F7-81D3-A931A03009C2}"/>
              </a:ext>
            </a:extLst>
          </p:cNvPr>
          <p:cNvSpPr>
            <a:spLocks noGrp="1"/>
          </p:cNvSpPr>
          <p:nvPr>
            <p:ph type="dt" sz="half" idx="10"/>
          </p:nvPr>
        </p:nvSpPr>
        <p:spPr/>
        <p:txBody>
          <a:bodyPr/>
          <a:lstStyle/>
          <a:p>
            <a:fld id="{FD2A9A12-72F7-4C7B-A9C4-31D7CF727E97}" type="datetime1">
              <a:rPr lang="en-GB" smtClean="0"/>
              <a:t>17/03/2023</a:t>
            </a:fld>
            <a:endParaRPr lang="en-GB"/>
          </a:p>
        </p:txBody>
      </p:sp>
      <p:sp>
        <p:nvSpPr>
          <p:cNvPr id="5" name="Footer Placeholder 4">
            <a:extLst>
              <a:ext uri="{FF2B5EF4-FFF2-40B4-BE49-F238E27FC236}">
                <a16:creationId xmlns:a16="http://schemas.microsoft.com/office/drawing/2014/main" id="{84E76C10-6AD5-4329-8C43-F69DBE2B02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05BE4E-3FA3-41F8-B68B-168BD9691388}"/>
              </a:ext>
            </a:extLst>
          </p:cNvPr>
          <p:cNvSpPr>
            <a:spLocks noGrp="1"/>
          </p:cNvSpPr>
          <p:nvPr>
            <p:ph type="sldNum" sz="quarter" idx="12"/>
          </p:nvPr>
        </p:nvSpPr>
        <p:spPr/>
        <p:txBody>
          <a:bodyPr/>
          <a:lstStyle/>
          <a:p>
            <a:fld id="{4B5607B1-B59C-4017-A8A9-C90371D0BDD1}" type="slidenum">
              <a:rPr lang="en-GB" smtClean="0"/>
              <a:t>‹#›</a:t>
            </a:fld>
            <a:endParaRPr lang="en-GB"/>
          </a:p>
        </p:txBody>
      </p:sp>
    </p:spTree>
    <p:extLst>
      <p:ext uri="{BB962C8B-B14F-4D97-AF65-F5344CB8AC3E}">
        <p14:creationId xmlns:p14="http://schemas.microsoft.com/office/powerpoint/2010/main" val="2747606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7C4A2-A78F-4324-8333-4E593B8E64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74F479-6A48-43A7-9BB7-42E55CF61FC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56007F-71F2-4A54-8B4E-444F6EE9FFEF}"/>
              </a:ext>
            </a:extLst>
          </p:cNvPr>
          <p:cNvSpPr>
            <a:spLocks noGrp="1"/>
          </p:cNvSpPr>
          <p:nvPr>
            <p:ph type="dt" sz="half" idx="10"/>
          </p:nvPr>
        </p:nvSpPr>
        <p:spPr/>
        <p:txBody>
          <a:bodyPr/>
          <a:lstStyle/>
          <a:p>
            <a:fld id="{31E6A6F3-FCE9-44FC-A9EA-24DA22AB45C7}" type="datetime1">
              <a:rPr lang="en-GB" smtClean="0"/>
              <a:t>17/03/2023</a:t>
            </a:fld>
            <a:endParaRPr lang="en-GB"/>
          </a:p>
        </p:txBody>
      </p:sp>
      <p:sp>
        <p:nvSpPr>
          <p:cNvPr id="5" name="Footer Placeholder 4">
            <a:extLst>
              <a:ext uri="{FF2B5EF4-FFF2-40B4-BE49-F238E27FC236}">
                <a16:creationId xmlns:a16="http://schemas.microsoft.com/office/drawing/2014/main" id="{8E16613A-5670-41F6-A954-0C0D3DE43B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E1A2E2-61E3-4C38-80A1-13BFA8079A1C}"/>
              </a:ext>
            </a:extLst>
          </p:cNvPr>
          <p:cNvSpPr>
            <a:spLocks noGrp="1"/>
          </p:cNvSpPr>
          <p:nvPr>
            <p:ph type="sldNum" sz="quarter" idx="12"/>
          </p:nvPr>
        </p:nvSpPr>
        <p:spPr/>
        <p:txBody>
          <a:bodyPr/>
          <a:lstStyle/>
          <a:p>
            <a:fld id="{4B5607B1-B59C-4017-A8A9-C90371D0BDD1}" type="slidenum">
              <a:rPr lang="en-GB" smtClean="0"/>
              <a:t>‹#›</a:t>
            </a:fld>
            <a:endParaRPr lang="en-GB"/>
          </a:p>
        </p:txBody>
      </p:sp>
    </p:spTree>
    <p:extLst>
      <p:ext uri="{BB962C8B-B14F-4D97-AF65-F5344CB8AC3E}">
        <p14:creationId xmlns:p14="http://schemas.microsoft.com/office/powerpoint/2010/main" val="95513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2ABCB-D3FF-4632-8B6C-98AB85053B2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A2C832F-960B-4649-8E0E-399D66A137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ED71732-6F82-40D7-A09E-9A793E9E1B08}"/>
              </a:ext>
            </a:extLst>
          </p:cNvPr>
          <p:cNvSpPr>
            <a:spLocks noGrp="1"/>
          </p:cNvSpPr>
          <p:nvPr>
            <p:ph type="dt" sz="half" idx="10"/>
          </p:nvPr>
        </p:nvSpPr>
        <p:spPr/>
        <p:txBody>
          <a:bodyPr/>
          <a:lstStyle/>
          <a:p>
            <a:fld id="{F8381B89-CB6E-47D0-8F4D-A0AC5FD42247}" type="datetime1">
              <a:rPr lang="en-GB" smtClean="0"/>
              <a:t>17/03/2023</a:t>
            </a:fld>
            <a:endParaRPr lang="en-GB"/>
          </a:p>
        </p:txBody>
      </p:sp>
      <p:sp>
        <p:nvSpPr>
          <p:cNvPr id="5" name="Footer Placeholder 4">
            <a:extLst>
              <a:ext uri="{FF2B5EF4-FFF2-40B4-BE49-F238E27FC236}">
                <a16:creationId xmlns:a16="http://schemas.microsoft.com/office/drawing/2014/main" id="{A248D405-946F-45BF-99D3-B4DA991E25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3C371A-5C9E-47CF-B08A-0136A6CE31B2}"/>
              </a:ext>
            </a:extLst>
          </p:cNvPr>
          <p:cNvSpPr>
            <a:spLocks noGrp="1"/>
          </p:cNvSpPr>
          <p:nvPr>
            <p:ph type="sldNum" sz="quarter" idx="12"/>
          </p:nvPr>
        </p:nvSpPr>
        <p:spPr/>
        <p:txBody>
          <a:bodyPr/>
          <a:lstStyle/>
          <a:p>
            <a:fld id="{4B5607B1-B59C-4017-A8A9-C90371D0BDD1}" type="slidenum">
              <a:rPr lang="en-GB" smtClean="0"/>
              <a:t>‹#›</a:t>
            </a:fld>
            <a:endParaRPr lang="en-GB"/>
          </a:p>
        </p:txBody>
      </p:sp>
    </p:spTree>
    <p:extLst>
      <p:ext uri="{BB962C8B-B14F-4D97-AF65-F5344CB8AC3E}">
        <p14:creationId xmlns:p14="http://schemas.microsoft.com/office/powerpoint/2010/main" val="3329239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981D5-ED5C-417D-88A4-9BC4EDA78EA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1BA068-02F4-4FA8-B772-BA22AD8834E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1A44BA6-5ABE-4393-9249-992ECD72BB8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FCF4494-43C1-451C-B65C-476BED74BFF0}"/>
              </a:ext>
            </a:extLst>
          </p:cNvPr>
          <p:cNvSpPr>
            <a:spLocks noGrp="1"/>
          </p:cNvSpPr>
          <p:nvPr>
            <p:ph type="dt" sz="half" idx="10"/>
          </p:nvPr>
        </p:nvSpPr>
        <p:spPr/>
        <p:txBody>
          <a:bodyPr/>
          <a:lstStyle/>
          <a:p>
            <a:fld id="{02ED487A-64CA-4017-9081-CD43F61E9D90}" type="datetime1">
              <a:rPr lang="en-GB" smtClean="0"/>
              <a:t>17/03/2023</a:t>
            </a:fld>
            <a:endParaRPr lang="en-GB"/>
          </a:p>
        </p:txBody>
      </p:sp>
      <p:sp>
        <p:nvSpPr>
          <p:cNvPr id="6" name="Footer Placeholder 5">
            <a:extLst>
              <a:ext uri="{FF2B5EF4-FFF2-40B4-BE49-F238E27FC236}">
                <a16:creationId xmlns:a16="http://schemas.microsoft.com/office/drawing/2014/main" id="{A99C19E1-28CF-4A35-8354-4796730AC27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6ADAE8-D056-4314-9180-ACE29584F6CE}"/>
              </a:ext>
            </a:extLst>
          </p:cNvPr>
          <p:cNvSpPr>
            <a:spLocks noGrp="1"/>
          </p:cNvSpPr>
          <p:nvPr>
            <p:ph type="sldNum" sz="quarter" idx="12"/>
          </p:nvPr>
        </p:nvSpPr>
        <p:spPr/>
        <p:txBody>
          <a:bodyPr/>
          <a:lstStyle/>
          <a:p>
            <a:fld id="{4B5607B1-B59C-4017-A8A9-C90371D0BDD1}" type="slidenum">
              <a:rPr lang="en-GB" smtClean="0"/>
              <a:t>‹#›</a:t>
            </a:fld>
            <a:endParaRPr lang="en-GB"/>
          </a:p>
        </p:txBody>
      </p:sp>
    </p:spTree>
    <p:extLst>
      <p:ext uri="{BB962C8B-B14F-4D97-AF65-F5344CB8AC3E}">
        <p14:creationId xmlns:p14="http://schemas.microsoft.com/office/powerpoint/2010/main" val="579154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C2EF9-F8B2-471C-A2EC-8A30DAC86DB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4D6E2C-671D-4546-AD6B-DE3C3A6AC1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206D91A-F302-4BAB-B02C-CE9A60B0530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E58E01-36AB-444F-8D45-B6F0ED3198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B3B3901-3667-40CD-AD4A-B32639F38AC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AE99EC1-B38E-47EE-B092-15CC1CA7C052}"/>
              </a:ext>
            </a:extLst>
          </p:cNvPr>
          <p:cNvSpPr>
            <a:spLocks noGrp="1"/>
          </p:cNvSpPr>
          <p:nvPr>
            <p:ph type="dt" sz="half" idx="10"/>
          </p:nvPr>
        </p:nvSpPr>
        <p:spPr/>
        <p:txBody>
          <a:bodyPr/>
          <a:lstStyle/>
          <a:p>
            <a:fld id="{7F436AD5-B06C-43BB-89FF-FC1ABF23BE71}" type="datetime1">
              <a:rPr lang="en-GB" smtClean="0"/>
              <a:t>17/03/2023</a:t>
            </a:fld>
            <a:endParaRPr lang="en-GB"/>
          </a:p>
        </p:txBody>
      </p:sp>
      <p:sp>
        <p:nvSpPr>
          <p:cNvPr id="8" name="Footer Placeholder 7">
            <a:extLst>
              <a:ext uri="{FF2B5EF4-FFF2-40B4-BE49-F238E27FC236}">
                <a16:creationId xmlns:a16="http://schemas.microsoft.com/office/drawing/2014/main" id="{B4862FC0-3E85-4CAD-9593-977E7C4A0C2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3D11887-0197-4485-88B1-B681D9C42078}"/>
              </a:ext>
            </a:extLst>
          </p:cNvPr>
          <p:cNvSpPr>
            <a:spLocks noGrp="1"/>
          </p:cNvSpPr>
          <p:nvPr>
            <p:ph type="sldNum" sz="quarter" idx="12"/>
          </p:nvPr>
        </p:nvSpPr>
        <p:spPr/>
        <p:txBody>
          <a:bodyPr/>
          <a:lstStyle/>
          <a:p>
            <a:fld id="{4B5607B1-B59C-4017-A8A9-C90371D0BDD1}" type="slidenum">
              <a:rPr lang="en-GB" smtClean="0"/>
              <a:t>‹#›</a:t>
            </a:fld>
            <a:endParaRPr lang="en-GB"/>
          </a:p>
        </p:txBody>
      </p:sp>
    </p:spTree>
    <p:extLst>
      <p:ext uri="{BB962C8B-B14F-4D97-AF65-F5344CB8AC3E}">
        <p14:creationId xmlns:p14="http://schemas.microsoft.com/office/powerpoint/2010/main" val="158933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8FF9F-2C34-45C1-A42A-95C905B1900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7E87214-BC21-43B9-947A-5A2F7E1AE721}"/>
              </a:ext>
            </a:extLst>
          </p:cNvPr>
          <p:cNvSpPr>
            <a:spLocks noGrp="1"/>
          </p:cNvSpPr>
          <p:nvPr>
            <p:ph type="dt" sz="half" idx="10"/>
          </p:nvPr>
        </p:nvSpPr>
        <p:spPr/>
        <p:txBody>
          <a:bodyPr/>
          <a:lstStyle/>
          <a:p>
            <a:fld id="{CC2D7511-2A61-494D-B5FF-B793CEDA1B9C}" type="datetime1">
              <a:rPr lang="en-GB" smtClean="0"/>
              <a:t>17/03/2023</a:t>
            </a:fld>
            <a:endParaRPr lang="en-GB"/>
          </a:p>
        </p:txBody>
      </p:sp>
      <p:sp>
        <p:nvSpPr>
          <p:cNvPr id="4" name="Footer Placeholder 3">
            <a:extLst>
              <a:ext uri="{FF2B5EF4-FFF2-40B4-BE49-F238E27FC236}">
                <a16:creationId xmlns:a16="http://schemas.microsoft.com/office/drawing/2014/main" id="{2C6B0930-9172-4744-BE1B-09ED81BBADB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79DE38-72D3-4C4D-A6ED-0CC0D1649688}"/>
              </a:ext>
            </a:extLst>
          </p:cNvPr>
          <p:cNvSpPr>
            <a:spLocks noGrp="1"/>
          </p:cNvSpPr>
          <p:nvPr>
            <p:ph type="sldNum" sz="quarter" idx="12"/>
          </p:nvPr>
        </p:nvSpPr>
        <p:spPr/>
        <p:txBody>
          <a:bodyPr/>
          <a:lstStyle/>
          <a:p>
            <a:fld id="{4B5607B1-B59C-4017-A8A9-C90371D0BDD1}" type="slidenum">
              <a:rPr lang="en-GB" smtClean="0"/>
              <a:t>‹#›</a:t>
            </a:fld>
            <a:endParaRPr lang="en-GB"/>
          </a:p>
        </p:txBody>
      </p:sp>
    </p:spTree>
    <p:extLst>
      <p:ext uri="{BB962C8B-B14F-4D97-AF65-F5344CB8AC3E}">
        <p14:creationId xmlns:p14="http://schemas.microsoft.com/office/powerpoint/2010/main" val="910804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8D31B5-E9E2-464A-8E19-63E9A8ACC76E}"/>
              </a:ext>
            </a:extLst>
          </p:cNvPr>
          <p:cNvSpPr>
            <a:spLocks noGrp="1"/>
          </p:cNvSpPr>
          <p:nvPr>
            <p:ph type="dt" sz="half" idx="10"/>
          </p:nvPr>
        </p:nvSpPr>
        <p:spPr/>
        <p:txBody>
          <a:bodyPr/>
          <a:lstStyle/>
          <a:p>
            <a:fld id="{E266972E-2E96-45E1-8FA9-9BCC86934C66}" type="datetime1">
              <a:rPr lang="en-GB" smtClean="0"/>
              <a:t>17/03/2023</a:t>
            </a:fld>
            <a:endParaRPr lang="en-GB"/>
          </a:p>
        </p:txBody>
      </p:sp>
      <p:sp>
        <p:nvSpPr>
          <p:cNvPr id="3" name="Footer Placeholder 2">
            <a:extLst>
              <a:ext uri="{FF2B5EF4-FFF2-40B4-BE49-F238E27FC236}">
                <a16:creationId xmlns:a16="http://schemas.microsoft.com/office/drawing/2014/main" id="{99295D78-599D-4C3F-A69A-666D2E5C46F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6ECB246-BA5B-4CA1-A348-5EB8774DF051}"/>
              </a:ext>
            </a:extLst>
          </p:cNvPr>
          <p:cNvSpPr>
            <a:spLocks noGrp="1"/>
          </p:cNvSpPr>
          <p:nvPr>
            <p:ph type="sldNum" sz="quarter" idx="12"/>
          </p:nvPr>
        </p:nvSpPr>
        <p:spPr/>
        <p:txBody>
          <a:bodyPr/>
          <a:lstStyle/>
          <a:p>
            <a:fld id="{4B5607B1-B59C-4017-A8A9-C90371D0BDD1}" type="slidenum">
              <a:rPr lang="en-GB" smtClean="0"/>
              <a:t>‹#›</a:t>
            </a:fld>
            <a:endParaRPr lang="en-GB"/>
          </a:p>
        </p:txBody>
      </p:sp>
    </p:spTree>
    <p:extLst>
      <p:ext uri="{BB962C8B-B14F-4D97-AF65-F5344CB8AC3E}">
        <p14:creationId xmlns:p14="http://schemas.microsoft.com/office/powerpoint/2010/main" val="13569935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45ACC-240F-4423-9F60-3A48EE3B33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80B6E8C-E30C-43DC-BA35-B9842BF8E9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864D4-2BB1-4851-A072-CB1139DE55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452C9F3-8871-4798-91A1-3BD864C84A6C}"/>
              </a:ext>
            </a:extLst>
          </p:cNvPr>
          <p:cNvSpPr>
            <a:spLocks noGrp="1"/>
          </p:cNvSpPr>
          <p:nvPr>
            <p:ph type="dt" sz="half" idx="10"/>
          </p:nvPr>
        </p:nvSpPr>
        <p:spPr/>
        <p:txBody>
          <a:bodyPr/>
          <a:lstStyle/>
          <a:p>
            <a:fld id="{85892EEF-8DBA-4AC1-88CC-E93135E371E5}" type="datetime1">
              <a:rPr lang="en-GB" smtClean="0"/>
              <a:t>17/03/2023</a:t>
            </a:fld>
            <a:endParaRPr lang="en-GB"/>
          </a:p>
        </p:txBody>
      </p:sp>
      <p:sp>
        <p:nvSpPr>
          <p:cNvPr id="6" name="Footer Placeholder 5">
            <a:extLst>
              <a:ext uri="{FF2B5EF4-FFF2-40B4-BE49-F238E27FC236}">
                <a16:creationId xmlns:a16="http://schemas.microsoft.com/office/drawing/2014/main" id="{81867273-2EBF-48C1-BE78-B754C47520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3FB64A-AD35-4476-BADA-F8F0E05FD5EC}"/>
              </a:ext>
            </a:extLst>
          </p:cNvPr>
          <p:cNvSpPr>
            <a:spLocks noGrp="1"/>
          </p:cNvSpPr>
          <p:nvPr>
            <p:ph type="sldNum" sz="quarter" idx="12"/>
          </p:nvPr>
        </p:nvSpPr>
        <p:spPr/>
        <p:txBody>
          <a:bodyPr/>
          <a:lstStyle/>
          <a:p>
            <a:fld id="{4B5607B1-B59C-4017-A8A9-C90371D0BDD1}" type="slidenum">
              <a:rPr lang="en-GB" smtClean="0"/>
              <a:t>‹#›</a:t>
            </a:fld>
            <a:endParaRPr lang="en-GB"/>
          </a:p>
        </p:txBody>
      </p:sp>
    </p:spTree>
    <p:extLst>
      <p:ext uri="{BB962C8B-B14F-4D97-AF65-F5344CB8AC3E}">
        <p14:creationId xmlns:p14="http://schemas.microsoft.com/office/powerpoint/2010/main" val="1607897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12B7D-6C20-40DF-887E-BBBB209A83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182BBB3-12D2-46E0-A85B-E688762243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323D70-D89C-41BE-9318-E8C2686CEE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219C8C5-8A4E-404D-9AC6-CD81EA53BE4D}"/>
              </a:ext>
            </a:extLst>
          </p:cNvPr>
          <p:cNvSpPr>
            <a:spLocks noGrp="1"/>
          </p:cNvSpPr>
          <p:nvPr>
            <p:ph type="dt" sz="half" idx="10"/>
          </p:nvPr>
        </p:nvSpPr>
        <p:spPr/>
        <p:txBody>
          <a:bodyPr/>
          <a:lstStyle/>
          <a:p>
            <a:fld id="{7EF889AB-9F9D-42BC-BB75-DED632E291D5}" type="datetime1">
              <a:rPr lang="en-GB" smtClean="0"/>
              <a:t>17/03/2023</a:t>
            </a:fld>
            <a:endParaRPr lang="en-GB"/>
          </a:p>
        </p:txBody>
      </p:sp>
      <p:sp>
        <p:nvSpPr>
          <p:cNvPr id="6" name="Footer Placeholder 5">
            <a:extLst>
              <a:ext uri="{FF2B5EF4-FFF2-40B4-BE49-F238E27FC236}">
                <a16:creationId xmlns:a16="http://schemas.microsoft.com/office/drawing/2014/main" id="{A2748CC3-9F71-4FA0-AFF3-3FE674565D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8A9A181-2973-4727-AA0D-1F74B35E6DA4}"/>
              </a:ext>
            </a:extLst>
          </p:cNvPr>
          <p:cNvSpPr>
            <a:spLocks noGrp="1"/>
          </p:cNvSpPr>
          <p:nvPr>
            <p:ph type="sldNum" sz="quarter" idx="12"/>
          </p:nvPr>
        </p:nvSpPr>
        <p:spPr/>
        <p:txBody>
          <a:bodyPr/>
          <a:lstStyle/>
          <a:p>
            <a:fld id="{4B5607B1-B59C-4017-A8A9-C90371D0BDD1}" type="slidenum">
              <a:rPr lang="en-GB" smtClean="0"/>
              <a:t>‹#›</a:t>
            </a:fld>
            <a:endParaRPr lang="en-GB"/>
          </a:p>
        </p:txBody>
      </p:sp>
    </p:spTree>
    <p:extLst>
      <p:ext uri="{BB962C8B-B14F-4D97-AF65-F5344CB8AC3E}">
        <p14:creationId xmlns:p14="http://schemas.microsoft.com/office/powerpoint/2010/main" val="1924614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E03D7-45A6-4915-9D98-2C22B25755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22E8B08-BFED-4B18-8C82-8B3AFF605CF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4E51E3-F71E-4086-9A95-A91030BF09E0}"/>
              </a:ext>
            </a:extLst>
          </p:cNvPr>
          <p:cNvSpPr>
            <a:spLocks noGrp="1"/>
          </p:cNvSpPr>
          <p:nvPr>
            <p:ph type="dt" sz="half" idx="10"/>
          </p:nvPr>
        </p:nvSpPr>
        <p:spPr/>
        <p:txBody>
          <a:bodyPr/>
          <a:lstStyle/>
          <a:p>
            <a:fld id="{991A3C3A-F437-465D-AA0B-02D510CA0F41}" type="datetime1">
              <a:rPr lang="en-GB" smtClean="0"/>
              <a:t>17/03/2023</a:t>
            </a:fld>
            <a:endParaRPr lang="en-GB"/>
          </a:p>
        </p:txBody>
      </p:sp>
      <p:sp>
        <p:nvSpPr>
          <p:cNvPr id="5" name="Footer Placeholder 4">
            <a:extLst>
              <a:ext uri="{FF2B5EF4-FFF2-40B4-BE49-F238E27FC236}">
                <a16:creationId xmlns:a16="http://schemas.microsoft.com/office/drawing/2014/main" id="{A7B5B4A6-B49B-4F9D-B7E6-D258D90C8C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FF59AD-94D4-463B-83BC-E37A114E5414}"/>
              </a:ext>
            </a:extLst>
          </p:cNvPr>
          <p:cNvSpPr>
            <a:spLocks noGrp="1"/>
          </p:cNvSpPr>
          <p:nvPr>
            <p:ph type="sldNum" sz="quarter" idx="12"/>
          </p:nvPr>
        </p:nvSpPr>
        <p:spPr/>
        <p:txBody>
          <a:bodyPr/>
          <a:lstStyle/>
          <a:p>
            <a:fld id="{4B5607B1-B59C-4017-A8A9-C90371D0BDD1}" type="slidenum">
              <a:rPr lang="en-GB" smtClean="0"/>
              <a:t>‹#›</a:t>
            </a:fld>
            <a:endParaRPr lang="en-GB"/>
          </a:p>
        </p:txBody>
      </p:sp>
    </p:spTree>
    <p:extLst>
      <p:ext uri="{BB962C8B-B14F-4D97-AF65-F5344CB8AC3E}">
        <p14:creationId xmlns:p14="http://schemas.microsoft.com/office/powerpoint/2010/main" val="480629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E99AEF-E5E2-44E9-9445-0188B2EB02E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3D5350-93F1-4AA7-A7F2-AB358D9BB36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D2D688-95E8-4BB1-A8EA-7FC90B745240}"/>
              </a:ext>
            </a:extLst>
          </p:cNvPr>
          <p:cNvSpPr>
            <a:spLocks noGrp="1"/>
          </p:cNvSpPr>
          <p:nvPr>
            <p:ph type="dt" sz="half" idx="10"/>
          </p:nvPr>
        </p:nvSpPr>
        <p:spPr/>
        <p:txBody>
          <a:bodyPr/>
          <a:lstStyle/>
          <a:p>
            <a:fld id="{9E6C7B10-53EE-4945-901C-EEEC275208EF}" type="datetime1">
              <a:rPr lang="en-GB" smtClean="0"/>
              <a:t>17/03/2023</a:t>
            </a:fld>
            <a:endParaRPr lang="en-GB"/>
          </a:p>
        </p:txBody>
      </p:sp>
      <p:sp>
        <p:nvSpPr>
          <p:cNvPr id="5" name="Footer Placeholder 4">
            <a:extLst>
              <a:ext uri="{FF2B5EF4-FFF2-40B4-BE49-F238E27FC236}">
                <a16:creationId xmlns:a16="http://schemas.microsoft.com/office/drawing/2014/main" id="{38AD71F9-EABD-44F5-929D-9D50A45A65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FEE29-F32A-4BD5-898D-78A44B7748C5}"/>
              </a:ext>
            </a:extLst>
          </p:cNvPr>
          <p:cNvSpPr>
            <a:spLocks noGrp="1"/>
          </p:cNvSpPr>
          <p:nvPr>
            <p:ph type="sldNum" sz="quarter" idx="12"/>
          </p:nvPr>
        </p:nvSpPr>
        <p:spPr/>
        <p:txBody>
          <a:bodyPr/>
          <a:lstStyle/>
          <a:p>
            <a:fld id="{4B5607B1-B59C-4017-A8A9-C90371D0BDD1}" type="slidenum">
              <a:rPr lang="en-GB" smtClean="0"/>
              <a:t>‹#›</a:t>
            </a:fld>
            <a:endParaRPr lang="en-GB"/>
          </a:p>
        </p:txBody>
      </p:sp>
    </p:spTree>
    <p:extLst>
      <p:ext uri="{BB962C8B-B14F-4D97-AF65-F5344CB8AC3E}">
        <p14:creationId xmlns:p14="http://schemas.microsoft.com/office/powerpoint/2010/main" val="3405001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CA6432-BF7E-44EE-828F-0E33AA03EF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0836D4-C9D8-4217-BFB5-5FEF813825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8889A3-3FAD-4E79-8075-D6A48FF262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D4F975-D5CC-4ACC-BA8C-50B5F138AA77}" type="datetime1">
              <a:rPr lang="en-GB" smtClean="0"/>
              <a:t>17/03/2023</a:t>
            </a:fld>
            <a:endParaRPr lang="en-GB"/>
          </a:p>
        </p:txBody>
      </p:sp>
      <p:sp>
        <p:nvSpPr>
          <p:cNvPr id="5" name="Footer Placeholder 4">
            <a:extLst>
              <a:ext uri="{FF2B5EF4-FFF2-40B4-BE49-F238E27FC236}">
                <a16:creationId xmlns:a16="http://schemas.microsoft.com/office/drawing/2014/main" id="{6AC40BFD-EC60-462B-816C-BBE86BC618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57C1979-7C2C-46AB-A64F-36BF2F31AF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5607B1-B59C-4017-A8A9-C90371D0BDD1}" type="slidenum">
              <a:rPr lang="en-GB" smtClean="0"/>
              <a:t>‹#›</a:t>
            </a:fld>
            <a:endParaRPr lang="en-GB"/>
          </a:p>
        </p:txBody>
      </p:sp>
    </p:spTree>
    <p:extLst>
      <p:ext uri="{BB962C8B-B14F-4D97-AF65-F5344CB8AC3E}">
        <p14:creationId xmlns:p14="http://schemas.microsoft.com/office/powerpoint/2010/main" val="24909343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learnenglish.britishcouncil.org/english-grammar-reference/definite-article"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hyperlink" Target="https://learnenglish.britishcouncil.org/english-grammar-reference/noun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learnenglish.britishcouncil.org/english-grammar-reference/definite-article"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learnenglish.britishcouncil.org/english-grammar-reference/definite-article"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621381"/>
            <a:ext cx="9144000" cy="235354"/>
          </a:xfrm>
        </p:spPr>
        <p:txBody>
          <a:bodyPr>
            <a:normAutofit fontScale="90000"/>
          </a:bodyPr>
          <a:lstStyle/>
          <a:p>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endParaRPr lang="en-GB" dirty="0"/>
          </a:p>
        </p:txBody>
      </p:sp>
      <p:sp>
        <p:nvSpPr>
          <p:cNvPr id="3" name="Subtitle 2"/>
          <p:cNvSpPr>
            <a:spLocks noGrp="1"/>
          </p:cNvSpPr>
          <p:nvPr>
            <p:ph type="subTitle" idx="1"/>
          </p:nvPr>
        </p:nvSpPr>
        <p:spPr>
          <a:xfrm>
            <a:off x="1524000" y="2215978"/>
            <a:ext cx="9144000" cy="3041822"/>
          </a:xfrm>
        </p:spPr>
        <p:txBody>
          <a:bodyPr>
            <a:normAutofit fontScale="92500" lnSpcReduction="10000"/>
          </a:bodyPr>
          <a:lstStyle/>
          <a:p>
            <a:endParaRPr lang="en-GB" dirty="0"/>
          </a:p>
          <a:p>
            <a:r>
              <a:rPr lang="en-GB" sz="3600" dirty="0"/>
              <a:t>The definite article </a:t>
            </a:r>
            <a:r>
              <a:rPr lang="en-GB" sz="3600" i="1" dirty="0"/>
              <a:t>(The)  </a:t>
            </a:r>
          </a:p>
          <a:p>
            <a:r>
              <a:rPr lang="en-GB" dirty="0"/>
              <a:t>by David C. Williams </a:t>
            </a:r>
            <a:r>
              <a:rPr lang="en-GB" sz="2000" dirty="0"/>
              <a:t>MA (TEFL) RSA Dip. (TEFL)</a:t>
            </a:r>
          </a:p>
          <a:p>
            <a:r>
              <a:rPr lang="en-GB" dirty="0"/>
              <a:t>Lecturer English for Academic Purposes (EAP) </a:t>
            </a:r>
          </a:p>
          <a:p>
            <a:r>
              <a:rPr lang="en-GB" dirty="0"/>
              <a:t>UWTSD Swansea campus</a:t>
            </a:r>
          </a:p>
          <a:p>
            <a:endParaRPr lang="en-GB" dirty="0"/>
          </a:p>
          <a:p>
            <a:r>
              <a:rPr lang="en-GB" sz="1400" u="sng" dirty="0">
                <a:hlinkClick r:id="rId3">
                  <a:extLst>
                    <a:ext uri="{A12FA001-AC4F-418D-AE19-62706E023703}">
                      <ahyp:hlinkClr xmlns:ahyp="http://schemas.microsoft.com/office/drawing/2018/hyperlinkcolor" val="tx"/>
                    </a:ext>
                  </a:extLst>
                </a:hlinkClick>
              </a:rPr>
              <a:t>Content adapted from the following website</a:t>
            </a:r>
          </a:p>
          <a:p>
            <a:r>
              <a:rPr lang="en-GB" sz="1400" u="sng" dirty="0">
                <a:hlinkClick r:id="rId3">
                  <a:extLst>
                    <a:ext uri="{A12FA001-AC4F-418D-AE19-62706E023703}">
                      <ahyp:hlinkClr xmlns:ahyp="http://schemas.microsoft.com/office/drawing/2018/hyperlinkcolor" val="tx"/>
                    </a:ext>
                  </a:extLst>
                </a:hlinkClick>
              </a:rPr>
              <a:t>https://learnenglish.britishcouncil.org/english-grammar-reference/definite-article</a:t>
            </a:r>
            <a:endParaRPr lang="en-GB" sz="1400" u="sng" dirty="0"/>
          </a:p>
          <a:p>
            <a:endParaRPr lang="en-GB" dirty="0"/>
          </a:p>
        </p:txBody>
      </p:sp>
      <p:sp>
        <p:nvSpPr>
          <p:cNvPr id="4" name="Slide Number Placeholder 3"/>
          <p:cNvSpPr>
            <a:spLocks noGrp="1"/>
          </p:cNvSpPr>
          <p:nvPr>
            <p:ph type="sldNum" sz="quarter" idx="12"/>
          </p:nvPr>
        </p:nvSpPr>
        <p:spPr/>
        <p:txBody>
          <a:bodyPr/>
          <a:lstStyle/>
          <a:p>
            <a:fld id="{49F81A9B-40D1-48DE-9F55-896B8958FC5F}" type="slidenum">
              <a:rPr lang="en-GB" smtClean="0"/>
              <a:t>1</a:t>
            </a:fld>
            <a:endParaRPr lang="en-GB"/>
          </a:p>
        </p:txBody>
      </p:sp>
      <p:pic>
        <p:nvPicPr>
          <p:cNvPr id="5" name="Picture 4"/>
          <p:cNvPicPr/>
          <p:nvPr/>
        </p:nvPicPr>
        <p:blipFill>
          <a:blip r:embed="rId4">
            <a:extLst>
              <a:ext uri="{28A0092B-C50C-407E-A947-70E740481C1C}">
                <a14:useLocalDpi xmlns:a14="http://schemas.microsoft.com/office/drawing/2010/main" val="0"/>
              </a:ext>
            </a:extLst>
          </a:blip>
          <a:srcRect/>
          <a:stretch>
            <a:fillRect/>
          </a:stretch>
        </p:blipFill>
        <p:spPr bwMode="auto">
          <a:xfrm>
            <a:off x="419246" y="621381"/>
            <a:ext cx="3205403" cy="1405127"/>
          </a:xfrm>
          <a:prstGeom prst="rect">
            <a:avLst/>
          </a:prstGeom>
          <a:noFill/>
        </p:spPr>
      </p:pic>
    </p:spTree>
    <p:extLst>
      <p:ext uri="{BB962C8B-B14F-4D97-AF65-F5344CB8AC3E}">
        <p14:creationId xmlns:p14="http://schemas.microsoft.com/office/powerpoint/2010/main" val="33264918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2B8A8-12B9-4AA6-A39E-0FD6D60667F3}"/>
              </a:ext>
            </a:extLst>
          </p:cNvPr>
          <p:cNvSpPr>
            <a:spLocks noGrp="1"/>
          </p:cNvSpPr>
          <p:nvPr>
            <p:ph type="title"/>
          </p:nvPr>
        </p:nvSpPr>
        <p:spPr/>
        <p:txBody>
          <a:bodyPr>
            <a:normAutofit/>
          </a:bodyPr>
          <a:lstStyle/>
          <a:p>
            <a:r>
              <a:rPr lang="en-GB" sz="2000" dirty="0"/>
              <a:t> A definition of the definite article</a:t>
            </a:r>
          </a:p>
        </p:txBody>
      </p:sp>
      <p:sp>
        <p:nvSpPr>
          <p:cNvPr id="3" name="Content Placeholder 2">
            <a:extLst>
              <a:ext uri="{FF2B5EF4-FFF2-40B4-BE49-F238E27FC236}">
                <a16:creationId xmlns:a16="http://schemas.microsoft.com/office/drawing/2014/main" id="{B3BCA5A4-BAB3-4E8C-87A5-9EC80595B7D0}"/>
              </a:ext>
            </a:extLst>
          </p:cNvPr>
          <p:cNvSpPr>
            <a:spLocks noGrp="1"/>
          </p:cNvSpPr>
          <p:nvPr>
            <p:ph idx="1"/>
          </p:nvPr>
        </p:nvSpPr>
        <p:spPr/>
        <p:txBody>
          <a:bodyPr/>
          <a:lstStyle/>
          <a:p>
            <a:r>
              <a:rPr lang="en-GB" dirty="0"/>
              <a:t>The definite article </a:t>
            </a:r>
            <a:r>
              <a:rPr lang="en-GB" b="1" i="1" dirty="0"/>
              <a:t>the </a:t>
            </a:r>
            <a:r>
              <a:rPr lang="en-GB" dirty="0"/>
              <a:t>is the most frequent word in English. We use the definite article in front of a </a:t>
            </a:r>
            <a:r>
              <a:rPr lang="en-GB" b="1" dirty="0">
                <a:hlinkClick r:id="rId2"/>
              </a:rPr>
              <a:t>noun</a:t>
            </a:r>
            <a:r>
              <a:rPr lang="en-GB" dirty="0"/>
              <a:t> when we believe the listener or reader </a:t>
            </a:r>
            <a:r>
              <a:rPr lang="en-GB" b="1" dirty="0"/>
              <a:t>knows </a:t>
            </a:r>
            <a:r>
              <a:rPr lang="en-GB" dirty="0"/>
              <a:t>exactly what we are referring to:</a:t>
            </a:r>
          </a:p>
          <a:p>
            <a:pPr lvl="1"/>
            <a:r>
              <a:rPr lang="en-GB" dirty="0"/>
              <a:t>because there is </a:t>
            </a:r>
            <a:r>
              <a:rPr lang="en-GB" b="1" dirty="0"/>
              <a:t>only one</a:t>
            </a:r>
            <a:endParaRPr lang="en-GB" dirty="0"/>
          </a:p>
          <a:p>
            <a:pPr lvl="1"/>
            <a:r>
              <a:rPr lang="en-GB" dirty="0"/>
              <a:t>because there is </a:t>
            </a:r>
            <a:r>
              <a:rPr lang="en-GB" b="1" dirty="0"/>
              <a:t>only one in that context</a:t>
            </a:r>
            <a:endParaRPr lang="en-GB" dirty="0"/>
          </a:p>
          <a:p>
            <a:pPr lvl="1"/>
            <a:r>
              <a:rPr lang="en-GB" dirty="0"/>
              <a:t>because we have </a:t>
            </a:r>
            <a:r>
              <a:rPr lang="en-GB" b="1" dirty="0"/>
              <a:t>already mentioned </a:t>
            </a:r>
            <a:r>
              <a:rPr lang="en-GB" dirty="0"/>
              <a:t>it</a:t>
            </a:r>
          </a:p>
          <a:p>
            <a:pPr lvl="1"/>
            <a:r>
              <a:rPr lang="en-GB" dirty="0"/>
              <a:t>to say something about </a:t>
            </a:r>
            <a:r>
              <a:rPr lang="en-GB" b="1" dirty="0"/>
              <a:t>all the things</a:t>
            </a:r>
            <a:r>
              <a:rPr lang="en-GB" dirty="0"/>
              <a:t> referred to by a noun</a:t>
            </a:r>
          </a:p>
          <a:p>
            <a:pPr lvl="1"/>
            <a:r>
              <a:rPr lang="en-GB" dirty="0"/>
              <a:t>to refer to a </a:t>
            </a:r>
            <a:r>
              <a:rPr lang="en-GB" b="1" dirty="0"/>
              <a:t>system </a:t>
            </a:r>
            <a:r>
              <a:rPr lang="en-GB" dirty="0"/>
              <a:t>or </a:t>
            </a:r>
            <a:r>
              <a:rPr lang="en-GB" b="1" dirty="0"/>
              <a:t>service</a:t>
            </a:r>
            <a:endParaRPr lang="en-GB" dirty="0"/>
          </a:p>
          <a:p>
            <a:pPr lvl="1"/>
            <a:r>
              <a:rPr lang="en-GB" dirty="0"/>
              <a:t>We can also use the definite article with adjectives such as rich, poor, </a:t>
            </a:r>
            <a:r>
              <a:rPr lang="en-GB" i="1" dirty="0"/>
              <a:t>elderly</a:t>
            </a:r>
            <a:r>
              <a:rPr lang="en-GB" dirty="0"/>
              <a:t> and </a:t>
            </a:r>
            <a:r>
              <a:rPr lang="en-GB" i="1" dirty="0"/>
              <a:t>unemployed</a:t>
            </a:r>
            <a:r>
              <a:rPr lang="en-GB" dirty="0"/>
              <a:t> to talk about groups of people </a:t>
            </a:r>
          </a:p>
        </p:txBody>
      </p:sp>
      <p:sp>
        <p:nvSpPr>
          <p:cNvPr id="4" name="Slide Number Placeholder 3"/>
          <p:cNvSpPr>
            <a:spLocks noGrp="1"/>
          </p:cNvSpPr>
          <p:nvPr>
            <p:ph type="sldNum" sz="quarter" idx="12"/>
          </p:nvPr>
        </p:nvSpPr>
        <p:spPr/>
        <p:txBody>
          <a:bodyPr/>
          <a:lstStyle/>
          <a:p>
            <a:fld id="{4B5607B1-B59C-4017-A8A9-C90371D0BDD1}" type="slidenum">
              <a:rPr lang="en-GB" smtClean="0"/>
              <a:t>2</a:t>
            </a:fld>
            <a:endParaRPr lang="en-GB"/>
          </a:p>
        </p:txBody>
      </p:sp>
    </p:spTree>
    <p:extLst>
      <p:ext uri="{BB962C8B-B14F-4D97-AF65-F5344CB8AC3E}">
        <p14:creationId xmlns:p14="http://schemas.microsoft.com/office/powerpoint/2010/main" val="992980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336DA-24EE-4576-813D-49DFF215E516}"/>
              </a:ext>
            </a:extLst>
          </p:cNvPr>
          <p:cNvSpPr>
            <a:spLocks noGrp="1"/>
          </p:cNvSpPr>
          <p:nvPr>
            <p:ph type="title"/>
          </p:nvPr>
        </p:nvSpPr>
        <p:spPr/>
        <p:txBody>
          <a:bodyPr>
            <a:normAutofit/>
          </a:bodyPr>
          <a:lstStyle/>
          <a:p>
            <a:r>
              <a:rPr lang="en-GB" sz="2000" dirty="0"/>
              <a:t>Uses of the definite article - because there is </a:t>
            </a:r>
            <a:r>
              <a:rPr lang="en-GB" sz="2000" b="1" dirty="0"/>
              <a:t>only one</a:t>
            </a:r>
            <a:br>
              <a:rPr lang="en-GB" sz="2000" dirty="0">
                <a:hlinkClick r:id="rId2"/>
              </a:rPr>
            </a:br>
            <a:endParaRPr lang="en-GB" sz="2000" dirty="0"/>
          </a:p>
        </p:txBody>
      </p:sp>
      <p:sp>
        <p:nvSpPr>
          <p:cNvPr id="3" name="Content Placeholder 2">
            <a:extLst>
              <a:ext uri="{FF2B5EF4-FFF2-40B4-BE49-F238E27FC236}">
                <a16:creationId xmlns:a16="http://schemas.microsoft.com/office/drawing/2014/main" id="{5EC3F500-7677-4B17-AA04-0E2291A376E5}"/>
              </a:ext>
            </a:extLst>
          </p:cNvPr>
          <p:cNvSpPr>
            <a:spLocks noGrp="1"/>
          </p:cNvSpPr>
          <p:nvPr>
            <p:ph idx="1"/>
          </p:nvPr>
        </p:nvSpPr>
        <p:spPr>
          <a:xfrm>
            <a:off x="838200" y="1719597"/>
            <a:ext cx="10515600" cy="4351338"/>
          </a:xfrm>
        </p:spPr>
        <p:txBody>
          <a:bodyPr>
            <a:normAutofit fontScale="92500" lnSpcReduction="10000"/>
          </a:bodyPr>
          <a:lstStyle/>
          <a:p>
            <a:pPr marL="0" lvl="0" indent="0" eaLnBrk="0" fontAlgn="base" hangingPunct="0">
              <a:lnSpc>
                <a:spcPct val="100000"/>
              </a:lnSpc>
              <a:spcBef>
                <a:spcPct val="0"/>
              </a:spcBef>
              <a:spcAft>
                <a:spcPct val="0"/>
              </a:spcAft>
              <a:buNone/>
            </a:pPr>
            <a:r>
              <a:rPr lang="en-US" altLang="en-US" b="1" i="1" dirty="0">
                <a:latin typeface="Arial" panose="020B0604020202020204" pitchFamily="34" charset="0"/>
              </a:rPr>
              <a:t>The Pope</a:t>
            </a:r>
            <a:r>
              <a:rPr lang="en-US" altLang="en-US" i="1" dirty="0">
                <a:latin typeface="Arial" panose="020B0604020202020204" pitchFamily="34" charset="0"/>
              </a:rPr>
              <a:t> is visiting Russia.</a:t>
            </a:r>
            <a:br>
              <a:rPr lang="en-US" altLang="en-US" i="1" dirty="0">
                <a:latin typeface="Arial" panose="020B0604020202020204" pitchFamily="34" charset="0"/>
              </a:rPr>
            </a:br>
            <a:endParaRPr lang="en-US" altLang="en-US" i="1" dirty="0">
              <a:latin typeface="Arial" panose="020B0604020202020204" pitchFamily="34" charset="0"/>
            </a:endParaRPr>
          </a:p>
          <a:p>
            <a:pPr marL="0" lvl="0" indent="0" eaLnBrk="0" fontAlgn="base" hangingPunct="0">
              <a:lnSpc>
                <a:spcPct val="100000"/>
              </a:lnSpc>
              <a:spcBef>
                <a:spcPct val="0"/>
              </a:spcBef>
              <a:spcAft>
                <a:spcPct val="0"/>
              </a:spcAft>
              <a:buNone/>
            </a:pPr>
            <a:r>
              <a:rPr lang="en-US" altLang="en-US" b="1" i="1" dirty="0">
                <a:latin typeface="Arial" panose="020B0604020202020204" pitchFamily="34" charset="0"/>
              </a:rPr>
              <a:t>The moon</a:t>
            </a:r>
            <a:r>
              <a:rPr lang="en-US" altLang="en-US" i="1" dirty="0">
                <a:latin typeface="Arial" panose="020B0604020202020204" pitchFamily="34" charset="0"/>
              </a:rPr>
              <a:t> is very bright tonight.</a:t>
            </a:r>
            <a:br>
              <a:rPr lang="en-US" altLang="en-US" i="1" dirty="0">
                <a:latin typeface="Arial" panose="020B0604020202020204" pitchFamily="34" charset="0"/>
              </a:rPr>
            </a:br>
            <a:endParaRPr lang="en-US" altLang="en-US" i="1" dirty="0">
              <a:latin typeface="Arial" panose="020B0604020202020204" pitchFamily="34" charset="0"/>
            </a:endParaRPr>
          </a:p>
          <a:p>
            <a:pPr marL="0" lvl="0" indent="0" eaLnBrk="0" fontAlgn="base" hangingPunct="0">
              <a:lnSpc>
                <a:spcPct val="100000"/>
              </a:lnSpc>
              <a:spcBef>
                <a:spcPct val="0"/>
              </a:spcBef>
              <a:spcAft>
                <a:spcPct val="0"/>
              </a:spcAft>
              <a:buNone/>
            </a:pPr>
            <a:r>
              <a:rPr lang="en-US" altLang="en-US" i="1" dirty="0">
                <a:latin typeface="Arial" panose="020B0604020202020204" pitchFamily="34" charset="0"/>
              </a:rPr>
              <a:t>Who is </a:t>
            </a:r>
            <a:r>
              <a:rPr lang="en-US" altLang="en-US" b="1" i="1" dirty="0">
                <a:latin typeface="Arial" panose="020B0604020202020204" pitchFamily="34" charset="0"/>
              </a:rPr>
              <a:t>the president of the United States?</a:t>
            </a:r>
            <a:endParaRPr lang="en-US" altLang="en-US" dirty="0">
              <a:latin typeface="Arial" panose="020B0604020202020204" pitchFamily="34" charset="0"/>
            </a:endParaRPr>
          </a:p>
          <a:p>
            <a:pPr marL="0" lvl="0" indent="0" eaLnBrk="0" fontAlgn="base" hangingPunct="0">
              <a:lnSpc>
                <a:spcPct val="100000"/>
              </a:lnSpc>
              <a:spcBef>
                <a:spcPct val="0"/>
              </a:spcBef>
              <a:spcAft>
                <a:spcPct val="0"/>
              </a:spcAft>
              <a:buNone/>
            </a:pPr>
            <a:endParaRPr lang="en-US" altLang="en-US" dirty="0">
              <a:latin typeface="Arial" panose="020B0604020202020204" pitchFamily="34" charset="0"/>
            </a:endParaRPr>
          </a:p>
          <a:p>
            <a:pPr marL="0" lvl="0" indent="0" eaLnBrk="0" fontAlgn="base" hangingPunct="0">
              <a:lnSpc>
                <a:spcPct val="100000"/>
              </a:lnSpc>
              <a:spcBef>
                <a:spcPct val="0"/>
              </a:spcBef>
              <a:spcAft>
                <a:spcPct val="0"/>
              </a:spcAft>
              <a:buNone/>
            </a:pPr>
            <a:r>
              <a:rPr lang="en-US" altLang="en-US" dirty="0">
                <a:latin typeface="Arial" panose="020B0604020202020204" pitchFamily="34" charset="0"/>
              </a:rPr>
              <a:t>This is why we use the definite article </a:t>
            </a:r>
            <a:r>
              <a:rPr lang="en-US" altLang="en-US" b="1" dirty="0">
                <a:latin typeface="Arial" panose="020B0604020202020204" pitchFamily="34" charset="0"/>
              </a:rPr>
              <a:t>with a superlative adjective</a:t>
            </a:r>
            <a:r>
              <a:rPr lang="en-US" altLang="en-US" dirty="0">
                <a:latin typeface="Arial" panose="020B0604020202020204" pitchFamily="34" charset="0"/>
              </a:rPr>
              <a:t>:</a:t>
            </a:r>
          </a:p>
          <a:p>
            <a:pPr marL="0" lvl="0" indent="0" eaLnBrk="0" fontAlgn="base" hangingPunct="0">
              <a:lnSpc>
                <a:spcPct val="100000"/>
              </a:lnSpc>
              <a:spcBef>
                <a:spcPct val="0"/>
              </a:spcBef>
              <a:spcAft>
                <a:spcPct val="0"/>
              </a:spcAft>
              <a:buNone/>
            </a:pPr>
            <a:endParaRPr lang="en-US" altLang="en-US" i="1" dirty="0">
              <a:latin typeface="Arial" panose="020B0604020202020204" pitchFamily="34" charset="0"/>
            </a:endParaRPr>
          </a:p>
          <a:p>
            <a:pPr marL="0" lvl="0" indent="0" eaLnBrk="0" fontAlgn="base" hangingPunct="0">
              <a:lnSpc>
                <a:spcPct val="100000"/>
              </a:lnSpc>
              <a:spcBef>
                <a:spcPct val="0"/>
              </a:spcBef>
              <a:spcAft>
                <a:spcPct val="0"/>
              </a:spcAft>
              <a:buNone/>
            </a:pPr>
            <a:r>
              <a:rPr lang="en-US" altLang="en-US" i="1" dirty="0">
                <a:latin typeface="Arial" panose="020B0604020202020204" pitchFamily="34" charset="0"/>
              </a:rPr>
              <a:t>He is </a:t>
            </a:r>
            <a:r>
              <a:rPr lang="en-US" altLang="en-US" b="1" i="1" dirty="0">
                <a:latin typeface="Arial" panose="020B0604020202020204" pitchFamily="34" charset="0"/>
              </a:rPr>
              <a:t>the tallest boy</a:t>
            </a:r>
            <a:r>
              <a:rPr lang="en-US" altLang="en-US" i="1" dirty="0">
                <a:latin typeface="Arial" panose="020B0604020202020204" pitchFamily="34" charset="0"/>
              </a:rPr>
              <a:t> in the class.</a:t>
            </a:r>
            <a:br>
              <a:rPr lang="en-US" altLang="en-US" i="1" dirty="0">
                <a:latin typeface="Arial" panose="020B0604020202020204" pitchFamily="34" charset="0"/>
              </a:rPr>
            </a:br>
            <a:endParaRPr lang="en-US" altLang="en-US" i="1" dirty="0">
              <a:latin typeface="Arial" panose="020B0604020202020204" pitchFamily="34" charset="0"/>
            </a:endParaRPr>
          </a:p>
          <a:p>
            <a:pPr marL="0" lvl="0" indent="0" eaLnBrk="0" fontAlgn="base" hangingPunct="0">
              <a:lnSpc>
                <a:spcPct val="100000"/>
              </a:lnSpc>
              <a:spcBef>
                <a:spcPct val="0"/>
              </a:spcBef>
              <a:spcAft>
                <a:spcPct val="0"/>
              </a:spcAft>
              <a:buNone/>
            </a:pPr>
            <a:r>
              <a:rPr lang="en-US" altLang="en-US" i="1" dirty="0">
                <a:latin typeface="Arial" panose="020B0604020202020204" pitchFamily="34" charset="0"/>
              </a:rPr>
              <a:t>It is </a:t>
            </a:r>
            <a:r>
              <a:rPr lang="en-US" altLang="en-US" b="1" i="1" dirty="0">
                <a:latin typeface="Arial" panose="020B0604020202020204" pitchFamily="34" charset="0"/>
              </a:rPr>
              <a:t>the oldest building</a:t>
            </a:r>
            <a:r>
              <a:rPr lang="en-US" altLang="en-US" i="1" dirty="0">
                <a:latin typeface="Arial" panose="020B0604020202020204" pitchFamily="34" charset="0"/>
              </a:rPr>
              <a:t> in the town.</a:t>
            </a:r>
            <a:endParaRPr lang="en-US" altLang="en-US" dirty="0">
              <a:latin typeface="Arial" panose="020B0604020202020204" pitchFamily="34" charset="0"/>
            </a:endParaRPr>
          </a:p>
          <a:p>
            <a:endParaRPr lang="en-GB" dirty="0"/>
          </a:p>
        </p:txBody>
      </p:sp>
      <p:sp>
        <p:nvSpPr>
          <p:cNvPr id="4" name="Slide Number Placeholder 3"/>
          <p:cNvSpPr>
            <a:spLocks noGrp="1"/>
          </p:cNvSpPr>
          <p:nvPr>
            <p:ph type="sldNum" sz="quarter" idx="12"/>
          </p:nvPr>
        </p:nvSpPr>
        <p:spPr/>
        <p:txBody>
          <a:bodyPr/>
          <a:lstStyle/>
          <a:p>
            <a:fld id="{4B5607B1-B59C-4017-A8A9-C90371D0BDD1}" type="slidenum">
              <a:rPr lang="en-GB" smtClean="0"/>
              <a:t>3</a:t>
            </a:fld>
            <a:endParaRPr lang="en-GB"/>
          </a:p>
        </p:txBody>
      </p:sp>
    </p:spTree>
    <p:extLst>
      <p:ext uri="{BB962C8B-B14F-4D97-AF65-F5344CB8AC3E}">
        <p14:creationId xmlns:p14="http://schemas.microsoft.com/office/powerpoint/2010/main" val="11264331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3A064-9F34-45BC-9CA8-1420BC9E2B24}"/>
              </a:ext>
            </a:extLst>
          </p:cNvPr>
          <p:cNvSpPr>
            <a:spLocks noGrp="1"/>
          </p:cNvSpPr>
          <p:nvPr>
            <p:ph type="title"/>
          </p:nvPr>
        </p:nvSpPr>
        <p:spPr/>
        <p:txBody>
          <a:bodyPr>
            <a:normAutofit/>
          </a:bodyPr>
          <a:lstStyle/>
          <a:p>
            <a:r>
              <a:rPr lang="en-GB" sz="2700" dirty="0"/>
              <a:t>Uses of the definite article - because there is </a:t>
            </a:r>
            <a:r>
              <a:rPr lang="en-GB" sz="2400" b="1" dirty="0"/>
              <a:t>only one in that context</a:t>
            </a:r>
            <a:r>
              <a:rPr lang="en-GB" sz="2400" dirty="0"/>
              <a:t>:</a:t>
            </a:r>
            <a:br>
              <a:rPr lang="en-GB" sz="2400" dirty="0">
                <a:hlinkClick r:id="rId2"/>
              </a:rPr>
            </a:br>
            <a:endParaRPr lang="en-GB" sz="2400" dirty="0"/>
          </a:p>
        </p:txBody>
      </p:sp>
      <p:sp>
        <p:nvSpPr>
          <p:cNvPr id="3" name="Content Placeholder 2">
            <a:extLst>
              <a:ext uri="{FF2B5EF4-FFF2-40B4-BE49-F238E27FC236}">
                <a16:creationId xmlns:a16="http://schemas.microsoft.com/office/drawing/2014/main" id="{C59FA72B-3D6E-4D9D-BF4D-5BE9C2E61393}"/>
              </a:ext>
            </a:extLst>
          </p:cNvPr>
          <p:cNvSpPr>
            <a:spLocks noGrp="1"/>
          </p:cNvSpPr>
          <p:nvPr>
            <p:ph idx="1"/>
          </p:nvPr>
        </p:nvSpPr>
        <p:spPr/>
        <p:txBody>
          <a:bodyPr/>
          <a:lstStyle/>
          <a:p>
            <a:r>
              <a:rPr lang="en-GB" i="1" dirty="0"/>
              <a:t>We live in a small house next to </a:t>
            </a:r>
            <a:r>
              <a:rPr lang="en-GB" b="1" i="1" dirty="0"/>
              <a:t>the church</a:t>
            </a:r>
            <a:r>
              <a:rPr lang="en-GB" i="1" dirty="0"/>
              <a:t>.</a:t>
            </a:r>
            <a:r>
              <a:rPr lang="en-GB" dirty="0"/>
              <a:t> (= the church in our village)</a:t>
            </a:r>
            <a:br>
              <a:rPr lang="en-GB" dirty="0"/>
            </a:br>
            <a:endParaRPr lang="en-GB" dirty="0"/>
          </a:p>
          <a:p>
            <a:r>
              <a:rPr lang="en-GB" i="1" dirty="0"/>
              <a:t>Dad, can I borrow </a:t>
            </a:r>
            <a:r>
              <a:rPr lang="en-GB" b="1" i="1" dirty="0"/>
              <a:t>the car</a:t>
            </a:r>
            <a:r>
              <a:rPr lang="en-GB" i="1" dirty="0"/>
              <a:t>?</a:t>
            </a:r>
            <a:r>
              <a:rPr lang="en-GB" b="1" i="1" dirty="0"/>
              <a:t> </a:t>
            </a:r>
            <a:r>
              <a:rPr lang="en-GB" dirty="0"/>
              <a:t>(= the car that belongs to our family)</a:t>
            </a:r>
            <a:br>
              <a:rPr lang="en-GB" dirty="0"/>
            </a:br>
            <a:endParaRPr lang="en-GB" dirty="0"/>
          </a:p>
          <a:p>
            <a:r>
              <a:rPr lang="en-GB" i="1" dirty="0"/>
              <a:t>When we stayed at my grandmother’s house, we went to </a:t>
            </a:r>
            <a:r>
              <a:rPr lang="en-GB" b="1" i="1" dirty="0"/>
              <a:t>the beach</a:t>
            </a:r>
            <a:r>
              <a:rPr lang="en-GB" i="1" dirty="0"/>
              <a:t> every day.</a:t>
            </a:r>
            <a:r>
              <a:rPr lang="en-GB" dirty="0"/>
              <a:t> (= the beach near my grandmother’s house)</a:t>
            </a:r>
            <a:br>
              <a:rPr lang="en-GB" dirty="0"/>
            </a:br>
            <a:endParaRPr lang="en-GB" dirty="0"/>
          </a:p>
          <a:p>
            <a:r>
              <a:rPr lang="en-GB" i="1" dirty="0"/>
              <a:t>Look at </a:t>
            </a:r>
            <a:r>
              <a:rPr lang="en-GB" b="1" i="1" dirty="0"/>
              <a:t>the boy</a:t>
            </a:r>
            <a:r>
              <a:rPr lang="en-GB" i="1" dirty="0"/>
              <a:t> over there.</a:t>
            </a:r>
            <a:r>
              <a:rPr lang="en-GB" dirty="0"/>
              <a:t> (= the boy I am pointing at)</a:t>
            </a:r>
          </a:p>
        </p:txBody>
      </p:sp>
      <p:sp>
        <p:nvSpPr>
          <p:cNvPr id="4" name="Slide Number Placeholder 3"/>
          <p:cNvSpPr>
            <a:spLocks noGrp="1"/>
          </p:cNvSpPr>
          <p:nvPr>
            <p:ph type="sldNum" sz="quarter" idx="12"/>
          </p:nvPr>
        </p:nvSpPr>
        <p:spPr/>
        <p:txBody>
          <a:bodyPr/>
          <a:lstStyle/>
          <a:p>
            <a:fld id="{4B5607B1-B59C-4017-A8A9-C90371D0BDD1}" type="slidenum">
              <a:rPr lang="en-GB" smtClean="0"/>
              <a:t>4</a:t>
            </a:fld>
            <a:endParaRPr lang="en-GB"/>
          </a:p>
        </p:txBody>
      </p:sp>
    </p:spTree>
    <p:extLst>
      <p:ext uri="{BB962C8B-B14F-4D97-AF65-F5344CB8AC3E}">
        <p14:creationId xmlns:p14="http://schemas.microsoft.com/office/powerpoint/2010/main" val="3172741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4E940-6A52-43AA-8FEF-1430B8A96711}"/>
              </a:ext>
            </a:extLst>
          </p:cNvPr>
          <p:cNvSpPr>
            <a:spLocks noGrp="1"/>
          </p:cNvSpPr>
          <p:nvPr>
            <p:ph type="title"/>
          </p:nvPr>
        </p:nvSpPr>
        <p:spPr/>
        <p:txBody>
          <a:bodyPr>
            <a:normAutofit/>
          </a:bodyPr>
          <a:lstStyle/>
          <a:p>
            <a:r>
              <a:rPr lang="en-GB" sz="2400" dirty="0"/>
              <a:t>Uses of the definite article - because we have </a:t>
            </a:r>
            <a:r>
              <a:rPr lang="en-GB" sz="2400" b="1" dirty="0"/>
              <a:t>already mentioned </a:t>
            </a:r>
            <a:r>
              <a:rPr lang="en-GB" sz="2400" dirty="0"/>
              <a:t>it:</a:t>
            </a:r>
          </a:p>
        </p:txBody>
      </p:sp>
      <p:sp>
        <p:nvSpPr>
          <p:cNvPr id="3" name="Content Placeholder 2">
            <a:extLst>
              <a:ext uri="{FF2B5EF4-FFF2-40B4-BE49-F238E27FC236}">
                <a16:creationId xmlns:a16="http://schemas.microsoft.com/office/drawing/2014/main" id="{C149CCD1-7266-420C-8DF8-A701727A2171}"/>
              </a:ext>
            </a:extLst>
          </p:cNvPr>
          <p:cNvSpPr>
            <a:spLocks noGrp="1"/>
          </p:cNvSpPr>
          <p:nvPr>
            <p:ph idx="1"/>
          </p:nvPr>
        </p:nvSpPr>
        <p:spPr/>
        <p:txBody>
          <a:bodyPr/>
          <a:lstStyle/>
          <a:p>
            <a:r>
              <a:rPr lang="en-GB" dirty="0"/>
              <a:t>I booked </a:t>
            </a:r>
            <a:r>
              <a:rPr lang="en-GB" b="1" dirty="0">
                <a:solidFill>
                  <a:srgbClr val="FF0000"/>
                </a:solidFill>
              </a:rPr>
              <a:t>a taxi </a:t>
            </a:r>
            <a:r>
              <a:rPr lang="en-GB" dirty="0"/>
              <a:t>to take me to the airport. </a:t>
            </a:r>
            <a:r>
              <a:rPr lang="en-GB" b="1" dirty="0">
                <a:solidFill>
                  <a:srgbClr val="FF0000"/>
                </a:solidFill>
              </a:rPr>
              <a:t>The taxi </a:t>
            </a:r>
            <a:r>
              <a:rPr lang="en-GB" dirty="0"/>
              <a:t>was 20 minutes late so I had to rush to get to the departure gate.</a:t>
            </a:r>
          </a:p>
          <a:p>
            <a:r>
              <a:rPr lang="en-GB" dirty="0"/>
              <a:t>I bought </a:t>
            </a:r>
            <a:r>
              <a:rPr lang="en-GB" b="1" dirty="0">
                <a:solidFill>
                  <a:srgbClr val="FF0000"/>
                </a:solidFill>
              </a:rPr>
              <a:t>a new laptop </a:t>
            </a:r>
            <a:r>
              <a:rPr lang="en-GB" dirty="0"/>
              <a:t>for Christmas. </a:t>
            </a:r>
            <a:r>
              <a:rPr lang="en-GB" b="1" dirty="0">
                <a:solidFill>
                  <a:srgbClr val="FF0000"/>
                </a:solidFill>
              </a:rPr>
              <a:t>The laptop </a:t>
            </a:r>
            <a:r>
              <a:rPr lang="en-GB" dirty="0"/>
              <a:t>had a 1 </a:t>
            </a:r>
            <a:r>
              <a:rPr lang="en-GB" dirty="0" err="1"/>
              <a:t>Terrabyte</a:t>
            </a:r>
            <a:r>
              <a:rPr lang="en-GB" dirty="0"/>
              <a:t> hard-drive.</a:t>
            </a:r>
          </a:p>
          <a:p>
            <a:pPr lvl="1"/>
            <a:r>
              <a:rPr lang="en-GB" dirty="0"/>
              <a:t>(My first computer had a hard drive with only 40 megabytes)</a:t>
            </a:r>
          </a:p>
        </p:txBody>
      </p:sp>
      <p:sp>
        <p:nvSpPr>
          <p:cNvPr id="4" name="Slide Number Placeholder 3"/>
          <p:cNvSpPr>
            <a:spLocks noGrp="1"/>
          </p:cNvSpPr>
          <p:nvPr>
            <p:ph type="sldNum" sz="quarter" idx="12"/>
          </p:nvPr>
        </p:nvSpPr>
        <p:spPr/>
        <p:txBody>
          <a:bodyPr/>
          <a:lstStyle/>
          <a:p>
            <a:fld id="{4B5607B1-B59C-4017-A8A9-C90371D0BDD1}" type="slidenum">
              <a:rPr lang="en-GB" smtClean="0"/>
              <a:t>5</a:t>
            </a:fld>
            <a:endParaRPr lang="en-GB"/>
          </a:p>
        </p:txBody>
      </p:sp>
    </p:spTree>
    <p:extLst>
      <p:ext uri="{BB962C8B-B14F-4D97-AF65-F5344CB8AC3E}">
        <p14:creationId xmlns:p14="http://schemas.microsoft.com/office/powerpoint/2010/main" val="32620742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857A9-0976-44DB-9D7A-AA3859D850A4}"/>
              </a:ext>
            </a:extLst>
          </p:cNvPr>
          <p:cNvSpPr>
            <a:spLocks noGrp="1"/>
          </p:cNvSpPr>
          <p:nvPr>
            <p:ph type="title"/>
          </p:nvPr>
        </p:nvSpPr>
        <p:spPr/>
        <p:txBody>
          <a:bodyPr>
            <a:normAutofit fontScale="90000"/>
          </a:bodyPr>
          <a:lstStyle/>
          <a:p>
            <a:r>
              <a:rPr lang="en-GB" sz="2800" dirty="0"/>
              <a:t>Uses of the definite article</a:t>
            </a:r>
            <a:br>
              <a:rPr lang="en-GB" sz="2700" dirty="0"/>
            </a:br>
            <a:r>
              <a:rPr lang="en-GB" sz="2700" dirty="0"/>
              <a:t>to say something about </a:t>
            </a:r>
            <a:r>
              <a:rPr lang="en-GB" sz="2700" b="1" dirty="0"/>
              <a:t>all the things</a:t>
            </a:r>
            <a:r>
              <a:rPr lang="en-GB" sz="2700" dirty="0"/>
              <a:t> referred to by a noun</a:t>
            </a:r>
            <a:br>
              <a:rPr lang="en-GB" dirty="0"/>
            </a:br>
            <a:endParaRPr lang="en-GB" dirty="0"/>
          </a:p>
        </p:txBody>
      </p:sp>
      <p:sp>
        <p:nvSpPr>
          <p:cNvPr id="3" name="Content Placeholder 2">
            <a:extLst>
              <a:ext uri="{FF2B5EF4-FFF2-40B4-BE49-F238E27FC236}">
                <a16:creationId xmlns:a16="http://schemas.microsoft.com/office/drawing/2014/main" id="{F5774000-FB27-411B-973C-6C29F754AE2F}"/>
              </a:ext>
            </a:extLst>
          </p:cNvPr>
          <p:cNvSpPr>
            <a:spLocks noGrp="1"/>
          </p:cNvSpPr>
          <p:nvPr>
            <p:ph idx="1"/>
          </p:nvPr>
        </p:nvSpPr>
        <p:spPr/>
        <p:txBody>
          <a:bodyPr>
            <a:normAutofit/>
          </a:bodyPr>
          <a:lstStyle/>
          <a:p>
            <a:r>
              <a:rPr lang="en-GB" sz="2400" b="1" i="1" dirty="0"/>
              <a:t>The wolf</a:t>
            </a:r>
            <a:r>
              <a:rPr lang="en-GB" sz="2400" i="1" dirty="0"/>
              <a:t> is not really a dangerous animal. </a:t>
            </a:r>
            <a:r>
              <a:rPr lang="en-GB" sz="2400" dirty="0"/>
              <a:t>(= Wolves are not really dangerous animals.)</a:t>
            </a:r>
            <a:br>
              <a:rPr lang="en-GB" sz="2400" dirty="0"/>
            </a:br>
            <a:endParaRPr lang="en-GB" sz="2400" dirty="0"/>
          </a:p>
          <a:p>
            <a:r>
              <a:rPr lang="en-GB" sz="2400" b="1" i="1" dirty="0"/>
              <a:t>The kangaroo</a:t>
            </a:r>
            <a:r>
              <a:rPr lang="en-GB" sz="2400" i="1" dirty="0"/>
              <a:t> is found only in Australia.</a:t>
            </a:r>
            <a:r>
              <a:rPr lang="en-GB" sz="2400" dirty="0"/>
              <a:t> (= Kangaroos are found only in Australia.)</a:t>
            </a:r>
            <a:br>
              <a:rPr lang="en-GB" sz="2400" dirty="0"/>
            </a:br>
            <a:endParaRPr lang="en-GB" sz="2400" dirty="0"/>
          </a:p>
          <a:p>
            <a:r>
              <a:rPr lang="en-GB" sz="2400" b="1" i="1" dirty="0"/>
              <a:t>The heart</a:t>
            </a:r>
            <a:r>
              <a:rPr lang="en-GB" sz="2400" i="1" dirty="0"/>
              <a:t> pumps blood around the body. </a:t>
            </a:r>
            <a:r>
              <a:rPr lang="en-GB" sz="2400" dirty="0"/>
              <a:t>(= Hearts pump blood around bodies.)</a:t>
            </a:r>
          </a:p>
          <a:p>
            <a:endParaRPr lang="en-GB" sz="2400" dirty="0"/>
          </a:p>
          <a:p>
            <a:r>
              <a:rPr lang="en-GB" sz="2400" dirty="0"/>
              <a:t>We use the definite article in this way to talk about </a:t>
            </a:r>
            <a:r>
              <a:rPr lang="en-GB" sz="2400" b="1" dirty="0"/>
              <a:t>musical instruments</a:t>
            </a:r>
            <a:r>
              <a:rPr lang="en-GB" sz="2400" dirty="0"/>
              <a:t>:</a:t>
            </a:r>
          </a:p>
          <a:p>
            <a:pPr lvl="1"/>
            <a:r>
              <a:rPr lang="en-GB" i="1" dirty="0"/>
              <a:t>Joe plays </a:t>
            </a:r>
            <a:r>
              <a:rPr lang="en-GB" b="1" i="1" dirty="0"/>
              <a:t>the piano</a:t>
            </a:r>
            <a:r>
              <a:rPr lang="en-GB" i="1" dirty="0"/>
              <a:t> really well.</a:t>
            </a:r>
          </a:p>
          <a:p>
            <a:pPr lvl="1"/>
            <a:r>
              <a:rPr lang="en-GB" i="1" dirty="0"/>
              <a:t>She is learning </a:t>
            </a:r>
            <a:r>
              <a:rPr lang="en-GB" b="1" i="1" dirty="0"/>
              <a:t>the guitar</a:t>
            </a:r>
            <a:r>
              <a:rPr lang="en-GB" i="1" dirty="0"/>
              <a:t>.</a:t>
            </a:r>
            <a:endParaRPr lang="en-GB" dirty="0"/>
          </a:p>
          <a:p>
            <a:endParaRPr lang="en-GB" dirty="0"/>
          </a:p>
          <a:p>
            <a:endParaRPr lang="en-GB" dirty="0"/>
          </a:p>
          <a:p>
            <a:endParaRPr lang="en-GB" dirty="0"/>
          </a:p>
        </p:txBody>
      </p:sp>
      <p:sp>
        <p:nvSpPr>
          <p:cNvPr id="4" name="Slide Number Placeholder 3"/>
          <p:cNvSpPr>
            <a:spLocks noGrp="1"/>
          </p:cNvSpPr>
          <p:nvPr>
            <p:ph type="sldNum" sz="quarter" idx="12"/>
          </p:nvPr>
        </p:nvSpPr>
        <p:spPr/>
        <p:txBody>
          <a:bodyPr/>
          <a:lstStyle/>
          <a:p>
            <a:fld id="{4B5607B1-B59C-4017-A8A9-C90371D0BDD1}" type="slidenum">
              <a:rPr lang="en-GB" smtClean="0"/>
              <a:t>6</a:t>
            </a:fld>
            <a:endParaRPr lang="en-GB"/>
          </a:p>
        </p:txBody>
      </p:sp>
    </p:spTree>
    <p:extLst>
      <p:ext uri="{BB962C8B-B14F-4D97-AF65-F5344CB8AC3E}">
        <p14:creationId xmlns:p14="http://schemas.microsoft.com/office/powerpoint/2010/main" val="22584954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E3376-4C51-4468-81D9-9A632CC1D836}"/>
              </a:ext>
            </a:extLst>
          </p:cNvPr>
          <p:cNvSpPr>
            <a:spLocks noGrp="1"/>
          </p:cNvSpPr>
          <p:nvPr>
            <p:ph type="title"/>
          </p:nvPr>
        </p:nvSpPr>
        <p:spPr/>
        <p:txBody>
          <a:bodyPr>
            <a:normAutofit/>
          </a:bodyPr>
          <a:lstStyle/>
          <a:p>
            <a:r>
              <a:rPr lang="en-GB" sz="2200" dirty="0"/>
              <a:t>Uses of the definite article - to refer to a </a:t>
            </a:r>
            <a:r>
              <a:rPr lang="en-GB" sz="2200" b="1" dirty="0"/>
              <a:t>system </a:t>
            </a:r>
            <a:r>
              <a:rPr lang="en-GB" sz="2200" dirty="0"/>
              <a:t>or </a:t>
            </a:r>
            <a:r>
              <a:rPr lang="en-GB" sz="2200" b="1" dirty="0"/>
              <a:t>service</a:t>
            </a:r>
            <a:br>
              <a:rPr lang="en-GB" dirty="0"/>
            </a:br>
            <a:endParaRPr lang="en-GB" dirty="0"/>
          </a:p>
        </p:txBody>
      </p:sp>
      <p:sp>
        <p:nvSpPr>
          <p:cNvPr id="3" name="Content Placeholder 2">
            <a:extLst>
              <a:ext uri="{FF2B5EF4-FFF2-40B4-BE49-F238E27FC236}">
                <a16:creationId xmlns:a16="http://schemas.microsoft.com/office/drawing/2014/main" id="{D25CD879-FBE2-41D8-8E75-16AF2F4CA5B4}"/>
              </a:ext>
            </a:extLst>
          </p:cNvPr>
          <p:cNvSpPr>
            <a:spLocks noGrp="1"/>
          </p:cNvSpPr>
          <p:nvPr>
            <p:ph idx="1"/>
          </p:nvPr>
        </p:nvSpPr>
        <p:spPr/>
        <p:txBody>
          <a:bodyPr>
            <a:normAutofit lnSpcReduction="10000"/>
          </a:bodyPr>
          <a:lstStyle/>
          <a:p>
            <a:r>
              <a:rPr lang="en-GB" i="1" dirty="0"/>
              <a:t>How long does it take on </a:t>
            </a:r>
            <a:r>
              <a:rPr lang="en-GB" b="1" i="1" dirty="0"/>
              <a:t>the train</a:t>
            </a:r>
            <a:r>
              <a:rPr lang="en-GB" i="1" dirty="0"/>
              <a:t>?</a:t>
            </a:r>
            <a:br>
              <a:rPr lang="en-GB" i="1" dirty="0"/>
            </a:br>
            <a:endParaRPr lang="en-GB" i="1" dirty="0"/>
          </a:p>
          <a:p>
            <a:r>
              <a:rPr lang="en-GB" i="1" dirty="0"/>
              <a:t>I heard it on </a:t>
            </a:r>
            <a:r>
              <a:rPr lang="en-GB" b="1" i="1" dirty="0"/>
              <a:t>the radio</a:t>
            </a:r>
            <a:r>
              <a:rPr lang="en-GB" i="1" dirty="0"/>
              <a:t>.</a:t>
            </a:r>
            <a:br>
              <a:rPr lang="en-GB" i="1" dirty="0"/>
            </a:br>
            <a:endParaRPr lang="en-GB" i="1" dirty="0"/>
          </a:p>
          <a:p>
            <a:r>
              <a:rPr lang="en-GB" i="1" dirty="0"/>
              <a:t>You should tell </a:t>
            </a:r>
            <a:r>
              <a:rPr lang="en-GB" b="1" i="1" dirty="0"/>
              <a:t>the police.</a:t>
            </a:r>
          </a:p>
          <a:p>
            <a:endParaRPr lang="en-GB" b="1" i="1" dirty="0"/>
          </a:p>
          <a:p>
            <a:r>
              <a:rPr lang="en-GB" i="1" dirty="0"/>
              <a:t>I often use </a:t>
            </a:r>
            <a:r>
              <a:rPr lang="en-GB" b="1" i="1" dirty="0"/>
              <a:t>the internet </a:t>
            </a:r>
          </a:p>
          <a:p>
            <a:endParaRPr lang="en-GB" b="1" i="1" dirty="0"/>
          </a:p>
          <a:p>
            <a:r>
              <a:rPr lang="en-GB" i="1" dirty="0"/>
              <a:t>At the moment, </a:t>
            </a:r>
            <a:r>
              <a:rPr lang="en-GB" b="1" i="1" dirty="0"/>
              <a:t>the economy </a:t>
            </a:r>
            <a:r>
              <a:rPr lang="en-GB" i="1" dirty="0"/>
              <a:t>in the UK is slowly recovering from the effects of the pandemic. </a:t>
            </a:r>
            <a:endParaRPr lang="en-GB" dirty="0"/>
          </a:p>
        </p:txBody>
      </p:sp>
      <p:sp>
        <p:nvSpPr>
          <p:cNvPr id="4" name="Slide Number Placeholder 3"/>
          <p:cNvSpPr>
            <a:spLocks noGrp="1"/>
          </p:cNvSpPr>
          <p:nvPr>
            <p:ph type="sldNum" sz="quarter" idx="12"/>
          </p:nvPr>
        </p:nvSpPr>
        <p:spPr/>
        <p:txBody>
          <a:bodyPr/>
          <a:lstStyle/>
          <a:p>
            <a:fld id="{4B5607B1-B59C-4017-A8A9-C90371D0BDD1}" type="slidenum">
              <a:rPr lang="en-GB" smtClean="0"/>
              <a:t>7</a:t>
            </a:fld>
            <a:endParaRPr lang="en-GB"/>
          </a:p>
        </p:txBody>
      </p:sp>
    </p:spTree>
    <p:extLst>
      <p:ext uri="{BB962C8B-B14F-4D97-AF65-F5344CB8AC3E}">
        <p14:creationId xmlns:p14="http://schemas.microsoft.com/office/powerpoint/2010/main" val="25251674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90C7B-81E5-4B1E-A726-60612DB5D1D7}"/>
              </a:ext>
            </a:extLst>
          </p:cNvPr>
          <p:cNvSpPr>
            <a:spLocks noGrp="1"/>
          </p:cNvSpPr>
          <p:nvPr>
            <p:ph type="title"/>
          </p:nvPr>
        </p:nvSpPr>
        <p:spPr/>
        <p:txBody>
          <a:bodyPr>
            <a:normAutofit fontScale="90000"/>
          </a:bodyPr>
          <a:lstStyle/>
          <a:p>
            <a:br>
              <a:rPr lang="en-GB" sz="2700" dirty="0"/>
            </a:br>
            <a:br>
              <a:rPr lang="en-GB" sz="2700" dirty="0"/>
            </a:br>
            <a:r>
              <a:rPr lang="en-GB" sz="2800" dirty="0"/>
              <a:t>Uses of the definite article - </a:t>
            </a:r>
            <a:br>
              <a:rPr lang="en-GB" sz="2700" dirty="0"/>
            </a:br>
            <a:r>
              <a:rPr lang="en-GB" sz="2700" dirty="0"/>
              <a:t>with adjectives such as rich, poor, elderly and </a:t>
            </a:r>
            <a:r>
              <a:rPr lang="en-GB" sz="2700" i="1" dirty="0"/>
              <a:t>unemployed. That is, </a:t>
            </a:r>
            <a:r>
              <a:rPr lang="en-GB" sz="2700" dirty="0"/>
              <a:t>to talk about groups of people </a:t>
            </a:r>
            <a:br>
              <a:rPr lang="en-GB" dirty="0"/>
            </a:br>
            <a:endParaRPr lang="en-GB" dirty="0"/>
          </a:p>
        </p:txBody>
      </p:sp>
      <p:sp>
        <p:nvSpPr>
          <p:cNvPr id="3" name="Content Placeholder 2">
            <a:extLst>
              <a:ext uri="{FF2B5EF4-FFF2-40B4-BE49-F238E27FC236}">
                <a16:creationId xmlns:a16="http://schemas.microsoft.com/office/drawing/2014/main" id="{03FFD493-8148-4625-BDA0-FEC64B6F0C98}"/>
              </a:ext>
            </a:extLst>
          </p:cNvPr>
          <p:cNvSpPr>
            <a:spLocks noGrp="1"/>
          </p:cNvSpPr>
          <p:nvPr>
            <p:ph idx="1"/>
          </p:nvPr>
        </p:nvSpPr>
        <p:spPr/>
        <p:txBody>
          <a:bodyPr/>
          <a:lstStyle/>
          <a:p>
            <a:r>
              <a:rPr lang="en-GB" i="1" dirty="0"/>
              <a:t>Life can be very hard for </a:t>
            </a:r>
            <a:r>
              <a:rPr lang="en-GB" b="1" i="1" dirty="0"/>
              <a:t>the poor</a:t>
            </a:r>
            <a:r>
              <a:rPr lang="en-GB" i="1" dirty="0"/>
              <a:t>.</a:t>
            </a:r>
          </a:p>
          <a:p>
            <a:r>
              <a:rPr lang="en-GB" i="1" dirty="0"/>
              <a:t>I think </a:t>
            </a:r>
            <a:r>
              <a:rPr lang="en-GB" b="1" i="1" dirty="0"/>
              <a:t>the rich </a:t>
            </a:r>
            <a:r>
              <a:rPr lang="en-GB" i="1" dirty="0"/>
              <a:t>should pay more taxes.</a:t>
            </a:r>
          </a:p>
          <a:p>
            <a:r>
              <a:rPr lang="en-GB" i="1" dirty="0"/>
              <a:t>She works for a group to help </a:t>
            </a:r>
            <a:r>
              <a:rPr lang="en-GB" b="1" i="1" dirty="0"/>
              <a:t>the disabled</a:t>
            </a:r>
            <a:r>
              <a:rPr lang="en-GB" i="1" dirty="0"/>
              <a:t>.</a:t>
            </a:r>
            <a:endParaRPr lang="en-GB" dirty="0"/>
          </a:p>
        </p:txBody>
      </p:sp>
      <p:sp>
        <p:nvSpPr>
          <p:cNvPr id="4" name="Slide Number Placeholder 3"/>
          <p:cNvSpPr>
            <a:spLocks noGrp="1"/>
          </p:cNvSpPr>
          <p:nvPr>
            <p:ph type="sldNum" sz="quarter" idx="12"/>
          </p:nvPr>
        </p:nvSpPr>
        <p:spPr/>
        <p:txBody>
          <a:bodyPr/>
          <a:lstStyle/>
          <a:p>
            <a:fld id="{4B5607B1-B59C-4017-A8A9-C90371D0BDD1}" type="slidenum">
              <a:rPr lang="en-GB" smtClean="0"/>
              <a:t>8</a:t>
            </a:fld>
            <a:endParaRPr lang="en-GB"/>
          </a:p>
        </p:txBody>
      </p:sp>
    </p:spTree>
    <p:extLst>
      <p:ext uri="{BB962C8B-B14F-4D97-AF65-F5344CB8AC3E}">
        <p14:creationId xmlns:p14="http://schemas.microsoft.com/office/powerpoint/2010/main" val="754090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2FD5B-CAE8-4BDC-B37B-E684E8D4A880}"/>
              </a:ext>
            </a:extLst>
          </p:cNvPr>
          <p:cNvSpPr>
            <a:spLocks noGrp="1"/>
          </p:cNvSpPr>
          <p:nvPr>
            <p:ph type="title"/>
          </p:nvPr>
        </p:nvSpPr>
        <p:spPr/>
        <p:txBody>
          <a:bodyPr/>
          <a:lstStyle/>
          <a:p>
            <a:r>
              <a:rPr lang="en-GB" dirty="0"/>
              <a:t>Other ways that we use the definite article</a:t>
            </a:r>
          </a:p>
        </p:txBody>
      </p:sp>
      <p:sp>
        <p:nvSpPr>
          <p:cNvPr id="3" name="Content Placeholder 2">
            <a:extLst>
              <a:ext uri="{FF2B5EF4-FFF2-40B4-BE49-F238E27FC236}">
                <a16:creationId xmlns:a16="http://schemas.microsoft.com/office/drawing/2014/main" id="{57CD117A-2330-4360-A1A3-39738115A4F3}"/>
              </a:ext>
            </a:extLst>
          </p:cNvPr>
          <p:cNvSpPr>
            <a:spLocks noGrp="1"/>
          </p:cNvSpPr>
          <p:nvPr>
            <p:ph idx="1"/>
          </p:nvPr>
        </p:nvSpPr>
        <p:spPr/>
        <p:txBody>
          <a:bodyPr>
            <a:normAutofit lnSpcReduction="10000"/>
          </a:bodyPr>
          <a:lstStyle/>
          <a:p>
            <a:r>
              <a:rPr lang="en-GB" sz="2400" dirty="0"/>
              <a:t>With countries whose names include words such as kingdom, states or republic, e.g. the United Kingdom, the United States, the republic of Ireland, The United Arab Emirates (AER)</a:t>
            </a:r>
          </a:p>
          <a:p>
            <a:r>
              <a:rPr lang="en-GB" sz="2400" dirty="0"/>
              <a:t>Geographical features, e.g. the Himalayas, the Alps, </a:t>
            </a:r>
            <a:r>
              <a:rPr lang="en-GB" sz="2400"/>
              <a:t>the Andes</a:t>
            </a:r>
            <a:endParaRPr lang="en-GB" sz="2400" dirty="0"/>
          </a:p>
          <a:p>
            <a:r>
              <a:rPr lang="en-GB" sz="2400" dirty="0"/>
              <a:t>Newspapers, e.g. The Times, The South China Morning Post (The SCMP)</a:t>
            </a:r>
          </a:p>
          <a:p>
            <a:r>
              <a:rPr lang="en-GB" sz="2400" dirty="0"/>
              <a:t>Well-known buildings/works of art, e.g. the Shard, the Mona Lisa</a:t>
            </a:r>
          </a:p>
          <a:p>
            <a:r>
              <a:rPr lang="en-GB" sz="2400" dirty="0"/>
              <a:t>Organisations, e.g. the United Nations, the British Council</a:t>
            </a:r>
          </a:p>
          <a:p>
            <a:r>
              <a:rPr lang="en-GB" sz="2400" dirty="0"/>
              <a:t>Hotels, pubs (bars)  and restaurants, e.g. the Dragon Hotel, the Cross Keys. However, we do not use it if the name of the hotel or restaurant is the name of the owner, e.g. Morgan’s hotel in Swansea</a:t>
            </a:r>
          </a:p>
          <a:p>
            <a:r>
              <a:rPr lang="en-GB" sz="2400" dirty="0"/>
              <a:t>Very famous families, e.g. the Obamas, the Trumps</a:t>
            </a:r>
            <a:r>
              <a:rPr lang="en-GB" dirty="0"/>
              <a:t> </a:t>
            </a:r>
          </a:p>
        </p:txBody>
      </p:sp>
      <p:sp>
        <p:nvSpPr>
          <p:cNvPr id="4" name="Slide Number Placeholder 3"/>
          <p:cNvSpPr>
            <a:spLocks noGrp="1"/>
          </p:cNvSpPr>
          <p:nvPr>
            <p:ph type="sldNum" sz="quarter" idx="12"/>
          </p:nvPr>
        </p:nvSpPr>
        <p:spPr/>
        <p:txBody>
          <a:bodyPr/>
          <a:lstStyle/>
          <a:p>
            <a:fld id="{4B5607B1-B59C-4017-A8A9-C90371D0BDD1}" type="slidenum">
              <a:rPr lang="en-GB" smtClean="0"/>
              <a:t>9</a:t>
            </a:fld>
            <a:endParaRPr lang="en-GB"/>
          </a:p>
        </p:txBody>
      </p:sp>
    </p:spTree>
    <p:extLst>
      <p:ext uri="{BB962C8B-B14F-4D97-AF65-F5344CB8AC3E}">
        <p14:creationId xmlns:p14="http://schemas.microsoft.com/office/powerpoint/2010/main" val="32081114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A793B-F3C0-4934-8EB9-2B4D01F46B0B}"/>
              </a:ext>
            </a:extLst>
          </p:cNvPr>
          <p:cNvSpPr>
            <a:spLocks noGrp="1"/>
          </p:cNvSpPr>
          <p:nvPr>
            <p:ph type="title"/>
          </p:nvPr>
        </p:nvSpPr>
        <p:spPr/>
        <p:txBody>
          <a:bodyPr>
            <a:normAutofit/>
          </a:bodyPr>
          <a:lstStyle/>
          <a:p>
            <a:r>
              <a:rPr lang="en-GB" sz="2400" dirty="0"/>
              <a:t>Situations where we do not use the definite article</a:t>
            </a:r>
          </a:p>
        </p:txBody>
      </p:sp>
      <p:sp>
        <p:nvSpPr>
          <p:cNvPr id="3" name="Content Placeholder 2">
            <a:extLst>
              <a:ext uri="{FF2B5EF4-FFF2-40B4-BE49-F238E27FC236}">
                <a16:creationId xmlns:a16="http://schemas.microsoft.com/office/drawing/2014/main" id="{96ED7913-AF6B-4471-A907-352C13104D2B}"/>
              </a:ext>
            </a:extLst>
          </p:cNvPr>
          <p:cNvSpPr>
            <a:spLocks noGrp="1"/>
          </p:cNvSpPr>
          <p:nvPr>
            <p:ph idx="1"/>
          </p:nvPr>
        </p:nvSpPr>
        <p:spPr/>
        <p:txBody>
          <a:bodyPr/>
          <a:lstStyle/>
          <a:p>
            <a:r>
              <a:rPr lang="en-GB" sz="2400" dirty="0"/>
              <a:t>To talk about things in general</a:t>
            </a:r>
          </a:p>
          <a:p>
            <a:pPr lvl="1"/>
            <a:r>
              <a:rPr lang="en-GB" dirty="0"/>
              <a:t>I love music (as opposed to </a:t>
            </a:r>
            <a:r>
              <a:rPr lang="en-GB" i="1" dirty="0"/>
              <a:t>I love the music of Coldplay</a:t>
            </a:r>
            <a:r>
              <a:rPr lang="en-GB" dirty="0"/>
              <a:t>)</a:t>
            </a:r>
          </a:p>
          <a:p>
            <a:pPr lvl="1"/>
            <a:r>
              <a:rPr lang="en-GB" dirty="0"/>
              <a:t>I love art (I really love the work of the Pre-Raphaelites)</a:t>
            </a:r>
          </a:p>
          <a:p>
            <a:r>
              <a:rPr lang="en-GB" sz="2400" dirty="0"/>
              <a:t>We do not use it if the name of the hotel, restaurant, or department store, is the name of the owner</a:t>
            </a:r>
          </a:p>
          <a:p>
            <a:pPr lvl="1"/>
            <a:r>
              <a:rPr lang="en-GB" dirty="0"/>
              <a:t>Morgan’s, Morgan’s Hotel, Morel’s Restaurant, Harrod’s</a:t>
            </a:r>
            <a:r>
              <a:rPr lang="en-GB"/>
              <a:t>, Selfridges, Ben Evans’</a:t>
            </a:r>
            <a:endParaRPr lang="en-GB" dirty="0"/>
          </a:p>
          <a:p>
            <a:endParaRPr lang="en-GB" dirty="0"/>
          </a:p>
        </p:txBody>
      </p:sp>
      <p:sp>
        <p:nvSpPr>
          <p:cNvPr id="4" name="Slide Number Placeholder 3"/>
          <p:cNvSpPr>
            <a:spLocks noGrp="1"/>
          </p:cNvSpPr>
          <p:nvPr>
            <p:ph type="sldNum" sz="quarter" idx="12"/>
          </p:nvPr>
        </p:nvSpPr>
        <p:spPr/>
        <p:txBody>
          <a:bodyPr/>
          <a:lstStyle/>
          <a:p>
            <a:fld id="{4B5607B1-B59C-4017-A8A9-C90371D0BDD1}" type="slidenum">
              <a:rPr lang="en-GB" smtClean="0"/>
              <a:t>10</a:t>
            </a:fld>
            <a:endParaRPr lang="en-GB"/>
          </a:p>
        </p:txBody>
      </p:sp>
    </p:spTree>
    <p:extLst>
      <p:ext uri="{BB962C8B-B14F-4D97-AF65-F5344CB8AC3E}">
        <p14:creationId xmlns:p14="http://schemas.microsoft.com/office/powerpoint/2010/main" val="14688083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TotalTime>
  <Words>880</Words>
  <Application>Microsoft Office PowerPoint</Application>
  <PresentationFormat>Widescreen</PresentationFormat>
  <Paragraphs>81</Paragraphs>
  <Slides>10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           </vt:lpstr>
      <vt:lpstr> A definition of the definite article</vt:lpstr>
      <vt:lpstr>Uses of the definite article - because there is only one </vt:lpstr>
      <vt:lpstr>Uses of the definite article - because there is only one in that context: </vt:lpstr>
      <vt:lpstr>Uses of the definite article - because we have already mentioned it:</vt:lpstr>
      <vt:lpstr>Uses of the definite article to say something about all the things referred to by a noun </vt:lpstr>
      <vt:lpstr>Uses of the definite article - to refer to a system or service </vt:lpstr>
      <vt:lpstr>  Uses of the definite article -  with adjectives such as rich, poor, elderly and unemployed. That is, to talk about groups of people  </vt:lpstr>
      <vt:lpstr>Other ways that we use the definite article</vt:lpstr>
      <vt:lpstr>Situations where we do not use the definite article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Mini-lecture series by David C. Williams Lecturer in EAP (English for Academic Purposes) UWTSD Swansea campus 2019  Mini-topic 5:  Paraphrasing</dc:title>
  <dc:creator>David Charles Williams (International Centre)</dc:creator>
  <cp:lastModifiedBy>David Charles Williams (International Centre)</cp:lastModifiedBy>
  <cp:revision>52</cp:revision>
  <dcterms:created xsi:type="dcterms:W3CDTF">2020-01-16T10:06:20Z</dcterms:created>
  <dcterms:modified xsi:type="dcterms:W3CDTF">2023-03-17T15:56:51Z</dcterms:modified>
</cp:coreProperties>
</file>