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32" d="100"/>
          <a:sy n="32" d="100"/>
        </p:scale>
        <p:origin x="130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Vlad matei" userId="c6f57cf47b48c639" providerId="LiveId" clId="{195CE2BF-59ED-4282-BBE5-2EEC5330DC00}"/>
    <pc:docChg chg="custSel modSld">
      <pc:chgData name="Alexandru Vlad matei" userId="c6f57cf47b48c639" providerId="LiveId" clId="{195CE2BF-59ED-4282-BBE5-2EEC5330DC00}" dt="2025-05-23T13:57:37.801" v="116" actId="27636"/>
      <pc:docMkLst>
        <pc:docMk/>
      </pc:docMkLst>
      <pc:sldChg chg="modSp mod">
        <pc:chgData name="Alexandru Vlad matei" userId="c6f57cf47b48c639" providerId="LiveId" clId="{195CE2BF-59ED-4282-BBE5-2EEC5330DC00}" dt="2025-05-23T13:57:37.801" v="116" actId="27636"/>
        <pc:sldMkLst>
          <pc:docMk/>
          <pc:sldMk cId="3094331369" sldId="256"/>
        </pc:sldMkLst>
        <pc:spChg chg="mod">
          <ac:chgData name="Alexandru Vlad matei" userId="c6f57cf47b48c639" providerId="LiveId" clId="{195CE2BF-59ED-4282-BBE5-2EEC5330DC00}" dt="2025-05-23T13:57:37.801" v="116" actId="27636"/>
          <ac:spMkLst>
            <pc:docMk/>
            <pc:sldMk cId="3094331369" sldId="256"/>
            <ac:spMk id="2" creationId="{CD09B4B9-5C3F-5DBA-5F5E-CD84508488D1}"/>
          </ac:spMkLst>
        </pc:spChg>
        <pc:picChg chg="mod">
          <ac:chgData name="Alexandru Vlad matei" userId="c6f57cf47b48c639" providerId="LiveId" clId="{195CE2BF-59ED-4282-BBE5-2EEC5330DC00}" dt="2025-05-23T13:54:44.649" v="7" actId="1036"/>
          <ac:picMkLst>
            <pc:docMk/>
            <pc:sldMk cId="3094331369" sldId="256"/>
            <ac:picMk id="5" creationId="{5DB0D18D-3B71-D8E3-B0CC-E69386880035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F2FFAF-CD4F-42B2-8683-9966F42DEC1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526E9E-8698-4F51-B5E4-DF181B93F7FC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With delegates spending up to three times more daily than leisure travellers, the MICE industry is a major component of the visitor economy (Trišić and Arsenov-Bojović, 2018).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FE44465-E8DF-4950-AF70-80218E6ED92F}" type="parTrans" cxnId="{A1B6D47F-31FF-4835-90EB-D181E23E01FE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BE87C7-959D-4BFD-AE3F-DDCDE240F8B2}" type="sibTrans" cxnId="{A1B6D47F-31FF-4835-90EB-D181E23E01FE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0335E5D-5D17-46E4-A999-9AAEB8B2E771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Foreseen to treble by 2032, the worldwide MICE industry was valued at US $1.05 trillion in 2024 (Fortune Business Insights, n.d.).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0BC1D1-255E-4519-B55C-0E53BF690739}" type="parTrans" cxnId="{59040055-32CE-4219-952E-CF0D667E5AD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2A599F1-2796-4EEC-BFA2-8052FA118E70}" type="sibTrans" cxnId="{59040055-32CE-4219-952E-CF0D667E5AD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DD4847-B86E-423C-9BD1-EEC293A1119E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Growing at over 7% annually, the UK sector is expected to rise from US $69.5 billion in 2024 to over US $150 billion by 2035 (Partington, 2025).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0A6272-F009-4280-B519-516963567ED0}" type="parTrans" cxnId="{3B9E2574-4D0E-4A5F-840A-40391043EF7D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23E6630-4F38-4132-A86F-C5C49354CBB9}" type="sibTrans" cxnId="{3B9E2574-4D0E-4A5F-840A-40391043EF7D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EEA6EC-5DD7-483E-8253-32E2646DC01B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For competitive advantage, post-pandemic MICE events are increasingly using hybrid delivery, outdoor locations, and more local procurement.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6BDD728-79F1-4727-9A5B-1EC749F41546}" type="parTrans" cxnId="{EED94368-301A-4EDD-BC2D-1EB6571AEE8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9CEC955-FD3C-4A8F-83CD-0745153B0BC0}" type="sibTrans" cxnId="{EED94368-301A-4EDD-BC2D-1EB6571AEE8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3165825-E3B7-471A-94F7-B478363EEBAD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 visitor-economy strategy of the Welsh government includes "sense of place, culture, and language" into all upcoming events. (GOV Wales, 2022).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4DE031-4B98-465B-853B-2A6C225BD8A5}" type="parTrans" cxnId="{1245C049-0595-441A-A461-B34029BC63F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5CA4DE-E84E-4EA4-ACB6-C00E46119BC9}" type="sibTrans" cxnId="{1245C049-0595-441A-A461-B34029BC63F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BE2A5D-C0A6-4F9C-8662-2F465FE96AAF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 feasibility study suggests Croeso by the Vines, a multilingual symposium at Llanerch Vineyard in the Vale of Glamorgan.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2432DF-ACC1-4E0F-A53B-3EB211BC1A85}" type="parTrans" cxnId="{953064D4-6D7B-4B37-BABC-9285A403551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D9108F4-74DE-4484-AF0B-189810028A7A}" type="sibTrans" cxnId="{953064D4-6D7B-4B37-BABC-9285A403551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859072D-0DA3-4BF7-9641-E5FBF0B0DA17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Visit Wales has set 2025 as the Year of </a:t>
          </a:r>
          <a:r>
            <a:rPr lang="en-GB" dirty="0" err="1">
              <a:latin typeface="Times New Roman" panose="02020603050405020304" pitchFamily="18" charset="0"/>
              <a:cs typeface="Times New Roman" panose="02020603050405020304" pitchFamily="18" charset="0"/>
            </a:rPr>
            <a:t>Croeso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, a statewide celebration of Welsh hospitality, culture, and hwyl.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1E948E1-8D52-4708-94D3-FBA4C9C731BD}" type="parTrans" cxnId="{5D01F52B-CE31-445E-A415-4B17389606E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93F1F09-9906-4093-A0DD-198DF00537AB}" type="sibTrans" cxnId="{5D01F52B-CE31-445E-A415-4B17389606E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F1CE70-5A1F-4FAF-967E-C081A0727333}" type="pres">
      <dgm:prSet presAssocID="{F5F2FFAF-CD4F-42B2-8683-9966F42DEC1C}" presName="linear" presStyleCnt="0">
        <dgm:presLayoutVars>
          <dgm:animLvl val="lvl"/>
          <dgm:resizeHandles val="exact"/>
        </dgm:presLayoutVars>
      </dgm:prSet>
      <dgm:spPr/>
    </dgm:pt>
    <dgm:pt modelId="{6ECB06C4-D75D-4435-BA92-7718C5C963F1}" type="pres">
      <dgm:prSet presAssocID="{6E526E9E-8698-4F51-B5E4-DF181B93F7FC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D954562-5A87-4E5C-9E36-45B15ED8309C}" type="pres">
      <dgm:prSet presAssocID="{B1BE87C7-959D-4BFD-AE3F-DDCDE240F8B2}" presName="spacer" presStyleCnt="0"/>
      <dgm:spPr/>
    </dgm:pt>
    <dgm:pt modelId="{65D3C48E-94C9-41A9-BF96-BC2A27194DED}" type="pres">
      <dgm:prSet presAssocID="{F0335E5D-5D17-46E4-A999-9AAEB8B2E77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FBBD66CE-884E-431B-BAEC-BCF1229889C9}" type="pres">
      <dgm:prSet presAssocID="{D2A599F1-2796-4EEC-BFA2-8052FA118E70}" presName="spacer" presStyleCnt="0"/>
      <dgm:spPr/>
    </dgm:pt>
    <dgm:pt modelId="{3EDF8992-5C0A-43A7-BF06-7F7060EA63BE}" type="pres">
      <dgm:prSet presAssocID="{30DD4847-B86E-423C-9BD1-EEC293A1119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65866159-AD78-4288-8C81-65EFA482FB20}" type="pres">
      <dgm:prSet presAssocID="{823E6630-4F38-4132-A86F-C5C49354CBB9}" presName="spacer" presStyleCnt="0"/>
      <dgm:spPr/>
    </dgm:pt>
    <dgm:pt modelId="{F39BA7EC-F319-4691-A267-EA127567CC21}" type="pres">
      <dgm:prSet presAssocID="{68EEA6EC-5DD7-483E-8253-32E2646DC01B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82C5727-0693-4306-9336-F09A055BE74E}" type="pres">
      <dgm:prSet presAssocID="{99CEC955-FD3C-4A8F-83CD-0745153B0BC0}" presName="spacer" presStyleCnt="0"/>
      <dgm:spPr/>
    </dgm:pt>
    <dgm:pt modelId="{369F58B5-D702-4547-A5B1-D6C8F19CE5BC}" type="pres">
      <dgm:prSet presAssocID="{C3165825-E3B7-471A-94F7-B478363EEBA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396237A-03BA-4EF2-A6D0-6205B49C7A25}" type="pres">
      <dgm:prSet presAssocID="{7C5CA4DE-E84E-4EA4-ACB6-C00E46119BC9}" presName="spacer" presStyleCnt="0"/>
      <dgm:spPr/>
    </dgm:pt>
    <dgm:pt modelId="{C31F7EE8-D6F5-46A5-9863-3E9E578F1C0B}" type="pres">
      <dgm:prSet presAssocID="{0CBE2A5D-C0A6-4F9C-8662-2F465FE96AA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D3F2F88-F9D0-4A33-81C3-CC0BC78D944D}" type="pres">
      <dgm:prSet presAssocID="{0D9108F4-74DE-4484-AF0B-189810028A7A}" presName="spacer" presStyleCnt="0"/>
      <dgm:spPr/>
    </dgm:pt>
    <dgm:pt modelId="{7BB68D65-38ED-4132-8120-2690692F79A5}" type="pres">
      <dgm:prSet presAssocID="{3859072D-0DA3-4BF7-9641-E5FBF0B0DA17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852DD01-43F4-4CBD-A35B-872D4950B8B3}" type="presOf" srcId="{30DD4847-B86E-423C-9BD1-EEC293A1119E}" destId="{3EDF8992-5C0A-43A7-BF06-7F7060EA63BE}" srcOrd="0" destOrd="0" presId="urn:microsoft.com/office/officeart/2005/8/layout/vList2"/>
    <dgm:cxn modelId="{07E22626-3242-49B5-AADA-FE1E242BE0DF}" type="presOf" srcId="{3859072D-0DA3-4BF7-9641-E5FBF0B0DA17}" destId="{7BB68D65-38ED-4132-8120-2690692F79A5}" srcOrd="0" destOrd="0" presId="urn:microsoft.com/office/officeart/2005/8/layout/vList2"/>
    <dgm:cxn modelId="{5D01F52B-CE31-445E-A415-4B17389606EA}" srcId="{F5F2FFAF-CD4F-42B2-8683-9966F42DEC1C}" destId="{3859072D-0DA3-4BF7-9641-E5FBF0B0DA17}" srcOrd="6" destOrd="0" parTransId="{31E948E1-8D52-4708-94D3-FBA4C9C731BD}" sibTransId="{493F1F09-9906-4093-A0DD-198DF00537AB}"/>
    <dgm:cxn modelId="{EED94368-301A-4EDD-BC2D-1EB6571AEE88}" srcId="{F5F2FFAF-CD4F-42B2-8683-9966F42DEC1C}" destId="{68EEA6EC-5DD7-483E-8253-32E2646DC01B}" srcOrd="3" destOrd="0" parTransId="{46BDD728-79F1-4727-9A5B-1EC749F41546}" sibTransId="{99CEC955-FD3C-4A8F-83CD-0745153B0BC0}"/>
    <dgm:cxn modelId="{1245C049-0595-441A-A461-B34029BC63F6}" srcId="{F5F2FFAF-CD4F-42B2-8683-9966F42DEC1C}" destId="{C3165825-E3B7-471A-94F7-B478363EEBAD}" srcOrd="4" destOrd="0" parTransId="{A14DE031-4B98-465B-853B-2A6C225BD8A5}" sibTransId="{7C5CA4DE-E84E-4EA4-ACB6-C00E46119BC9}"/>
    <dgm:cxn modelId="{ECFCE151-2AEA-4672-A53A-877E1904DBDB}" type="presOf" srcId="{F5F2FFAF-CD4F-42B2-8683-9966F42DEC1C}" destId="{5AF1CE70-5A1F-4FAF-967E-C081A0727333}" srcOrd="0" destOrd="0" presId="urn:microsoft.com/office/officeart/2005/8/layout/vList2"/>
    <dgm:cxn modelId="{41100F72-8468-40D2-8A83-FB6CF940838A}" type="presOf" srcId="{68EEA6EC-5DD7-483E-8253-32E2646DC01B}" destId="{F39BA7EC-F319-4691-A267-EA127567CC21}" srcOrd="0" destOrd="0" presId="urn:microsoft.com/office/officeart/2005/8/layout/vList2"/>
    <dgm:cxn modelId="{3B9E2574-4D0E-4A5F-840A-40391043EF7D}" srcId="{F5F2FFAF-CD4F-42B2-8683-9966F42DEC1C}" destId="{30DD4847-B86E-423C-9BD1-EEC293A1119E}" srcOrd="2" destOrd="0" parTransId="{860A6272-F009-4280-B519-516963567ED0}" sibTransId="{823E6630-4F38-4132-A86F-C5C49354CBB9}"/>
    <dgm:cxn modelId="{59040055-32CE-4219-952E-CF0D667E5AD2}" srcId="{F5F2FFAF-CD4F-42B2-8683-9966F42DEC1C}" destId="{F0335E5D-5D17-46E4-A999-9AAEB8B2E771}" srcOrd="1" destOrd="0" parTransId="{F70BC1D1-255E-4519-B55C-0E53BF690739}" sibTransId="{D2A599F1-2796-4EEC-BFA2-8052FA118E70}"/>
    <dgm:cxn modelId="{A1B6D47F-31FF-4835-90EB-D181E23E01FE}" srcId="{F5F2FFAF-CD4F-42B2-8683-9966F42DEC1C}" destId="{6E526E9E-8698-4F51-B5E4-DF181B93F7FC}" srcOrd="0" destOrd="0" parTransId="{4FE44465-E8DF-4950-AF70-80218E6ED92F}" sibTransId="{B1BE87C7-959D-4BFD-AE3F-DDCDE240F8B2}"/>
    <dgm:cxn modelId="{A528BE89-105C-40B4-8494-CD21EC51237F}" type="presOf" srcId="{0CBE2A5D-C0A6-4F9C-8662-2F465FE96AAF}" destId="{C31F7EE8-D6F5-46A5-9863-3E9E578F1C0B}" srcOrd="0" destOrd="0" presId="urn:microsoft.com/office/officeart/2005/8/layout/vList2"/>
    <dgm:cxn modelId="{3C421C9F-F499-48FB-9121-F9D09D6CA2B2}" type="presOf" srcId="{C3165825-E3B7-471A-94F7-B478363EEBAD}" destId="{369F58B5-D702-4547-A5B1-D6C8F19CE5BC}" srcOrd="0" destOrd="0" presId="urn:microsoft.com/office/officeart/2005/8/layout/vList2"/>
    <dgm:cxn modelId="{198178A3-BAD9-40F3-B0F7-CCD8C745A037}" type="presOf" srcId="{6E526E9E-8698-4F51-B5E4-DF181B93F7FC}" destId="{6ECB06C4-D75D-4435-BA92-7718C5C963F1}" srcOrd="0" destOrd="0" presId="urn:microsoft.com/office/officeart/2005/8/layout/vList2"/>
    <dgm:cxn modelId="{385A9DB9-F2AB-441E-8C13-11A7C345DE24}" type="presOf" srcId="{F0335E5D-5D17-46E4-A999-9AAEB8B2E771}" destId="{65D3C48E-94C9-41A9-BF96-BC2A27194DED}" srcOrd="0" destOrd="0" presId="urn:microsoft.com/office/officeart/2005/8/layout/vList2"/>
    <dgm:cxn modelId="{953064D4-6D7B-4B37-BABC-9285A4035515}" srcId="{F5F2FFAF-CD4F-42B2-8683-9966F42DEC1C}" destId="{0CBE2A5D-C0A6-4F9C-8662-2F465FE96AAF}" srcOrd="5" destOrd="0" parTransId="{502432DF-ACC1-4E0F-A53B-3EB211BC1A85}" sibTransId="{0D9108F4-74DE-4484-AF0B-189810028A7A}"/>
    <dgm:cxn modelId="{EFDB6B73-6E8E-4C50-A19E-28581FD5EE6A}" type="presParOf" srcId="{5AF1CE70-5A1F-4FAF-967E-C081A0727333}" destId="{6ECB06C4-D75D-4435-BA92-7718C5C963F1}" srcOrd="0" destOrd="0" presId="urn:microsoft.com/office/officeart/2005/8/layout/vList2"/>
    <dgm:cxn modelId="{E8135581-3784-4113-BD51-B5B732141EDE}" type="presParOf" srcId="{5AF1CE70-5A1F-4FAF-967E-C081A0727333}" destId="{ED954562-5A87-4E5C-9E36-45B15ED8309C}" srcOrd="1" destOrd="0" presId="urn:microsoft.com/office/officeart/2005/8/layout/vList2"/>
    <dgm:cxn modelId="{A961B9F6-A8A8-46A3-A8F6-26A109041D0F}" type="presParOf" srcId="{5AF1CE70-5A1F-4FAF-967E-C081A0727333}" destId="{65D3C48E-94C9-41A9-BF96-BC2A27194DED}" srcOrd="2" destOrd="0" presId="urn:microsoft.com/office/officeart/2005/8/layout/vList2"/>
    <dgm:cxn modelId="{959E334A-44E7-4684-A4E5-09F3405B5524}" type="presParOf" srcId="{5AF1CE70-5A1F-4FAF-967E-C081A0727333}" destId="{FBBD66CE-884E-431B-BAEC-BCF1229889C9}" srcOrd="3" destOrd="0" presId="urn:microsoft.com/office/officeart/2005/8/layout/vList2"/>
    <dgm:cxn modelId="{315F6E73-1D13-4955-B1CF-461B6B27A466}" type="presParOf" srcId="{5AF1CE70-5A1F-4FAF-967E-C081A0727333}" destId="{3EDF8992-5C0A-43A7-BF06-7F7060EA63BE}" srcOrd="4" destOrd="0" presId="urn:microsoft.com/office/officeart/2005/8/layout/vList2"/>
    <dgm:cxn modelId="{C6A2B7A6-B8B1-4CB4-8BC8-873F658952AB}" type="presParOf" srcId="{5AF1CE70-5A1F-4FAF-967E-C081A0727333}" destId="{65866159-AD78-4288-8C81-65EFA482FB20}" srcOrd="5" destOrd="0" presId="urn:microsoft.com/office/officeart/2005/8/layout/vList2"/>
    <dgm:cxn modelId="{6FA4CEC9-E76D-4C3E-81EB-17C4E33F6436}" type="presParOf" srcId="{5AF1CE70-5A1F-4FAF-967E-C081A0727333}" destId="{F39BA7EC-F319-4691-A267-EA127567CC21}" srcOrd="6" destOrd="0" presId="urn:microsoft.com/office/officeart/2005/8/layout/vList2"/>
    <dgm:cxn modelId="{75FAE822-4156-464B-AF44-C3055590D5BA}" type="presParOf" srcId="{5AF1CE70-5A1F-4FAF-967E-C081A0727333}" destId="{982C5727-0693-4306-9336-F09A055BE74E}" srcOrd="7" destOrd="0" presId="urn:microsoft.com/office/officeart/2005/8/layout/vList2"/>
    <dgm:cxn modelId="{70BFC10E-75DE-4914-80A4-4713D0399459}" type="presParOf" srcId="{5AF1CE70-5A1F-4FAF-967E-C081A0727333}" destId="{369F58B5-D702-4547-A5B1-D6C8F19CE5BC}" srcOrd="8" destOrd="0" presId="urn:microsoft.com/office/officeart/2005/8/layout/vList2"/>
    <dgm:cxn modelId="{395884D1-ABAA-4C09-BC95-CB55E37188D5}" type="presParOf" srcId="{5AF1CE70-5A1F-4FAF-967E-C081A0727333}" destId="{8396237A-03BA-4EF2-A6D0-6205B49C7A25}" srcOrd="9" destOrd="0" presId="urn:microsoft.com/office/officeart/2005/8/layout/vList2"/>
    <dgm:cxn modelId="{06D80EDA-7A0A-4416-9F80-926BB54D3A97}" type="presParOf" srcId="{5AF1CE70-5A1F-4FAF-967E-C081A0727333}" destId="{C31F7EE8-D6F5-46A5-9863-3E9E578F1C0B}" srcOrd="10" destOrd="0" presId="urn:microsoft.com/office/officeart/2005/8/layout/vList2"/>
    <dgm:cxn modelId="{7D641CB9-C30C-4EF4-B7EE-A6B5EFC353A7}" type="presParOf" srcId="{5AF1CE70-5A1F-4FAF-967E-C081A0727333}" destId="{ED3F2F88-F9D0-4A33-81C3-CC0BC78D944D}" srcOrd="11" destOrd="0" presId="urn:microsoft.com/office/officeart/2005/8/layout/vList2"/>
    <dgm:cxn modelId="{B3B95E8C-CDC2-4A44-90C3-DF04E11C117D}" type="presParOf" srcId="{5AF1CE70-5A1F-4FAF-967E-C081A0727333}" destId="{7BB68D65-38ED-4132-8120-2690692F79A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930B76-1ECE-4CC4-B561-85D4EC323A4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8B08B2C-0314-42E6-801F-CDD23EC5111E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The campaign highlights Wales's "warm welcome," multilingual culture, and unique landscapes;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095F53-3B35-45DA-8636-B062C392AED7}" type="parTrans" cxnId="{84DA5798-9C62-4D0D-8BE1-E4DBBF5F297D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E5F4DA6-1E97-44DD-B60F-FEAE8E2DDE38}" type="sibTrans" cxnId="{84DA5798-9C62-4D0D-8BE1-E4DBBF5F297D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0DE9B42-4106-40F0-AAC6-9FB8F234174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It also offers locally rooted, culturally rich events as a competitive advantage in the global tourist economy (Smith, 2012).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8509DC-1384-476F-B800-843607A7AC7F}" type="parTrans" cxnId="{65A652FD-C2C6-44DF-8E9D-FD2CF381274F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A3A6F24-7BEA-4FAC-92A5-87E0B7454D5E}" type="sibTrans" cxnId="{65A652FD-C2C6-44DF-8E9D-FD2CF381274F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401045-B884-485A-A42C-91C12B9730C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Designed as a one-day, multilingual boutique symposium at Llanerch Vineyard in the Vale of Glamorgan, </a:t>
          </a:r>
          <a:r>
            <a:rPr lang="en-GB" dirty="0" err="1">
              <a:latin typeface="Times New Roman" panose="02020603050405020304" pitchFamily="18" charset="0"/>
              <a:cs typeface="Times New Roman" panose="02020603050405020304" pitchFamily="18" charset="0"/>
            </a:rPr>
            <a:t>Croeso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by the Vines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273AE4D-78A9-4228-A1B1-E48B2FE41CBD}" type="parTrans" cxnId="{A068D0E0-9C09-4325-8D97-8C575E06919E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5F5B02-690F-4CDB-8773-FBFAE84684D7}" type="sibTrans" cxnId="{A068D0E0-9C09-4325-8D97-8C575E06919E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F1D193C-4A18-47F3-8D6F-711D3693A8A7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The vineyard setting is justified by the potential of Welsh commercial vineyards to diversify rural economy through high-value wine tourism (</a:t>
          </a:r>
          <a:r>
            <a:rPr lang="en-GB" dirty="0" err="1">
              <a:latin typeface="Times New Roman" panose="02020603050405020304" pitchFamily="18" charset="0"/>
              <a:cs typeface="Times New Roman" panose="02020603050405020304" pitchFamily="18" charset="0"/>
            </a:rPr>
            <a:t>Uk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 Wine Tourism, 2024).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36A32C-C1F7-483A-863D-3A102C02CE95}" type="parTrans" cxnId="{734F33EF-7A30-4DCC-8B99-B2D8335FAC4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90CA90-5585-4C45-90CB-A2370FD54D6B}" type="sibTrans" cxnId="{734F33EF-7A30-4DCC-8B99-B2D8335FAC4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00CCAB3-A602-41F6-B4C3-BB3E34C03FC4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Plenary papers on rural entrepreneurship and Welsh wine exports combine with interactive tasting laboratories, choir-accompanied meals, and an evening storytelling supper.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7752522-F6A4-4625-98EF-052EF20819EA}" type="parTrans" cxnId="{003B63F9-5468-4147-9DF7-1FA077E3371D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18BD49-6F69-4308-9FB6-F2684FB23967}" type="sibTrans" cxnId="{003B63F9-5468-4147-9DF7-1FA077E3371D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DD1FDB9-A70F-4B03-8A7A-3CC69BB9E6C5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 event blends expert debate with hands-on cultural and gourmet activities.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B1D556B-1403-4B32-A592-1858B56D5F4B}" type="parTrans" cxnId="{0020F64A-DA99-40EC-9921-208BDC99B80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90F5437-B9F0-4B0A-9ECF-639F0420FCE0}" type="sibTrans" cxnId="{0020F64A-DA99-40EC-9921-208BDC99B80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F4AF49A-B9F9-4EC4-B2CE-35FBC1028F27}" type="pres">
      <dgm:prSet presAssocID="{54930B76-1ECE-4CC4-B561-85D4EC323A4D}" presName="linear" presStyleCnt="0">
        <dgm:presLayoutVars>
          <dgm:animLvl val="lvl"/>
          <dgm:resizeHandles val="exact"/>
        </dgm:presLayoutVars>
      </dgm:prSet>
      <dgm:spPr/>
    </dgm:pt>
    <dgm:pt modelId="{FF417516-1DE4-4611-BB6C-EFB307AEF553}" type="pres">
      <dgm:prSet presAssocID="{98B08B2C-0314-42E6-801F-CDD23EC5111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E8450DB-6034-445B-8BBF-5BC3C8B8B516}" type="pres">
      <dgm:prSet presAssocID="{FE5F4DA6-1E97-44DD-B60F-FEAE8E2DDE38}" presName="spacer" presStyleCnt="0"/>
      <dgm:spPr/>
    </dgm:pt>
    <dgm:pt modelId="{5D2FE855-5FA7-40A4-AB97-D9286D3A5944}" type="pres">
      <dgm:prSet presAssocID="{A0DE9B42-4106-40F0-AAC6-9FB8F234174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F2EEB0F-B5D8-4F56-ABB9-B0C4958630FE}" type="pres">
      <dgm:prSet presAssocID="{6A3A6F24-7BEA-4FAC-92A5-87E0B7454D5E}" presName="spacer" presStyleCnt="0"/>
      <dgm:spPr/>
    </dgm:pt>
    <dgm:pt modelId="{B22EF9E1-EC6F-4706-ADC9-6E99A77BCA53}" type="pres">
      <dgm:prSet presAssocID="{D7401045-B884-485A-A42C-91C12B9730C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475356A-AD5B-43AE-84CA-B423C389B38D}" type="pres">
      <dgm:prSet presAssocID="{C15F5B02-690F-4CDB-8773-FBFAE84684D7}" presName="spacer" presStyleCnt="0"/>
      <dgm:spPr/>
    </dgm:pt>
    <dgm:pt modelId="{713BB6D7-4456-4A90-AE86-B4857FF84962}" type="pres">
      <dgm:prSet presAssocID="{1F1D193C-4A18-47F3-8D6F-711D3693A8A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19B3AEC-BD28-4A19-8902-79ABBCDDA5BC}" type="pres">
      <dgm:prSet presAssocID="{6690CA90-5585-4C45-90CB-A2370FD54D6B}" presName="spacer" presStyleCnt="0"/>
      <dgm:spPr/>
    </dgm:pt>
    <dgm:pt modelId="{8727EFE3-7F80-4CAE-8AD9-F67813C0BFBF}" type="pres">
      <dgm:prSet presAssocID="{100CCAB3-A602-41F6-B4C3-BB3E34C03FC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3ED9389-C5B7-4DFD-9533-893B7C2F05AB}" type="pres">
      <dgm:prSet presAssocID="{AD18BD49-6F69-4308-9FB6-F2684FB23967}" presName="spacer" presStyleCnt="0"/>
      <dgm:spPr/>
    </dgm:pt>
    <dgm:pt modelId="{30FF781D-B395-4E67-A135-B64160983306}" type="pres">
      <dgm:prSet presAssocID="{5DD1FDB9-A70F-4B03-8A7A-3CC69BB9E6C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272F213-0B82-4EE6-9863-7F5F783E863D}" type="presOf" srcId="{54930B76-1ECE-4CC4-B561-85D4EC323A4D}" destId="{CF4AF49A-B9F9-4EC4-B2CE-35FBC1028F27}" srcOrd="0" destOrd="0" presId="urn:microsoft.com/office/officeart/2005/8/layout/vList2"/>
    <dgm:cxn modelId="{DE56F62D-6868-42CA-8C46-054A3EDED358}" type="presOf" srcId="{98B08B2C-0314-42E6-801F-CDD23EC5111E}" destId="{FF417516-1DE4-4611-BB6C-EFB307AEF553}" srcOrd="0" destOrd="0" presId="urn:microsoft.com/office/officeart/2005/8/layout/vList2"/>
    <dgm:cxn modelId="{0020F64A-DA99-40EC-9921-208BDC99B809}" srcId="{54930B76-1ECE-4CC4-B561-85D4EC323A4D}" destId="{5DD1FDB9-A70F-4B03-8A7A-3CC69BB9E6C5}" srcOrd="5" destOrd="0" parTransId="{CB1D556B-1403-4B32-A592-1858B56D5F4B}" sibTransId="{E90F5437-B9F0-4B0A-9ECF-639F0420FCE0}"/>
    <dgm:cxn modelId="{10940070-E496-4764-BE20-D312DE4536D7}" type="presOf" srcId="{A0DE9B42-4106-40F0-AAC6-9FB8F234174D}" destId="{5D2FE855-5FA7-40A4-AB97-D9286D3A5944}" srcOrd="0" destOrd="0" presId="urn:microsoft.com/office/officeart/2005/8/layout/vList2"/>
    <dgm:cxn modelId="{D6481B80-C052-4AB9-B5C3-F1F08F7E6242}" type="presOf" srcId="{5DD1FDB9-A70F-4B03-8A7A-3CC69BB9E6C5}" destId="{30FF781D-B395-4E67-A135-B64160983306}" srcOrd="0" destOrd="0" presId="urn:microsoft.com/office/officeart/2005/8/layout/vList2"/>
    <dgm:cxn modelId="{84DA5798-9C62-4D0D-8BE1-E4DBBF5F297D}" srcId="{54930B76-1ECE-4CC4-B561-85D4EC323A4D}" destId="{98B08B2C-0314-42E6-801F-CDD23EC5111E}" srcOrd="0" destOrd="0" parTransId="{F9095F53-3B35-45DA-8636-B062C392AED7}" sibTransId="{FE5F4DA6-1E97-44DD-B60F-FEAE8E2DDE38}"/>
    <dgm:cxn modelId="{0FC552DA-B245-456B-8747-41E050B61639}" type="presOf" srcId="{D7401045-B884-485A-A42C-91C12B9730CD}" destId="{B22EF9E1-EC6F-4706-ADC9-6E99A77BCA53}" srcOrd="0" destOrd="0" presId="urn:microsoft.com/office/officeart/2005/8/layout/vList2"/>
    <dgm:cxn modelId="{A068D0E0-9C09-4325-8D97-8C575E06919E}" srcId="{54930B76-1ECE-4CC4-B561-85D4EC323A4D}" destId="{D7401045-B884-485A-A42C-91C12B9730CD}" srcOrd="2" destOrd="0" parTransId="{A273AE4D-78A9-4228-A1B1-E48B2FE41CBD}" sibTransId="{C15F5B02-690F-4CDB-8773-FBFAE84684D7}"/>
    <dgm:cxn modelId="{734F33EF-7A30-4DCC-8B99-B2D8335FAC40}" srcId="{54930B76-1ECE-4CC4-B561-85D4EC323A4D}" destId="{1F1D193C-4A18-47F3-8D6F-711D3693A8A7}" srcOrd="3" destOrd="0" parTransId="{4536A32C-C1F7-483A-863D-3A102C02CE95}" sibTransId="{6690CA90-5585-4C45-90CB-A2370FD54D6B}"/>
    <dgm:cxn modelId="{1C653CF2-5300-4CA8-8F9A-9D326DDCFB32}" type="presOf" srcId="{1F1D193C-4A18-47F3-8D6F-711D3693A8A7}" destId="{713BB6D7-4456-4A90-AE86-B4857FF84962}" srcOrd="0" destOrd="0" presId="urn:microsoft.com/office/officeart/2005/8/layout/vList2"/>
    <dgm:cxn modelId="{003B63F9-5468-4147-9DF7-1FA077E3371D}" srcId="{54930B76-1ECE-4CC4-B561-85D4EC323A4D}" destId="{100CCAB3-A602-41F6-B4C3-BB3E34C03FC4}" srcOrd="4" destOrd="0" parTransId="{17752522-F6A4-4625-98EF-052EF20819EA}" sibTransId="{AD18BD49-6F69-4308-9FB6-F2684FB23967}"/>
    <dgm:cxn modelId="{65A652FD-C2C6-44DF-8E9D-FD2CF381274F}" srcId="{54930B76-1ECE-4CC4-B561-85D4EC323A4D}" destId="{A0DE9B42-4106-40F0-AAC6-9FB8F234174D}" srcOrd="1" destOrd="0" parTransId="{0C8509DC-1384-476F-B800-843607A7AC7F}" sibTransId="{6A3A6F24-7BEA-4FAC-92A5-87E0B7454D5E}"/>
    <dgm:cxn modelId="{6214DBFD-13FD-4779-B8AC-95B79A0971EC}" type="presOf" srcId="{100CCAB3-A602-41F6-B4C3-BB3E34C03FC4}" destId="{8727EFE3-7F80-4CAE-8AD9-F67813C0BFBF}" srcOrd="0" destOrd="0" presId="urn:microsoft.com/office/officeart/2005/8/layout/vList2"/>
    <dgm:cxn modelId="{3805605B-06CB-4E06-9205-8A33ED1A2BF9}" type="presParOf" srcId="{CF4AF49A-B9F9-4EC4-B2CE-35FBC1028F27}" destId="{FF417516-1DE4-4611-BB6C-EFB307AEF553}" srcOrd="0" destOrd="0" presId="urn:microsoft.com/office/officeart/2005/8/layout/vList2"/>
    <dgm:cxn modelId="{BF5196A2-D970-405A-A86B-D4FF0C854DAD}" type="presParOf" srcId="{CF4AF49A-B9F9-4EC4-B2CE-35FBC1028F27}" destId="{2E8450DB-6034-445B-8BBF-5BC3C8B8B516}" srcOrd="1" destOrd="0" presId="urn:microsoft.com/office/officeart/2005/8/layout/vList2"/>
    <dgm:cxn modelId="{2A720A92-0EBD-4A8F-9799-FB0F02F12FF8}" type="presParOf" srcId="{CF4AF49A-B9F9-4EC4-B2CE-35FBC1028F27}" destId="{5D2FE855-5FA7-40A4-AB97-D9286D3A5944}" srcOrd="2" destOrd="0" presId="urn:microsoft.com/office/officeart/2005/8/layout/vList2"/>
    <dgm:cxn modelId="{D5199AE0-DDED-4684-ABE0-8DF0F40E0DEA}" type="presParOf" srcId="{CF4AF49A-B9F9-4EC4-B2CE-35FBC1028F27}" destId="{9F2EEB0F-B5D8-4F56-ABB9-B0C4958630FE}" srcOrd="3" destOrd="0" presId="urn:microsoft.com/office/officeart/2005/8/layout/vList2"/>
    <dgm:cxn modelId="{4E7EFAEE-ED6B-4FAD-8F98-CA00AE06B723}" type="presParOf" srcId="{CF4AF49A-B9F9-4EC4-B2CE-35FBC1028F27}" destId="{B22EF9E1-EC6F-4706-ADC9-6E99A77BCA53}" srcOrd="4" destOrd="0" presId="urn:microsoft.com/office/officeart/2005/8/layout/vList2"/>
    <dgm:cxn modelId="{73B664D9-56A8-45D8-AF9E-44EF39FAAE61}" type="presParOf" srcId="{CF4AF49A-B9F9-4EC4-B2CE-35FBC1028F27}" destId="{E475356A-AD5B-43AE-84CA-B423C389B38D}" srcOrd="5" destOrd="0" presId="urn:microsoft.com/office/officeart/2005/8/layout/vList2"/>
    <dgm:cxn modelId="{DA0EE666-873E-4251-BA8D-5F627C0AD28C}" type="presParOf" srcId="{CF4AF49A-B9F9-4EC4-B2CE-35FBC1028F27}" destId="{713BB6D7-4456-4A90-AE86-B4857FF84962}" srcOrd="6" destOrd="0" presId="urn:microsoft.com/office/officeart/2005/8/layout/vList2"/>
    <dgm:cxn modelId="{424FFC84-810E-41C7-A954-0E0A4F14042B}" type="presParOf" srcId="{CF4AF49A-B9F9-4EC4-B2CE-35FBC1028F27}" destId="{C19B3AEC-BD28-4A19-8902-79ABBCDDA5BC}" srcOrd="7" destOrd="0" presId="urn:microsoft.com/office/officeart/2005/8/layout/vList2"/>
    <dgm:cxn modelId="{4C32FA33-C8EC-45A5-8830-2C05C97A7258}" type="presParOf" srcId="{CF4AF49A-B9F9-4EC4-B2CE-35FBC1028F27}" destId="{8727EFE3-7F80-4CAE-8AD9-F67813C0BFBF}" srcOrd="8" destOrd="0" presId="urn:microsoft.com/office/officeart/2005/8/layout/vList2"/>
    <dgm:cxn modelId="{B4A295A7-C3A0-4A48-81D3-578FBD79A8CB}" type="presParOf" srcId="{CF4AF49A-B9F9-4EC4-B2CE-35FBC1028F27}" destId="{33ED9389-C5B7-4DFD-9533-893B7C2F05AB}" srcOrd="9" destOrd="0" presId="urn:microsoft.com/office/officeart/2005/8/layout/vList2"/>
    <dgm:cxn modelId="{B1191C89-D66C-478C-BE56-CB2CE53BF3C9}" type="presParOf" srcId="{CF4AF49A-B9F9-4EC4-B2CE-35FBC1028F27}" destId="{30FF781D-B395-4E67-A135-B6416098330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724DC5-3A32-4056-8507-5C4563F2136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3D9DFB8-84E4-48FE-8CC0-A5D03F09AC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Target market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861D06C-86A2-4C80-B062-D8B050A0F32C}" type="parTrans" cxnId="{B973AE23-B6C2-47C9-8528-A71335954D99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17D18D-9928-4B2E-9DB4-317927AF44F7}" type="sibTrans" cxnId="{B973AE23-B6C2-47C9-8528-A71335954D99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CCC4C2-A20C-46A3-B1A1-0C6D25460B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Welsh residents interested in local food and drink events like the Cowbridge Food &amp; Drink Festival may attend.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5FD46A-A316-4273-8767-648A78CAC991}" type="parTrans" cxnId="{F5FFCEFF-7F67-4439-A5D3-893A499A0ABA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86F8E43-E577-4A80-823D-4F071C5D3B94}" type="sibTrans" cxnId="{F5FFCEFF-7F67-4439-A5D3-893A499A0ABA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00FF8DC-3461-474B-B6F6-A46E8A9BE4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UK-Based MICE Professionals (Getz and Page, 2019).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2728474-6192-49EB-9872-D20244F5CBB2}" type="parTrans" cxnId="{CA182084-7188-4383-943A-BC96B247EA3C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D6E156-10DB-43DF-B4B0-8DF7C4CA1C08}" type="sibTrans" cxnId="{CA182084-7188-4383-943A-BC96B247EA3C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6EC03E6-C564-4200-BE15-8F99D1820B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The Year of </a:t>
          </a:r>
          <a:r>
            <a:rPr lang="en-GB" dirty="0" err="1">
              <a:latin typeface="Times New Roman" panose="02020603050405020304" pitchFamily="18" charset="0"/>
              <a:cs typeface="Times New Roman" panose="02020603050405020304" pitchFamily="18" charset="0"/>
            </a:rPr>
            <a:t>Croeso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2025 campaign welcomes international tourists to experience Welsh "hwyl"—the delight of being present (</a:t>
          </a:r>
          <a:r>
            <a:rPr lang="en-GB" dirty="0" err="1">
              <a:latin typeface="Times New Roman" panose="02020603050405020304" pitchFamily="18" charset="0"/>
              <a:cs typeface="Times New Roman" panose="02020603050405020304" pitchFamily="18" charset="0"/>
            </a:rPr>
            <a:t>TravelTrade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B92D8C8-B99A-4432-826B-A6DDC687E945}" type="parTrans" cxnId="{E4F608B8-277B-462C-8A04-DAFE5D69BAC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9183B8-E674-4C72-8098-BD8232FD58F0}" type="sibTrans" cxnId="{E4F608B8-277B-462C-8A04-DAFE5D69BAC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1B191F-8009-4DEA-9359-FD6B1B6236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 Year of Croeso 2025 promotion targets international cultural visitors who appreciate genuine local experiences, especially wine tourism and rural sites.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CA88D7-0A4C-4F25-9290-57B83D174C83}" type="parTrans" cxnId="{EB835B32-3542-4431-A8BF-74672002CCA9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E25277-8E49-480A-B2B4-ABCF84643A5B}" type="sibTrans" cxnId="{EB835B32-3542-4431-A8BF-74672002CCA9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3D8CF1B-656E-4063-BB13-F8F202A5E1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Demand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B3218A-AC0D-45A0-A193-87BD3894BDEE}" type="parTrans" cxnId="{3D13F17B-2C19-4C83-9AE9-1EE283C9379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62025F-6F44-4881-B2D0-D7BFB654BA1B}" type="sibTrans" cxnId="{3D13F17B-2C19-4C83-9AE9-1EE283C9379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07626F-58C8-497E-809D-A7B365A0A9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Some Welsh vineyards rely on tourism for up to 50% of earnings.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28E463-F89F-49E2-B060-43B9608B5ABA}" type="parTrans" cxnId="{C20237C9-9DBE-4A66-A82A-426C169944C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DA6C103-CD48-4423-9BFA-088B193DEE95}" type="sibTrans" cxnId="{C20237C9-9DBE-4A66-A82A-426C169944C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826C77F-E7FA-46B6-AB66-DF04F02D50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Meetings and events in distinctive rural locations are growing, and many include local experiences (GOV Wales, n.d.).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929069D-FF1A-4087-91D6-6256B4EB72F0}" type="parTrans" cxnId="{9B1A1529-A4CF-4631-B6AF-7C98F5415228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945E4FC-1F4F-4FB7-9ACC-9B822C571CD5}" type="sibTrans" cxnId="{9B1A1529-A4CF-4631-B6AF-7C98F5415228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D38FD4-354B-4980-99FB-3FF4BA5ABC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Wales' bilingual culture is a policy expectation and selling point for events, with bilingual signage and welcome speeches incorporating Welsh elements. 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C6CB4C8-C7BC-436C-BE16-2ED107261F22}" type="parTrans" cxnId="{6871673D-5FAB-425F-AEF4-F32F12BC524B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226BCDE-1B4B-491E-BDE2-F2F00A209FEA}" type="sibTrans" cxnId="{6871673D-5FAB-425F-AEF4-F32F12BC524B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85D0DE-7805-4CBD-8FEC-F3B7036E1B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The Year of </a:t>
          </a:r>
          <a:r>
            <a:rPr lang="en-GB" dirty="0" err="1">
              <a:latin typeface="Times New Roman" panose="02020603050405020304" pitchFamily="18" charset="0"/>
              <a:cs typeface="Times New Roman" panose="02020603050405020304" pitchFamily="18" charset="0"/>
            </a:rPr>
            <a:t>Croeso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initiative emphasises Welsh language and place to differentiate the Welsh experience.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DB09301-D620-43E2-9EBD-33A559332645}" type="parTrans" cxnId="{5B7A5EB4-853B-4EA4-9033-848D835FCC84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A281E3-3D94-4081-AB69-B0B7764D3BAB}" type="sibTrans" cxnId="{5B7A5EB4-853B-4EA4-9033-848D835FCC84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1F70212-5967-4E4A-B8D6-09A654AF53EF}" type="pres">
      <dgm:prSet presAssocID="{5B724DC5-3A32-4056-8507-5C4563F2136C}" presName="linear" presStyleCnt="0">
        <dgm:presLayoutVars>
          <dgm:animLvl val="lvl"/>
          <dgm:resizeHandles val="exact"/>
        </dgm:presLayoutVars>
      </dgm:prSet>
      <dgm:spPr/>
    </dgm:pt>
    <dgm:pt modelId="{4ED34E0D-2577-4181-8096-A3386AB7BEA7}" type="pres">
      <dgm:prSet presAssocID="{D3D9DFB8-84E4-48FE-8CC0-A5D03F09AC1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3CDFE89-DA6F-4110-B89F-11E6FE1C27DA}" type="pres">
      <dgm:prSet presAssocID="{D3D9DFB8-84E4-48FE-8CC0-A5D03F09AC14}" presName="childText" presStyleLbl="revTx" presStyleIdx="0" presStyleCnt="2">
        <dgm:presLayoutVars>
          <dgm:bulletEnabled val="1"/>
        </dgm:presLayoutVars>
      </dgm:prSet>
      <dgm:spPr/>
    </dgm:pt>
    <dgm:pt modelId="{33BBAB51-C1C5-4862-8B86-CBBBE983B186}" type="pres">
      <dgm:prSet presAssocID="{83D8CF1B-656E-4063-BB13-F8F202A5E19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2989FD75-9BBF-4355-B5A3-B58B18CD558B}" type="pres">
      <dgm:prSet presAssocID="{83D8CF1B-656E-4063-BB13-F8F202A5E190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973AE23-B6C2-47C9-8528-A71335954D99}" srcId="{5B724DC5-3A32-4056-8507-5C4563F2136C}" destId="{D3D9DFB8-84E4-48FE-8CC0-A5D03F09AC14}" srcOrd="0" destOrd="0" parTransId="{F861D06C-86A2-4C80-B062-D8B050A0F32C}" sibTransId="{E717D18D-9928-4B2E-9DB4-317927AF44F7}"/>
    <dgm:cxn modelId="{9B1A1529-A4CF-4631-B6AF-7C98F5415228}" srcId="{83D8CF1B-656E-4063-BB13-F8F202A5E190}" destId="{E826C77F-E7FA-46B6-AB66-DF04F02D503E}" srcOrd="1" destOrd="0" parTransId="{7929069D-FF1A-4087-91D6-6256B4EB72F0}" sibTransId="{E945E4FC-1F4F-4FB7-9ACC-9B822C571CD5}"/>
    <dgm:cxn modelId="{EB835B32-3542-4431-A8BF-74672002CCA9}" srcId="{D3D9DFB8-84E4-48FE-8CC0-A5D03F09AC14}" destId="{241B191F-8009-4DEA-9359-FD6B1B623699}" srcOrd="3" destOrd="0" parTransId="{90CA88D7-0A4C-4F25-9290-57B83D174C83}" sibTransId="{E6E25277-8E49-480A-B2B4-ABCF84643A5B}"/>
    <dgm:cxn modelId="{6871673D-5FAB-425F-AEF4-F32F12BC524B}" srcId="{83D8CF1B-656E-4063-BB13-F8F202A5E190}" destId="{16D38FD4-354B-4980-99FB-3FF4BA5ABC12}" srcOrd="2" destOrd="0" parTransId="{4C6CB4C8-C7BC-436C-BE16-2ED107261F22}" sibTransId="{1226BCDE-1B4B-491E-BDE2-F2F00A209FEA}"/>
    <dgm:cxn modelId="{35B74362-AE4C-4CD0-BABD-C475983FE994}" type="presOf" srcId="{5B724DC5-3A32-4056-8507-5C4563F2136C}" destId="{21F70212-5967-4E4A-B8D6-09A654AF53EF}" srcOrd="0" destOrd="0" presId="urn:microsoft.com/office/officeart/2005/8/layout/vList2"/>
    <dgm:cxn modelId="{26E42A44-969A-4C53-83C2-CF5292AD6E64}" type="presOf" srcId="{83D8CF1B-656E-4063-BB13-F8F202A5E190}" destId="{33BBAB51-C1C5-4862-8B86-CBBBE983B186}" srcOrd="0" destOrd="0" presId="urn:microsoft.com/office/officeart/2005/8/layout/vList2"/>
    <dgm:cxn modelId="{A7568144-0226-47F2-9A2A-974253CDC1EE}" type="presOf" srcId="{700FF8DC-3461-474B-B6F6-A46E8A9BE41C}" destId="{F3CDFE89-DA6F-4110-B89F-11E6FE1C27DA}" srcOrd="0" destOrd="1" presId="urn:microsoft.com/office/officeart/2005/8/layout/vList2"/>
    <dgm:cxn modelId="{3C43446A-699D-4DE2-81E2-3376CF638A0F}" type="presOf" srcId="{C5CCC4C2-A20C-46A3-B1A1-0C6D25460B43}" destId="{F3CDFE89-DA6F-4110-B89F-11E6FE1C27DA}" srcOrd="0" destOrd="0" presId="urn:microsoft.com/office/officeart/2005/8/layout/vList2"/>
    <dgm:cxn modelId="{7B4F6B50-78FB-4717-A05C-991DD88D133C}" type="presOf" srcId="{D3D9DFB8-84E4-48FE-8CC0-A5D03F09AC14}" destId="{4ED34E0D-2577-4181-8096-A3386AB7BEA7}" srcOrd="0" destOrd="0" presId="urn:microsoft.com/office/officeart/2005/8/layout/vList2"/>
    <dgm:cxn modelId="{FBA8BF72-2493-492C-8F46-B1B78706D3E9}" type="presOf" srcId="{241B191F-8009-4DEA-9359-FD6B1B623699}" destId="{F3CDFE89-DA6F-4110-B89F-11E6FE1C27DA}" srcOrd="0" destOrd="3" presId="urn:microsoft.com/office/officeart/2005/8/layout/vList2"/>
    <dgm:cxn modelId="{C840D854-62E9-4742-833C-2ACC8278289A}" type="presOf" srcId="{46EC03E6-C564-4200-BE15-8F99D1820B8B}" destId="{F3CDFE89-DA6F-4110-B89F-11E6FE1C27DA}" srcOrd="0" destOrd="2" presId="urn:microsoft.com/office/officeart/2005/8/layout/vList2"/>
    <dgm:cxn modelId="{3D13F17B-2C19-4C83-9AE9-1EE283C93793}" srcId="{5B724DC5-3A32-4056-8507-5C4563F2136C}" destId="{83D8CF1B-656E-4063-BB13-F8F202A5E190}" srcOrd="1" destOrd="0" parTransId="{7CB3218A-AC0D-45A0-A193-87BD3894BDEE}" sibTransId="{D762025F-6F44-4881-B2D0-D7BFB654BA1B}"/>
    <dgm:cxn modelId="{CD33B881-3F20-4C97-9E74-E89C53EAFE2E}" type="presOf" srcId="{B207626F-58C8-497E-809D-A7B365A0A9BA}" destId="{2989FD75-9BBF-4355-B5A3-B58B18CD558B}" srcOrd="0" destOrd="0" presId="urn:microsoft.com/office/officeart/2005/8/layout/vList2"/>
    <dgm:cxn modelId="{CA182084-7188-4383-943A-BC96B247EA3C}" srcId="{D3D9DFB8-84E4-48FE-8CC0-A5D03F09AC14}" destId="{700FF8DC-3461-474B-B6F6-A46E8A9BE41C}" srcOrd="1" destOrd="0" parTransId="{D2728474-6192-49EB-9872-D20244F5CBB2}" sibTransId="{DED6E156-10DB-43DF-B4B0-8DF7C4CA1C08}"/>
    <dgm:cxn modelId="{9262EFAD-771E-4973-9746-9C97657E35E2}" type="presOf" srcId="{E826C77F-E7FA-46B6-AB66-DF04F02D503E}" destId="{2989FD75-9BBF-4355-B5A3-B58B18CD558B}" srcOrd="0" destOrd="1" presId="urn:microsoft.com/office/officeart/2005/8/layout/vList2"/>
    <dgm:cxn modelId="{5B7A5EB4-853B-4EA4-9033-848D835FCC84}" srcId="{83D8CF1B-656E-4063-BB13-F8F202A5E190}" destId="{6285D0DE-7805-4CBD-8FEC-F3B7036E1B6D}" srcOrd="3" destOrd="0" parTransId="{6DB09301-D620-43E2-9EBD-33A559332645}" sibTransId="{A8A281E3-3D94-4081-AB69-B0B7764D3BAB}"/>
    <dgm:cxn modelId="{EAA810B6-EF32-4A08-B216-EB6F00B9CB80}" type="presOf" srcId="{6285D0DE-7805-4CBD-8FEC-F3B7036E1B6D}" destId="{2989FD75-9BBF-4355-B5A3-B58B18CD558B}" srcOrd="0" destOrd="3" presId="urn:microsoft.com/office/officeart/2005/8/layout/vList2"/>
    <dgm:cxn modelId="{E4F608B8-277B-462C-8A04-DAFE5D69BAC3}" srcId="{D3D9DFB8-84E4-48FE-8CC0-A5D03F09AC14}" destId="{46EC03E6-C564-4200-BE15-8F99D1820B8B}" srcOrd="2" destOrd="0" parTransId="{3B92D8C8-B99A-4432-826B-A6DDC687E945}" sibTransId="{E59183B8-E674-4C72-8098-BD8232FD58F0}"/>
    <dgm:cxn modelId="{C20237C9-9DBE-4A66-A82A-426C169944C3}" srcId="{83D8CF1B-656E-4063-BB13-F8F202A5E190}" destId="{B207626F-58C8-497E-809D-A7B365A0A9BA}" srcOrd="0" destOrd="0" parTransId="{7328E463-F89F-49E2-B060-43B9608B5ABA}" sibTransId="{BDA6C103-CD48-4423-9BFA-088B193DEE95}"/>
    <dgm:cxn modelId="{97A738FA-AEE8-469F-B16B-752014301851}" type="presOf" srcId="{16D38FD4-354B-4980-99FB-3FF4BA5ABC12}" destId="{2989FD75-9BBF-4355-B5A3-B58B18CD558B}" srcOrd="0" destOrd="2" presId="urn:microsoft.com/office/officeart/2005/8/layout/vList2"/>
    <dgm:cxn modelId="{F5FFCEFF-7F67-4439-A5D3-893A499A0ABA}" srcId="{D3D9DFB8-84E4-48FE-8CC0-A5D03F09AC14}" destId="{C5CCC4C2-A20C-46A3-B1A1-0C6D25460B43}" srcOrd="0" destOrd="0" parTransId="{875FD46A-A316-4273-8767-648A78CAC991}" sibTransId="{D86F8E43-E577-4A80-823D-4F071C5D3B94}"/>
    <dgm:cxn modelId="{DE304456-DBDE-4D0A-A48E-32056E11FE4A}" type="presParOf" srcId="{21F70212-5967-4E4A-B8D6-09A654AF53EF}" destId="{4ED34E0D-2577-4181-8096-A3386AB7BEA7}" srcOrd="0" destOrd="0" presId="urn:microsoft.com/office/officeart/2005/8/layout/vList2"/>
    <dgm:cxn modelId="{8A11C0E6-D9D5-427E-A5DC-3CD4C4684AB9}" type="presParOf" srcId="{21F70212-5967-4E4A-B8D6-09A654AF53EF}" destId="{F3CDFE89-DA6F-4110-B89F-11E6FE1C27DA}" srcOrd="1" destOrd="0" presId="urn:microsoft.com/office/officeart/2005/8/layout/vList2"/>
    <dgm:cxn modelId="{F7FB3230-FC10-4640-997F-4DCE1F8F0CAA}" type="presParOf" srcId="{21F70212-5967-4E4A-B8D6-09A654AF53EF}" destId="{33BBAB51-C1C5-4862-8B86-CBBBE983B186}" srcOrd="2" destOrd="0" presId="urn:microsoft.com/office/officeart/2005/8/layout/vList2"/>
    <dgm:cxn modelId="{205855B4-BC7C-48E4-8B7E-4DB16B564CCB}" type="presParOf" srcId="{21F70212-5967-4E4A-B8D6-09A654AF53EF}" destId="{2989FD75-9BBF-4355-B5A3-B58B18CD558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653AF2-02EB-47C9-BE8C-2E79D140D7D1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78EB569-1161-4B19-ABA1-340A82A8A47A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Verifies that Croeso by the Vines may be held safely and financially in 2025.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603074-2D50-432F-9312-F9DB114790D4}" type="parTrans" cxnId="{3D0C42D1-AE82-4130-AAD5-5ABC8A1A12CB}">
      <dgm:prSet/>
      <dgm:spPr/>
      <dgm:t>
        <a:bodyPr/>
        <a:lstStyle/>
        <a:p>
          <a:pPr>
            <a:lnSpc>
              <a:spcPct val="100000"/>
            </a:lnSpc>
          </a:pP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958DED-96B2-41C1-A565-3E2F947A17FE}" type="sibTrans" cxnId="{3D0C42D1-AE82-4130-AAD5-5ABC8A1A12CB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09A13F-70DF-45AA-9F37-83F9E7939E0C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Demand study shows Welsh citizens, domestic MICE planners, and culturally driven tourists prefer small gatherings.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E57FA0-88CE-4D1B-8636-497C423C08BB}" type="parTrans" cxnId="{9F0F1FBA-3189-486D-8864-955B1CAD508A}">
      <dgm:prSet/>
      <dgm:spPr/>
      <dgm:t>
        <a:bodyPr/>
        <a:lstStyle/>
        <a:p>
          <a:pPr>
            <a:lnSpc>
              <a:spcPct val="100000"/>
            </a:lnSpc>
          </a:pP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CA69C11-29A3-4C64-906F-D51C152F3A48}" type="sibTrans" cxnId="{9F0F1FBA-3189-486D-8864-955B1CAD508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B44A2D-BCD7-47A1-84A1-600158DCBEF3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For a student budget, Llanerch Vineyard has capacity, audiovisual infrastructure, and atmosphere.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FFC159-7059-487B-B602-7BD1247CDE1B}" type="parTrans" cxnId="{7F15C97A-0562-4C5A-BC4B-B0D0C0C4772C}">
      <dgm:prSet/>
      <dgm:spPr/>
      <dgm:t>
        <a:bodyPr/>
        <a:lstStyle/>
        <a:p>
          <a:pPr>
            <a:lnSpc>
              <a:spcPct val="100000"/>
            </a:lnSpc>
          </a:pP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457679D-1BF0-4F80-95A0-1C2E9A2B7D60}" type="sibTrans" cxnId="{7F15C97A-0562-4C5A-BC4B-B0D0C0C4772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CBF5F2-ABA8-498B-A92A-5C2438FF013D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Lean teams can provide the symposium utilising existing furniture, home AV, and a small buffet, according to operational modelling.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84CCCBA-5936-40C4-B1C1-4FE1874F84D8}" type="parTrans" cxnId="{D3C40DE1-8522-430A-8417-D776AA41B647}">
      <dgm:prSet/>
      <dgm:spPr/>
      <dgm:t>
        <a:bodyPr/>
        <a:lstStyle/>
        <a:p>
          <a:pPr>
            <a:lnSpc>
              <a:spcPct val="100000"/>
            </a:lnSpc>
          </a:pP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0FEEA57-DC14-40AB-B3A4-D88B7ECBADE5}" type="sibTrans" cxnId="{D3C40DE1-8522-430A-8417-D776AA41B64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D9968A-F5D5-42BF-819E-64EB2386E700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Smart ticket pricing, minor sponsorships, and a public-sector micro-grant are part of the financial strategy.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914051-18DD-4FFD-9F70-5AEA863B3814}" type="parTrans" cxnId="{F7F78FC1-025E-4C5D-9543-8C38AEED268A}">
      <dgm:prSet/>
      <dgm:spPr/>
      <dgm:t>
        <a:bodyPr/>
        <a:lstStyle/>
        <a:p>
          <a:pPr>
            <a:lnSpc>
              <a:spcPct val="100000"/>
            </a:lnSpc>
          </a:pP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8DF801-93A3-4AE6-A62F-FFA8BA301296}" type="sibTrans" cxnId="{F7F78FC1-025E-4C5D-9543-8C38AEED268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EABBF8-381A-4B35-A3F7-4BBE4F72EC9F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Proportionate and affordable risk controls.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637DD0E-1DC4-411A-9FD7-9D0CD02E3425}" type="parTrans" cxnId="{2D7BB2F6-CB83-4935-993F-E6E304F5D687}">
      <dgm:prSet/>
      <dgm:spPr/>
      <dgm:t>
        <a:bodyPr/>
        <a:lstStyle/>
        <a:p>
          <a:pPr>
            <a:lnSpc>
              <a:spcPct val="100000"/>
            </a:lnSpc>
          </a:pP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BB7FE1-7237-4843-A701-8E15BC989133}" type="sibTrans" cxnId="{2D7BB2F6-CB83-4935-993F-E6E304F5D68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3AC3A8-533C-4BB3-A9B3-C99BD9A0FEB0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Welsh language, vineyard narrative, and regional food are strategically integrated.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CD01E67-62FF-42D1-98B3-84AFB04E2101}" type="parTrans" cxnId="{8884766D-D8E3-4A30-90D3-85894AE7F7EE}">
      <dgm:prSet/>
      <dgm:spPr/>
      <dgm:t>
        <a:bodyPr/>
        <a:lstStyle/>
        <a:p>
          <a:pPr>
            <a:lnSpc>
              <a:spcPct val="100000"/>
            </a:lnSpc>
          </a:pP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83B65E-250C-4995-AD5E-2DFDF34DCCED}" type="sibTrans" cxnId="{8884766D-D8E3-4A30-90D3-85894AE7F7EE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224B17C-2421-4D38-AB43-7CF2B4E39A22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Project meets all four feasibility pillars, requiring comprehensive scheduling and stakeholder approval.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6C27A4-99BE-4411-9F86-AF898E39667D}" type="parTrans" cxnId="{B60BEE6A-9AFB-4288-BDD8-16D8D1B52226}">
      <dgm:prSet/>
      <dgm:spPr/>
      <dgm:t>
        <a:bodyPr/>
        <a:lstStyle/>
        <a:p>
          <a:pPr>
            <a:lnSpc>
              <a:spcPct val="100000"/>
            </a:lnSpc>
          </a:pP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884C5CB-9D24-4DAA-B66E-A8B17C384144}" type="sibTrans" cxnId="{B60BEE6A-9AFB-4288-BDD8-16D8D1B5222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2CA9FB-C89A-491C-AFC6-C1DE8E29E62A}" type="pres">
      <dgm:prSet presAssocID="{DB653AF2-02EB-47C9-BE8C-2E79D140D7D1}" presName="vert0" presStyleCnt="0">
        <dgm:presLayoutVars>
          <dgm:dir/>
          <dgm:animOne val="branch"/>
          <dgm:animLvl val="lvl"/>
        </dgm:presLayoutVars>
      </dgm:prSet>
      <dgm:spPr/>
    </dgm:pt>
    <dgm:pt modelId="{D80E8C20-1F29-4B7B-8690-B50B0DAFDB5C}" type="pres">
      <dgm:prSet presAssocID="{A78EB569-1161-4B19-ABA1-340A82A8A47A}" presName="thickLine" presStyleLbl="alignNode1" presStyleIdx="0" presStyleCnt="8"/>
      <dgm:spPr/>
    </dgm:pt>
    <dgm:pt modelId="{6FC96A76-F7E6-450D-92B7-735A3DF7E0DF}" type="pres">
      <dgm:prSet presAssocID="{A78EB569-1161-4B19-ABA1-340A82A8A47A}" presName="horz1" presStyleCnt="0"/>
      <dgm:spPr/>
    </dgm:pt>
    <dgm:pt modelId="{5B3C9228-E070-45FF-8738-815F0207E5E2}" type="pres">
      <dgm:prSet presAssocID="{A78EB569-1161-4B19-ABA1-340A82A8A47A}" presName="tx1" presStyleLbl="revTx" presStyleIdx="0" presStyleCnt="8"/>
      <dgm:spPr/>
    </dgm:pt>
    <dgm:pt modelId="{86F087CB-422F-4E25-AC32-35D87BD40FEE}" type="pres">
      <dgm:prSet presAssocID="{A78EB569-1161-4B19-ABA1-340A82A8A47A}" presName="vert1" presStyleCnt="0"/>
      <dgm:spPr/>
    </dgm:pt>
    <dgm:pt modelId="{9D811885-BB8C-440D-A65E-6B32353415B4}" type="pres">
      <dgm:prSet presAssocID="{C509A13F-70DF-45AA-9F37-83F9E7939E0C}" presName="thickLine" presStyleLbl="alignNode1" presStyleIdx="1" presStyleCnt="8"/>
      <dgm:spPr/>
    </dgm:pt>
    <dgm:pt modelId="{27C73449-DC65-49CD-92D8-902110C9DEB9}" type="pres">
      <dgm:prSet presAssocID="{C509A13F-70DF-45AA-9F37-83F9E7939E0C}" presName="horz1" presStyleCnt="0"/>
      <dgm:spPr/>
    </dgm:pt>
    <dgm:pt modelId="{98995DC2-4F6B-4E44-A2DB-16401E0FD899}" type="pres">
      <dgm:prSet presAssocID="{C509A13F-70DF-45AA-9F37-83F9E7939E0C}" presName="tx1" presStyleLbl="revTx" presStyleIdx="1" presStyleCnt="8"/>
      <dgm:spPr/>
    </dgm:pt>
    <dgm:pt modelId="{A2FB78DE-B66F-4FE0-8C7F-57A9A6C8741F}" type="pres">
      <dgm:prSet presAssocID="{C509A13F-70DF-45AA-9F37-83F9E7939E0C}" presName="vert1" presStyleCnt="0"/>
      <dgm:spPr/>
    </dgm:pt>
    <dgm:pt modelId="{B7F1AA3F-35ED-4EB5-99F0-B84353DB16D4}" type="pres">
      <dgm:prSet presAssocID="{BCB44A2D-BCD7-47A1-84A1-600158DCBEF3}" presName="thickLine" presStyleLbl="alignNode1" presStyleIdx="2" presStyleCnt="8"/>
      <dgm:spPr/>
    </dgm:pt>
    <dgm:pt modelId="{220B5454-D4E9-491D-827F-E304984CAB97}" type="pres">
      <dgm:prSet presAssocID="{BCB44A2D-BCD7-47A1-84A1-600158DCBEF3}" presName="horz1" presStyleCnt="0"/>
      <dgm:spPr/>
    </dgm:pt>
    <dgm:pt modelId="{9A4B2E31-D1FD-4833-BCF4-94F87969FD8C}" type="pres">
      <dgm:prSet presAssocID="{BCB44A2D-BCD7-47A1-84A1-600158DCBEF3}" presName="tx1" presStyleLbl="revTx" presStyleIdx="2" presStyleCnt="8"/>
      <dgm:spPr/>
    </dgm:pt>
    <dgm:pt modelId="{B6E01823-4085-4773-B831-3DE6A220A68B}" type="pres">
      <dgm:prSet presAssocID="{BCB44A2D-BCD7-47A1-84A1-600158DCBEF3}" presName="vert1" presStyleCnt="0"/>
      <dgm:spPr/>
    </dgm:pt>
    <dgm:pt modelId="{55BA7D5A-3063-45BA-8510-DC5E84DCF73A}" type="pres">
      <dgm:prSet presAssocID="{64CBF5F2-ABA8-498B-A92A-5C2438FF013D}" presName="thickLine" presStyleLbl="alignNode1" presStyleIdx="3" presStyleCnt="8"/>
      <dgm:spPr/>
    </dgm:pt>
    <dgm:pt modelId="{DB1D4621-0382-4906-8AFD-EBEDBDFF5793}" type="pres">
      <dgm:prSet presAssocID="{64CBF5F2-ABA8-498B-A92A-5C2438FF013D}" presName="horz1" presStyleCnt="0"/>
      <dgm:spPr/>
    </dgm:pt>
    <dgm:pt modelId="{FD43D72C-0998-47F6-B396-18434252CF98}" type="pres">
      <dgm:prSet presAssocID="{64CBF5F2-ABA8-498B-A92A-5C2438FF013D}" presName="tx1" presStyleLbl="revTx" presStyleIdx="3" presStyleCnt="8"/>
      <dgm:spPr/>
    </dgm:pt>
    <dgm:pt modelId="{4FAB4D14-9D5C-4AC6-BE08-5001EBB82550}" type="pres">
      <dgm:prSet presAssocID="{64CBF5F2-ABA8-498B-A92A-5C2438FF013D}" presName="vert1" presStyleCnt="0"/>
      <dgm:spPr/>
    </dgm:pt>
    <dgm:pt modelId="{4C7C1D87-49E2-4C8A-A3EE-7F00BF930BE3}" type="pres">
      <dgm:prSet presAssocID="{7ED9968A-F5D5-42BF-819E-64EB2386E700}" presName="thickLine" presStyleLbl="alignNode1" presStyleIdx="4" presStyleCnt="8"/>
      <dgm:spPr/>
    </dgm:pt>
    <dgm:pt modelId="{1F3EC0C2-6882-4F08-A6D5-109401F94423}" type="pres">
      <dgm:prSet presAssocID="{7ED9968A-F5D5-42BF-819E-64EB2386E700}" presName="horz1" presStyleCnt="0"/>
      <dgm:spPr/>
    </dgm:pt>
    <dgm:pt modelId="{65BC82FB-D3BD-4E76-805B-1AEAA106AAA6}" type="pres">
      <dgm:prSet presAssocID="{7ED9968A-F5D5-42BF-819E-64EB2386E700}" presName="tx1" presStyleLbl="revTx" presStyleIdx="4" presStyleCnt="8"/>
      <dgm:spPr/>
    </dgm:pt>
    <dgm:pt modelId="{3D89EDBF-5B89-4EE3-B6B0-9C0EFC6D4717}" type="pres">
      <dgm:prSet presAssocID="{7ED9968A-F5D5-42BF-819E-64EB2386E700}" presName="vert1" presStyleCnt="0"/>
      <dgm:spPr/>
    </dgm:pt>
    <dgm:pt modelId="{C52DE1DE-D5C9-4105-931E-129CB5FA576B}" type="pres">
      <dgm:prSet presAssocID="{F7EABBF8-381A-4B35-A3F7-4BBE4F72EC9F}" presName="thickLine" presStyleLbl="alignNode1" presStyleIdx="5" presStyleCnt="8"/>
      <dgm:spPr/>
    </dgm:pt>
    <dgm:pt modelId="{FB3B3480-BE4F-4EFE-B1F4-810EB5BAFAE5}" type="pres">
      <dgm:prSet presAssocID="{F7EABBF8-381A-4B35-A3F7-4BBE4F72EC9F}" presName="horz1" presStyleCnt="0"/>
      <dgm:spPr/>
    </dgm:pt>
    <dgm:pt modelId="{3606DA8C-B779-4B28-A146-FEE040374781}" type="pres">
      <dgm:prSet presAssocID="{F7EABBF8-381A-4B35-A3F7-4BBE4F72EC9F}" presName="tx1" presStyleLbl="revTx" presStyleIdx="5" presStyleCnt="8"/>
      <dgm:spPr/>
    </dgm:pt>
    <dgm:pt modelId="{0CC4BB19-35D1-43E8-BC04-0A88BFE4B35B}" type="pres">
      <dgm:prSet presAssocID="{F7EABBF8-381A-4B35-A3F7-4BBE4F72EC9F}" presName="vert1" presStyleCnt="0"/>
      <dgm:spPr/>
    </dgm:pt>
    <dgm:pt modelId="{3124DFEE-97FC-47C8-8252-8AF7CD39F1B7}" type="pres">
      <dgm:prSet presAssocID="{623AC3A8-533C-4BB3-A9B3-C99BD9A0FEB0}" presName="thickLine" presStyleLbl="alignNode1" presStyleIdx="6" presStyleCnt="8"/>
      <dgm:spPr/>
    </dgm:pt>
    <dgm:pt modelId="{1A184B9B-E516-4C12-9908-C82FC456DB91}" type="pres">
      <dgm:prSet presAssocID="{623AC3A8-533C-4BB3-A9B3-C99BD9A0FEB0}" presName="horz1" presStyleCnt="0"/>
      <dgm:spPr/>
    </dgm:pt>
    <dgm:pt modelId="{E899E07D-A58F-4E4E-802F-C2A2A8B461F9}" type="pres">
      <dgm:prSet presAssocID="{623AC3A8-533C-4BB3-A9B3-C99BD9A0FEB0}" presName="tx1" presStyleLbl="revTx" presStyleIdx="6" presStyleCnt="8"/>
      <dgm:spPr/>
    </dgm:pt>
    <dgm:pt modelId="{6856BF66-8EA1-4BF3-9043-B7C005662492}" type="pres">
      <dgm:prSet presAssocID="{623AC3A8-533C-4BB3-A9B3-C99BD9A0FEB0}" presName="vert1" presStyleCnt="0"/>
      <dgm:spPr/>
    </dgm:pt>
    <dgm:pt modelId="{3FBF0445-E9D7-4885-A3F6-6E73836A1F1D}" type="pres">
      <dgm:prSet presAssocID="{8224B17C-2421-4D38-AB43-7CF2B4E39A22}" presName="thickLine" presStyleLbl="alignNode1" presStyleIdx="7" presStyleCnt="8"/>
      <dgm:spPr/>
    </dgm:pt>
    <dgm:pt modelId="{5A2F120E-180F-4A45-81DA-294ACE0D644C}" type="pres">
      <dgm:prSet presAssocID="{8224B17C-2421-4D38-AB43-7CF2B4E39A22}" presName="horz1" presStyleCnt="0"/>
      <dgm:spPr/>
    </dgm:pt>
    <dgm:pt modelId="{269BF425-B3D1-41EA-A05B-967DBDD7B174}" type="pres">
      <dgm:prSet presAssocID="{8224B17C-2421-4D38-AB43-7CF2B4E39A22}" presName="tx1" presStyleLbl="revTx" presStyleIdx="7" presStyleCnt="8"/>
      <dgm:spPr/>
    </dgm:pt>
    <dgm:pt modelId="{7DD2EAD0-F9EE-42A1-A020-65985B62EFF5}" type="pres">
      <dgm:prSet presAssocID="{8224B17C-2421-4D38-AB43-7CF2B4E39A22}" presName="vert1" presStyleCnt="0"/>
      <dgm:spPr/>
    </dgm:pt>
  </dgm:ptLst>
  <dgm:cxnLst>
    <dgm:cxn modelId="{E7078819-103D-4545-9C17-3715CB44408C}" type="presOf" srcId="{64CBF5F2-ABA8-498B-A92A-5C2438FF013D}" destId="{FD43D72C-0998-47F6-B396-18434252CF98}" srcOrd="0" destOrd="0" presId="urn:microsoft.com/office/officeart/2008/layout/LinedList"/>
    <dgm:cxn modelId="{3FF3781F-B94C-4534-9301-02DB215A678E}" type="presOf" srcId="{F7EABBF8-381A-4B35-A3F7-4BBE4F72EC9F}" destId="{3606DA8C-B779-4B28-A146-FEE040374781}" srcOrd="0" destOrd="0" presId="urn:microsoft.com/office/officeart/2008/layout/LinedList"/>
    <dgm:cxn modelId="{9C4F9E3C-06C7-4DB5-8AA2-88D33D17A46F}" type="presOf" srcId="{C509A13F-70DF-45AA-9F37-83F9E7939E0C}" destId="{98995DC2-4F6B-4E44-A2DB-16401E0FD899}" srcOrd="0" destOrd="0" presId="urn:microsoft.com/office/officeart/2008/layout/LinedList"/>
    <dgm:cxn modelId="{B60BEE6A-9AFB-4288-BDD8-16D8D1B52226}" srcId="{DB653AF2-02EB-47C9-BE8C-2E79D140D7D1}" destId="{8224B17C-2421-4D38-AB43-7CF2B4E39A22}" srcOrd="7" destOrd="0" parTransId="{556C27A4-99BE-4411-9F86-AF898E39667D}" sibTransId="{1884C5CB-9D24-4DAA-B66E-A8B17C384144}"/>
    <dgm:cxn modelId="{8884766D-D8E3-4A30-90D3-85894AE7F7EE}" srcId="{DB653AF2-02EB-47C9-BE8C-2E79D140D7D1}" destId="{623AC3A8-533C-4BB3-A9B3-C99BD9A0FEB0}" srcOrd="6" destOrd="0" parTransId="{DCD01E67-62FF-42D1-98B3-84AFB04E2101}" sibTransId="{FA83B65E-250C-4995-AD5E-2DFDF34DCCED}"/>
    <dgm:cxn modelId="{23EBBA71-11FF-4896-8279-042BD8AAFE18}" type="presOf" srcId="{DB653AF2-02EB-47C9-BE8C-2E79D140D7D1}" destId="{012CA9FB-C89A-491C-AFC6-C1DE8E29E62A}" srcOrd="0" destOrd="0" presId="urn:microsoft.com/office/officeart/2008/layout/LinedList"/>
    <dgm:cxn modelId="{83BFB578-BEC6-4072-B931-E8C87577778A}" type="presOf" srcId="{BCB44A2D-BCD7-47A1-84A1-600158DCBEF3}" destId="{9A4B2E31-D1FD-4833-BCF4-94F87969FD8C}" srcOrd="0" destOrd="0" presId="urn:microsoft.com/office/officeart/2008/layout/LinedList"/>
    <dgm:cxn modelId="{7F15C97A-0562-4C5A-BC4B-B0D0C0C4772C}" srcId="{DB653AF2-02EB-47C9-BE8C-2E79D140D7D1}" destId="{BCB44A2D-BCD7-47A1-84A1-600158DCBEF3}" srcOrd="2" destOrd="0" parTransId="{08FFC159-7059-487B-B602-7BD1247CDE1B}" sibTransId="{C457679D-1BF0-4F80-95A0-1C2E9A2B7D60}"/>
    <dgm:cxn modelId="{ED44989E-A8EA-45D9-BDFF-232B1F812B11}" type="presOf" srcId="{8224B17C-2421-4D38-AB43-7CF2B4E39A22}" destId="{269BF425-B3D1-41EA-A05B-967DBDD7B174}" srcOrd="0" destOrd="0" presId="urn:microsoft.com/office/officeart/2008/layout/LinedList"/>
    <dgm:cxn modelId="{9F0F1FBA-3189-486D-8864-955B1CAD508A}" srcId="{DB653AF2-02EB-47C9-BE8C-2E79D140D7D1}" destId="{C509A13F-70DF-45AA-9F37-83F9E7939E0C}" srcOrd="1" destOrd="0" parTransId="{62E57FA0-88CE-4D1B-8636-497C423C08BB}" sibTransId="{2CA69C11-29A3-4C64-906F-D51C152F3A48}"/>
    <dgm:cxn modelId="{F7F78FC1-025E-4C5D-9543-8C38AEED268A}" srcId="{DB653AF2-02EB-47C9-BE8C-2E79D140D7D1}" destId="{7ED9968A-F5D5-42BF-819E-64EB2386E700}" srcOrd="4" destOrd="0" parTransId="{73914051-18DD-4FFD-9F70-5AEA863B3814}" sibTransId="{308DF801-93A3-4AE6-A62F-FFA8BA301296}"/>
    <dgm:cxn modelId="{0E18ECC6-0342-486D-8B68-35C5B0079B93}" type="presOf" srcId="{A78EB569-1161-4B19-ABA1-340A82A8A47A}" destId="{5B3C9228-E070-45FF-8738-815F0207E5E2}" srcOrd="0" destOrd="0" presId="urn:microsoft.com/office/officeart/2008/layout/LinedList"/>
    <dgm:cxn modelId="{48691AC9-B942-4BAF-9C4A-35B906050E81}" type="presOf" srcId="{623AC3A8-533C-4BB3-A9B3-C99BD9A0FEB0}" destId="{E899E07D-A58F-4E4E-802F-C2A2A8B461F9}" srcOrd="0" destOrd="0" presId="urn:microsoft.com/office/officeart/2008/layout/LinedList"/>
    <dgm:cxn modelId="{3D0C42D1-AE82-4130-AAD5-5ABC8A1A12CB}" srcId="{DB653AF2-02EB-47C9-BE8C-2E79D140D7D1}" destId="{A78EB569-1161-4B19-ABA1-340A82A8A47A}" srcOrd="0" destOrd="0" parTransId="{E7603074-2D50-432F-9312-F9DB114790D4}" sibTransId="{86958DED-96B2-41C1-A565-3E2F947A17FE}"/>
    <dgm:cxn modelId="{D3C40DE1-8522-430A-8417-D776AA41B647}" srcId="{DB653AF2-02EB-47C9-BE8C-2E79D140D7D1}" destId="{64CBF5F2-ABA8-498B-A92A-5C2438FF013D}" srcOrd="3" destOrd="0" parTransId="{884CCCBA-5936-40C4-B1C1-4FE1874F84D8}" sibTransId="{70FEEA57-DC14-40AB-B3A4-D88B7ECBADE5}"/>
    <dgm:cxn modelId="{4586F1EA-9EF5-4903-97E8-411609F86873}" type="presOf" srcId="{7ED9968A-F5D5-42BF-819E-64EB2386E700}" destId="{65BC82FB-D3BD-4E76-805B-1AEAA106AAA6}" srcOrd="0" destOrd="0" presId="urn:microsoft.com/office/officeart/2008/layout/LinedList"/>
    <dgm:cxn modelId="{2D7BB2F6-CB83-4935-993F-E6E304F5D687}" srcId="{DB653AF2-02EB-47C9-BE8C-2E79D140D7D1}" destId="{F7EABBF8-381A-4B35-A3F7-4BBE4F72EC9F}" srcOrd="5" destOrd="0" parTransId="{B637DD0E-1DC4-411A-9FD7-9D0CD02E3425}" sibTransId="{3CBB7FE1-7237-4843-A701-8E15BC989133}"/>
    <dgm:cxn modelId="{ACFCB6C2-7728-44BD-9A82-DE98E73F9909}" type="presParOf" srcId="{012CA9FB-C89A-491C-AFC6-C1DE8E29E62A}" destId="{D80E8C20-1F29-4B7B-8690-B50B0DAFDB5C}" srcOrd="0" destOrd="0" presId="urn:microsoft.com/office/officeart/2008/layout/LinedList"/>
    <dgm:cxn modelId="{37F9761A-22E7-4C40-A70A-EBC4F98EFCC8}" type="presParOf" srcId="{012CA9FB-C89A-491C-AFC6-C1DE8E29E62A}" destId="{6FC96A76-F7E6-450D-92B7-735A3DF7E0DF}" srcOrd="1" destOrd="0" presId="urn:microsoft.com/office/officeart/2008/layout/LinedList"/>
    <dgm:cxn modelId="{9DF242FC-05C9-466C-86DA-023FA9262DAB}" type="presParOf" srcId="{6FC96A76-F7E6-450D-92B7-735A3DF7E0DF}" destId="{5B3C9228-E070-45FF-8738-815F0207E5E2}" srcOrd="0" destOrd="0" presId="urn:microsoft.com/office/officeart/2008/layout/LinedList"/>
    <dgm:cxn modelId="{34CFE25E-8FA0-44C5-A19A-47BDD3FA8810}" type="presParOf" srcId="{6FC96A76-F7E6-450D-92B7-735A3DF7E0DF}" destId="{86F087CB-422F-4E25-AC32-35D87BD40FEE}" srcOrd="1" destOrd="0" presId="urn:microsoft.com/office/officeart/2008/layout/LinedList"/>
    <dgm:cxn modelId="{F9507E39-7D43-43DE-B699-2E6F0C0D9F8C}" type="presParOf" srcId="{012CA9FB-C89A-491C-AFC6-C1DE8E29E62A}" destId="{9D811885-BB8C-440D-A65E-6B32353415B4}" srcOrd="2" destOrd="0" presId="urn:microsoft.com/office/officeart/2008/layout/LinedList"/>
    <dgm:cxn modelId="{0B8C7F04-7E0B-49A1-8787-C56116D2F20F}" type="presParOf" srcId="{012CA9FB-C89A-491C-AFC6-C1DE8E29E62A}" destId="{27C73449-DC65-49CD-92D8-902110C9DEB9}" srcOrd="3" destOrd="0" presId="urn:microsoft.com/office/officeart/2008/layout/LinedList"/>
    <dgm:cxn modelId="{8054A8AA-F284-4F21-997E-D5A3E04B07FB}" type="presParOf" srcId="{27C73449-DC65-49CD-92D8-902110C9DEB9}" destId="{98995DC2-4F6B-4E44-A2DB-16401E0FD899}" srcOrd="0" destOrd="0" presId="urn:microsoft.com/office/officeart/2008/layout/LinedList"/>
    <dgm:cxn modelId="{7CBED86A-9C5A-4DBF-9E90-8B547E44BA86}" type="presParOf" srcId="{27C73449-DC65-49CD-92D8-902110C9DEB9}" destId="{A2FB78DE-B66F-4FE0-8C7F-57A9A6C8741F}" srcOrd="1" destOrd="0" presId="urn:microsoft.com/office/officeart/2008/layout/LinedList"/>
    <dgm:cxn modelId="{FB8FA692-BA20-4215-83D2-AB1D37DB230A}" type="presParOf" srcId="{012CA9FB-C89A-491C-AFC6-C1DE8E29E62A}" destId="{B7F1AA3F-35ED-4EB5-99F0-B84353DB16D4}" srcOrd="4" destOrd="0" presId="urn:microsoft.com/office/officeart/2008/layout/LinedList"/>
    <dgm:cxn modelId="{141C9011-0C38-4972-A6E7-3314853DB8F7}" type="presParOf" srcId="{012CA9FB-C89A-491C-AFC6-C1DE8E29E62A}" destId="{220B5454-D4E9-491D-827F-E304984CAB97}" srcOrd="5" destOrd="0" presId="urn:microsoft.com/office/officeart/2008/layout/LinedList"/>
    <dgm:cxn modelId="{C47758C0-704C-4BA4-B86C-BF394D05069F}" type="presParOf" srcId="{220B5454-D4E9-491D-827F-E304984CAB97}" destId="{9A4B2E31-D1FD-4833-BCF4-94F87969FD8C}" srcOrd="0" destOrd="0" presId="urn:microsoft.com/office/officeart/2008/layout/LinedList"/>
    <dgm:cxn modelId="{1BA97721-E280-4954-9720-87DD5F45C3B1}" type="presParOf" srcId="{220B5454-D4E9-491D-827F-E304984CAB97}" destId="{B6E01823-4085-4773-B831-3DE6A220A68B}" srcOrd="1" destOrd="0" presId="urn:microsoft.com/office/officeart/2008/layout/LinedList"/>
    <dgm:cxn modelId="{13770DFD-295B-4909-91BA-8A0875C1EE43}" type="presParOf" srcId="{012CA9FB-C89A-491C-AFC6-C1DE8E29E62A}" destId="{55BA7D5A-3063-45BA-8510-DC5E84DCF73A}" srcOrd="6" destOrd="0" presId="urn:microsoft.com/office/officeart/2008/layout/LinedList"/>
    <dgm:cxn modelId="{B35018FD-AEDA-4D73-8802-49CA1CFF9A22}" type="presParOf" srcId="{012CA9FB-C89A-491C-AFC6-C1DE8E29E62A}" destId="{DB1D4621-0382-4906-8AFD-EBEDBDFF5793}" srcOrd="7" destOrd="0" presId="urn:microsoft.com/office/officeart/2008/layout/LinedList"/>
    <dgm:cxn modelId="{67A415E6-5E84-4D27-8112-522497090E5A}" type="presParOf" srcId="{DB1D4621-0382-4906-8AFD-EBEDBDFF5793}" destId="{FD43D72C-0998-47F6-B396-18434252CF98}" srcOrd="0" destOrd="0" presId="urn:microsoft.com/office/officeart/2008/layout/LinedList"/>
    <dgm:cxn modelId="{2BA2BB04-5F34-4FF1-B702-C3B2029F0364}" type="presParOf" srcId="{DB1D4621-0382-4906-8AFD-EBEDBDFF5793}" destId="{4FAB4D14-9D5C-4AC6-BE08-5001EBB82550}" srcOrd="1" destOrd="0" presId="urn:microsoft.com/office/officeart/2008/layout/LinedList"/>
    <dgm:cxn modelId="{43A1C572-3465-49C8-ACBA-9E474B408229}" type="presParOf" srcId="{012CA9FB-C89A-491C-AFC6-C1DE8E29E62A}" destId="{4C7C1D87-49E2-4C8A-A3EE-7F00BF930BE3}" srcOrd="8" destOrd="0" presId="urn:microsoft.com/office/officeart/2008/layout/LinedList"/>
    <dgm:cxn modelId="{1949C07C-6317-4180-8925-8687D56A5A08}" type="presParOf" srcId="{012CA9FB-C89A-491C-AFC6-C1DE8E29E62A}" destId="{1F3EC0C2-6882-4F08-A6D5-109401F94423}" srcOrd="9" destOrd="0" presId="urn:microsoft.com/office/officeart/2008/layout/LinedList"/>
    <dgm:cxn modelId="{3CEA073E-6B66-4321-8AED-1D4AABE0AD5A}" type="presParOf" srcId="{1F3EC0C2-6882-4F08-A6D5-109401F94423}" destId="{65BC82FB-D3BD-4E76-805B-1AEAA106AAA6}" srcOrd="0" destOrd="0" presId="urn:microsoft.com/office/officeart/2008/layout/LinedList"/>
    <dgm:cxn modelId="{7444CD4E-9BE3-47C7-B10F-BB25ABACBBDE}" type="presParOf" srcId="{1F3EC0C2-6882-4F08-A6D5-109401F94423}" destId="{3D89EDBF-5B89-4EE3-B6B0-9C0EFC6D4717}" srcOrd="1" destOrd="0" presId="urn:microsoft.com/office/officeart/2008/layout/LinedList"/>
    <dgm:cxn modelId="{2AD3B23E-7D13-4CC7-BDC8-26F806407E67}" type="presParOf" srcId="{012CA9FB-C89A-491C-AFC6-C1DE8E29E62A}" destId="{C52DE1DE-D5C9-4105-931E-129CB5FA576B}" srcOrd="10" destOrd="0" presId="urn:microsoft.com/office/officeart/2008/layout/LinedList"/>
    <dgm:cxn modelId="{9351F279-40E9-45FC-B67D-AA620250AF4E}" type="presParOf" srcId="{012CA9FB-C89A-491C-AFC6-C1DE8E29E62A}" destId="{FB3B3480-BE4F-4EFE-B1F4-810EB5BAFAE5}" srcOrd="11" destOrd="0" presId="urn:microsoft.com/office/officeart/2008/layout/LinedList"/>
    <dgm:cxn modelId="{BA549A48-2539-4C3C-AC18-AAACE041107F}" type="presParOf" srcId="{FB3B3480-BE4F-4EFE-B1F4-810EB5BAFAE5}" destId="{3606DA8C-B779-4B28-A146-FEE040374781}" srcOrd="0" destOrd="0" presId="urn:microsoft.com/office/officeart/2008/layout/LinedList"/>
    <dgm:cxn modelId="{B1D0C842-78F4-43BF-BD60-37374E02E92D}" type="presParOf" srcId="{FB3B3480-BE4F-4EFE-B1F4-810EB5BAFAE5}" destId="{0CC4BB19-35D1-43E8-BC04-0A88BFE4B35B}" srcOrd="1" destOrd="0" presId="urn:microsoft.com/office/officeart/2008/layout/LinedList"/>
    <dgm:cxn modelId="{1790A078-5845-4433-A7C4-2960911207F4}" type="presParOf" srcId="{012CA9FB-C89A-491C-AFC6-C1DE8E29E62A}" destId="{3124DFEE-97FC-47C8-8252-8AF7CD39F1B7}" srcOrd="12" destOrd="0" presId="urn:microsoft.com/office/officeart/2008/layout/LinedList"/>
    <dgm:cxn modelId="{050C80A0-B7B2-4BB0-B041-1062AC859DC6}" type="presParOf" srcId="{012CA9FB-C89A-491C-AFC6-C1DE8E29E62A}" destId="{1A184B9B-E516-4C12-9908-C82FC456DB91}" srcOrd="13" destOrd="0" presId="urn:microsoft.com/office/officeart/2008/layout/LinedList"/>
    <dgm:cxn modelId="{2565FA2A-DD27-4F02-99A1-C3AF3E7C2219}" type="presParOf" srcId="{1A184B9B-E516-4C12-9908-C82FC456DB91}" destId="{E899E07D-A58F-4E4E-802F-C2A2A8B461F9}" srcOrd="0" destOrd="0" presId="urn:microsoft.com/office/officeart/2008/layout/LinedList"/>
    <dgm:cxn modelId="{5B486507-9FAE-44A4-A9F2-D02AF9FBD73C}" type="presParOf" srcId="{1A184B9B-E516-4C12-9908-C82FC456DB91}" destId="{6856BF66-8EA1-4BF3-9043-B7C005662492}" srcOrd="1" destOrd="0" presId="urn:microsoft.com/office/officeart/2008/layout/LinedList"/>
    <dgm:cxn modelId="{8355AE8B-B6EC-436C-A1E7-EDEAB780FB65}" type="presParOf" srcId="{012CA9FB-C89A-491C-AFC6-C1DE8E29E62A}" destId="{3FBF0445-E9D7-4885-A3F6-6E73836A1F1D}" srcOrd="14" destOrd="0" presId="urn:microsoft.com/office/officeart/2008/layout/LinedList"/>
    <dgm:cxn modelId="{A7850D62-A4B8-4CB0-8CDB-AE39B747BEC5}" type="presParOf" srcId="{012CA9FB-C89A-491C-AFC6-C1DE8E29E62A}" destId="{5A2F120E-180F-4A45-81DA-294ACE0D644C}" srcOrd="15" destOrd="0" presId="urn:microsoft.com/office/officeart/2008/layout/LinedList"/>
    <dgm:cxn modelId="{6522CF4E-A28E-40C2-961F-D32FB49A8765}" type="presParOf" srcId="{5A2F120E-180F-4A45-81DA-294ACE0D644C}" destId="{269BF425-B3D1-41EA-A05B-967DBDD7B174}" srcOrd="0" destOrd="0" presId="urn:microsoft.com/office/officeart/2008/layout/LinedList"/>
    <dgm:cxn modelId="{6858CAF0-5C65-484D-BBE2-CF3163DFDEE0}" type="presParOf" srcId="{5A2F120E-180F-4A45-81DA-294ACE0D644C}" destId="{7DD2EAD0-F9EE-42A1-A020-65985B62EFF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CB06C4-D75D-4435-BA92-7718C5C963F1}">
      <dsp:nvSpPr>
        <dsp:cNvPr id="0" name=""/>
        <dsp:cNvSpPr/>
      </dsp:nvSpPr>
      <dsp:spPr>
        <a:xfrm>
          <a:off x="0" y="103820"/>
          <a:ext cx="7267365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With delegates spending up to three times more daily than leisure travellers, the MICE industry is a major component of the visitor economy (Trišić and Arsenov-Bojović, 2018).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387" y="130207"/>
        <a:ext cx="7214591" cy="487766"/>
      </dsp:txXfrm>
    </dsp:sp>
    <dsp:sp modelId="{65D3C48E-94C9-41A9-BF96-BC2A27194DED}">
      <dsp:nvSpPr>
        <dsp:cNvPr id="0" name=""/>
        <dsp:cNvSpPr/>
      </dsp:nvSpPr>
      <dsp:spPr>
        <a:xfrm>
          <a:off x="0" y="684680"/>
          <a:ext cx="7267365" cy="540540"/>
        </a:xfrm>
        <a:prstGeom prst="round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Foreseen to treble by 2032, the worldwide MICE industry was valued at US $1.05 trillion in 2024 (Fortune Business Insights, n.d.).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387" y="711067"/>
        <a:ext cx="7214591" cy="487766"/>
      </dsp:txXfrm>
    </dsp:sp>
    <dsp:sp modelId="{3EDF8992-5C0A-43A7-BF06-7F7060EA63BE}">
      <dsp:nvSpPr>
        <dsp:cNvPr id="0" name=""/>
        <dsp:cNvSpPr/>
      </dsp:nvSpPr>
      <dsp:spPr>
        <a:xfrm>
          <a:off x="0" y="1265540"/>
          <a:ext cx="7267365" cy="54054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Growing at over 7% annually, the UK sector is expected to rise from US $69.5 billion in 2024 to over US $150 billion by 2035 (Partington, 2025).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387" y="1291927"/>
        <a:ext cx="7214591" cy="487766"/>
      </dsp:txXfrm>
    </dsp:sp>
    <dsp:sp modelId="{F39BA7EC-F319-4691-A267-EA127567CC21}">
      <dsp:nvSpPr>
        <dsp:cNvPr id="0" name=""/>
        <dsp:cNvSpPr/>
      </dsp:nvSpPr>
      <dsp:spPr>
        <a:xfrm>
          <a:off x="0" y="1846400"/>
          <a:ext cx="7267365" cy="54054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For competitive advantage, post-pandemic MICE events are increasingly using hybrid delivery, outdoor locations, and more local procurement.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387" y="1872787"/>
        <a:ext cx="7214591" cy="487766"/>
      </dsp:txXfrm>
    </dsp:sp>
    <dsp:sp modelId="{369F58B5-D702-4547-A5B1-D6C8F19CE5BC}">
      <dsp:nvSpPr>
        <dsp:cNvPr id="0" name=""/>
        <dsp:cNvSpPr/>
      </dsp:nvSpPr>
      <dsp:spPr>
        <a:xfrm>
          <a:off x="0" y="2427260"/>
          <a:ext cx="7267365" cy="54054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The visitor-economy strategy of the Welsh government includes "sense of place, culture, and language" into all upcoming events. (GOV Wales, 2022).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387" y="2453647"/>
        <a:ext cx="7214591" cy="487766"/>
      </dsp:txXfrm>
    </dsp:sp>
    <dsp:sp modelId="{C31F7EE8-D6F5-46A5-9863-3E9E578F1C0B}">
      <dsp:nvSpPr>
        <dsp:cNvPr id="0" name=""/>
        <dsp:cNvSpPr/>
      </dsp:nvSpPr>
      <dsp:spPr>
        <a:xfrm>
          <a:off x="0" y="3008120"/>
          <a:ext cx="7267365" cy="540540"/>
        </a:xfrm>
        <a:prstGeom prst="round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The feasibility study suggests Croeso by the Vines, a multilingual symposium at Llanerch Vineyard in the Vale of Glamorgan.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387" y="3034507"/>
        <a:ext cx="7214591" cy="487766"/>
      </dsp:txXfrm>
    </dsp:sp>
    <dsp:sp modelId="{7BB68D65-38ED-4132-8120-2690692F79A5}">
      <dsp:nvSpPr>
        <dsp:cNvPr id="0" name=""/>
        <dsp:cNvSpPr/>
      </dsp:nvSpPr>
      <dsp:spPr>
        <a:xfrm>
          <a:off x="0" y="3588980"/>
          <a:ext cx="7267365" cy="5405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Visit Wales has set 2025 as the Year of </a:t>
          </a:r>
          <a:r>
            <a:rPr lang="en-GB" sz="1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Croeso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a statewide celebration of Welsh hospitality, culture, and hwyl.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387" y="3615367"/>
        <a:ext cx="7214591" cy="4877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17516-1DE4-4611-BB6C-EFB307AEF553}">
      <dsp:nvSpPr>
        <dsp:cNvPr id="0" name=""/>
        <dsp:cNvSpPr/>
      </dsp:nvSpPr>
      <dsp:spPr>
        <a:xfrm>
          <a:off x="0" y="113994"/>
          <a:ext cx="10515600" cy="6464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campaign highlights Wales's "warm welcome," multilingual culture, and unique landscapes; 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556" y="145550"/>
        <a:ext cx="10452488" cy="583313"/>
      </dsp:txXfrm>
    </dsp:sp>
    <dsp:sp modelId="{5D2FE855-5FA7-40A4-AB97-D9286D3A5944}">
      <dsp:nvSpPr>
        <dsp:cNvPr id="0" name=""/>
        <dsp:cNvSpPr/>
      </dsp:nvSpPr>
      <dsp:spPr>
        <a:xfrm>
          <a:off x="0" y="809379"/>
          <a:ext cx="10515600" cy="6464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also offers locally rooted, culturally rich events as a competitive advantage in the global tourist economy (Smith, 2012).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556" y="840935"/>
        <a:ext cx="10452488" cy="583313"/>
      </dsp:txXfrm>
    </dsp:sp>
    <dsp:sp modelId="{B22EF9E1-EC6F-4706-ADC9-6E99A77BCA53}">
      <dsp:nvSpPr>
        <dsp:cNvPr id="0" name=""/>
        <dsp:cNvSpPr/>
      </dsp:nvSpPr>
      <dsp:spPr>
        <a:xfrm>
          <a:off x="0" y="1504764"/>
          <a:ext cx="10515600" cy="6464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Designed as a one-day, multilingual boutique symposium at Llanerch Vineyard in the Vale of Glamorgan, </a:t>
          </a:r>
          <a:r>
            <a:rPr lang="en-GB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Croeso</a:t>
          </a: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by the Vines 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556" y="1536320"/>
        <a:ext cx="10452488" cy="583313"/>
      </dsp:txXfrm>
    </dsp:sp>
    <dsp:sp modelId="{713BB6D7-4456-4A90-AE86-B4857FF84962}">
      <dsp:nvSpPr>
        <dsp:cNvPr id="0" name=""/>
        <dsp:cNvSpPr/>
      </dsp:nvSpPr>
      <dsp:spPr>
        <a:xfrm>
          <a:off x="0" y="2200149"/>
          <a:ext cx="10515600" cy="6464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vineyard setting is justified by the potential of Welsh commercial vineyards to diversify rural economy through high-value wine tourism (</a:t>
          </a:r>
          <a:r>
            <a:rPr lang="en-GB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Uk</a:t>
          </a: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 Wine Tourism, 2024).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556" y="2231705"/>
        <a:ext cx="10452488" cy="583313"/>
      </dsp:txXfrm>
    </dsp:sp>
    <dsp:sp modelId="{8727EFE3-7F80-4CAE-8AD9-F67813C0BFBF}">
      <dsp:nvSpPr>
        <dsp:cNvPr id="0" name=""/>
        <dsp:cNvSpPr/>
      </dsp:nvSpPr>
      <dsp:spPr>
        <a:xfrm>
          <a:off x="0" y="2895534"/>
          <a:ext cx="10515600" cy="6464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Plenary papers on rural entrepreneurship and Welsh wine exports combine with interactive tasting laboratories, choir-accompanied meals, and an evening storytelling supper. 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556" y="2927090"/>
        <a:ext cx="10452488" cy="583313"/>
      </dsp:txXfrm>
    </dsp:sp>
    <dsp:sp modelId="{30FF781D-B395-4E67-A135-B64160983306}">
      <dsp:nvSpPr>
        <dsp:cNvPr id="0" name=""/>
        <dsp:cNvSpPr/>
      </dsp:nvSpPr>
      <dsp:spPr>
        <a:xfrm>
          <a:off x="0" y="3590919"/>
          <a:ext cx="10515600" cy="6464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The event blends expert debate with hands-on cultural and gourmet activities.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556" y="3622475"/>
        <a:ext cx="10452488" cy="5833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34E0D-2577-4181-8096-A3386AB7BEA7}">
      <dsp:nvSpPr>
        <dsp:cNvPr id="0" name=""/>
        <dsp:cNvSpPr/>
      </dsp:nvSpPr>
      <dsp:spPr>
        <a:xfrm>
          <a:off x="0" y="3469"/>
          <a:ext cx="6666833" cy="52825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Target market</a:t>
          </a:r>
          <a:endParaRPr lang="en-US" sz="2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787" y="29256"/>
        <a:ext cx="6615259" cy="476681"/>
      </dsp:txXfrm>
    </dsp:sp>
    <dsp:sp modelId="{F3CDFE89-DA6F-4110-B89F-11E6FE1C27DA}">
      <dsp:nvSpPr>
        <dsp:cNvPr id="0" name=""/>
        <dsp:cNvSpPr/>
      </dsp:nvSpPr>
      <dsp:spPr>
        <a:xfrm>
          <a:off x="0" y="531724"/>
          <a:ext cx="6666833" cy="23039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Welsh residents interested in local food and drink events like the Cowbridge Food &amp; Drink Festival may attend.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UK-Based MICE Professionals (Getz and Page, 2019).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Year of </a:t>
          </a:r>
          <a:r>
            <a:rPr lang="en-GB" sz="1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Croeso</a:t>
          </a: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2025 campaign welcomes international tourists to experience Welsh "hwyl"—the delight of being present (</a:t>
          </a:r>
          <a:r>
            <a:rPr lang="en-GB" sz="1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TravelTrade</a:t>
          </a: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2025).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The Year of Croeso 2025 promotion targets international cultural visitors who appreciate genuine local experiences, especially wine tourism and rural sites.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531724"/>
        <a:ext cx="6666833" cy="2303910"/>
      </dsp:txXfrm>
    </dsp:sp>
    <dsp:sp modelId="{33BBAB51-C1C5-4862-8B86-CBBBE983B186}">
      <dsp:nvSpPr>
        <dsp:cNvPr id="0" name=""/>
        <dsp:cNvSpPr/>
      </dsp:nvSpPr>
      <dsp:spPr>
        <a:xfrm>
          <a:off x="0" y="2835635"/>
          <a:ext cx="6666833" cy="528255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Demand</a:t>
          </a:r>
          <a:endParaRPr lang="en-US" sz="2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787" y="2861422"/>
        <a:ext cx="6615259" cy="476681"/>
      </dsp:txXfrm>
    </dsp:sp>
    <dsp:sp modelId="{2989FD75-9BBF-4355-B5A3-B58B18CD558B}">
      <dsp:nvSpPr>
        <dsp:cNvPr id="0" name=""/>
        <dsp:cNvSpPr/>
      </dsp:nvSpPr>
      <dsp:spPr>
        <a:xfrm>
          <a:off x="0" y="3363890"/>
          <a:ext cx="6666833" cy="2086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Some Welsh vineyards rely on tourism for up to 50% of earnings.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Meetings and events in distinctive rural locations are growing, and many include local experiences (GOV Wales, n.d.).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Wales' bilingual culture is a policy expectation and selling point for events, with bilingual signage and welcome speeches incorporating Welsh elements.  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Year of </a:t>
          </a:r>
          <a:r>
            <a:rPr lang="en-GB" sz="1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Croeso</a:t>
          </a: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initiative emphasises Welsh language and place to differentiate the Welsh experience.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363890"/>
        <a:ext cx="6666833" cy="20865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0E8C20-1F29-4B7B-8690-B50B0DAFDB5C}">
      <dsp:nvSpPr>
        <dsp:cNvPr id="0" name=""/>
        <dsp:cNvSpPr/>
      </dsp:nvSpPr>
      <dsp:spPr>
        <a:xfrm>
          <a:off x="0" y="0"/>
          <a:ext cx="679853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B3C9228-E070-45FF-8738-815F0207E5E2}">
      <dsp:nvSpPr>
        <dsp:cNvPr id="0" name=""/>
        <dsp:cNvSpPr/>
      </dsp:nvSpPr>
      <dsp:spPr>
        <a:xfrm>
          <a:off x="0" y="0"/>
          <a:ext cx="6798539" cy="463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Times New Roman" panose="02020603050405020304" pitchFamily="18" charset="0"/>
              <a:cs typeface="Times New Roman" panose="02020603050405020304" pitchFamily="18" charset="0"/>
            </a:rPr>
            <a:t>Verifies that Croeso by the Vines may be held safely and financially in 2025.</a:t>
          </a:r>
          <a:endParaRPr lang="en-US" sz="13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0"/>
        <a:ext cx="6798539" cy="463152"/>
      </dsp:txXfrm>
    </dsp:sp>
    <dsp:sp modelId="{9D811885-BB8C-440D-A65E-6B32353415B4}">
      <dsp:nvSpPr>
        <dsp:cNvPr id="0" name=""/>
        <dsp:cNvSpPr/>
      </dsp:nvSpPr>
      <dsp:spPr>
        <a:xfrm>
          <a:off x="0" y="463152"/>
          <a:ext cx="6798539" cy="0"/>
        </a:xfrm>
        <a:prstGeom prst="line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8995DC2-4F6B-4E44-A2DB-16401E0FD899}">
      <dsp:nvSpPr>
        <dsp:cNvPr id="0" name=""/>
        <dsp:cNvSpPr/>
      </dsp:nvSpPr>
      <dsp:spPr>
        <a:xfrm>
          <a:off x="0" y="463152"/>
          <a:ext cx="6798539" cy="463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Times New Roman" panose="02020603050405020304" pitchFamily="18" charset="0"/>
              <a:cs typeface="Times New Roman" panose="02020603050405020304" pitchFamily="18" charset="0"/>
            </a:rPr>
            <a:t>Demand study shows Welsh citizens, domestic MICE planners, and culturally driven tourists prefer small gatherings.</a:t>
          </a:r>
          <a:endParaRPr lang="en-US" sz="13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463152"/>
        <a:ext cx="6798539" cy="463152"/>
      </dsp:txXfrm>
    </dsp:sp>
    <dsp:sp modelId="{B7F1AA3F-35ED-4EB5-99F0-B84353DB16D4}">
      <dsp:nvSpPr>
        <dsp:cNvPr id="0" name=""/>
        <dsp:cNvSpPr/>
      </dsp:nvSpPr>
      <dsp:spPr>
        <a:xfrm>
          <a:off x="0" y="926304"/>
          <a:ext cx="6798539" cy="0"/>
        </a:xfrm>
        <a:prstGeom prst="line">
          <a:avLst/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A4B2E31-D1FD-4833-BCF4-94F87969FD8C}">
      <dsp:nvSpPr>
        <dsp:cNvPr id="0" name=""/>
        <dsp:cNvSpPr/>
      </dsp:nvSpPr>
      <dsp:spPr>
        <a:xfrm>
          <a:off x="0" y="926304"/>
          <a:ext cx="6798539" cy="463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Times New Roman" panose="02020603050405020304" pitchFamily="18" charset="0"/>
              <a:cs typeface="Times New Roman" panose="02020603050405020304" pitchFamily="18" charset="0"/>
            </a:rPr>
            <a:t>For a student budget, Llanerch Vineyard has capacity, audiovisual infrastructure, and atmosphere.</a:t>
          </a:r>
          <a:endParaRPr lang="en-US" sz="13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926304"/>
        <a:ext cx="6798539" cy="463152"/>
      </dsp:txXfrm>
    </dsp:sp>
    <dsp:sp modelId="{55BA7D5A-3063-45BA-8510-DC5E84DCF73A}">
      <dsp:nvSpPr>
        <dsp:cNvPr id="0" name=""/>
        <dsp:cNvSpPr/>
      </dsp:nvSpPr>
      <dsp:spPr>
        <a:xfrm>
          <a:off x="0" y="1389456"/>
          <a:ext cx="6798539" cy="0"/>
        </a:xfrm>
        <a:prstGeom prst="line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D43D72C-0998-47F6-B396-18434252CF98}">
      <dsp:nvSpPr>
        <dsp:cNvPr id="0" name=""/>
        <dsp:cNvSpPr/>
      </dsp:nvSpPr>
      <dsp:spPr>
        <a:xfrm>
          <a:off x="0" y="1389456"/>
          <a:ext cx="6798539" cy="463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Times New Roman" panose="02020603050405020304" pitchFamily="18" charset="0"/>
              <a:cs typeface="Times New Roman" panose="02020603050405020304" pitchFamily="18" charset="0"/>
            </a:rPr>
            <a:t>Lean teams can provide the symposium utilising existing furniture, home AV, and a small buffet, according to operational modelling.</a:t>
          </a:r>
          <a:endParaRPr lang="en-US" sz="13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389456"/>
        <a:ext cx="6798539" cy="463152"/>
      </dsp:txXfrm>
    </dsp:sp>
    <dsp:sp modelId="{4C7C1D87-49E2-4C8A-A3EE-7F00BF930BE3}">
      <dsp:nvSpPr>
        <dsp:cNvPr id="0" name=""/>
        <dsp:cNvSpPr/>
      </dsp:nvSpPr>
      <dsp:spPr>
        <a:xfrm>
          <a:off x="0" y="1852608"/>
          <a:ext cx="6798539" cy="0"/>
        </a:xfrm>
        <a:prstGeom prst="line">
          <a:avLst/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5BC82FB-D3BD-4E76-805B-1AEAA106AAA6}">
      <dsp:nvSpPr>
        <dsp:cNvPr id="0" name=""/>
        <dsp:cNvSpPr/>
      </dsp:nvSpPr>
      <dsp:spPr>
        <a:xfrm>
          <a:off x="0" y="1852608"/>
          <a:ext cx="6798539" cy="463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Times New Roman" panose="02020603050405020304" pitchFamily="18" charset="0"/>
              <a:cs typeface="Times New Roman" panose="02020603050405020304" pitchFamily="18" charset="0"/>
            </a:rPr>
            <a:t>Smart ticket pricing, minor sponsorships, and a public-sector micro-grant are part of the financial strategy.</a:t>
          </a:r>
          <a:endParaRPr lang="en-US" sz="13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852608"/>
        <a:ext cx="6798539" cy="463152"/>
      </dsp:txXfrm>
    </dsp:sp>
    <dsp:sp modelId="{C52DE1DE-D5C9-4105-931E-129CB5FA576B}">
      <dsp:nvSpPr>
        <dsp:cNvPr id="0" name=""/>
        <dsp:cNvSpPr/>
      </dsp:nvSpPr>
      <dsp:spPr>
        <a:xfrm>
          <a:off x="0" y="2315760"/>
          <a:ext cx="6798539" cy="0"/>
        </a:xfrm>
        <a:prstGeom prst="line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606DA8C-B779-4B28-A146-FEE040374781}">
      <dsp:nvSpPr>
        <dsp:cNvPr id="0" name=""/>
        <dsp:cNvSpPr/>
      </dsp:nvSpPr>
      <dsp:spPr>
        <a:xfrm>
          <a:off x="0" y="2315760"/>
          <a:ext cx="6798539" cy="463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Times New Roman" panose="02020603050405020304" pitchFamily="18" charset="0"/>
              <a:cs typeface="Times New Roman" panose="02020603050405020304" pitchFamily="18" charset="0"/>
            </a:rPr>
            <a:t>Proportionate and affordable risk controls.</a:t>
          </a:r>
          <a:endParaRPr lang="en-US" sz="13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315760"/>
        <a:ext cx="6798539" cy="463152"/>
      </dsp:txXfrm>
    </dsp:sp>
    <dsp:sp modelId="{3124DFEE-97FC-47C8-8252-8AF7CD39F1B7}">
      <dsp:nvSpPr>
        <dsp:cNvPr id="0" name=""/>
        <dsp:cNvSpPr/>
      </dsp:nvSpPr>
      <dsp:spPr>
        <a:xfrm>
          <a:off x="0" y="2778912"/>
          <a:ext cx="6798539" cy="0"/>
        </a:xfrm>
        <a:prstGeom prst="line">
          <a:avLst/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99E07D-A58F-4E4E-802F-C2A2A8B461F9}">
      <dsp:nvSpPr>
        <dsp:cNvPr id="0" name=""/>
        <dsp:cNvSpPr/>
      </dsp:nvSpPr>
      <dsp:spPr>
        <a:xfrm>
          <a:off x="0" y="2778912"/>
          <a:ext cx="6798539" cy="463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Times New Roman" panose="02020603050405020304" pitchFamily="18" charset="0"/>
              <a:cs typeface="Times New Roman" panose="02020603050405020304" pitchFamily="18" charset="0"/>
            </a:rPr>
            <a:t>Welsh language, vineyard narrative, and regional food are strategically integrated.</a:t>
          </a:r>
          <a:endParaRPr lang="en-US" sz="13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778912"/>
        <a:ext cx="6798539" cy="463152"/>
      </dsp:txXfrm>
    </dsp:sp>
    <dsp:sp modelId="{3FBF0445-E9D7-4885-A3F6-6E73836A1F1D}">
      <dsp:nvSpPr>
        <dsp:cNvPr id="0" name=""/>
        <dsp:cNvSpPr/>
      </dsp:nvSpPr>
      <dsp:spPr>
        <a:xfrm>
          <a:off x="0" y="3242064"/>
          <a:ext cx="6798539" cy="0"/>
        </a:xfrm>
        <a:prstGeom prst="lin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69BF425-B3D1-41EA-A05B-967DBDD7B174}">
      <dsp:nvSpPr>
        <dsp:cNvPr id="0" name=""/>
        <dsp:cNvSpPr/>
      </dsp:nvSpPr>
      <dsp:spPr>
        <a:xfrm>
          <a:off x="0" y="3242064"/>
          <a:ext cx="6798539" cy="463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Times New Roman" panose="02020603050405020304" pitchFamily="18" charset="0"/>
              <a:cs typeface="Times New Roman" panose="02020603050405020304" pitchFamily="18" charset="0"/>
            </a:rPr>
            <a:t>Project meets all four feasibility pillars, requiring comprehensive scheduling and stakeholder approval.</a:t>
          </a:r>
          <a:endParaRPr lang="en-US" sz="13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242064"/>
        <a:ext cx="6798539" cy="463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80F49-CC2D-D1BC-A57F-48566CBFFD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4A0BFC-B7C4-342F-5CE1-25826DA700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306DB-6D82-C53E-D1E3-8B03D82E1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E38D4-1CA8-5ECA-4A83-4729E5B22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86DB5-72CD-48FF-BB92-685E093EE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360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3EE05-4748-0E17-792F-4DFDB5D3A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5E743-7B46-308B-B5EB-D8D911D33C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5730E5-902F-E14B-E048-97460EE84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B4CFD-4319-F889-EF22-0F9BE74CF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DE2BC-DFE8-1C09-E296-097DBE124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533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3247F-A1AF-CF8E-DDFC-D101FC71A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7C1FCD-DE93-3675-12DA-03FA6FEBB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60C700-A9C5-55AD-E23F-2D53DD28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93363-1439-109E-5364-62EF01789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82274-5D58-E558-8AC0-E193FD243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74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64D3-F9DA-A516-D8D5-CCF7BF108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7101A-9C52-52AB-30F5-A4957F0BF4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FC78E5-7794-8AD1-4B2B-0FE28173BF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02932-7951-25BB-940F-EB41C0DF7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374194-F515-525B-2043-39A8DC3FC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CB636F-AEEB-50F3-A33B-5949F11A0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022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C4D57-D8D1-0E31-0080-763B6B084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DD9D41-19DE-23F4-7558-3D73F99AE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53A944-BF36-2F85-A304-01E8995986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738B40-B4FF-3EB6-EFE6-EE7E813AA7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297B19-31ED-D3A1-5333-EFA448C2E0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417B1D-2C13-ABA0-FEFB-34193F460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B37881-F4E5-9030-C3BF-AE2103D0F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B4B091-A98D-9E88-C12D-5C53DC561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943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5235A-E657-63C8-D9FD-9BCAF252E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A737B8-90EA-0055-CA4E-4DAF69BD3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5E9318-0214-9C59-DA04-648233E67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F53301-9726-7B65-276E-FD4CBBF23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02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0D3E49-33FB-C1D1-69CC-28344CA06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0B060D-DE92-7E8F-1CB8-FC1870AA7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ED4F8C-FA03-4E5F-25E3-343B07D4E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51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FADA8-90BB-5602-11C0-D5282C5F0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F61F2-DCDF-EA9F-CD04-74FE6E098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13962D-2CDA-D911-B314-02EE227637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8CF55A-F79B-8740-4342-B5D3065D9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6F5963-4232-F170-079C-0B2563E31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EBA6B-00FC-4ADE-E51C-162825D3B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30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A9DA7-96F0-D868-5358-DB66F5579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C49D2C-A519-B013-E4F9-81676F82C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01B1AE-4CA1-4648-2D38-97319A0723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C1DC7B-1EC7-1AFE-7599-E0A910C2F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19D9A4-09FA-33F1-2C80-F76C3C93F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46DD29-3814-32AD-8DD9-ECA0147F7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698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AB9A7-BE6A-BE03-3FD0-4445E3A23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DC3F97-4DCB-DC33-30DC-C784699BF4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E49B9C-F21B-C2B9-084F-6D1AFB901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A8DFA2-3B7B-D963-3FB6-DD63B073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F8D35-D4F6-EE5C-A7D0-27324AA50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04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40424D-6571-EB23-0D48-A48DEC4D86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D9631A-3001-FC70-5090-89E45D90D7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E80576-928E-C3B3-5501-88D4DC22D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1971A-9004-97F4-5700-197F219FE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6C94E3-79FD-F6F3-A2EA-20CB612FE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597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E23E2D-05E3-FF36-2A4A-2E4FB3944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CFD889-98D8-2C38-003D-061E5A6068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1D02C-8D2C-E9A7-FDD0-09D95CBD60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F5DBB6-41F6-4F6C-A4F7-2B787B96DB53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2428F4-3117-B2B1-9D1B-B5A718A81A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B8E7C-608D-8565-CBB7-C91D9859C4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612D7A-04E2-4FE8-8037-768C71AF3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032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national-events-strategy-wales-2022-2030-html" TargetMode="External"/><Relationship Id="rId7" Type="http://schemas.openxmlformats.org/officeDocument/2006/relationships/hyperlink" Target="https://www.visitwales.com/things-do/events/festivals/welsh-food-festivals" TargetMode="External"/><Relationship Id="rId2" Type="http://schemas.openxmlformats.org/officeDocument/2006/relationships/hyperlink" Target="https://www.fortunebusinessinsights.com/mice-market-10865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inegb.co.uk/wp-content/uploads/2024/06/WineGB-Tourism-Report-2024-Final.pdf" TargetMode="External"/><Relationship Id="rId5" Type="http://schemas.openxmlformats.org/officeDocument/2006/relationships/hyperlink" Target="https://www.theguardian.com/business/2025/may/15/uk-economy-forecasts-growth-first-quarter" TargetMode="External"/><Relationship Id="rId4" Type="http://schemas.openxmlformats.org/officeDocument/2006/relationships/hyperlink" Target="https://llanerch.co.uk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field of green grass and trees&#10;&#10;AI-generated content may be incorrect.">
            <a:extLst>
              <a:ext uri="{FF2B5EF4-FFF2-40B4-BE49-F238E27FC236}">
                <a16:creationId xmlns:a16="http://schemas.microsoft.com/office/drawing/2014/main" id="{5DB0D18D-3B71-D8E3-B0CC-E6938688003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1" b="27866"/>
          <a:stretch>
            <a:fillRect/>
          </a:stretch>
        </p:blipFill>
        <p:spPr>
          <a:xfrm>
            <a:off x="20" y="243850"/>
            <a:ext cx="1218893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09B4B9-5C3F-5DBA-5F5E-CD84508488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124712"/>
            <a:ext cx="9144000" cy="3063240"/>
          </a:xfrm>
        </p:spPr>
        <p:txBody>
          <a:bodyPr>
            <a:normAutofit/>
          </a:bodyPr>
          <a:lstStyle/>
          <a:p>
            <a: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BMIH6007   </a:t>
            </a:r>
            <a:b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Meetings Management  for the  </a:t>
            </a:r>
            <a:b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 Industry</a:t>
            </a:r>
            <a:b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Gabriela Matei</a:t>
            </a:r>
            <a:b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Module Lead: Kathryn Flynn</a:t>
            </a:r>
            <a:b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 :2126974</a:t>
            </a:r>
            <a:br>
              <a:rPr lang="en-GB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0EA25E-0D54-F94F-C73E-FD68F26CA1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227520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Croeso by the Vines</a:t>
            </a:r>
          </a:p>
          <a:p>
            <a:r>
              <a:rPr lang="en-GB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Individual Presentation </a:t>
            </a:r>
          </a:p>
        </p:txBody>
      </p:sp>
      <p:sp>
        <p:nvSpPr>
          <p:cNvPr id="29" name="sketchy box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127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DEA4A4-B0DC-DE42-3744-40CC82B06293}"/>
              </a:ext>
            </a:extLst>
          </p:cNvPr>
          <p:cNvSpPr txBox="1"/>
          <p:nvPr/>
        </p:nvSpPr>
        <p:spPr>
          <a:xfrm>
            <a:off x="9245600" y="6410027"/>
            <a:ext cx="61976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velfrey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-vineyard. (2016).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Velfrey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Vineyard.</a:t>
            </a:r>
          </a:p>
        </p:txBody>
      </p:sp>
    </p:spTree>
    <p:extLst>
      <p:ext uri="{BB962C8B-B14F-4D97-AF65-F5344CB8AC3E}">
        <p14:creationId xmlns:p14="http://schemas.microsoft.com/office/powerpoint/2010/main" val="30943313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390053-76D3-B907-66CB-458CE7356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4" y="214829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6" name="Picture 5" descr="A blurry image of a blue and green light&#10;&#10;AI-generated content may be incorrect.">
            <a:extLst>
              <a:ext uri="{FF2B5EF4-FFF2-40B4-BE49-F238E27FC236}">
                <a16:creationId xmlns:a16="http://schemas.microsoft.com/office/drawing/2014/main" id="{5E9112D7-B5AA-8D8A-25AB-A4F6222F84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70" r="43938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F603D3-2379-63B5-69D3-B432C2BCCC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4600552"/>
              </p:ext>
            </p:extLst>
          </p:nvPr>
        </p:nvGraphicFramePr>
        <p:xfrm>
          <a:off x="4553734" y="2105281"/>
          <a:ext cx="7267365" cy="42333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48241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A7D48-E440-7CCE-813A-5CF4DCF06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Content and Context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AACED8-B191-D9D3-129E-2D563238D7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832534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9043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1028BC-AE3F-EFE9-EEC4-6910FFC88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000B95-E10C-E750-76AF-83B26B7C43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901618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929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19FDB-9B65-A620-B4B5-EE801CBD9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900671" cy="6081826"/>
          </a:xfrm>
        </p:spPr>
        <p:txBody>
          <a:bodyPr anchor="ctr">
            <a:normAutofit/>
          </a:bodyPr>
          <a:lstStyle/>
          <a:p>
            <a:pPr marL="0" indent="0" algn="just">
              <a:lnSpc>
                <a:spcPct val="100000"/>
              </a:lnSpc>
              <a:buNone/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Supply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Wales' event locations vary from huge conference centres to rural settings.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Conferences, catering, and lodging are available at Llanerch Vineyard, a popular site for boutique gatherings (Llanerch, n.d.).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Llanerch Vineyard has a proven history of hosting MICE events and provides conference rooms with contemporary AV, Cariad Bistro food, leisure activities, and a gorgeous location for business groups.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Competition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Popular food festivals in South Wales include the Cardiff Food and Drink Festival, Cowbridge Food and Drink Festival, and Abergavenny Food Festival (Visit Wales, n.d.). </a:t>
            </a:r>
          </a:p>
          <a:p>
            <a:pPr algn="just">
              <a:lnSpc>
                <a:spcPct val="10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by the Vines aims to attract a professional and cultural audience, avoiding conflicts with well-known events to maximise media coverage and delegate interest.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Wales has several significant historical events that compete for visitor dollars.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concentrated, intimate vineyard gathering may make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by the Vines a complimentary experience.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by the Vines symposium can fit Visit Wales's multi-platform, worldwide Year of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(Welcome) 2025 theme.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Visit Wales encourages places and companies to use the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/Hwyl theme for free promotion.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Wales runs a Business Events assistance package to attract conferences and corporate events (Visit Wales, 2025).</a:t>
            </a:r>
          </a:p>
          <a:p>
            <a:pPr algn="just">
              <a:lnSpc>
                <a:spcPct val="100000"/>
              </a:lnSpc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by the Vines supports national plan aims of expanding Welsh business events and boosting important industries.</a:t>
            </a:r>
          </a:p>
          <a:p>
            <a:pPr marL="0" indent="0" algn="just">
              <a:lnSpc>
                <a:spcPct val="100000"/>
              </a:lnSpc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70597ED-6C9C-7B54-50F5-214D85B04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748" y="1908937"/>
            <a:ext cx="2286319" cy="3019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679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lor Cover">
            <a:extLst>
              <a:ext uri="{FF2B5EF4-FFF2-40B4-BE49-F238E27FC236}">
                <a16:creationId xmlns:a16="http://schemas.microsoft.com/office/drawing/2014/main" id="{56AD21CA-472C-4EA1-A897-F639017AF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29A5F49-8CEE-44D2-A717-96965326A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A4758941-095E-4760-9F3E-0E9F079AA2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9BA7B350-F1EB-47CD-8531-349F4BD68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D073C6-B9F2-9DC5-0A50-9A959F500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Operational factors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05FE506-AB9A-470B-89C8-00826996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5300" y="252484"/>
            <a:ext cx="6244113" cy="6244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DB5345AB-B353-27B6-85BA-293C1E042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1584" y="540048"/>
            <a:ext cx="5652097" cy="5641293"/>
          </a:xfrm>
        </p:spPr>
        <p:txBody>
          <a:bodyPr anchor="ctr">
            <a:normAutofit fontScale="92500"/>
          </a:bodyPr>
          <a:lstStyle/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Capable of hosting up to 80 people in a professional vineyard setting. </a:t>
            </a:r>
          </a:p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Equipped with high-speed Wi-Fi and sophisticated audiovisual technologies for a pleasant conference experience(Llanerch, 2025).</a:t>
            </a:r>
          </a:p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Half-day or full-day options based on budget.</a:t>
            </a:r>
          </a:p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core team of 3–5 persons requires little staffing.</a:t>
            </a:r>
          </a:p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Catering companies often have at least one serving staff, decreasing student workload.</a:t>
            </a:r>
          </a:p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Budget-conscious and transparent resources and expenditures(</a:t>
            </a:r>
            <a:r>
              <a:rPr lang="en-GB" sz="16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Somrak</a:t>
            </a: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2025)..</a:t>
            </a:r>
          </a:p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£10–£12 Welsh buffet or lunch can feed 30 people.</a:t>
            </a:r>
          </a:p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Venues include wine tasting and conversation seating and tables.</a:t>
            </a:r>
          </a:p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Built-in audio-visual equipment meets most purposes.</a:t>
            </a:r>
          </a:p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Signage and branding costs are low.</a:t>
            </a:r>
          </a:p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Llanerch has adequate free parking for participants (Booking.com, 2025).</a:t>
            </a:r>
          </a:p>
          <a:p>
            <a:pPr algn="just">
              <a:lnSpc>
                <a:spcPct val="100000"/>
              </a:lnSpc>
            </a:pP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keeping with Visit </a:t>
            </a:r>
            <a:r>
              <a:rPr lang="en-GB" sz="16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Wales'</a:t>
            </a: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Year of </a:t>
            </a:r>
            <a:r>
              <a:rPr lang="en-GB" sz="16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the operating strategy is professional and cost-effective.</a:t>
            </a:r>
          </a:p>
        </p:txBody>
      </p:sp>
    </p:spTree>
    <p:extLst>
      <p:ext uri="{BB962C8B-B14F-4D97-AF65-F5344CB8AC3E}">
        <p14:creationId xmlns:p14="http://schemas.microsoft.com/office/powerpoint/2010/main" val="2540453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0F89A9-5091-1DDB-1BD2-0C7256A08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Financial factors</a:t>
            </a:r>
          </a:p>
        </p:txBody>
      </p:sp>
      <p:pic>
        <p:nvPicPr>
          <p:cNvPr id="5" name="Content Placeholder 4" descr="A table with text and numbers&#10;&#10;AI-generated content may be incorrect.">
            <a:extLst>
              <a:ext uri="{FF2B5EF4-FFF2-40B4-BE49-F238E27FC236}">
                <a16:creationId xmlns:a16="http://schemas.microsoft.com/office/drawing/2014/main" id="{75343EFD-44AC-F9C3-F9C3-1120AA9DC3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5919" y="1960435"/>
            <a:ext cx="8633631" cy="4403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082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925972-D743-C882-4F44-17791F6D4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pic>
        <p:nvPicPr>
          <p:cNvPr id="6" name="Picture 5" descr="A colorful triangle pattern&#10;&#10;AI-generated content may be incorrect.">
            <a:extLst>
              <a:ext uri="{FF2B5EF4-FFF2-40B4-BE49-F238E27FC236}">
                <a16:creationId xmlns:a16="http://schemas.microsoft.com/office/drawing/2014/main" id="{2FB55005-7942-8BE8-51E5-4575CB6820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21" r="35034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13A2F1-B6D2-032F-BD52-5A1820676A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6992572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34500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9363D-F1A5-6527-16BE-C50E5029C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619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BADDF-8EBC-CFAB-FC8C-DC1A1DAA0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652" y="1460500"/>
            <a:ext cx="10850696" cy="5032375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Booking.com (n.d.). </a:t>
            </a:r>
            <a:r>
              <a:rPr lang="en-GB" sz="1400" i="0" dirty="0">
                <a:solidFill>
                  <a:srgbClr val="1A1A1A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Llanerch Vineyard Hotel. Available at: https://www.booking.com/hotel/gb/llanerch-vineyard-hensol.en-gb.html?label=gen173rf-1BCAsoUEIYbGxhbmVyY2gtdmluZXlhcmQtaGVuc29sSDNYA2hQiAEBmAEJuAEXyAEM2AEB6AEBiAIBogILY2hhdGdwdC5jb22oAgO4AqTAqMEGwAIB0gIkNjIxM2M0M2MtOThlNC00NThjLWFiM2QtNjkyNGUxNGZiZGUw2AIF4AIB&amp;sid=d3c78141f99bc2bd1cf8ccb97659d114&amp;dist=0&amp;keep_landing=1&amp;sb_price_type=total&amp;type=total&amp;#:~:text=Offering%20a%20restaurant%20with%20outdoor,Pontyclun%20Train%20Station%20is%207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Fortune Business Insights (n.d.). MICE Market By Event Type | Growth Analysis Report [2030]. [online]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https://www.fortunebusinessinsights.com/mice-market-108653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Getz, D. and Page, S. (2019) Event studies: theory, research and policy for planned events. 3rd Edition. Routledge: Oxford 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 Wales (n.d.). </a:t>
            </a:r>
            <a:r>
              <a:rPr lang="en-GB" sz="14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Welsh Vineyards and Tourism Report </a:t>
            </a:r>
            <a:r>
              <a:rPr lang="en-GB" sz="140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Promar</a:t>
            </a:r>
            <a:r>
              <a:rPr lang="en-GB" sz="14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International response to. (n.d.). Available at: https://www.gov.wales/sites/default/files/publications/2021-09/welsh-vineyards-and-tourism-report.pdf.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 Wales (2022). </a:t>
            </a:r>
            <a:r>
              <a:rPr lang="en-GB" sz="14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National Events Strategy for Wales 2022 to 2030 [HTML] | GOV.WALES</a:t>
            </a:r>
            <a:r>
              <a:rPr lang="en-GB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lang="en-GB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https://www.gov.wales/national-events-strategy-wales-2022-2030-html</a:t>
            </a:r>
            <a:r>
              <a:rPr lang="en-GB" sz="14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Llanerch. (n.d.). Escape to Luxury and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Tranquility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 Llanerch, the UK’s Premier…. [online]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https://llanerch.co.uk/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Llanerch. (2025). Corporate. [online] Available at: https://llanerch.co.uk/venue-hire/corporate [Accessed 18 May 2025].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Partington, R. (2025). UK economy defies gloomy warnings to grow 0.7% in first quarter of year. [online] the Guardian.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https://www.theguardian.com/business/2025/may/15/uk-economy-forecasts-growth-first-quarter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A. (2012) Events and urban regeneration: the strategic use of events to revitalise cities. Routledge: Oxford </a:t>
            </a:r>
          </a:p>
          <a:p>
            <a:pPr algn="just"/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Somrak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 (2025). For a 500-guest event, a general rule of thumb is to plan for around 25-30 staff members, which translates to roughly 5-6 staff members per 100 guests, including servers, bussers, bartenders, and event management personnel, depending on the event type and service style. Event Manager: 1-2 (Overall c. [online] Linkedin.com. Available at: https://www.linkedin.com/pulse/how-many-staff-members-needed-organise-event-500-somrak-msc-ph-d--4dgac [Accessed 8 May 2025].</a:t>
            </a:r>
          </a:p>
          <a:p>
            <a:pPr algn="just"/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TravelTrade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(2025). Wales is celebrating a Year of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 Welsh welcome for visitors. [online] Available at: https://traveltrade.visitwales.com/useful-information/toolkit/year-of-croeso.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‌Trišić, I. and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Arsenov-Bojović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V., 2018, June. The role of MICE industry in tourism development. In Tourism International Scientific Conference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Vrnjačka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Banja-TISC (Vol. 3, No. 2, pp. 275-293).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WINE TOURISM IN 2024 Exploring a growth sector, and identifying actions to accelerate. (n.d.).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https://winegb.co.uk/wp-content/uploads/2024/06/WineGB-Tourism-Report-2024-Final.pdf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Visit Wales. (n.d.). Welsh food and drink festivals. [online]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https://www.visitwales.com/things-do/events/festivals/welsh-food-festivals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Visit Wales (2025). Year of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https://industry.visitwales.com/get-involved/visit-wales-themed-year-campaigns/year-croeso.</a:t>
            </a:r>
          </a:p>
          <a:p>
            <a:pPr algn="just"/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771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ows of green plants in a vineyard&#10;&#10;AI-generated content may be incorrect.">
            <a:extLst>
              <a:ext uri="{FF2B5EF4-FFF2-40B4-BE49-F238E27FC236}">
                <a16:creationId xmlns:a16="http://schemas.microsoft.com/office/drawing/2014/main" id="{1D1DB466-611D-50FC-A2A8-AEDEB6C825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918"/>
          <a:stretch>
            <a:fillRect/>
          </a:stretch>
        </p:blipFill>
        <p:spPr>
          <a:xfrm>
            <a:off x="2519309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2A806-8555-553F-F698-2FF090B7A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160" y="463892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!!!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897171-E075-C769-551E-6673C74B8D9F}"/>
              </a:ext>
            </a:extLst>
          </p:cNvPr>
          <p:cNvSpPr txBox="1"/>
          <p:nvPr/>
        </p:nvSpPr>
        <p:spPr>
          <a:xfrm>
            <a:off x="9909569" y="6510302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Tripadvisor. (2025). Tripadvisor. </a:t>
            </a:r>
          </a:p>
        </p:txBody>
      </p:sp>
    </p:spTree>
    <p:extLst>
      <p:ext uri="{BB962C8B-B14F-4D97-AF65-F5344CB8AC3E}">
        <p14:creationId xmlns:p14="http://schemas.microsoft.com/office/powerpoint/2010/main" val="1985923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4BFEC-88EE-0A7E-FF16-7160A9685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declaration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AE25D-4B3A-118A-3551-B8DA34F9E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sz="24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9756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1754</Words>
  <Application>Microsoft Office PowerPoint</Application>
  <PresentationFormat>Widescreen</PresentationFormat>
  <Paragraphs>91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Office Theme</vt:lpstr>
      <vt:lpstr>BMIH6007    International Meetings Management  for the   Hotel Industry Gabriela Matei           Module Lead: Kathryn Flynn Student ID :2126974 </vt:lpstr>
      <vt:lpstr>Introduction</vt:lpstr>
      <vt:lpstr>Event Content and Context </vt:lpstr>
      <vt:lpstr>Market factors </vt:lpstr>
      <vt:lpstr>PowerPoint Presentation</vt:lpstr>
      <vt:lpstr>Operational factors </vt:lpstr>
      <vt:lpstr>Financial factors</vt:lpstr>
      <vt:lpstr>Conclusion</vt:lpstr>
      <vt:lpstr>References</vt:lpstr>
      <vt:lpstr>PowerPoint Presentation</vt:lpstr>
      <vt:lpstr>AI declaration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Alexandru Vlad matei</cp:lastModifiedBy>
  <cp:revision>3</cp:revision>
  <dcterms:created xsi:type="dcterms:W3CDTF">2025-05-18T12:38:38Z</dcterms:created>
  <dcterms:modified xsi:type="dcterms:W3CDTF">2025-05-23T13:57:56Z</dcterms:modified>
</cp:coreProperties>
</file>